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73" r:id="rId11"/>
    <p:sldId id="272" r:id="rId12"/>
    <p:sldId id="274" r:id="rId13"/>
    <p:sldId id="278" r:id="rId14"/>
    <p:sldId id="275" r:id="rId15"/>
    <p:sldId id="279" r:id="rId16"/>
    <p:sldId id="280" r:id="rId17"/>
    <p:sldId id="289" r:id="rId18"/>
    <p:sldId id="281" r:id="rId19"/>
    <p:sldId id="288" r:id="rId20"/>
    <p:sldId id="290" r:id="rId21"/>
    <p:sldId id="291" r:id="rId22"/>
    <p:sldId id="292" r:id="rId23"/>
    <p:sldId id="293"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23" d="100"/>
          <a:sy n="123"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08-11-2016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4D6C1AF6-C625-45D0-94DC-645FD8E92C0D}"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12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06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96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71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BA224F2B-A767-425E-8374-E42CDBF76FF9}" type="datetimeFigureOut">
              <a:rPr lang="da-DK" smtClean="0"/>
              <a:t>08-11-2016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42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BA224F2B-A767-425E-8374-E42CDBF76FF9}" type="datetimeFigureOut">
              <a:rPr lang="da-DK" smtClean="0"/>
              <a:t>08-11-2016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D6C1AF6-C625-45D0-94DC-645FD8E92C0D}"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932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BA224F2B-A767-425E-8374-E42CDBF76FF9}" type="datetimeFigureOut">
              <a:rPr lang="da-DK" smtClean="0"/>
              <a:t>08-11-2016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4D6C1AF6-C625-45D0-94DC-645FD8E92C0D}"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4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BA224F2B-A767-425E-8374-E42CDBF76FF9}" type="datetimeFigureOut">
              <a:rPr lang="da-DK" smtClean="0"/>
              <a:t>08-11-2016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4D6C1AF6-C625-45D0-94DC-645FD8E92C0D}"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59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24F2B-A767-425E-8374-E42CDBF76FF9}" type="datetimeFigureOut">
              <a:rPr lang="da-DK" smtClean="0"/>
              <a:t>08-11-2016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4D6C1AF6-C625-45D0-94DC-645FD8E92C0D}" type="slidenum">
              <a:rPr lang="da-DK" smtClean="0"/>
              <a:t>‹nr.›</a:t>
            </a:fld>
            <a:endParaRPr lang="da-DK"/>
          </a:p>
        </p:txBody>
      </p:sp>
    </p:spTree>
    <p:extLst>
      <p:ext uri="{BB962C8B-B14F-4D97-AF65-F5344CB8AC3E}">
        <p14:creationId xmlns:p14="http://schemas.microsoft.com/office/powerpoint/2010/main" val="236192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BA224F2B-A767-425E-8374-E42CDBF76FF9}" type="datetimeFigureOut">
              <a:rPr lang="da-DK" smtClean="0"/>
              <a:t>08-11-2016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D6C1AF6-C625-45D0-94DC-645FD8E92C0D}"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6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224F2B-A767-425E-8374-E42CDBF76FF9}" type="datetimeFigureOut">
              <a:rPr lang="da-DK" smtClean="0"/>
              <a:t>08-11-2016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4D6C1AF6-C625-45D0-94DC-645FD8E92C0D}"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70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224F2B-A767-425E-8374-E42CDBF76FF9}" type="datetimeFigureOut">
              <a:rPr lang="da-DK" smtClean="0"/>
              <a:t>08-11-2016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6C1AF6-C625-45D0-94DC-645FD8E92C0D}"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98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YEBfamv-_d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youtube.com/watch?v=wXB-V_Keiu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philip.kaare@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II</a:t>
            </a:r>
            <a:br>
              <a:rPr lang="da-DK" dirty="0"/>
            </a:br>
            <a:r>
              <a:rPr lang="da-DK" dirty="0"/>
              <a:t>d. 15/11-2016</a:t>
            </a:r>
          </a:p>
        </p:txBody>
      </p:sp>
      <p:sp>
        <p:nvSpPr>
          <p:cNvPr id="3" name="Undertitel 2"/>
          <p:cNvSpPr>
            <a:spLocks noGrp="1"/>
          </p:cNvSpPr>
          <p:nvPr>
            <p:ph type="subTitle" idx="1"/>
          </p:nvPr>
        </p:nvSpPr>
        <p:spPr/>
        <p:txBody>
          <a:bodyPr/>
          <a:lstStyle/>
          <a:p>
            <a:r>
              <a:rPr lang="da-DK" b="1" dirty="0"/>
              <a:t>Kryptering, klassisk </a:t>
            </a:r>
            <a:r>
              <a:rPr lang="da-DK" b="1"/>
              <a:t>og moderne</a:t>
            </a:r>
            <a:endParaRPr lang="da-DK" b="1" dirty="0"/>
          </a:p>
        </p:txBody>
      </p:sp>
    </p:spTree>
    <p:extLst>
      <p:ext uri="{BB962C8B-B14F-4D97-AF65-F5344CB8AC3E}">
        <p14:creationId xmlns:p14="http://schemas.microsoft.com/office/powerpoint/2010/main" val="115643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Key </a:t>
            </a:r>
            <a:r>
              <a:rPr lang="da-DK" b="1" dirty="0" err="1"/>
              <a:t>take-away</a:t>
            </a:r>
            <a:endParaRPr lang="da-DK" b="1" dirty="0"/>
          </a:p>
        </p:txBody>
      </p:sp>
      <p:pic>
        <p:nvPicPr>
          <p:cNvPr id="5" name="Billed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56" y="2222070"/>
            <a:ext cx="4572000" cy="3429000"/>
          </a:xfrm>
          <a:prstGeom prst="rect">
            <a:avLst/>
          </a:prstGeom>
        </p:spPr>
      </p:pic>
      <p:sp>
        <p:nvSpPr>
          <p:cNvPr id="7" name="Tekstfelt 6"/>
          <p:cNvSpPr txBox="1"/>
          <p:nvPr/>
        </p:nvSpPr>
        <p:spPr>
          <a:xfrm>
            <a:off x="5657850" y="1943100"/>
            <a:ext cx="5695950" cy="3416320"/>
          </a:xfrm>
          <a:prstGeom prst="rect">
            <a:avLst/>
          </a:prstGeom>
          <a:noFill/>
        </p:spPr>
        <p:txBody>
          <a:bodyPr wrap="square" rtlCol="0">
            <a:spAutoFit/>
          </a:bodyPr>
          <a:lstStyle/>
          <a:p>
            <a:r>
              <a:rPr lang="da-DK" sz="3600" dirty="0"/>
              <a:t>”Alt hvad du ser kan krypteres…”</a:t>
            </a:r>
          </a:p>
          <a:p>
            <a:r>
              <a:rPr lang="da-DK" sz="3600" dirty="0"/>
              <a:t>”Hvad er der derovre?”</a:t>
            </a:r>
          </a:p>
          <a:p>
            <a:r>
              <a:rPr lang="da-DK" sz="3600" dirty="0"/>
              <a:t>”Det er de hjemmelavede krypteringsalgoritmer. Der må du aldrig gå hen </a:t>
            </a:r>
            <a:r>
              <a:rPr lang="da-DK" sz="3600" dirty="0" err="1"/>
              <a:t>Simba</a:t>
            </a:r>
            <a:r>
              <a:rPr lang="da-DK" sz="3600" dirty="0"/>
              <a:t>!”</a:t>
            </a:r>
          </a:p>
        </p:txBody>
      </p:sp>
    </p:spTree>
    <p:extLst>
      <p:ext uri="{BB962C8B-B14F-4D97-AF65-F5344CB8AC3E}">
        <p14:creationId xmlns:p14="http://schemas.microsoft.com/office/powerpoint/2010/main" val="429247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Typer af moderne kryptografi</a:t>
            </a:r>
          </a:p>
        </p:txBody>
      </p:sp>
      <p:sp>
        <p:nvSpPr>
          <p:cNvPr id="3" name="Pladsholder til indhold 2"/>
          <p:cNvSpPr>
            <a:spLocks noGrp="1"/>
          </p:cNvSpPr>
          <p:nvPr>
            <p:ph idx="1"/>
          </p:nvPr>
        </p:nvSpPr>
        <p:spPr/>
        <p:txBody>
          <a:bodyPr/>
          <a:lstStyle/>
          <a:p>
            <a:r>
              <a:rPr lang="da-DK" dirty="0"/>
              <a:t>Symmetrisk kryptering </a:t>
            </a:r>
          </a:p>
          <a:p>
            <a:r>
              <a:rPr lang="da-DK" dirty="0"/>
              <a:t>Asymmetrisk kryptering</a:t>
            </a:r>
          </a:p>
          <a:p>
            <a:r>
              <a:rPr lang="da-DK" dirty="0"/>
              <a:t>Envejsfunktioner og </a:t>
            </a:r>
            <a:r>
              <a:rPr lang="da-DK" dirty="0" err="1"/>
              <a:t>hashing</a:t>
            </a:r>
            <a:endParaRPr lang="da-DK" dirty="0"/>
          </a:p>
          <a:p>
            <a:endParaRPr lang="da-DK" dirty="0"/>
          </a:p>
        </p:txBody>
      </p:sp>
    </p:spTree>
    <p:extLst>
      <p:ext uri="{BB962C8B-B14F-4D97-AF65-F5344CB8AC3E}">
        <p14:creationId xmlns:p14="http://schemas.microsoft.com/office/powerpoint/2010/main" val="60138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Symmetrisk kryptering</a:t>
            </a:r>
          </a:p>
        </p:txBody>
      </p:sp>
      <p:sp>
        <p:nvSpPr>
          <p:cNvPr id="3" name="Pladsholder til indhold 2"/>
          <p:cNvSpPr>
            <a:spLocks noGrp="1"/>
          </p:cNvSpPr>
          <p:nvPr>
            <p:ph idx="1"/>
          </p:nvPr>
        </p:nvSpPr>
        <p:spPr>
          <a:xfrm>
            <a:off x="838200" y="1825625"/>
            <a:ext cx="10515600" cy="1279525"/>
          </a:xfrm>
        </p:spPr>
        <p:txBody>
          <a:bodyPr/>
          <a:lstStyle/>
          <a:p>
            <a:r>
              <a:rPr lang="da-DK" dirty="0"/>
              <a:t>Samme nøgler krypterer og dekrypterer. </a:t>
            </a:r>
          </a:p>
          <a:p>
            <a:r>
              <a:rPr lang="da-DK" dirty="0"/>
              <a:t>Fx AES, DES og </a:t>
            </a:r>
            <a:r>
              <a:rPr lang="da-DK" dirty="0" err="1"/>
              <a:t>Blowfish</a:t>
            </a:r>
            <a:r>
              <a:rPr lang="da-DK" dirty="0"/>
              <a:t>. </a:t>
            </a:r>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56" y="2981164"/>
            <a:ext cx="7566743" cy="2874963"/>
          </a:xfrm>
          <a:prstGeom prst="rect">
            <a:avLst/>
          </a:prstGeom>
        </p:spPr>
      </p:pic>
    </p:spTree>
    <p:extLst>
      <p:ext uri="{BB962C8B-B14F-4D97-AF65-F5344CB8AC3E}">
        <p14:creationId xmlns:p14="http://schemas.microsoft.com/office/powerpoint/2010/main" val="107076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Diffie-Hellman</a:t>
            </a:r>
            <a:r>
              <a:rPr lang="da-DK" dirty="0"/>
              <a:t> Nøgleudveksling</a:t>
            </a:r>
          </a:p>
        </p:txBody>
      </p:sp>
      <p:sp>
        <p:nvSpPr>
          <p:cNvPr id="3" name="Pladsholder til indhold 2"/>
          <p:cNvSpPr>
            <a:spLocks noGrp="1"/>
          </p:cNvSpPr>
          <p:nvPr>
            <p:ph idx="1"/>
          </p:nvPr>
        </p:nvSpPr>
        <p:spPr/>
        <p:txBody>
          <a:bodyPr/>
          <a:lstStyle/>
          <a:p>
            <a:r>
              <a:rPr lang="da-DK" dirty="0"/>
              <a:t>DH gør det muligt at aftale en delt </a:t>
            </a:r>
            <a:r>
              <a:rPr lang="da-DK" i="1" dirty="0"/>
              <a:t>hemmelig</a:t>
            </a:r>
            <a:r>
              <a:rPr lang="da-DK" dirty="0"/>
              <a:t> nøgle, over en åben, offentlig forbindelse. </a:t>
            </a:r>
          </a:p>
          <a:p>
            <a:endParaRPr lang="da-DK" dirty="0"/>
          </a:p>
          <a:p>
            <a:pPr marL="0" indent="0">
              <a:buNone/>
            </a:pPr>
            <a:r>
              <a:rPr lang="da-DK" dirty="0"/>
              <a:t>Video: </a:t>
            </a:r>
            <a:r>
              <a:rPr lang="da-DK" dirty="0">
                <a:hlinkClick r:id="rId2"/>
              </a:rPr>
              <a:t>https://www.youtube.com/watch?v=YEBfamv-_do</a:t>
            </a:r>
            <a:endParaRPr lang="da-DK" dirty="0"/>
          </a:p>
          <a:p>
            <a:pPr marL="0" indent="0">
              <a:buNone/>
            </a:pPr>
            <a:endParaRPr lang="da-DK" dirty="0"/>
          </a:p>
        </p:txBody>
      </p:sp>
    </p:spTree>
    <p:extLst>
      <p:ext uri="{BB962C8B-B14F-4D97-AF65-F5344CB8AC3E}">
        <p14:creationId xmlns:p14="http://schemas.microsoft.com/office/powerpoint/2010/main" val="97910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Asymmetrisk kryptering (public </a:t>
            </a:r>
            <a:r>
              <a:rPr lang="da-DK" dirty="0" err="1"/>
              <a:t>key</a:t>
            </a:r>
            <a:r>
              <a:rPr lang="da-DK" dirty="0"/>
              <a:t> kryptografi)</a:t>
            </a:r>
          </a:p>
        </p:txBody>
      </p:sp>
      <p:sp>
        <p:nvSpPr>
          <p:cNvPr id="3" name="Pladsholder til indhold 2"/>
          <p:cNvSpPr>
            <a:spLocks noGrp="1"/>
          </p:cNvSpPr>
          <p:nvPr>
            <p:ph idx="1"/>
          </p:nvPr>
        </p:nvSpPr>
        <p:spPr/>
        <p:txBody>
          <a:bodyPr/>
          <a:lstStyle/>
          <a:p>
            <a:r>
              <a:rPr lang="da-DK" dirty="0"/>
              <a:t>Man har to nøgler, en til at kryptere og en til at dekryptere. </a:t>
            </a:r>
          </a:p>
          <a:p>
            <a:r>
              <a:rPr lang="da-DK" dirty="0"/>
              <a:t>På denne måde kan man undgå at udveksle nøglen først og der behøves ikke nøgler for hvert par der skal kommunikere. </a:t>
            </a:r>
          </a:p>
          <a:p>
            <a:r>
              <a:rPr lang="da-DK" sz="1600" dirty="0"/>
              <a:t>Se video: </a:t>
            </a:r>
            <a:r>
              <a:rPr lang="da-DK" sz="1600" dirty="0">
                <a:hlinkClick r:id="rId2"/>
              </a:rPr>
              <a:t>https://www.youtube.com/watch?v=wXB-V_Keiu8</a:t>
            </a:r>
            <a:endParaRPr lang="da-DK" sz="1600" dirty="0"/>
          </a:p>
        </p:txBody>
      </p:sp>
      <p:pic>
        <p:nvPicPr>
          <p:cNvPr id="1026" name="Picture 2" descr="Billedresultat for public key encry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814" y="3924497"/>
            <a:ext cx="6026352" cy="23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9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Hashing</a:t>
            </a:r>
            <a:r>
              <a:rPr lang="da-DK" dirty="0"/>
              <a:t> og envejsfunktioner</a:t>
            </a:r>
          </a:p>
        </p:txBody>
      </p:sp>
      <mc:AlternateContent xmlns:mc="http://schemas.openxmlformats.org/markup-compatibility/2006" xmlns:a14="http://schemas.microsoft.com/office/drawing/2010/main">
        <mc:Choice Requires="a14">
          <p:sp>
            <p:nvSpPr>
              <p:cNvPr id="3" name="Pladsholder til indhold 2"/>
              <p:cNvSpPr>
                <a:spLocks noGrp="1"/>
              </p:cNvSpPr>
              <p:nvPr>
                <p:ph idx="1"/>
              </p:nvPr>
            </p:nvSpPr>
            <p:spPr/>
            <p:txBody>
              <a:bodyPr/>
              <a:lstStyle/>
              <a:p>
                <a:r>
                  <a:rPr lang="da-DK" dirty="0"/>
                  <a:t>En envejsfunktion er en funktion der er nem at beregne den ene vej, men svær den anden vej. </a:t>
                </a:r>
              </a:p>
              <a:p>
                <a:r>
                  <a:rPr lang="da-DK" dirty="0"/>
                  <a:t>Dette benyttes til </a:t>
                </a:r>
                <a:r>
                  <a:rPr lang="da-DK" dirty="0" err="1"/>
                  <a:t>hashing</a:t>
                </a:r>
                <a:r>
                  <a:rPr lang="da-DK" dirty="0"/>
                  <a:t> og asymmetrisk kryptering</a:t>
                </a:r>
              </a:p>
              <a:p>
                <a:r>
                  <a:rPr lang="da-DK" dirty="0"/>
                  <a:t>Et eksempel er modulær </a:t>
                </a:r>
                <a:r>
                  <a:rPr lang="da-DK" dirty="0" err="1"/>
                  <a:t>eksponentiering</a:t>
                </a:r>
                <a:r>
                  <a:rPr lang="da-DK" dirty="0"/>
                  <a:t>: </a:t>
                </a:r>
              </a:p>
              <a:p>
                <a:pPr lvl="1"/>
                <a14:m>
                  <m:oMath xmlns:m="http://schemas.openxmlformats.org/officeDocument/2006/math">
                    <m:sSup>
                      <m:sSupPr>
                        <m:ctrlPr>
                          <a:rPr lang="da-DK" i="1" smtClean="0">
                            <a:latin typeface="Cambria Math" panose="02040503050406030204" pitchFamily="18" charset="0"/>
                          </a:rPr>
                        </m:ctrlPr>
                      </m:sSupPr>
                      <m:e>
                        <m:r>
                          <a:rPr lang="da-DK" b="0" i="1" smtClean="0">
                            <a:latin typeface="Cambria Math" panose="02040503050406030204" pitchFamily="18" charset="0"/>
                          </a:rPr>
                          <m:t>𝑔</m:t>
                        </m:r>
                      </m:e>
                      <m:sup>
                        <m:r>
                          <a:rPr lang="da-DK" b="0" i="1" smtClean="0">
                            <a:latin typeface="Cambria Math" panose="02040503050406030204" pitchFamily="18" charset="0"/>
                          </a:rPr>
                          <m:t>𝑎</m:t>
                        </m:r>
                      </m:sup>
                    </m:sSup>
                    <m:r>
                      <m:rPr>
                        <m:nor/>
                      </m:rPr>
                      <a:rPr lang="da-DK" b="0" i="0" smtClean="0">
                        <a:latin typeface="Cambria Math" panose="02040503050406030204" pitchFamily="18" charset="0"/>
                      </a:rPr>
                      <m:t>mod</m:t>
                    </m:r>
                    <m:r>
                      <a:rPr lang="da-DK" b="0" i="1" smtClean="0">
                        <a:latin typeface="Cambria Math" panose="02040503050406030204" pitchFamily="18" charset="0"/>
                      </a:rPr>
                      <m:t>𝑝</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𝐴</m:t>
                    </m:r>
                  </m:oMath>
                </a14:m>
                <a:endParaRPr lang="da-DK" b="0" i="1" dirty="0">
                  <a:ea typeface="Cambria Math" panose="02040503050406030204" pitchFamily="18" charset="0"/>
                </a:endParaRPr>
              </a:p>
              <a:p>
                <a:pPr marL="457200" lvl="1" indent="0">
                  <a:buNone/>
                </a:pPr>
                <a:r>
                  <a:rPr lang="da-DK" i="1" dirty="0"/>
                  <a:t>Hvor g er </a:t>
                </a:r>
                <a:r>
                  <a:rPr lang="da-DK" dirty="0"/>
                  <a:t>generatoren, </a:t>
                </a:r>
                <a:r>
                  <a:rPr lang="da-DK" i="1" dirty="0"/>
                  <a:t>a er et </a:t>
                </a:r>
                <a:r>
                  <a:rPr lang="da-DK" dirty="0"/>
                  <a:t>hemmeligt tal</a:t>
                </a:r>
                <a:r>
                  <a:rPr lang="da-DK" i="1" dirty="0"/>
                  <a:t> og p </a:t>
                </a:r>
                <a:r>
                  <a:rPr lang="da-DK" dirty="0"/>
                  <a:t>er et primtal. </a:t>
                </a:r>
              </a:p>
              <a:p>
                <a:pPr marL="457200" lvl="1" indent="0">
                  <a:buNone/>
                </a:pPr>
                <a:r>
                  <a:rPr lang="da-DK" dirty="0"/>
                  <a:t>Det er simpelt at beregne, men givet </a:t>
                </a:r>
                <a:r>
                  <a:rPr lang="da-DK" i="1" dirty="0"/>
                  <a:t>g </a:t>
                </a:r>
                <a:r>
                  <a:rPr lang="da-DK" dirty="0"/>
                  <a:t>og </a:t>
                </a:r>
                <a:r>
                  <a:rPr lang="da-DK" i="1" dirty="0"/>
                  <a:t>A </a:t>
                </a:r>
                <a:r>
                  <a:rPr lang="da-DK" dirty="0"/>
                  <a:t>vil det være svært at beregne </a:t>
                </a:r>
                <a:r>
                  <a:rPr lang="da-DK" i="1" dirty="0"/>
                  <a:t>a.</a:t>
                </a:r>
              </a:p>
            </p:txBody>
          </p:sp>
        </mc:Choice>
        <mc:Fallback xmlns="">
          <p:sp>
            <p:nvSpPr>
              <p:cNvPr id="3" name="Pladsholder til indhold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a-DK">
                    <a:noFill/>
                  </a:rPr>
                  <a:t> </a:t>
                </a:r>
              </a:p>
            </p:txBody>
          </p:sp>
        </mc:Fallback>
      </mc:AlternateContent>
    </p:spTree>
    <p:extLst>
      <p:ext uri="{BB962C8B-B14F-4D97-AF65-F5344CB8AC3E}">
        <p14:creationId xmlns:p14="http://schemas.microsoft.com/office/powerpoint/2010/main" val="299414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Hashing</a:t>
            </a:r>
            <a:endParaRPr lang="da-DK" dirty="0"/>
          </a:p>
        </p:txBody>
      </p:sp>
      <p:sp>
        <p:nvSpPr>
          <p:cNvPr id="3" name="Pladsholder til indhold 2"/>
          <p:cNvSpPr>
            <a:spLocks noGrp="1"/>
          </p:cNvSpPr>
          <p:nvPr>
            <p:ph idx="1"/>
          </p:nvPr>
        </p:nvSpPr>
        <p:spPr/>
        <p:txBody>
          <a:bodyPr>
            <a:normAutofit lnSpcReduction="10000"/>
          </a:bodyPr>
          <a:lstStyle/>
          <a:p>
            <a:r>
              <a:rPr lang="da-DK" dirty="0"/>
              <a:t>Hash-funktioner er fx MD5 og SHA-1. </a:t>
            </a:r>
          </a:p>
          <a:p>
            <a:r>
              <a:rPr lang="da-DK" dirty="0"/>
              <a:t>De er kendetegnet ved at tage en streng som input, et password, og </a:t>
            </a:r>
            <a:r>
              <a:rPr lang="da-DK" dirty="0" err="1"/>
              <a:t>outputte</a:t>
            </a:r>
            <a:r>
              <a:rPr lang="da-DK" dirty="0"/>
              <a:t> en værdi af fast bredde. </a:t>
            </a:r>
          </a:p>
          <a:p>
            <a:r>
              <a:rPr lang="da-DK" dirty="0"/>
              <a:t>Det gælder at hvert password har netop en hash-værdi. </a:t>
            </a:r>
          </a:p>
          <a:p>
            <a:r>
              <a:rPr lang="da-DK" dirty="0"/>
              <a:t>Man kan således gemme værdier i en database, på en måde så man kan </a:t>
            </a:r>
            <a:r>
              <a:rPr lang="da-DK" dirty="0" err="1"/>
              <a:t>checke</a:t>
            </a:r>
            <a:r>
              <a:rPr lang="da-DK" dirty="0"/>
              <a:t> at et password er korrekt, men uden at man kender selve passwordet. </a:t>
            </a:r>
          </a:p>
          <a:p>
            <a:r>
              <a:rPr lang="da-DK" dirty="0"/>
              <a:t>Man tilføjer et tilfældigt tal til hver beregning, kaldet </a:t>
            </a:r>
            <a:r>
              <a:rPr lang="da-DK" b="1" dirty="0"/>
              <a:t>salt</a:t>
            </a:r>
            <a:r>
              <a:rPr lang="da-DK" dirty="0"/>
              <a:t>, for at undgå at man kan gætte passwords. </a:t>
            </a:r>
          </a:p>
        </p:txBody>
      </p:sp>
    </p:spTree>
    <p:extLst>
      <p:ext uri="{BB962C8B-B14F-4D97-AF65-F5344CB8AC3E}">
        <p14:creationId xmlns:p14="http://schemas.microsoft.com/office/powerpoint/2010/main" val="23250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SSL/HTTPS</a:t>
            </a:r>
          </a:p>
        </p:txBody>
      </p:sp>
      <p:sp>
        <p:nvSpPr>
          <p:cNvPr id="3" name="Pladsholder til indhold 2"/>
          <p:cNvSpPr>
            <a:spLocks noGrp="1"/>
          </p:cNvSpPr>
          <p:nvPr>
            <p:ph idx="1"/>
          </p:nvPr>
        </p:nvSpPr>
        <p:spPr/>
        <p:txBody>
          <a:bodyPr/>
          <a:lstStyle/>
          <a:p>
            <a:r>
              <a:rPr lang="da-DK" dirty="0"/>
              <a:t>Secure </a:t>
            </a:r>
            <a:r>
              <a:rPr lang="da-DK" dirty="0" err="1"/>
              <a:t>Socket</a:t>
            </a:r>
            <a:r>
              <a:rPr lang="da-DK" dirty="0"/>
              <a:t> </a:t>
            </a:r>
            <a:r>
              <a:rPr lang="da-DK" dirty="0" err="1"/>
              <a:t>Layer</a:t>
            </a:r>
            <a:endParaRPr lang="da-DK" dirty="0"/>
          </a:p>
          <a:p>
            <a:r>
              <a:rPr lang="da-DK" dirty="0"/>
              <a:t>Krypterer </a:t>
            </a:r>
          </a:p>
          <a:p>
            <a:endParaRPr lang="da-DK" dirty="0"/>
          </a:p>
        </p:txBody>
      </p:sp>
    </p:spTree>
    <p:extLst>
      <p:ext uri="{BB962C8B-B14F-4D97-AF65-F5344CB8AC3E}">
        <p14:creationId xmlns:p14="http://schemas.microsoft.com/office/powerpoint/2010/main" val="251414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Hashing</a:t>
            </a:r>
            <a:r>
              <a:rPr lang="da-DK" dirty="0"/>
              <a:t> eksempel</a:t>
            </a:r>
          </a:p>
        </p:txBody>
      </p:sp>
      <p:sp>
        <p:nvSpPr>
          <p:cNvPr id="4" name="Rectangle 1"/>
          <p:cNvSpPr>
            <a:spLocks noGrp="1" noChangeArrowheads="1"/>
          </p:cNvSpPr>
          <p:nvPr>
            <p:ph idx="1"/>
          </p:nvPr>
        </p:nvSpPr>
        <p:spPr bwMode="auto">
          <a:xfrm>
            <a:off x="838200" y="2013756"/>
            <a:ext cx="10722807" cy="230832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3600" b="0" i="0" u="none" strike="noStrike" cap="none" normalizeH="0" baseline="0" dirty="0">
                <a:ln>
                  <a:noFill/>
                </a:ln>
                <a:solidFill>
                  <a:srgbClr val="008000"/>
                </a:solidFill>
                <a:effectLst/>
                <a:latin typeface="Courier New" panose="02070309020205020404" pitchFamily="49" charset="0"/>
              </a:rPr>
              <a:t>SHAKE128("The </a:t>
            </a:r>
            <a:r>
              <a:rPr kumimoji="0" lang="da-DK" altLang="da-DK" sz="3600" b="0" i="0" u="none" strike="noStrike" cap="none" normalizeH="0" baseline="0" dirty="0" err="1">
                <a:ln>
                  <a:noFill/>
                </a:ln>
                <a:solidFill>
                  <a:srgbClr val="008000"/>
                </a:solidFill>
                <a:effectLst/>
                <a:latin typeface="Courier New" panose="02070309020205020404" pitchFamily="49" charset="0"/>
              </a:rPr>
              <a:t>quick</a:t>
            </a:r>
            <a:r>
              <a:rPr kumimoji="0" lang="da-DK" altLang="da-DK" sz="3600" b="0" i="0" u="none" strike="noStrike" cap="none" normalizeH="0" baseline="0" dirty="0">
                <a:ln>
                  <a:noFill/>
                </a:ln>
                <a:solidFill>
                  <a:srgbClr val="008000"/>
                </a:solidFill>
                <a:effectLst/>
                <a:latin typeface="Courier New" panose="02070309020205020404" pitchFamily="49" charset="0"/>
              </a:rPr>
              <a:t> </a:t>
            </a:r>
            <a:r>
              <a:rPr kumimoji="0" lang="da-DK" altLang="da-DK" sz="3600" b="0" i="0" u="none" strike="noStrike" cap="none" normalizeH="0" baseline="0" dirty="0" err="1">
                <a:ln>
                  <a:noFill/>
                </a:ln>
                <a:solidFill>
                  <a:srgbClr val="008000"/>
                </a:solidFill>
                <a:effectLst/>
                <a:latin typeface="Courier New" panose="02070309020205020404" pitchFamily="49" charset="0"/>
              </a:rPr>
              <a:t>brown</a:t>
            </a:r>
            <a:r>
              <a:rPr kumimoji="0" lang="da-DK" altLang="da-DK" sz="3600" b="0" i="0" u="none" strike="noStrike" cap="none" normalizeH="0" baseline="0" dirty="0">
                <a:ln>
                  <a:noFill/>
                </a:ln>
                <a:solidFill>
                  <a:srgbClr val="008000"/>
                </a:solidFill>
                <a:effectLst/>
                <a:latin typeface="Courier New" panose="02070309020205020404" pitchFamily="49" charset="0"/>
              </a:rPr>
              <a:t> </a:t>
            </a:r>
            <a:r>
              <a:rPr kumimoji="0" lang="da-DK" altLang="da-DK" sz="3600" b="0" i="0" u="none" strike="noStrike" cap="none" normalizeH="0" baseline="0" dirty="0" err="1">
                <a:ln>
                  <a:noFill/>
                </a:ln>
                <a:solidFill>
                  <a:srgbClr val="008000"/>
                </a:solidFill>
                <a:effectLst/>
                <a:latin typeface="Courier New" panose="02070309020205020404" pitchFamily="49" charset="0"/>
              </a:rPr>
              <a:t>fox</a:t>
            </a:r>
            <a:r>
              <a:rPr kumimoji="0" lang="da-DK" altLang="da-DK" sz="3600" b="0" i="0" u="none" strike="noStrike" cap="none" normalizeH="0" baseline="0" dirty="0">
                <a:ln>
                  <a:noFill/>
                </a:ln>
                <a:solidFill>
                  <a:srgbClr val="008000"/>
                </a:solidFill>
                <a:effectLst/>
                <a:latin typeface="Courier New" panose="02070309020205020404" pitchFamily="49" charset="0"/>
              </a:rPr>
              <a:t> </a:t>
            </a:r>
            <a:r>
              <a:rPr kumimoji="0" lang="da-DK" altLang="da-DK" sz="3600" b="0" i="0" u="none" strike="noStrike" cap="none" normalizeH="0" baseline="0" dirty="0" err="1">
                <a:ln>
                  <a:noFill/>
                </a:ln>
                <a:solidFill>
                  <a:srgbClr val="008000"/>
                </a:solidFill>
                <a:effectLst/>
                <a:latin typeface="Courier New" panose="02070309020205020404" pitchFamily="49" charset="0"/>
              </a:rPr>
              <a:t>jumps</a:t>
            </a:r>
            <a:r>
              <a:rPr kumimoji="0" lang="da-DK" altLang="da-DK" sz="3600" b="0" i="0" u="none" strike="noStrike" cap="none" normalizeH="0" baseline="0" dirty="0">
                <a:ln>
                  <a:noFill/>
                </a:ln>
                <a:solidFill>
                  <a:srgbClr val="008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3600" b="0" i="0" u="none" strike="noStrike" cap="none" normalizeH="0" baseline="0" dirty="0">
                <a:ln>
                  <a:noFill/>
                </a:ln>
                <a:solidFill>
                  <a:srgbClr val="008000"/>
                </a:solidFill>
                <a:effectLst/>
                <a:latin typeface="Courier New" panose="02070309020205020404" pitchFamily="49" charset="0"/>
              </a:rPr>
              <a:t>over the </a:t>
            </a:r>
            <a:r>
              <a:rPr kumimoji="0" lang="da-DK" altLang="da-DK" sz="3600" b="0" i="0" u="none" strike="noStrike" cap="none" normalizeH="0" baseline="0" dirty="0" err="1">
                <a:ln>
                  <a:noFill/>
                </a:ln>
                <a:solidFill>
                  <a:srgbClr val="008000"/>
                </a:solidFill>
                <a:effectLst/>
                <a:latin typeface="Courier New" panose="02070309020205020404" pitchFamily="49" charset="0"/>
              </a:rPr>
              <a:t>lazy</a:t>
            </a:r>
            <a:r>
              <a:rPr kumimoji="0" lang="da-DK" altLang="da-DK" sz="3600" b="0" i="0" u="none" strike="noStrike" cap="none" normalizeH="0" baseline="0" dirty="0">
                <a:ln>
                  <a:noFill/>
                </a:ln>
                <a:solidFill>
                  <a:srgbClr val="008000"/>
                </a:solidFill>
                <a:effectLst/>
                <a:latin typeface="Courier New" panose="02070309020205020404" pitchFamily="49" charset="0"/>
              </a:rPr>
              <a:t> dog", 256)</a:t>
            </a:r>
            <a:r>
              <a:rPr kumimoji="0" lang="da-DK" altLang="da-DK" sz="3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a-DK" altLang="da-DK" sz="3600" dirty="0">
                <a:solidFill>
                  <a:srgbClr val="000000"/>
                </a:solidFill>
                <a:latin typeface="Courier New" panose="02070309020205020404" pitchFamily="49" charset="0"/>
              </a:rPr>
              <a:t>-&gt; </a:t>
            </a:r>
            <a:r>
              <a:rPr kumimoji="0" lang="da-DK" altLang="da-DK" sz="3600" b="0" i="0" u="none" strike="noStrike" cap="none" normalizeH="0" baseline="0" dirty="0">
                <a:ln>
                  <a:noFill/>
                </a:ln>
                <a:solidFill>
                  <a:srgbClr val="000000"/>
                </a:solidFill>
                <a:effectLst/>
                <a:latin typeface="Courier New" panose="02070309020205020404" pitchFamily="49" charset="0"/>
              </a:rPr>
              <a:t>f4202e3c5852f9182a0430fd8144f0a74b9</a:t>
            </a:r>
          </a:p>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3600" b="0" i="0" u="none" strike="noStrike" cap="none" normalizeH="0" baseline="0" dirty="0">
                <a:ln>
                  <a:noFill/>
                </a:ln>
                <a:solidFill>
                  <a:srgbClr val="000000"/>
                </a:solidFill>
                <a:effectLst/>
                <a:latin typeface="Courier New" panose="02070309020205020404" pitchFamily="49" charset="0"/>
              </a:rPr>
              <a:t>5e7417ecae17db0f8cfeed0e3e66e</a:t>
            </a:r>
            <a:r>
              <a:rPr kumimoji="0" lang="da-DK" altLang="da-DK" sz="3600" b="0" i="0" u="none" strike="noStrike" cap="none" normalizeH="0" baseline="0" dirty="0">
                <a:ln>
                  <a:noFill/>
                </a:ln>
                <a:solidFill>
                  <a:schemeClr val="tx1"/>
                </a:solidFill>
                <a:effectLst/>
              </a:rPr>
              <a:t> </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45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Key </a:t>
            </a:r>
            <a:r>
              <a:rPr lang="da-DK" dirty="0" err="1"/>
              <a:t>take-away</a:t>
            </a:r>
            <a:endParaRPr lang="da-DK" dirty="0"/>
          </a:p>
        </p:txBody>
      </p:sp>
      <p:sp>
        <p:nvSpPr>
          <p:cNvPr id="3" name="Pladsholder til indhold 2"/>
          <p:cNvSpPr>
            <a:spLocks noGrp="1"/>
          </p:cNvSpPr>
          <p:nvPr>
            <p:ph idx="1"/>
          </p:nvPr>
        </p:nvSpPr>
        <p:spPr/>
        <p:txBody>
          <a:bodyPr>
            <a:normAutofit fontScale="92500" lnSpcReduction="20000"/>
          </a:bodyPr>
          <a:lstStyle/>
          <a:p>
            <a:pPr marL="0" indent="0">
              <a:buNone/>
            </a:pPr>
            <a:r>
              <a:rPr lang="da-DK" sz="4400" i="1" dirty="0"/>
              <a:t>Og Herren sagde til Abraham: </a:t>
            </a:r>
          </a:p>
          <a:p>
            <a:pPr marL="0" indent="0">
              <a:buNone/>
            </a:pPr>
            <a:r>
              <a:rPr lang="da-DK" sz="4400" i="1" dirty="0"/>
              <a:t>”Du skal altid </a:t>
            </a:r>
            <a:r>
              <a:rPr lang="da-DK" sz="4400" b="1" i="1" dirty="0" err="1"/>
              <a:t>hashe</a:t>
            </a:r>
            <a:r>
              <a:rPr lang="da-DK" sz="4400" i="1" dirty="0"/>
              <a:t> dine brugeres passwords. I tilgift skal du altid sørge for at tilføje </a:t>
            </a:r>
            <a:r>
              <a:rPr lang="da-DK" sz="4400" b="1" i="1" dirty="0"/>
              <a:t>salt</a:t>
            </a:r>
            <a:r>
              <a:rPr lang="da-DK" sz="4400" i="1" dirty="0"/>
              <a:t> med en passende mængde </a:t>
            </a:r>
            <a:r>
              <a:rPr lang="da-DK" sz="4400" b="1" i="1" dirty="0"/>
              <a:t>bits</a:t>
            </a:r>
            <a:r>
              <a:rPr lang="da-DK" sz="4400" i="1" dirty="0"/>
              <a:t>, thi at de som vil skade dig ikke skal hacke dine systemer. ”</a:t>
            </a:r>
          </a:p>
        </p:txBody>
      </p:sp>
    </p:spTree>
    <p:extLst>
      <p:ext uri="{BB962C8B-B14F-4D97-AF65-F5344CB8AC3E}">
        <p14:creationId xmlns:p14="http://schemas.microsoft.com/office/powerpoint/2010/main" val="69745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normAutofit/>
          </a:bodyPr>
          <a:lstStyle/>
          <a:p>
            <a:r>
              <a:rPr lang="da-DK" dirty="0"/>
              <a:t>Klassisk kryptografi</a:t>
            </a:r>
          </a:p>
          <a:p>
            <a:r>
              <a:rPr lang="da-DK" dirty="0"/>
              <a:t>Moderne kryptografi</a:t>
            </a:r>
          </a:p>
          <a:p>
            <a:pPr lvl="1"/>
            <a:r>
              <a:rPr lang="da-DK" dirty="0"/>
              <a:t>Symmetrisk</a:t>
            </a:r>
          </a:p>
          <a:p>
            <a:pPr lvl="1"/>
            <a:r>
              <a:rPr lang="da-DK" dirty="0"/>
              <a:t>Asymmetrisk</a:t>
            </a:r>
          </a:p>
          <a:p>
            <a:pPr lvl="1"/>
            <a:r>
              <a:rPr lang="da-DK" dirty="0" err="1"/>
              <a:t>Hashing</a:t>
            </a:r>
            <a:endParaRPr lang="da-DK" dirty="0"/>
          </a:p>
          <a:p>
            <a:pPr lvl="1"/>
            <a:r>
              <a:rPr lang="da-DK" dirty="0"/>
              <a:t>Autentificering (MAC/HMAC)</a:t>
            </a:r>
          </a:p>
        </p:txBody>
      </p:sp>
    </p:spTree>
    <p:extLst>
      <p:ext uri="{BB962C8B-B14F-4D97-AF65-F5344CB8AC3E}">
        <p14:creationId xmlns:p14="http://schemas.microsoft.com/office/powerpoint/2010/main" val="287827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autentificering</a:t>
            </a:r>
          </a:p>
        </p:txBody>
      </p:sp>
      <p:sp>
        <p:nvSpPr>
          <p:cNvPr id="3" name="Pladsholder til indhold 2"/>
          <p:cNvSpPr>
            <a:spLocks noGrp="1"/>
          </p:cNvSpPr>
          <p:nvPr>
            <p:ph idx="1"/>
          </p:nvPr>
        </p:nvSpPr>
        <p:spPr/>
        <p:txBody>
          <a:bodyPr>
            <a:normAutofit/>
          </a:bodyPr>
          <a:lstStyle/>
          <a:p>
            <a:r>
              <a:rPr lang="da-DK" dirty="0"/>
              <a:t>Autentificering betyder i kryptografisk sammenhæng, at sikre sig at en besked kommer fra den afsender som påstås (meddelelsen er autentisk). </a:t>
            </a:r>
          </a:p>
          <a:p>
            <a:r>
              <a:rPr lang="da-DK" dirty="0"/>
              <a:t>Integritet har en lignende betydning, men refererer til at en besked ikke er blevet ændret. </a:t>
            </a:r>
          </a:p>
          <a:p>
            <a:r>
              <a:rPr lang="da-DK" dirty="0"/>
              <a:t>Sikres oftest med en Message Authentication Code (MAC).</a:t>
            </a:r>
          </a:p>
          <a:p>
            <a:r>
              <a:rPr lang="da-DK" dirty="0"/>
              <a:t>En MAC er en checksum(hash) der beregnes for beskeden og derefter krypteres symmetrisk med en nøgle. </a:t>
            </a:r>
          </a:p>
          <a:p>
            <a:r>
              <a:rPr lang="da-DK" dirty="0"/>
              <a:t>Sikrer ikke mod </a:t>
            </a:r>
            <a:r>
              <a:rPr lang="da-DK" dirty="0" err="1"/>
              <a:t>replayangreb</a:t>
            </a:r>
            <a:r>
              <a:rPr lang="da-DK" dirty="0"/>
              <a:t>, der skal en dato eller et sekvensnummer eller lign. til. </a:t>
            </a:r>
          </a:p>
          <a:p>
            <a:endParaRPr lang="da-DK" dirty="0"/>
          </a:p>
        </p:txBody>
      </p:sp>
    </p:spTree>
    <p:extLst>
      <p:ext uri="{BB962C8B-B14F-4D97-AF65-F5344CB8AC3E}">
        <p14:creationId xmlns:p14="http://schemas.microsoft.com/office/powerpoint/2010/main" val="345264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MAC illustration</a:t>
            </a:r>
            <a:br>
              <a:rPr lang="da-DK" dirty="0"/>
            </a:br>
            <a:r>
              <a:rPr lang="da-DK" dirty="0"/>
              <a:t>(Wikipedia)</a:t>
            </a:r>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230550"/>
            <a:ext cx="5363174" cy="3318515"/>
          </a:xfrm>
          <a:prstGeom prst="rect">
            <a:avLst/>
          </a:prstGeom>
        </p:spPr>
      </p:pic>
    </p:spTree>
    <p:extLst>
      <p:ext uri="{BB962C8B-B14F-4D97-AF65-F5344CB8AC3E}">
        <p14:creationId xmlns:p14="http://schemas.microsoft.com/office/powerpoint/2010/main" val="2702225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Digitale signaturer</a:t>
            </a:r>
          </a:p>
        </p:txBody>
      </p:sp>
      <p:sp>
        <p:nvSpPr>
          <p:cNvPr id="3" name="Pladsholder til indhold 2"/>
          <p:cNvSpPr>
            <a:spLocks noGrp="1"/>
          </p:cNvSpPr>
          <p:nvPr>
            <p:ph idx="1"/>
          </p:nvPr>
        </p:nvSpPr>
        <p:spPr/>
        <p:txBody>
          <a:bodyPr/>
          <a:lstStyle/>
          <a:p>
            <a:r>
              <a:rPr lang="da-DK" dirty="0"/>
              <a:t>En digital signatur kan fungere på forskellige måder, men minder meget om en MAC. Den primære forskel er at </a:t>
            </a:r>
            <a:r>
              <a:rPr lang="da-DK" dirty="0" err="1"/>
              <a:t>MAC’en</a:t>
            </a:r>
            <a:r>
              <a:rPr lang="da-DK" dirty="0"/>
              <a:t> krypteres symmetrisk, mens en digital signatur er en asymmetrisk krypteret checksum.</a:t>
            </a:r>
          </a:p>
          <a:p>
            <a:r>
              <a:rPr lang="da-DK" dirty="0"/>
              <a:t>Checksummen krypteres med den private nøgle og derefter kan alle verificere at hvis de kan dekryptere checksummen med den offentlige nøgle og den passer på beskeden, må beskeden være signeret af en med adgang til den </a:t>
            </a:r>
            <a:r>
              <a:rPr lang="da-DK"/>
              <a:t>private nøgle. </a:t>
            </a:r>
          </a:p>
        </p:txBody>
      </p:sp>
    </p:spTree>
    <p:extLst>
      <p:ext uri="{BB962C8B-B14F-4D97-AF65-F5344CB8AC3E}">
        <p14:creationId xmlns:p14="http://schemas.microsoft.com/office/powerpoint/2010/main" val="100790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Challenge-</a:t>
            </a:r>
            <a:r>
              <a:rPr lang="da-DK" dirty="0" err="1"/>
              <a:t>response</a:t>
            </a:r>
            <a:endParaRPr lang="da-DK" dirty="0"/>
          </a:p>
        </p:txBody>
      </p:sp>
      <p:sp>
        <p:nvSpPr>
          <p:cNvPr id="3" name="Pladsholder til indhold 2"/>
          <p:cNvSpPr>
            <a:spLocks noGrp="1"/>
          </p:cNvSpPr>
          <p:nvPr>
            <p:ph idx="1"/>
          </p:nvPr>
        </p:nvSpPr>
        <p:spPr/>
        <p:txBody>
          <a:bodyPr>
            <a:normAutofit fontScale="92500" lnSpcReduction="20000"/>
          </a:bodyPr>
          <a:lstStyle/>
          <a:p>
            <a:r>
              <a:rPr lang="da-DK" dirty="0"/>
              <a:t>Challenge-</a:t>
            </a:r>
            <a:r>
              <a:rPr lang="da-DK" dirty="0" err="1"/>
              <a:t>response</a:t>
            </a:r>
            <a:r>
              <a:rPr lang="da-DK" dirty="0"/>
              <a:t>-protokoller er systemer der gør det muligt at bevise at man er den man påstår. </a:t>
            </a:r>
          </a:p>
          <a:p>
            <a:r>
              <a:rPr lang="da-DK" dirty="0"/>
              <a:t>Der afsendes en </a:t>
            </a:r>
            <a:r>
              <a:rPr lang="da-DK" dirty="0" err="1"/>
              <a:t>challenge</a:t>
            </a:r>
            <a:r>
              <a:rPr lang="da-DK" dirty="0"/>
              <a:t>, typisk et tilfældigt tal, og der sendes et </a:t>
            </a:r>
            <a:r>
              <a:rPr lang="da-DK" dirty="0" err="1"/>
              <a:t>response</a:t>
            </a:r>
            <a:r>
              <a:rPr lang="da-DK" dirty="0"/>
              <a:t> tilbage som er en signering af tallet. </a:t>
            </a:r>
          </a:p>
          <a:p>
            <a:r>
              <a:rPr lang="da-DK" dirty="0"/>
              <a:t>Ved at kryptere tallet med ens private nøgle kan den anden part sikre sig ved at sammenligne det, efter dekryptering med den offentlige nøgle, at man er den man påstår. </a:t>
            </a:r>
          </a:p>
          <a:p>
            <a:r>
              <a:rPr lang="da-DK" dirty="0"/>
              <a:t>Man skal i denne sammenhæng især vogte sig for </a:t>
            </a:r>
            <a:r>
              <a:rPr lang="da-DK" dirty="0" err="1"/>
              <a:t>replay</a:t>
            </a:r>
            <a:r>
              <a:rPr lang="da-DK" dirty="0"/>
              <a:t>-angreb. Det er altså vigtigt at sikre at man ikke kan optage en </a:t>
            </a:r>
            <a:r>
              <a:rPr lang="da-DK" dirty="0" err="1"/>
              <a:t>challenge</a:t>
            </a:r>
            <a:r>
              <a:rPr lang="da-DK" dirty="0"/>
              <a:t>-</a:t>
            </a:r>
            <a:r>
              <a:rPr lang="da-DK" dirty="0" err="1"/>
              <a:t>response</a:t>
            </a:r>
            <a:r>
              <a:rPr lang="da-DK" dirty="0"/>
              <a:t>-udveksling og så blot genafspille svaret. Dette er oftere et problem end man skulle tro, men primært et problem når man </a:t>
            </a:r>
            <a:r>
              <a:rPr lang="da-DK"/>
              <a:t>implementerer sikkerhedsprotokoller. </a:t>
            </a:r>
            <a:endParaRPr lang="da-DK" dirty="0"/>
          </a:p>
        </p:txBody>
      </p:sp>
    </p:spTree>
    <p:extLst>
      <p:ext uri="{BB962C8B-B14F-4D97-AF65-F5344CB8AC3E}">
        <p14:creationId xmlns:p14="http://schemas.microsoft.com/office/powerpoint/2010/main" val="1929759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Spørgsmål</a:t>
            </a:r>
          </a:p>
        </p:txBody>
      </p:sp>
      <p:sp>
        <p:nvSpPr>
          <p:cNvPr id="3" name="Pladsholder til indhold 2"/>
          <p:cNvSpPr>
            <a:spLocks noGrp="1"/>
          </p:cNvSpPr>
          <p:nvPr>
            <p:ph idx="1"/>
          </p:nvPr>
        </p:nvSpPr>
        <p:spPr/>
        <p:txBody>
          <a:bodyPr/>
          <a:lstStyle/>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r>
              <a:rPr lang="da-DK" dirty="0"/>
              <a:t>Jeg kan kontaktes på </a:t>
            </a:r>
            <a:r>
              <a:rPr lang="da-DK" dirty="0">
                <a:hlinkClick r:id="rId2"/>
              </a:rPr>
              <a:t>philip.kaare@gmail.com</a:t>
            </a:r>
            <a:endParaRPr lang="da-DK" dirty="0"/>
          </a:p>
          <a:p>
            <a:pPr marL="0" indent="0">
              <a:buNone/>
            </a:pPr>
            <a:endParaRPr lang="da-DK" dirty="0"/>
          </a:p>
        </p:txBody>
      </p:sp>
    </p:spTree>
    <p:extLst>
      <p:ext uri="{BB962C8B-B14F-4D97-AF65-F5344CB8AC3E}">
        <p14:creationId xmlns:p14="http://schemas.microsoft.com/office/powerpoint/2010/main" val="234736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Overblik over kryptografi</a:t>
            </a:r>
          </a:p>
        </p:txBody>
      </p:sp>
      <p:sp>
        <p:nvSpPr>
          <p:cNvPr id="3" name="Pladsholder til indhold 2"/>
          <p:cNvSpPr>
            <a:spLocks noGrp="1"/>
          </p:cNvSpPr>
          <p:nvPr>
            <p:ph idx="1"/>
          </p:nvPr>
        </p:nvSpPr>
        <p:spPr/>
        <p:txBody>
          <a:bodyPr/>
          <a:lstStyle/>
          <a:p>
            <a:r>
              <a:rPr lang="da-DK" dirty="0"/>
              <a:t>Kryptografi er kunsten at transmittere en meddelelse </a:t>
            </a:r>
            <a:r>
              <a:rPr lang="da-DK" i="1" dirty="0"/>
              <a:t>M</a:t>
            </a:r>
            <a:r>
              <a:rPr lang="da-DK" dirty="0"/>
              <a:t> mellem en afsender, </a:t>
            </a:r>
            <a:r>
              <a:rPr lang="da-DK" i="1" dirty="0"/>
              <a:t>Alice</a:t>
            </a:r>
            <a:r>
              <a:rPr lang="da-DK" dirty="0"/>
              <a:t>, og en modtager, </a:t>
            </a:r>
            <a:r>
              <a:rPr lang="da-DK" i="1" dirty="0"/>
              <a:t>Bob</a:t>
            </a:r>
            <a:r>
              <a:rPr lang="da-DK" dirty="0"/>
              <a:t>, sådan at meddelelsen ikke kan hverken læses eller modificeres af </a:t>
            </a:r>
            <a:r>
              <a:rPr lang="da-DK" i="1" dirty="0"/>
              <a:t>Eve</a:t>
            </a:r>
            <a:r>
              <a:rPr lang="da-DK" dirty="0"/>
              <a:t>. </a:t>
            </a:r>
          </a:p>
          <a:p>
            <a:r>
              <a:rPr lang="da-DK" dirty="0"/>
              <a:t>Meddelelsen er indkodet med en (eller flere) </a:t>
            </a:r>
            <a:r>
              <a:rPr lang="da-DK" i="1" dirty="0"/>
              <a:t>nøgler. </a:t>
            </a:r>
          </a:p>
          <a:p>
            <a:r>
              <a:rPr lang="da-DK" dirty="0"/>
              <a:t>Sikkerheden bør or en given besked kun afhænge af at nøglen er hemmelig og ikke af at krypteringsalgoritmens hemmeligholdelse. </a:t>
            </a:r>
          </a:p>
          <a:p>
            <a:r>
              <a:rPr lang="da-DK" dirty="0" err="1"/>
              <a:t>Steganografi</a:t>
            </a:r>
            <a:r>
              <a:rPr lang="da-DK" dirty="0"/>
              <a:t> er en søster til kryptografi og handler om at gemme meddelelser i anden data (billeder fx). </a:t>
            </a:r>
          </a:p>
        </p:txBody>
      </p:sp>
    </p:spTree>
    <p:extLst>
      <p:ext uri="{BB962C8B-B14F-4D97-AF65-F5344CB8AC3E}">
        <p14:creationId xmlns:p14="http://schemas.microsoft.com/office/powerpoint/2010/main" val="161604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Klassisk kryptografi</a:t>
            </a:r>
          </a:p>
        </p:txBody>
      </p:sp>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260" y="4474655"/>
            <a:ext cx="2517138" cy="1887854"/>
          </a:xfrm>
        </p:spPr>
      </p:pic>
      <p:pic>
        <p:nvPicPr>
          <p:cNvPr id="5" name="Billed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457" y="1948899"/>
            <a:ext cx="3751334" cy="1582047"/>
          </a:xfrm>
          <a:prstGeom prst="rect">
            <a:avLst/>
          </a:prstGeom>
        </p:spPr>
      </p:pic>
      <p:sp>
        <p:nvSpPr>
          <p:cNvPr id="7" name="Pladsholder til indhold 2"/>
          <p:cNvSpPr txBox="1">
            <a:spLocks/>
          </p:cNvSpPr>
          <p:nvPr/>
        </p:nvSpPr>
        <p:spPr>
          <a:xfrm>
            <a:off x="838200" y="1825625"/>
            <a:ext cx="48983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dirty="0"/>
          </a:p>
        </p:txBody>
      </p:sp>
      <p:sp>
        <p:nvSpPr>
          <p:cNvPr id="8" name="Tekstfelt 7"/>
          <p:cNvSpPr txBox="1"/>
          <p:nvPr/>
        </p:nvSpPr>
        <p:spPr>
          <a:xfrm>
            <a:off x="838200" y="2202132"/>
            <a:ext cx="5291138" cy="3785652"/>
          </a:xfrm>
          <a:prstGeom prst="rect">
            <a:avLst/>
          </a:prstGeom>
          <a:noFill/>
        </p:spPr>
        <p:txBody>
          <a:bodyPr wrap="square" rtlCol="0">
            <a:spAutoFit/>
          </a:bodyPr>
          <a:lstStyle/>
          <a:p>
            <a:pPr marL="285750" indent="-285750">
              <a:buFont typeface="Arial" panose="020B0604020202020204" pitchFamily="34" charset="0"/>
              <a:buChar char="•"/>
            </a:pPr>
            <a:r>
              <a:rPr lang="da-DK" sz="4000" dirty="0"/>
              <a:t>Substitution</a:t>
            </a:r>
          </a:p>
          <a:p>
            <a:pPr marL="285750" indent="-285750">
              <a:buFont typeface="Arial" panose="020B0604020202020204" pitchFamily="34" charset="0"/>
              <a:buChar char="•"/>
            </a:pPr>
            <a:endParaRPr lang="da-DK" sz="4000" dirty="0"/>
          </a:p>
          <a:p>
            <a:pPr marL="285750" indent="-285750">
              <a:buFont typeface="Arial" panose="020B0604020202020204" pitchFamily="34" charset="0"/>
              <a:buChar char="•"/>
            </a:pPr>
            <a:endParaRPr lang="da-DK" sz="4000" dirty="0"/>
          </a:p>
          <a:p>
            <a:pPr marL="285750" indent="-285750">
              <a:buFont typeface="Arial" panose="020B0604020202020204" pitchFamily="34" charset="0"/>
              <a:buChar char="•"/>
            </a:pPr>
            <a:endParaRPr lang="da-DK" sz="4000" dirty="0"/>
          </a:p>
          <a:p>
            <a:endParaRPr lang="da-DK" sz="4000" dirty="0"/>
          </a:p>
          <a:p>
            <a:pPr marL="285750" indent="-285750">
              <a:buFont typeface="Arial" panose="020B0604020202020204" pitchFamily="34" charset="0"/>
              <a:buChar char="•"/>
            </a:pPr>
            <a:r>
              <a:rPr lang="da-DK" sz="4000" dirty="0"/>
              <a:t>Transposition</a:t>
            </a:r>
          </a:p>
        </p:txBody>
      </p:sp>
    </p:spTree>
    <p:extLst>
      <p:ext uri="{BB962C8B-B14F-4D97-AF65-F5344CB8AC3E}">
        <p14:creationId xmlns:p14="http://schemas.microsoft.com/office/powerpoint/2010/main" val="30657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på transposition</a:t>
            </a:r>
          </a:p>
        </p:txBody>
      </p:sp>
      <p:sp>
        <p:nvSpPr>
          <p:cNvPr id="3" name="Pladsholder til indhold 2"/>
          <p:cNvSpPr>
            <a:spLocks noGrp="1"/>
          </p:cNvSpPr>
          <p:nvPr>
            <p:ph idx="1"/>
          </p:nvPr>
        </p:nvSpPr>
        <p:spPr/>
        <p:txBody>
          <a:bodyPr/>
          <a:lstStyle/>
          <a:p>
            <a:r>
              <a:rPr lang="da-DK" b="1" dirty="0"/>
              <a:t>Kolonne-transposition</a:t>
            </a:r>
          </a:p>
          <a:p>
            <a:pPr marL="0" indent="0">
              <a:buNone/>
            </a:pPr>
            <a:r>
              <a:rPr lang="en-US" dirty="0"/>
              <a:t>Plaintext: WE ARE DISCOVERED. FLEE AT ONCE </a:t>
            </a:r>
          </a:p>
          <a:p>
            <a:pPr marL="0" indent="0">
              <a:buNone/>
            </a:pPr>
            <a:r>
              <a:rPr lang="en-US" dirty="0" err="1"/>
              <a:t>Ciphertext</a:t>
            </a:r>
            <a:r>
              <a:rPr lang="en-US" dirty="0"/>
              <a:t>:  </a:t>
            </a:r>
            <a:r>
              <a:rPr lang="da-DK" altLang="da-DK" dirty="0"/>
              <a:t>EVLNE ACDTK ESEAQ ROFOJ DEECU WIREE</a:t>
            </a:r>
          </a:p>
          <a:p>
            <a:pPr marL="0" indent="0">
              <a:buNone/>
            </a:pPr>
            <a:endParaRPr lang="da-DK" dirty="0"/>
          </a:p>
          <a:p>
            <a:pPr marL="0" indent="0">
              <a:buNone/>
            </a:pPr>
            <a:r>
              <a:rPr lang="da-DK" dirty="0"/>
              <a:t>Nøglen er matrixens størrelse 5x5, </a:t>
            </a:r>
          </a:p>
          <a:p>
            <a:pPr marL="0" indent="0">
              <a:buNone/>
            </a:pPr>
            <a:r>
              <a:rPr lang="da-DK" dirty="0"/>
              <a:t>samt kolonnerækkefølgen: 6 3 2 4 1 5</a:t>
            </a:r>
            <a:endParaRPr lang="en-US" dirty="0"/>
          </a:p>
          <a:p>
            <a:pPr marL="0" indent="0">
              <a:buNone/>
            </a:pPr>
            <a:endParaRPr lang="da-DK" dirty="0"/>
          </a:p>
        </p:txBody>
      </p:sp>
      <p:pic>
        <p:nvPicPr>
          <p:cNvPr id="9" name="Billede 8"/>
          <p:cNvPicPr>
            <a:picLocks noChangeAspect="1"/>
          </p:cNvPicPr>
          <p:nvPr/>
        </p:nvPicPr>
        <p:blipFill>
          <a:blip r:embed="rId2"/>
          <a:stretch>
            <a:fillRect/>
          </a:stretch>
        </p:blipFill>
        <p:spPr>
          <a:xfrm>
            <a:off x="6505091" y="3741038"/>
            <a:ext cx="2495550" cy="2765339"/>
          </a:xfrm>
          <a:prstGeom prst="rect">
            <a:avLst/>
          </a:prstGeom>
        </p:spPr>
      </p:pic>
    </p:spTree>
    <p:extLst>
      <p:ext uri="{BB962C8B-B14F-4D97-AF65-F5344CB8AC3E}">
        <p14:creationId xmlns:p14="http://schemas.microsoft.com/office/powerpoint/2010/main" val="350814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Øvelse</a:t>
            </a:r>
          </a:p>
        </p:txBody>
      </p:sp>
      <p:sp>
        <p:nvSpPr>
          <p:cNvPr id="3" name="Pladsholder til indhold 2"/>
          <p:cNvSpPr>
            <a:spLocks noGrp="1"/>
          </p:cNvSpPr>
          <p:nvPr>
            <p:ph idx="1"/>
          </p:nvPr>
        </p:nvSpPr>
        <p:spPr/>
        <p:txBody>
          <a:bodyPr/>
          <a:lstStyle/>
          <a:p>
            <a:r>
              <a:rPr lang="da-DK" dirty="0"/>
              <a:t>Krypter en meddelelse og dekrypter den. </a:t>
            </a:r>
          </a:p>
          <a:p>
            <a:r>
              <a:rPr lang="da-DK" dirty="0"/>
              <a:t>Vælg fx en matrix på 5 rækker og 7 kolonner og rækkefølgen 6 3 1 5 2 7 4 eller noget andet valgfrit.</a:t>
            </a:r>
          </a:p>
        </p:txBody>
      </p:sp>
    </p:spTree>
    <p:extLst>
      <p:ext uri="{BB962C8B-B14F-4D97-AF65-F5344CB8AC3E}">
        <p14:creationId xmlns:p14="http://schemas.microsoft.com/office/powerpoint/2010/main" val="240659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Simpel substitution</a:t>
            </a:r>
          </a:p>
        </p:txBody>
      </p:sp>
      <p:sp>
        <p:nvSpPr>
          <p:cNvPr id="3" name="Pladsholder til indhold 2"/>
          <p:cNvSpPr>
            <a:spLocks noGrp="1"/>
          </p:cNvSpPr>
          <p:nvPr>
            <p:ph idx="1"/>
          </p:nvPr>
        </p:nvSpPr>
        <p:spPr/>
        <p:txBody>
          <a:bodyPr/>
          <a:lstStyle/>
          <a:p>
            <a:pPr marL="0" indent="0">
              <a:buNone/>
            </a:pPr>
            <a:r>
              <a:rPr lang="da-DK" dirty="0"/>
              <a:t>ABCDEFGHIJKLMNOPQRSTUVXYZ</a:t>
            </a:r>
          </a:p>
          <a:p>
            <a:pPr marL="0" indent="0">
              <a:buNone/>
            </a:pPr>
            <a:endParaRPr lang="da-DK" dirty="0"/>
          </a:p>
          <a:p>
            <a:pPr marL="0" indent="0">
              <a:buNone/>
            </a:pPr>
            <a:r>
              <a:rPr lang="da-DK" dirty="0"/>
              <a:t>CDEFGHIJKLMNOPQRSTUVXYZAB</a:t>
            </a:r>
          </a:p>
          <a:p>
            <a:pPr marL="0" indent="0">
              <a:buNone/>
            </a:pPr>
            <a:endParaRPr lang="da-DK" dirty="0"/>
          </a:p>
          <a:p>
            <a:pPr marL="0" indent="0">
              <a:buNone/>
            </a:pPr>
            <a:r>
              <a:rPr lang="da-DK" dirty="0" err="1"/>
              <a:t>Plaintext</a:t>
            </a:r>
            <a:r>
              <a:rPr lang="da-DK" dirty="0"/>
              <a:t>: KOLD VINTER I DK FLYGT</a:t>
            </a:r>
          </a:p>
          <a:p>
            <a:pPr marL="0" indent="0">
              <a:buNone/>
            </a:pPr>
            <a:r>
              <a:rPr lang="da-DK" dirty="0" err="1"/>
              <a:t>Ciphertext</a:t>
            </a:r>
            <a:r>
              <a:rPr lang="da-DK" dirty="0"/>
              <a:t>: MQNF XKPVGT K FM HNAIV</a:t>
            </a:r>
          </a:p>
        </p:txBody>
      </p:sp>
      <p:cxnSp>
        <p:nvCxnSpPr>
          <p:cNvPr id="5" name="Lige pilforbindelse 4"/>
          <p:cNvCxnSpPr/>
          <p:nvPr/>
        </p:nvCxnSpPr>
        <p:spPr>
          <a:xfrm>
            <a:off x="2487827" y="2507736"/>
            <a:ext cx="0" cy="43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kstfelt 5"/>
          <p:cNvSpPr txBox="1"/>
          <p:nvPr/>
        </p:nvSpPr>
        <p:spPr>
          <a:xfrm>
            <a:off x="1498317" y="2541373"/>
            <a:ext cx="877613" cy="369332"/>
          </a:xfrm>
          <a:prstGeom prst="rect">
            <a:avLst/>
          </a:prstGeom>
          <a:noFill/>
        </p:spPr>
        <p:txBody>
          <a:bodyPr wrap="none" rtlCol="0">
            <a:spAutoFit/>
          </a:bodyPr>
          <a:lstStyle/>
          <a:p>
            <a:r>
              <a:rPr lang="da-DK" dirty="0"/>
              <a:t>Krypter</a:t>
            </a:r>
          </a:p>
        </p:txBody>
      </p:sp>
      <p:sp>
        <p:nvSpPr>
          <p:cNvPr id="7" name="Tekstfelt 6"/>
          <p:cNvSpPr txBox="1"/>
          <p:nvPr/>
        </p:nvSpPr>
        <p:spPr>
          <a:xfrm>
            <a:off x="3720600" y="2535915"/>
            <a:ext cx="1123256" cy="369332"/>
          </a:xfrm>
          <a:prstGeom prst="rect">
            <a:avLst/>
          </a:prstGeom>
          <a:noFill/>
        </p:spPr>
        <p:txBody>
          <a:bodyPr wrap="none" rtlCol="0">
            <a:spAutoFit/>
          </a:bodyPr>
          <a:lstStyle/>
          <a:p>
            <a:r>
              <a:rPr lang="da-DK" dirty="0"/>
              <a:t>Dekrypter</a:t>
            </a:r>
          </a:p>
        </p:txBody>
      </p:sp>
      <p:cxnSp>
        <p:nvCxnSpPr>
          <p:cNvPr id="14" name="Lige pilforbindelse 13"/>
          <p:cNvCxnSpPr/>
          <p:nvPr/>
        </p:nvCxnSpPr>
        <p:spPr>
          <a:xfrm flipV="1">
            <a:off x="3527802" y="2468641"/>
            <a:ext cx="0" cy="43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4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Hvorfor er det ikke godt nok?</a:t>
            </a:r>
          </a:p>
        </p:txBody>
      </p:sp>
      <p:sp>
        <p:nvSpPr>
          <p:cNvPr id="3" name="Pladsholder til indhold 2"/>
          <p:cNvSpPr>
            <a:spLocks noGrp="1"/>
          </p:cNvSpPr>
          <p:nvPr>
            <p:ph idx="1"/>
          </p:nvPr>
        </p:nvSpPr>
        <p:spPr/>
        <p:txBody>
          <a:bodyPr/>
          <a:lstStyle/>
          <a:p>
            <a:r>
              <a:rPr lang="da-DK" dirty="0"/>
              <a:t>Brute force</a:t>
            </a:r>
          </a:p>
          <a:p>
            <a:r>
              <a:rPr lang="da-DK" dirty="0"/>
              <a:t>Frekvensanalyse!</a:t>
            </a:r>
          </a:p>
          <a:p>
            <a:pPr lvl="1"/>
            <a:r>
              <a:rPr lang="da-DK" dirty="0"/>
              <a:t>Man udnytter at sprog ikke har ens fordeling af bogstaver/lyde. </a:t>
            </a:r>
          </a:p>
          <a:p>
            <a:pPr lvl="1"/>
            <a:r>
              <a:rPr lang="da-DK" dirty="0"/>
              <a:t>Engelsk fx: </a:t>
            </a:r>
          </a:p>
          <a:p>
            <a:pPr lvl="2"/>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4242902006"/>
              </p:ext>
            </p:extLst>
          </p:nvPr>
        </p:nvGraphicFramePr>
        <p:xfrm>
          <a:off x="1409700" y="3680460"/>
          <a:ext cx="10515600" cy="2750820"/>
        </p:xfrm>
        <a:graphic>
          <a:graphicData uri="http://schemas.openxmlformats.org/drawingml/2006/table">
            <a:tbl>
              <a:tblPr/>
              <a:tblGrid>
                <a:gridCol w="2103120">
                  <a:extLst>
                    <a:ext uri="{9D8B030D-6E8A-4147-A177-3AD203B41FA5}">
                      <a16:colId xmlns:a16="http://schemas.microsoft.com/office/drawing/2014/main" val="4261440236"/>
                    </a:ext>
                  </a:extLst>
                </a:gridCol>
                <a:gridCol w="2103120">
                  <a:extLst>
                    <a:ext uri="{9D8B030D-6E8A-4147-A177-3AD203B41FA5}">
                      <a16:colId xmlns:a16="http://schemas.microsoft.com/office/drawing/2014/main" val="390131157"/>
                    </a:ext>
                  </a:extLst>
                </a:gridCol>
                <a:gridCol w="2103120">
                  <a:extLst>
                    <a:ext uri="{9D8B030D-6E8A-4147-A177-3AD203B41FA5}">
                      <a16:colId xmlns:a16="http://schemas.microsoft.com/office/drawing/2014/main" val="3358015937"/>
                    </a:ext>
                  </a:extLst>
                </a:gridCol>
                <a:gridCol w="2103120">
                  <a:extLst>
                    <a:ext uri="{9D8B030D-6E8A-4147-A177-3AD203B41FA5}">
                      <a16:colId xmlns:a16="http://schemas.microsoft.com/office/drawing/2014/main" val="2415964098"/>
                    </a:ext>
                  </a:extLst>
                </a:gridCol>
                <a:gridCol w="2103120">
                  <a:extLst>
                    <a:ext uri="{9D8B030D-6E8A-4147-A177-3AD203B41FA5}">
                      <a16:colId xmlns:a16="http://schemas.microsoft.com/office/drawing/2014/main" val="348013104"/>
                    </a:ext>
                  </a:extLst>
                </a:gridCol>
              </a:tblGrid>
              <a:tr h="0">
                <a:tc>
                  <a:txBody>
                    <a:bodyPr/>
                    <a:lstStyle/>
                    <a:p>
                      <a:r>
                        <a:rPr lang="pt-BR" sz="2400" dirty="0"/>
                        <a:t>e 0.12702</a:t>
                      </a:r>
                      <a:br>
                        <a:rPr lang="pt-BR" sz="2400" dirty="0"/>
                      </a:br>
                      <a:r>
                        <a:rPr lang="pt-BR" sz="2400" dirty="0"/>
                        <a:t>t 0.09056</a:t>
                      </a:r>
                      <a:br>
                        <a:rPr lang="pt-BR" sz="2400" dirty="0"/>
                      </a:br>
                      <a:r>
                        <a:rPr lang="pt-BR" sz="2400" dirty="0"/>
                        <a:t>a 0.08167</a:t>
                      </a:r>
                      <a:br>
                        <a:rPr lang="pt-BR" sz="2400" dirty="0"/>
                      </a:br>
                      <a:r>
                        <a:rPr lang="pt-BR" sz="2400" dirty="0"/>
                        <a:t>o 0.07507</a:t>
                      </a:r>
                      <a:br>
                        <a:rPr lang="pt-BR" sz="2400" dirty="0"/>
                      </a:br>
                      <a:r>
                        <a:rPr lang="pt-BR" sz="2400" dirty="0"/>
                        <a:t>i 0.06966</a:t>
                      </a:r>
                      <a:br>
                        <a:rPr lang="pt-BR" sz="2400" dirty="0"/>
                      </a:br>
                      <a:r>
                        <a:rPr lang="pt-BR" sz="2400" dirty="0"/>
                        <a:t>n 0.06749 </a:t>
                      </a:r>
                    </a:p>
                  </a:txBody>
                  <a:tcPr marL="95250" marR="95250" marT="95250" marB="95250">
                    <a:lnL>
                      <a:noFill/>
                    </a:lnL>
                    <a:lnR>
                      <a:noFill/>
                    </a:lnR>
                    <a:lnT>
                      <a:noFill/>
                    </a:lnT>
                    <a:lnB>
                      <a:noFill/>
                    </a:lnB>
                  </a:tcPr>
                </a:tc>
                <a:tc>
                  <a:txBody>
                    <a:bodyPr/>
                    <a:lstStyle/>
                    <a:p>
                      <a:r>
                        <a:rPr lang="pt-BR" sz="2400" dirty="0"/>
                        <a:t>s 0.06327</a:t>
                      </a:r>
                      <a:br>
                        <a:rPr lang="pt-BR" sz="2400" dirty="0"/>
                      </a:br>
                      <a:r>
                        <a:rPr lang="pt-BR" sz="2400" dirty="0"/>
                        <a:t>h 0.06094</a:t>
                      </a:r>
                      <a:br>
                        <a:rPr lang="pt-BR" sz="2400" dirty="0"/>
                      </a:br>
                      <a:r>
                        <a:rPr lang="pt-BR" sz="2400" dirty="0"/>
                        <a:t>r 0.05987</a:t>
                      </a:r>
                      <a:br>
                        <a:rPr lang="pt-BR" sz="2400" dirty="0"/>
                      </a:br>
                      <a:r>
                        <a:rPr lang="pt-BR" sz="2400" dirty="0"/>
                        <a:t>d 0.04253</a:t>
                      </a:r>
                      <a:br>
                        <a:rPr lang="pt-BR" sz="2400" dirty="0"/>
                      </a:br>
                      <a:r>
                        <a:rPr lang="pt-BR" sz="2400" dirty="0"/>
                        <a:t>l 0.04025</a:t>
                      </a:r>
                      <a:br>
                        <a:rPr lang="pt-BR" sz="2400" dirty="0"/>
                      </a:br>
                      <a:r>
                        <a:rPr lang="pt-BR" sz="2400" dirty="0"/>
                        <a:t>c 0.02782 </a:t>
                      </a:r>
                    </a:p>
                  </a:txBody>
                  <a:tcPr marL="95250" marR="95250" marT="95250" marB="95250">
                    <a:lnL>
                      <a:noFill/>
                    </a:lnL>
                    <a:lnR>
                      <a:noFill/>
                    </a:lnR>
                    <a:lnT>
                      <a:noFill/>
                    </a:lnT>
                    <a:lnB>
                      <a:noFill/>
                    </a:lnB>
                  </a:tcPr>
                </a:tc>
                <a:tc>
                  <a:txBody>
                    <a:bodyPr/>
                    <a:lstStyle/>
                    <a:p>
                      <a:r>
                        <a:rPr lang="pl-PL" sz="2400" dirty="0"/>
                        <a:t>u 0.02758</a:t>
                      </a:r>
                      <a:br>
                        <a:rPr lang="pl-PL" sz="2400" dirty="0"/>
                      </a:br>
                      <a:r>
                        <a:rPr lang="pl-PL" sz="2400" dirty="0"/>
                        <a:t>m 0.02406</a:t>
                      </a:r>
                      <a:br>
                        <a:rPr lang="pl-PL" sz="2400" dirty="0"/>
                      </a:br>
                      <a:r>
                        <a:rPr lang="pl-PL" sz="2400" dirty="0"/>
                        <a:t>w 0.02360</a:t>
                      </a:r>
                      <a:br>
                        <a:rPr lang="pl-PL" sz="2400" dirty="0"/>
                      </a:br>
                      <a:r>
                        <a:rPr lang="pl-PL" sz="2400" dirty="0"/>
                        <a:t>f 0.02228</a:t>
                      </a:r>
                      <a:br>
                        <a:rPr lang="pl-PL" sz="2400" dirty="0"/>
                      </a:br>
                      <a:r>
                        <a:rPr lang="pl-PL" sz="2400" dirty="0"/>
                        <a:t>g 0.02015</a:t>
                      </a:r>
                      <a:br>
                        <a:rPr lang="pl-PL" sz="2400" dirty="0"/>
                      </a:br>
                      <a:r>
                        <a:rPr lang="pl-PL" sz="2400" dirty="0"/>
                        <a:t>y 0.01974 </a:t>
                      </a:r>
                    </a:p>
                  </a:txBody>
                  <a:tcPr marL="95250" marR="95250" marT="95250" marB="95250">
                    <a:lnL>
                      <a:noFill/>
                    </a:lnL>
                    <a:lnR>
                      <a:noFill/>
                    </a:lnR>
                    <a:lnT>
                      <a:noFill/>
                    </a:lnT>
                    <a:lnB>
                      <a:noFill/>
                    </a:lnB>
                  </a:tcPr>
                </a:tc>
                <a:tc>
                  <a:txBody>
                    <a:bodyPr/>
                    <a:lstStyle/>
                    <a:p>
                      <a:r>
                        <a:rPr lang="pl-PL" sz="2400" dirty="0"/>
                        <a:t>p 0.01929</a:t>
                      </a:r>
                      <a:br>
                        <a:rPr lang="pl-PL" sz="2400" dirty="0"/>
                      </a:br>
                      <a:r>
                        <a:rPr lang="pl-PL" sz="2400" dirty="0"/>
                        <a:t>b 0.01492</a:t>
                      </a:r>
                      <a:br>
                        <a:rPr lang="pl-PL" sz="2400" dirty="0"/>
                      </a:br>
                      <a:r>
                        <a:rPr lang="pl-PL" sz="2400" dirty="0"/>
                        <a:t>v 0.00978</a:t>
                      </a:r>
                      <a:br>
                        <a:rPr lang="pl-PL" sz="2400" dirty="0"/>
                      </a:br>
                      <a:r>
                        <a:rPr lang="pl-PL" sz="2400" dirty="0"/>
                        <a:t>k 0.00772</a:t>
                      </a:r>
                      <a:br>
                        <a:rPr lang="pl-PL" sz="2400" dirty="0"/>
                      </a:br>
                      <a:r>
                        <a:rPr lang="pl-PL" sz="2400" dirty="0"/>
                        <a:t>j 0.00153</a:t>
                      </a:r>
                      <a:br>
                        <a:rPr lang="pl-PL" sz="2400" dirty="0"/>
                      </a:br>
                      <a:r>
                        <a:rPr lang="pl-PL" sz="2400" dirty="0"/>
                        <a:t>x 0.00150</a:t>
                      </a:r>
                      <a:br>
                        <a:rPr lang="pl-PL" sz="2400" dirty="0"/>
                      </a:br>
                      <a:endParaRPr lang="pl-PL" sz="2400" dirty="0"/>
                    </a:p>
                  </a:txBody>
                  <a:tcPr marL="95250" marR="95250" marT="95250" marB="95250">
                    <a:lnL>
                      <a:noFill/>
                    </a:lnL>
                    <a:lnR>
                      <a:noFill/>
                    </a:lnR>
                    <a:lnT>
                      <a:noFill/>
                    </a:lnT>
                    <a:lnB>
                      <a:noFill/>
                    </a:lnB>
                  </a:tcPr>
                </a:tc>
                <a:tc>
                  <a:txBody>
                    <a:bodyPr/>
                    <a:lstStyle/>
                    <a:p>
                      <a:r>
                        <a:rPr lang="da-DK" sz="2400" dirty="0"/>
                        <a:t>q 0.00095</a:t>
                      </a:r>
                      <a:br>
                        <a:rPr lang="da-DK" sz="2400" dirty="0"/>
                      </a:br>
                      <a:r>
                        <a:rPr lang="da-DK" sz="2400" dirty="0"/>
                        <a:t>z 0.00074 </a:t>
                      </a:r>
                    </a:p>
                  </a:txBody>
                  <a:tcPr marL="95250" marR="95250" marT="95250" marB="95250">
                    <a:lnL>
                      <a:noFill/>
                    </a:lnL>
                    <a:lnR>
                      <a:noFill/>
                    </a:lnR>
                    <a:lnT>
                      <a:noFill/>
                    </a:lnT>
                    <a:lnB>
                      <a:noFill/>
                    </a:lnB>
                  </a:tcPr>
                </a:tc>
                <a:extLst>
                  <a:ext uri="{0D108BD9-81ED-4DB2-BD59-A6C34878D82A}">
                    <a16:rowId xmlns:a16="http://schemas.microsoft.com/office/drawing/2014/main" val="4114785696"/>
                  </a:ext>
                </a:extLst>
              </a:tr>
            </a:tbl>
          </a:graphicData>
        </a:graphic>
      </p:graphicFrame>
    </p:spTree>
    <p:extLst>
      <p:ext uri="{BB962C8B-B14F-4D97-AF65-F5344CB8AC3E}">
        <p14:creationId xmlns:p14="http://schemas.microsoft.com/office/powerpoint/2010/main" val="35909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Moderne kryptografi</a:t>
            </a:r>
          </a:p>
        </p:txBody>
      </p:sp>
      <p:sp>
        <p:nvSpPr>
          <p:cNvPr id="3" name="Pladsholder til indhold 2"/>
          <p:cNvSpPr>
            <a:spLocks noGrp="1"/>
          </p:cNvSpPr>
          <p:nvPr>
            <p:ph idx="1"/>
          </p:nvPr>
        </p:nvSpPr>
        <p:spPr/>
        <p:txBody>
          <a:bodyPr/>
          <a:lstStyle/>
          <a:p>
            <a:r>
              <a:rPr lang="da-DK" dirty="0"/>
              <a:t>Moderne metoder bygger grundlæggende på de samme metoder som transposition og substitution, men med metoder der ”oversætter” hvert bogstav til forskellige bogstaver afhængig af hvor langt i krypteringen man er nået. </a:t>
            </a:r>
          </a:p>
          <a:p>
            <a:r>
              <a:rPr lang="da-DK" dirty="0"/>
              <a:t>De moderne algoritmer er så avancerede at de er svære at køre i hånden, men computeren tager sig fint af det. </a:t>
            </a:r>
          </a:p>
          <a:p>
            <a:r>
              <a:rPr lang="da-DK" dirty="0"/>
              <a:t>Det er relativt svært at gennemskue om en algoritme er sikker, brug derfor altid åbne algoritmer som er uafhængigt verificerede. </a:t>
            </a:r>
          </a:p>
        </p:txBody>
      </p:sp>
    </p:spTree>
    <p:extLst>
      <p:ext uri="{BB962C8B-B14F-4D97-AF65-F5344CB8AC3E}">
        <p14:creationId xmlns:p14="http://schemas.microsoft.com/office/powerpoint/2010/main" val="1857241721"/>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TM10001114[[fn=Galleri]]</Template>
  <TotalTime>736</TotalTime>
  <Words>982</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24</vt:i4>
      </vt:variant>
    </vt:vector>
  </HeadingPairs>
  <TitlesOfParts>
    <vt:vector size="29" baseType="lpstr">
      <vt:lpstr>Arial</vt:lpstr>
      <vt:lpstr>Cambria Math</vt:lpstr>
      <vt:lpstr>Courier New</vt:lpstr>
      <vt:lpstr>Gill Sans MT</vt:lpstr>
      <vt:lpstr>Galleri</vt:lpstr>
      <vt:lpstr>Webinar II d. 15/11-2016</vt:lpstr>
      <vt:lpstr>Dagsorden</vt:lpstr>
      <vt:lpstr>Overblik over kryptografi</vt:lpstr>
      <vt:lpstr>Klassisk kryptografi</vt:lpstr>
      <vt:lpstr>Eksempel på transposition</vt:lpstr>
      <vt:lpstr>Øvelse</vt:lpstr>
      <vt:lpstr>Simpel substitution</vt:lpstr>
      <vt:lpstr>Hvorfor er det ikke godt nok?</vt:lpstr>
      <vt:lpstr>Moderne kryptografi</vt:lpstr>
      <vt:lpstr>Key take-away</vt:lpstr>
      <vt:lpstr>Typer af moderne kryptografi</vt:lpstr>
      <vt:lpstr>Symmetrisk kryptering</vt:lpstr>
      <vt:lpstr>Diffie-Hellman Nøgleudveksling</vt:lpstr>
      <vt:lpstr>Asymmetrisk kryptering (public key kryptografi)</vt:lpstr>
      <vt:lpstr>Hashing og envejsfunktioner</vt:lpstr>
      <vt:lpstr>Hashing</vt:lpstr>
      <vt:lpstr>SSL/HTTPS</vt:lpstr>
      <vt:lpstr>Hashing eksempel</vt:lpstr>
      <vt:lpstr>Key take-away</vt:lpstr>
      <vt:lpstr>autentificering</vt:lpstr>
      <vt:lpstr>MAC illustration (Wikipedia)</vt:lpstr>
      <vt:lpstr>Digitale signaturer</vt:lpstr>
      <vt:lpstr>Challenge-response</vt:lpstr>
      <vt:lpstr>Spørgsmål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IT-sikkerhed</dc:title>
  <dc:creator>Philip Kaare Løventoft</dc:creator>
  <cp:lastModifiedBy>Philip Kaare Løventoft</cp:lastModifiedBy>
  <cp:revision>35</cp:revision>
  <dcterms:created xsi:type="dcterms:W3CDTF">2016-11-01T10:15:50Z</dcterms:created>
  <dcterms:modified xsi:type="dcterms:W3CDTF">2016-11-08T18:27:31Z</dcterms:modified>
</cp:coreProperties>
</file>