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58" d="100"/>
          <a:sy n="58" d="100"/>
        </p:scale>
        <p:origin x="90"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08-11-2016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7B934C35-433E-474E-A8C8-251315167F43}"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7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46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6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77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F256002-ADEE-4263-850E-FD89B90CE860}"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42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F256002-ADEE-4263-850E-FD89B90CE860}"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796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F256002-ADEE-4263-850E-FD89B90CE860}" type="datetimeFigureOut">
              <a:rPr lang="da-DK" smtClean="0"/>
              <a:t>08-11-2016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B934C35-433E-474E-A8C8-251315167F43}"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418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F256002-ADEE-4263-850E-FD89B90CE860}" type="datetimeFigureOut">
              <a:rPr lang="da-DK" smtClean="0"/>
              <a:t>08-11-2016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B934C35-433E-474E-A8C8-251315167F43}"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0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56002-ADEE-4263-850E-FD89B90CE860}" type="datetimeFigureOut">
              <a:rPr lang="da-DK" smtClean="0"/>
              <a:t>08-11-2016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B934C35-433E-474E-A8C8-251315167F43}" type="slidenum">
              <a:rPr lang="da-DK" smtClean="0"/>
              <a:t>‹nr.›</a:t>
            </a:fld>
            <a:endParaRPr lang="da-DK"/>
          </a:p>
        </p:txBody>
      </p:sp>
    </p:spTree>
    <p:extLst>
      <p:ext uri="{BB962C8B-B14F-4D97-AF65-F5344CB8AC3E}">
        <p14:creationId xmlns:p14="http://schemas.microsoft.com/office/powerpoint/2010/main" val="2265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F256002-ADEE-4263-850E-FD89B90CE860}"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92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256002-ADEE-4263-850E-FD89B90CE860}" type="datetimeFigureOut">
              <a:rPr lang="da-DK" smtClean="0"/>
              <a:t>08-11-2016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41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256002-ADEE-4263-850E-FD89B90CE860}" type="datetimeFigureOut">
              <a:rPr lang="da-DK" smtClean="0"/>
              <a:t>08-11-2016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934C35-433E-474E-A8C8-251315167F43}"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18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mid.nu/dk-da/offentlige_myndigheder/generelle_vejledninger/" TargetMode="External"/><Relationship Id="rId2" Type="http://schemas.openxmlformats.org/officeDocument/2006/relationships/hyperlink" Target="https://da.wikipedia.org/wiki/NemI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emid.nu/dk-da/offentlige_myndigheder/generelle_vejledninger/filer/PKI_infrastruktu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olorado.edu/oit/tutorial/pgp-windows-installation-and-configu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III</a:t>
            </a:r>
            <a:br>
              <a:rPr lang="da-DK" dirty="0"/>
            </a:br>
            <a:r>
              <a:rPr lang="da-DK" dirty="0"/>
              <a:t>d. 22/11-16</a:t>
            </a:r>
          </a:p>
        </p:txBody>
      </p:sp>
      <p:sp>
        <p:nvSpPr>
          <p:cNvPr id="3" name="Undertitel 2"/>
          <p:cNvSpPr>
            <a:spLocks noGrp="1"/>
          </p:cNvSpPr>
          <p:nvPr>
            <p:ph type="subTitle" idx="1"/>
          </p:nvPr>
        </p:nvSpPr>
        <p:spPr/>
        <p:txBody>
          <a:bodyPr/>
          <a:lstStyle/>
          <a:p>
            <a:r>
              <a:rPr lang="da-DK" dirty="0"/>
              <a:t>Praktisk it-sikkerhed</a:t>
            </a:r>
          </a:p>
        </p:txBody>
      </p:sp>
    </p:spTree>
    <p:extLst>
      <p:ext uri="{BB962C8B-B14F-4D97-AF65-F5344CB8AC3E}">
        <p14:creationId xmlns:p14="http://schemas.microsoft.com/office/powerpoint/2010/main" val="377474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Nemid</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NemID er et to-faktor-system som bruges til at logge ind på netbanker og andre services hvor en ret høj grad af sikkerhed kræves. </a:t>
            </a:r>
          </a:p>
          <a:p>
            <a:r>
              <a:rPr lang="da-DK" dirty="0"/>
              <a:t>Systemet baserer sig på at hver bruger har en privat og en offentlig nøgle. </a:t>
            </a:r>
          </a:p>
          <a:p>
            <a:r>
              <a:rPr lang="da-DK" dirty="0"/>
              <a:t>NemID opbevarer brugernes private nøgler (</a:t>
            </a:r>
            <a:r>
              <a:rPr lang="da-DK" dirty="0" err="1"/>
              <a:t>certifkater</a:t>
            </a:r>
            <a:r>
              <a:rPr lang="da-DK" dirty="0"/>
              <a:t>) i et system, hvor certifikaterne er krypterede med brugernes passwords, således at ansatte hos NemID ikke kan tilgå dem. Samtidig kræves en engangskode hver gang certifikatet skal bruges. </a:t>
            </a:r>
          </a:p>
          <a:p>
            <a:r>
              <a:rPr lang="da-DK" dirty="0"/>
              <a:t>Ved login til services genereres en sessionsnøgle der så bruges til at kryptere transmissionen med, efter af brugerens identitet er fastslået. </a:t>
            </a:r>
          </a:p>
          <a:p>
            <a:pPr marL="0" indent="0">
              <a:buNone/>
            </a:pPr>
            <a:endParaRPr lang="da-DK" dirty="0"/>
          </a:p>
          <a:p>
            <a:r>
              <a:rPr lang="da-DK" dirty="0"/>
              <a:t>Kilde: </a:t>
            </a:r>
            <a:r>
              <a:rPr lang="da-DK" dirty="0">
                <a:hlinkClick r:id="rId2"/>
              </a:rPr>
              <a:t>https://da.wikipedia.org/wiki/NemID</a:t>
            </a:r>
            <a:r>
              <a:rPr lang="da-DK" dirty="0"/>
              <a:t> og </a:t>
            </a:r>
            <a:r>
              <a:rPr lang="da-DK" dirty="0">
                <a:hlinkClick r:id="rId3"/>
              </a:rPr>
              <a:t>https://www.nemid.nu/dk-da/offentlige_myndigheder/generelle_vejledninger/</a:t>
            </a:r>
            <a:endParaRPr lang="da-DK" dirty="0"/>
          </a:p>
        </p:txBody>
      </p:sp>
    </p:spTree>
    <p:extLst>
      <p:ext uri="{BB962C8B-B14F-4D97-AF65-F5344CB8AC3E}">
        <p14:creationId xmlns:p14="http://schemas.microsoft.com/office/powerpoint/2010/main" val="39626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Nemid</a:t>
            </a:r>
            <a:endParaRPr lang="da-DK" dirty="0"/>
          </a:p>
        </p:txBody>
      </p:sp>
      <p:sp>
        <p:nvSpPr>
          <p:cNvPr id="3" name="Pladsholder til indhold 2"/>
          <p:cNvSpPr>
            <a:spLocks noGrp="1"/>
          </p:cNvSpPr>
          <p:nvPr>
            <p:ph idx="1"/>
          </p:nvPr>
        </p:nvSpPr>
        <p:spPr/>
        <p:txBody>
          <a:bodyPr/>
          <a:lstStyle/>
          <a:p>
            <a:r>
              <a:rPr lang="da-DK" dirty="0"/>
              <a:t>Hvad synes I om den centrale opbevaring af nøgler? </a:t>
            </a:r>
          </a:p>
          <a:p>
            <a:r>
              <a:rPr lang="da-DK" dirty="0"/>
              <a:t>Hvad sker der hvis NemID’s systemer bliver hacket? </a:t>
            </a:r>
          </a:p>
          <a:p>
            <a:r>
              <a:rPr lang="da-DK" dirty="0"/>
              <a:t>Kender I til sikkerhedsproblemer omkring NemID?</a:t>
            </a:r>
          </a:p>
        </p:txBody>
      </p:sp>
    </p:spTree>
    <p:extLst>
      <p:ext uri="{BB962C8B-B14F-4D97-AF65-F5344CB8AC3E}">
        <p14:creationId xmlns:p14="http://schemas.microsoft.com/office/powerpoint/2010/main" val="362741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Wifi</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WIFI-systemer kan grundlæggende opsættes med enten en central adgangskontrol-server eller med en nøgle alle deler (</a:t>
            </a:r>
            <a:r>
              <a:rPr lang="da-DK" dirty="0" err="1"/>
              <a:t>Pre-shared</a:t>
            </a:r>
            <a:r>
              <a:rPr lang="da-DK" dirty="0"/>
              <a:t> </a:t>
            </a:r>
            <a:r>
              <a:rPr lang="da-DK" dirty="0" err="1"/>
              <a:t>key</a:t>
            </a:r>
            <a:r>
              <a:rPr lang="da-DK" dirty="0"/>
              <a:t>, PSK)</a:t>
            </a:r>
          </a:p>
          <a:p>
            <a:r>
              <a:rPr lang="da-DK" dirty="0"/>
              <a:t>PSK er kun praktisk til </a:t>
            </a:r>
            <a:r>
              <a:rPr lang="da-DK" dirty="0" err="1"/>
              <a:t>hjemmebrug</a:t>
            </a:r>
            <a:r>
              <a:rPr lang="da-DK" dirty="0"/>
              <a:t> eller i et mindre kontor</a:t>
            </a:r>
          </a:p>
          <a:p>
            <a:r>
              <a:rPr lang="da-DK" dirty="0"/>
              <a:t>Større systemer bør opsættes med en central adgangskontrol-server der holder styr på brugere og deres adgangskoder. RADIUS kan opsættes sådan at alle brugere også skal identificere sig med et personligt certifikat, men dette er dog nok for vidtgående i mange tilfælde.</a:t>
            </a:r>
          </a:p>
          <a:p>
            <a:r>
              <a:rPr lang="da-DK" dirty="0"/>
              <a:t>RADIUS er et system der bruges til dette. Jeg har erfaring med </a:t>
            </a:r>
            <a:r>
              <a:rPr lang="da-DK" dirty="0" err="1"/>
              <a:t>FreeRADIUS</a:t>
            </a:r>
            <a:r>
              <a:rPr lang="da-DK" dirty="0"/>
              <a:t> og web </a:t>
            </a:r>
            <a:r>
              <a:rPr lang="da-DK" dirty="0" err="1"/>
              <a:t>gui’et</a:t>
            </a:r>
            <a:r>
              <a:rPr lang="da-DK" dirty="0"/>
              <a:t> </a:t>
            </a:r>
            <a:r>
              <a:rPr lang="da-DK" dirty="0" err="1"/>
              <a:t>DaloRADIUS</a:t>
            </a:r>
            <a:endParaRPr lang="da-DK" dirty="0"/>
          </a:p>
          <a:p>
            <a:r>
              <a:rPr lang="da-DK" dirty="0"/>
              <a:t>Opsætning er relativt kompliceret, men sikkerheden er langt bedre end med en delt nøgle, hvor man ikke har en chance for at vide hvem der er logget på netværket. </a:t>
            </a:r>
          </a:p>
          <a:p>
            <a:r>
              <a:rPr lang="da-DK" dirty="0"/>
              <a:t>WIFI brugte oprindeligt WEP-standarden, men denne har mange sikkerhedshuller, det er derfor vigtigt at bruge nyere standarder som WPA2. </a:t>
            </a:r>
          </a:p>
        </p:txBody>
      </p:sp>
    </p:spTree>
    <p:extLst>
      <p:ext uri="{BB962C8B-B14F-4D97-AF65-F5344CB8AC3E}">
        <p14:creationId xmlns:p14="http://schemas.microsoft.com/office/powerpoint/2010/main" val="349810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Password managers</a:t>
            </a:r>
          </a:p>
        </p:txBody>
      </p:sp>
      <p:sp>
        <p:nvSpPr>
          <p:cNvPr id="3" name="Pladsholder til indhold 2"/>
          <p:cNvSpPr>
            <a:spLocks noGrp="1"/>
          </p:cNvSpPr>
          <p:nvPr>
            <p:ph idx="1"/>
          </p:nvPr>
        </p:nvSpPr>
        <p:spPr/>
        <p:txBody>
          <a:bodyPr>
            <a:normAutofit lnSpcReduction="10000"/>
          </a:bodyPr>
          <a:lstStyle/>
          <a:p>
            <a:r>
              <a:rPr lang="da-DK" dirty="0"/>
              <a:t>Ofte har man mange (usikre) passwords til forskellige tjenester. </a:t>
            </a:r>
          </a:p>
          <a:p>
            <a:r>
              <a:rPr lang="da-DK" dirty="0"/>
              <a:t>I en organisation der bruger cloud-services kan det være at nogle af disse passwords ligger i en fælles fil på et delt drev eller lign. </a:t>
            </a:r>
          </a:p>
          <a:p>
            <a:r>
              <a:rPr lang="da-DK" dirty="0"/>
              <a:t>Password managers kan generere stærke passwords automatisk og sørge for at hver tjeneste har sit eget unikke password. </a:t>
            </a:r>
          </a:p>
          <a:p>
            <a:r>
              <a:rPr lang="da-DK" dirty="0"/>
              <a:t>Hver bruger skal så huske et stærkt master password der låser alle andre passwords op. </a:t>
            </a:r>
          </a:p>
          <a:p>
            <a:r>
              <a:rPr lang="da-DK" dirty="0"/>
              <a:t>Systemer jeg kender er </a:t>
            </a:r>
            <a:r>
              <a:rPr lang="da-DK" dirty="0" err="1"/>
              <a:t>lastpass</a:t>
            </a:r>
            <a:r>
              <a:rPr lang="da-DK" dirty="0"/>
              <a:t>, 1password og </a:t>
            </a:r>
            <a:r>
              <a:rPr lang="da-DK" dirty="0" err="1"/>
              <a:t>Dashlane</a:t>
            </a:r>
            <a:r>
              <a:rPr lang="da-DK" dirty="0"/>
              <a:t>. </a:t>
            </a:r>
          </a:p>
          <a:p>
            <a:r>
              <a:rPr lang="da-DK" dirty="0"/>
              <a:t>Kan være kontroversielt, hvad synes I om ideen? </a:t>
            </a:r>
          </a:p>
        </p:txBody>
      </p:sp>
    </p:spTree>
    <p:extLst>
      <p:ext uri="{BB962C8B-B14F-4D97-AF65-F5344CB8AC3E}">
        <p14:creationId xmlns:p14="http://schemas.microsoft.com/office/powerpoint/2010/main" val="36593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wireshark</a:t>
            </a:r>
            <a:endParaRPr lang="da-DK" dirty="0"/>
          </a:p>
        </p:txBody>
      </p:sp>
      <p:sp>
        <p:nvSpPr>
          <p:cNvPr id="3" name="Pladsholder til indhold 2"/>
          <p:cNvSpPr>
            <a:spLocks noGrp="1"/>
          </p:cNvSpPr>
          <p:nvPr>
            <p:ph idx="1"/>
          </p:nvPr>
        </p:nvSpPr>
        <p:spPr/>
        <p:txBody>
          <a:bodyPr/>
          <a:lstStyle/>
          <a:p>
            <a:endParaRPr lang="da-DK"/>
          </a:p>
        </p:txBody>
      </p:sp>
    </p:spTree>
    <p:extLst>
      <p:ext uri="{BB962C8B-B14F-4D97-AF65-F5344CB8AC3E}">
        <p14:creationId xmlns:p14="http://schemas.microsoft.com/office/powerpoint/2010/main" val="382810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Nogle generelle råd</a:t>
            </a:r>
          </a:p>
        </p:txBody>
      </p:sp>
      <p:sp>
        <p:nvSpPr>
          <p:cNvPr id="3" name="Pladsholder til indhold 2"/>
          <p:cNvSpPr>
            <a:spLocks noGrp="1"/>
          </p:cNvSpPr>
          <p:nvPr>
            <p:ph idx="1"/>
          </p:nvPr>
        </p:nvSpPr>
        <p:spPr/>
        <p:txBody>
          <a:bodyPr/>
          <a:lstStyle/>
          <a:p>
            <a:r>
              <a:rPr lang="da-DK" dirty="0"/>
              <a:t>Sørg for at alle systemer er opdaterede, men der kan dog være ræson i at teste </a:t>
            </a:r>
            <a:r>
              <a:rPr lang="da-DK" dirty="0" err="1"/>
              <a:t>updates</a:t>
            </a:r>
            <a:r>
              <a:rPr lang="da-DK" dirty="0"/>
              <a:t> inden man ruller dem ud. </a:t>
            </a:r>
          </a:p>
          <a:p>
            <a:r>
              <a:rPr lang="da-DK" dirty="0"/>
              <a:t>Hold jer opdaterede med nye sikkerhedstrusler – algoritmer og standarder ændrer sig, det der var sikkert sidste år er måske hullet som en si nu. </a:t>
            </a:r>
          </a:p>
          <a:p>
            <a:r>
              <a:rPr lang="da-DK" dirty="0"/>
              <a:t>Review løbende at alle systemer lever op til de sikkerhedsregler der er formuleret i jeres organisation. </a:t>
            </a:r>
          </a:p>
          <a:p>
            <a:r>
              <a:rPr lang="da-DK" dirty="0"/>
              <a:t>Det kan være en god idé at teste at systemer faktisk er konfigurerede som man forventer det. Lukker firewallen fx kun den ønskede trafik igennem?</a:t>
            </a:r>
          </a:p>
        </p:txBody>
      </p:sp>
    </p:spTree>
    <p:extLst>
      <p:ext uri="{BB962C8B-B14F-4D97-AF65-F5344CB8AC3E}">
        <p14:creationId xmlns:p14="http://schemas.microsoft.com/office/powerpoint/2010/main" val="367625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HTTPS/SSL</a:t>
            </a:r>
          </a:p>
          <a:p>
            <a:r>
              <a:rPr lang="da-DK" dirty="0"/>
              <a:t>Certifikater og PKI</a:t>
            </a:r>
          </a:p>
          <a:p>
            <a:r>
              <a:rPr lang="da-DK" dirty="0"/>
              <a:t>PGP</a:t>
            </a:r>
          </a:p>
          <a:p>
            <a:r>
              <a:rPr lang="da-DK" dirty="0"/>
              <a:t>NemID</a:t>
            </a:r>
          </a:p>
          <a:p>
            <a:r>
              <a:rPr lang="da-DK" dirty="0" err="1"/>
              <a:t>Wifi</a:t>
            </a:r>
            <a:r>
              <a:rPr lang="da-DK" dirty="0"/>
              <a:t> – Radius</a:t>
            </a:r>
          </a:p>
          <a:p>
            <a:r>
              <a:rPr lang="da-DK" dirty="0"/>
              <a:t>Password managers</a:t>
            </a:r>
          </a:p>
        </p:txBody>
      </p:sp>
    </p:spTree>
    <p:extLst>
      <p:ext uri="{BB962C8B-B14F-4D97-AF65-F5344CB8AC3E}">
        <p14:creationId xmlns:p14="http://schemas.microsoft.com/office/powerpoint/2010/main" val="30741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https</a:t>
            </a:r>
            <a:r>
              <a:rPr lang="da-DK" dirty="0"/>
              <a:t> trusler</a:t>
            </a:r>
          </a:p>
        </p:txBody>
      </p:sp>
      <p:sp>
        <p:nvSpPr>
          <p:cNvPr id="3" name="Pladsholder til indhold 2"/>
          <p:cNvSpPr>
            <a:spLocks noGrp="1"/>
          </p:cNvSpPr>
          <p:nvPr>
            <p:ph idx="1"/>
          </p:nvPr>
        </p:nvSpPr>
        <p:spPr/>
        <p:txBody>
          <a:bodyPr/>
          <a:lstStyle/>
          <a:p>
            <a:r>
              <a:rPr lang="da-DK" dirty="0"/>
              <a:t>Hvilke trusler kan I identificere i forhold til kommunikation med et websted? Skriv over chatten. </a:t>
            </a:r>
          </a:p>
        </p:txBody>
      </p:sp>
    </p:spTree>
    <p:extLst>
      <p:ext uri="{BB962C8B-B14F-4D97-AF65-F5344CB8AC3E}">
        <p14:creationId xmlns:p14="http://schemas.microsoft.com/office/powerpoint/2010/main" val="18860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https</a:t>
            </a:r>
            <a:r>
              <a:rPr lang="da-DK" dirty="0"/>
              <a:t>/TLS</a:t>
            </a:r>
          </a:p>
        </p:txBody>
      </p:sp>
      <p:sp>
        <p:nvSpPr>
          <p:cNvPr id="3" name="Pladsholder til indhold 2"/>
          <p:cNvSpPr>
            <a:spLocks noGrp="1"/>
          </p:cNvSpPr>
          <p:nvPr>
            <p:ph idx="1"/>
          </p:nvPr>
        </p:nvSpPr>
        <p:spPr/>
        <p:txBody>
          <a:bodyPr/>
          <a:lstStyle/>
          <a:p>
            <a:r>
              <a:rPr lang="da-DK" dirty="0"/>
              <a:t>TLS står for Transport </a:t>
            </a:r>
            <a:r>
              <a:rPr lang="da-DK" dirty="0" err="1"/>
              <a:t>Layer</a:t>
            </a:r>
            <a:r>
              <a:rPr lang="da-DK" dirty="0"/>
              <a:t> Security og er et lag man kan lægge over HTTP, så man får HTTPS – kan I gætte hvad S’et står for? </a:t>
            </a:r>
            <a:r>
              <a:rPr lang="da-DK" dirty="0">
                <a:sym typeface="Wingdings" panose="05000000000000000000" pitchFamily="2" charset="2"/>
              </a:rPr>
              <a:t> </a:t>
            </a:r>
          </a:p>
          <a:p>
            <a:r>
              <a:rPr lang="da-DK" dirty="0"/>
              <a:t>Gør flere ting: </a:t>
            </a:r>
          </a:p>
          <a:p>
            <a:pPr lvl="1"/>
            <a:r>
              <a:rPr lang="da-DK" dirty="0"/>
              <a:t>Autentificering af websted</a:t>
            </a:r>
          </a:p>
          <a:p>
            <a:pPr lvl="1"/>
            <a:r>
              <a:rPr lang="da-DK" dirty="0"/>
              <a:t>Krypteret forbindelse</a:t>
            </a:r>
          </a:p>
          <a:p>
            <a:r>
              <a:rPr lang="da-DK" dirty="0"/>
              <a:t>Beskytter mod: </a:t>
            </a:r>
          </a:p>
          <a:p>
            <a:pPr lvl="1"/>
            <a:r>
              <a:rPr lang="da-DK" dirty="0"/>
              <a:t>Man in the </a:t>
            </a:r>
            <a:r>
              <a:rPr lang="da-DK" dirty="0" err="1"/>
              <a:t>middle</a:t>
            </a:r>
            <a:endParaRPr lang="da-DK" dirty="0"/>
          </a:p>
          <a:p>
            <a:pPr lvl="1"/>
            <a:r>
              <a:rPr lang="da-DK" dirty="0"/>
              <a:t>Aflytning</a:t>
            </a:r>
          </a:p>
        </p:txBody>
      </p:sp>
    </p:spTree>
    <p:extLst>
      <p:ext uri="{BB962C8B-B14F-4D97-AF65-F5344CB8AC3E}">
        <p14:creationId xmlns:p14="http://schemas.microsoft.com/office/powerpoint/2010/main" val="340719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certifikater</a:t>
            </a:r>
          </a:p>
        </p:txBody>
      </p:sp>
      <p:sp>
        <p:nvSpPr>
          <p:cNvPr id="3" name="Pladsholder til indhold 2"/>
          <p:cNvSpPr>
            <a:spLocks noGrp="1"/>
          </p:cNvSpPr>
          <p:nvPr>
            <p:ph idx="1"/>
          </p:nvPr>
        </p:nvSpPr>
        <p:spPr/>
        <p:txBody>
          <a:bodyPr/>
          <a:lstStyle/>
          <a:p>
            <a:r>
              <a:rPr lang="da-DK" dirty="0"/>
              <a:t>Når man forbinder til en HTTPS-side, hvordan kan man så vide at det er den rigtige </a:t>
            </a:r>
            <a:r>
              <a:rPr lang="da-DK" dirty="0" err="1"/>
              <a:t>webserver</a:t>
            </a:r>
            <a:r>
              <a:rPr lang="da-DK" dirty="0"/>
              <a:t> man taler med? </a:t>
            </a:r>
          </a:p>
          <a:p>
            <a:r>
              <a:rPr lang="da-DK" dirty="0"/>
              <a:t>Certifikater er digitalt signerede filer. </a:t>
            </a:r>
          </a:p>
          <a:p>
            <a:r>
              <a:rPr lang="da-DK" dirty="0"/>
              <a:t>Et certifikat fortæller hvilken offentlig nøgle det dækker, hvem nøglen retmæssigt tilhører og hvem der har signeret det. </a:t>
            </a:r>
          </a:p>
        </p:txBody>
      </p:sp>
    </p:spTree>
    <p:extLst>
      <p:ext uri="{BB962C8B-B14F-4D97-AF65-F5344CB8AC3E}">
        <p14:creationId xmlns:p14="http://schemas.microsoft.com/office/powerpoint/2010/main" val="424443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Public </a:t>
            </a:r>
            <a:r>
              <a:rPr lang="da-DK" dirty="0" err="1"/>
              <a:t>key</a:t>
            </a:r>
            <a:r>
              <a:rPr lang="da-DK" dirty="0"/>
              <a:t> </a:t>
            </a:r>
            <a:r>
              <a:rPr lang="da-DK" dirty="0" err="1"/>
              <a:t>infrastructure</a:t>
            </a:r>
            <a:r>
              <a:rPr lang="da-DK" dirty="0"/>
              <a:t> aka web of trust</a:t>
            </a:r>
          </a:p>
        </p:txBody>
      </p:sp>
      <p:sp>
        <p:nvSpPr>
          <p:cNvPr id="3" name="Pladsholder til indhold 2"/>
          <p:cNvSpPr>
            <a:spLocks noGrp="1"/>
          </p:cNvSpPr>
          <p:nvPr>
            <p:ph idx="1"/>
          </p:nvPr>
        </p:nvSpPr>
        <p:spPr/>
        <p:txBody>
          <a:bodyPr>
            <a:normAutofit fontScale="92500" lnSpcReduction="20000"/>
          </a:bodyPr>
          <a:lstStyle/>
          <a:p>
            <a:r>
              <a:rPr lang="da-DK" dirty="0"/>
              <a:t>Når browseren vurderer om den skal stole på et certifikat ser den hvem der har signeret det.</a:t>
            </a:r>
          </a:p>
          <a:p>
            <a:r>
              <a:rPr lang="da-DK" dirty="0"/>
              <a:t>Certifikater signeres typisk af en Certificate Authority (CA) fx </a:t>
            </a:r>
            <a:r>
              <a:rPr lang="da-DK" dirty="0" err="1"/>
              <a:t>VeriSign</a:t>
            </a:r>
            <a:r>
              <a:rPr lang="da-DK" dirty="0"/>
              <a:t> som browseren ved den kan stole på. </a:t>
            </a:r>
          </a:p>
          <a:p>
            <a:r>
              <a:rPr lang="da-DK" dirty="0" err="1"/>
              <a:t>VeriSign</a:t>
            </a:r>
            <a:r>
              <a:rPr lang="da-DK" dirty="0"/>
              <a:t> står så inde for at de har tjekket identiteten på dem som de signerer(udsteder) certifikater for.</a:t>
            </a:r>
          </a:p>
          <a:p>
            <a:r>
              <a:rPr lang="da-DK" dirty="0"/>
              <a:t>Hvad hvis </a:t>
            </a:r>
            <a:r>
              <a:rPr lang="da-DK" dirty="0" err="1"/>
              <a:t>VeriSign’s</a:t>
            </a:r>
            <a:r>
              <a:rPr lang="da-DK" dirty="0"/>
              <a:t> private </a:t>
            </a:r>
            <a:r>
              <a:rPr lang="da-DK" dirty="0" err="1"/>
              <a:t>key</a:t>
            </a:r>
            <a:r>
              <a:rPr lang="da-DK" dirty="0"/>
              <a:t> bliver lækket?</a:t>
            </a:r>
          </a:p>
          <a:p>
            <a:r>
              <a:rPr lang="da-DK" dirty="0"/>
              <a:t>Digitaliseringsstyrelsen har forfattet en glimrende tekst om PKI (varmt anbefalet): </a:t>
            </a:r>
            <a:br>
              <a:rPr lang="da-DK" dirty="0"/>
            </a:br>
            <a:r>
              <a:rPr lang="da-DK" dirty="0">
                <a:hlinkClick r:id="rId2"/>
              </a:rPr>
              <a:t>https://www.nemid.nu/dk-da/offentlige_myndigheder/generelle_vejledninger/filer/PKI_infrastruktur.pdf</a:t>
            </a:r>
            <a:endParaRPr lang="da-DK" dirty="0"/>
          </a:p>
        </p:txBody>
      </p:sp>
    </p:spTree>
    <p:extLst>
      <p:ext uri="{BB962C8B-B14F-4D97-AF65-F5344CB8AC3E}">
        <p14:creationId xmlns:p14="http://schemas.microsoft.com/office/powerpoint/2010/main" val="173036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Opsætning af </a:t>
            </a:r>
            <a:r>
              <a:rPr lang="da-DK" dirty="0" err="1"/>
              <a:t>https</a:t>
            </a:r>
            <a:r>
              <a:rPr lang="da-DK" dirty="0"/>
              <a:t>/</a:t>
            </a:r>
            <a:r>
              <a:rPr lang="da-DK" dirty="0" err="1"/>
              <a:t>tls</a:t>
            </a:r>
            <a:endParaRPr lang="da-DK" dirty="0"/>
          </a:p>
        </p:txBody>
      </p:sp>
      <p:sp>
        <p:nvSpPr>
          <p:cNvPr id="3" name="Pladsholder til indhold 2"/>
          <p:cNvSpPr>
            <a:spLocks noGrp="1"/>
          </p:cNvSpPr>
          <p:nvPr>
            <p:ph idx="1"/>
          </p:nvPr>
        </p:nvSpPr>
        <p:spPr/>
        <p:txBody>
          <a:bodyPr/>
          <a:lstStyle/>
          <a:p>
            <a:r>
              <a:rPr lang="da-DK" dirty="0"/>
              <a:t>Køb et certifikat fra fx </a:t>
            </a:r>
            <a:r>
              <a:rPr lang="da-DK" dirty="0" err="1"/>
              <a:t>VeriSign</a:t>
            </a:r>
            <a:r>
              <a:rPr lang="da-DK" dirty="0"/>
              <a:t>, </a:t>
            </a:r>
            <a:r>
              <a:rPr lang="da-DK" dirty="0" err="1"/>
              <a:t>GoDaddy</a:t>
            </a:r>
            <a:r>
              <a:rPr lang="da-DK" dirty="0"/>
              <a:t> etc. </a:t>
            </a:r>
          </a:p>
          <a:p>
            <a:r>
              <a:rPr lang="da-DK" dirty="0"/>
              <a:t>Gratis certifikater kan fås fra </a:t>
            </a:r>
            <a:r>
              <a:rPr lang="da-DK" dirty="0" err="1"/>
              <a:t>Let’s</a:t>
            </a:r>
            <a:r>
              <a:rPr lang="da-DK" dirty="0"/>
              <a:t> </a:t>
            </a:r>
            <a:r>
              <a:rPr lang="da-DK" dirty="0" err="1"/>
              <a:t>Encrypt</a:t>
            </a:r>
            <a:r>
              <a:rPr lang="da-DK" dirty="0"/>
              <a:t>. </a:t>
            </a:r>
          </a:p>
          <a:p>
            <a:r>
              <a:rPr lang="da-DK" dirty="0"/>
              <a:t>Sørg for at man ikke kan tilgå websiden over http – der skal kun være et </a:t>
            </a:r>
            <a:r>
              <a:rPr lang="da-DK" dirty="0" err="1"/>
              <a:t>redirect</a:t>
            </a:r>
            <a:r>
              <a:rPr lang="da-DK" dirty="0"/>
              <a:t> fra port 80-&gt;443.  </a:t>
            </a:r>
          </a:p>
          <a:p>
            <a:r>
              <a:rPr lang="da-DK" dirty="0"/>
              <a:t>Sørg for at dele af siden ikke leveres over http. </a:t>
            </a:r>
          </a:p>
          <a:p>
            <a:r>
              <a:rPr lang="da-DK" dirty="0"/>
              <a:t>Brug det! Det er den nemmeste måde at sikre at jeres brugere kan udveksle passwords sikkert. </a:t>
            </a:r>
          </a:p>
        </p:txBody>
      </p:sp>
    </p:spTree>
    <p:extLst>
      <p:ext uri="{BB962C8B-B14F-4D97-AF65-F5344CB8AC3E}">
        <p14:creationId xmlns:p14="http://schemas.microsoft.com/office/powerpoint/2010/main" val="32316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 </a:t>
            </a:r>
            <a:r>
              <a:rPr lang="da-DK" dirty="0" err="1"/>
              <a:t>Pretty</a:t>
            </a:r>
            <a:r>
              <a:rPr lang="da-DK" dirty="0"/>
              <a:t> </a:t>
            </a:r>
            <a:r>
              <a:rPr lang="da-DK" dirty="0" err="1"/>
              <a:t>good</a:t>
            </a:r>
            <a:r>
              <a:rPr lang="da-DK" dirty="0"/>
              <a:t> </a:t>
            </a:r>
            <a:r>
              <a:rPr lang="da-DK" dirty="0" err="1"/>
              <a:t>privacy</a:t>
            </a:r>
            <a:endParaRPr lang="da-DK" dirty="0"/>
          </a:p>
        </p:txBody>
      </p:sp>
      <p:sp>
        <p:nvSpPr>
          <p:cNvPr id="3" name="Pladsholder til indhold 2"/>
          <p:cNvSpPr>
            <a:spLocks noGrp="1"/>
          </p:cNvSpPr>
          <p:nvPr>
            <p:ph idx="1"/>
          </p:nvPr>
        </p:nvSpPr>
        <p:spPr/>
        <p:txBody>
          <a:bodyPr>
            <a:normAutofit/>
          </a:bodyPr>
          <a:lstStyle/>
          <a:p>
            <a:r>
              <a:rPr lang="da-DK" dirty="0">
                <a:latin typeface="Arial" panose="020B0604020202020204" pitchFamily="34" charset="0"/>
              </a:rPr>
              <a:t>System til sikker kommunikation med public </a:t>
            </a:r>
            <a:r>
              <a:rPr lang="da-DK" dirty="0" err="1">
                <a:latin typeface="Arial" panose="020B0604020202020204" pitchFamily="34" charset="0"/>
              </a:rPr>
              <a:t>key</a:t>
            </a:r>
            <a:r>
              <a:rPr lang="da-DK" dirty="0">
                <a:latin typeface="Arial" panose="020B0604020202020204" pitchFamily="34" charset="0"/>
              </a:rPr>
              <a:t> kryptografi. </a:t>
            </a:r>
          </a:p>
          <a:p>
            <a:r>
              <a:rPr lang="da-DK" dirty="0">
                <a:latin typeface="Arial" panose="020B0604020202020204" pitchFamily="34" charset="0"/>
              </a:rPr>
              <a:t>Web of trust (PKI, CA)</a:t>
            </a:r>
            <a:endParaRPr lang="da-DK" dirty="0"/>
          </a:p>
          <a:p>
            <a:r>
              <a:rPr lang="da-DK" dirty="0">
                <a:latin typeface="Arial" panose="020B0604020202020204" pitchFamily="34" charset="0"/>
              </a:rPr>
              <a:t>Upraktisk? – kræver modtageren har PGP</a:t>
            </a:r>
            <a:endParaRPr lang="da-DK" dirty="0"/>
          </a:p>
          <a:p>
            <a:r>
              <a:rPr lang="da-DK" dirty="0">
                <a:latin typeface="Arial" panose="020B0604020202020204" pitchFamily="34" charset="0"/>
              </a:rPr>
              <a:t>Alternativer</a:t>
            </a:r>
          </a:p>
          <a:p>
            <a:pPr marL="0" indent="0">
              <a:buNone/>
            </a:pPr>
            <a:endParaRPr lang="da-DK" dirty="0"/>
          </a:p>
          <a:p>
            <a:r>
              <a:rPr lang="da-DK" dirty="0">
                <a:latin typeface="Arial" panose="020B0604020202020204" pitchFamily="34" charset="0"/>
              </a:rPr>
              <a:t>Læs mere: </a:t>
            </a:r>
            <a:r>
              <a:rPr lang="da-DK" dirty="0">
                <a:latin typeface="Arial" panose="020B0604020202020204" pitchFamily="34" charset="0"/>
                <a:hlinkClick r:id="rId2"/>
              </a:rPr>
              <a:t>http://www.colorado.edu/oit/tutorial/pgp-windows-installation-and-configuration</a:t>
            </a:r>
            <a:endParaRPr lang="da-DK" dirty="0">
              <a:latin typeface="Arial" panose="020B0604020202020204" pitchFamily="34" charset="0"/>
            </a:endParaRPr>
          </a:p>
        </p:txBody>
      </p:sp>
    </p:spTree>
    <p:extLst>
      <p:ext uri="{BB962C8B-B14F-4D97-AF65-F5344CB8AC3E}">
        <p14:creationId xmlns:p14="http://schemas.microsoft.com/office/powerpoint/2010/main" val="115861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systemet fra højniveau synspunkt</a:t>
            </a:r>
          </a:p>
        </p:txBody>
      </p:sp>
      <p:pic>
        <p:nvPicPr>
          <p:cNvPr id="9" name="Billede 8"/>
          <p:cNvPicPr>
            <a:picLocks noChangeAspect="1"/>
          </p:cNvPicPr>
          <p:nvPr/>
        </p:nvPicPr>
        <p:blipFill>
          <a:blip r:embed="rId2"/>
          <a:stretch>
            <a:fillRect/>
          </a:stretch>
        </p:blipFill>
        <p:spPr>
          <a:xfrm>
            <a:off x="1497616" y="1944298"/>
            <a:ext cx="4569005" cy="4760869"/>
          </a:xfrm>
          <a:prstGeom prst="rect">
            <a:avLst/>
          </a:prstGeom>
        </p:spPr>
      </p:pic>
      <p:sp>
        <p:nvSpPr>
          <p:cNvPr id="10" name="Tekstfelt 9"/>
          <p:cNvSpPr txBox="1"/>
          <p:nvPr/>
        </p:nvSpPr>
        <p:spPr>
          <a:xfrm>
            <a:off x="6597570" y="2257063"/>
            <a:ext cx="5101076" cy="261610"/>
          </a:xfrm>
          <a:prstGeom prst="rect">
            <a:avLst/>
          </a:prstGeom>
          <a:noFill/>
        </p:spPr>
        <p:txBody>
          <a:bodyPr wrap="none" rtlCol="0">
            <a:spAutoFit/>
          </a:bodyPr>
          <a:lstStyle/>
          <a:p>
            <a:r>
              <a:rPr lang="da-DK" sz="1100" dirty="0"/>
              <a:t>Figur https://en.wikipedia.org/wiki/Pretty_Good_Privacy#/media/File:PGP_diagram.svg</a:t>
            </a:r>
          </a:p>
        </p:txBody>
      </p:sp>
    </p:spTree>
    <p:extLst>
      <p:ext uri="{BB962C8B-B14F-4D97-AF65-F5344CB8AC3E}">
        <p14:creationId xmlns:p14="http://schemas.microsoft.com/office/powerpoint/2010/main" val="2749401049"/>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TotalTime>
  <Words>823</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15</vt:i4>
      </vt:variant>
    </vt:vector>
  </HeadingPairs>
  <TitlesOfParts>
    <vt:vector size="19" baseType="lpstr">
      <vt:lpstr>Arial</vt:lpstr>
      <vt:lpstr>Gill Sans MT</vt:lpstr>
      <vt:lpstr>Wingdings</vt:lpstr>
      <vt:lpstr>Galleri</vt:lpstr>
      <vt:lpstr>Webinar III d. 22/11-16</vt:lpstr>
      <vt:lpstr>dagsorden</vt:lpstr>
      <vt:lpstr>Diskussion: https trusler</vt:lpstr>
      <vt:lpstr>https/TLS</vt:lpstr>
      <vt:lpstr>certifikater</vt:lpstr>
      <vt:lpstr>Public key infrastructure aka web of trust</vt:lpstr>
      <vt:lpstr>Opsætning af https/tls</vt:lpstr>
      <vt:lpstr>PGP – Pretty good privacy</vt:lpstr>
      <vt:lpstr>PGP systemet fra højniveau synspunkt</vt:lpstr>
      <vt:lpstr>Nemid</vt:lpstr>
      <vt:lpstr>Diskussion: Nemid</vt:lpstr>
      <vt:lpstr>Wifi</vt:lpstr>
      <vt:lpstr>Password managers</vt:lpstr>
      <vt:lpstr>wireshark</vt:lpstr>
      <vt:lpstr>Nogle generelle råd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Philip Kaare Løventoft</dc:creator>
  <cp:lastModifiedBy>Philip Kaare Løventoft</cp:lastModifiedBy>
  <cp:revision>18</cp:revision>
  <dcterms:created xsi:type="dcterms:W3CDTF">2016-11-08T07:43:12Z</dcterms:created>
  <dcterms:modified xsi:type="dcterms:W3CDTF">2016-11-08T20:35:14Z</dcterms:modified>
</cp:coreProperties>
</file>