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2" r:id="rId4"/>
    <p:sldId id="261" r:id="rId5"/>
    <p:sldId id="259" r:id="rId6"/>
    <p:sldId id="260" r:id="rId7"/>
    <p:sldId id="264" r:id="rId8"/>
    <p:sldId id="265" r:id="rId9"/>
    <p:sldId id="266" r:id="rId10"/>
    <p:sldId id="267" r:id="rId11"/>
    <p:sldId id="263" r:id="rId12"/>
    <p:sldId id="268" r:id="rId13"/>
    <p:sldId id="270"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8" d="100"/>
          <a:sy n="68" d="100"/>
        </p:scale>
        <p:origin x="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a-DK"/>
              <a:t>Klik for at redigere i master</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29-11-2016</a:t>
            </a:fld>
            <a:endParaRPr lang="da-DK"/>
          </a:p>
        </p:txBody>
      </p:sp>
      <p:sp>
        <p:nvSpPr>
          <p:cNvPr id="5" name="Footer Placeholder 4"/>
          <p:cNvSpPr>
            <a:spLocks noGrp="1"/>
          </p:cNvSpPr>
          <p:nvPr>
            <p:ph type="ftr" sz="quarter" idx="11"/>
          </p:nvPr>
        </p:nvSpPr>
        <p:spPr>
          <a:xfrm>
            <a:off x="2416500" y="329307"/>
            <a:ext cx="4973915" cy="309201"/>
          </a:xfrm>
        </p:spPr>
        <p:txBody>
          <a:bodyPr/>
          <a:lstStyle/>
          <a:p>
            <a:endParaRPr lang="da-DK"/>
          </a:p>
        </p:txBody>
      </p:sp>
      <p:sp>
        <p:nvSpPr>
          <p:cNvPr id="6" name="Slide Number Placeholder 5"/>
          <p:cNvSpPr>
            <a:spLocks noGrp="1"/>
          </p:cNvSpPr>
          <p:nvPr>
            <p:ph type="sldNum" sz="quarter" idx="12"/>
          </p:nvPr>
        </p:nvSpPr>
        <p:spPr>
          <a:xfrm>
            <a:off x="1437664" y="798973"/>
            <a:ext cx="811019" cy="503578"/>
          </a:xfrm>
        </p:spPr>
        <p:txBody>
          <a:bodyPr/>
          <a:lstStyle/>
          <a:p>
            <a:fld id="{EE2FDCE1-5F93-4CF1-B99E-342EE72466C4}" type="slidenum">
              <a:rPr lang="da-DK" smtClean="0"/>
              <a:t>‹nr.›</a:t>
            </a:fld>
            <a:endParaRPr lang="da-DK"/>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354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29-11-2016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‹nr.›</a:t>
            </a:fld>
            <a:endParaRPr lang="da-DK"/>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469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a-DK"/>
              <a:t>Klik for at redigere i master</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29-11-2016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‹nr.›</a:t>
            </a:fld>
            <a:endParaRPr lang="da-DK"/>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88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ncho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2E80CEA-5F2D-4F19-8317-BD6DABCB9991}" type="datetimeFigureOut">
              <a:rPr lang="da-DK" smtClean="0"/>
              <a:t>29-11-2016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‹nr.›</a:t>
            </a:fld>
            <a:endParaRPr lang="da-DK"/>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82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a-DK"/>
              <a:t>Klik for at redigere i master</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62E80CEA-5F2D-4F19-8317-BD6DABCB9991}" type="datetimeFigureOut">
              <a:rPr lang="da-DK" smtClean="0"/>
              <a:t>29-11-2016</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E2FDCE1-5F93-4CF1-B99E-342EE72466C4}" type="slidenum">
              <a:rPr lang="da-DK" smtClean="0"/>
              <a:t>‹nr.›</a:t>
            </a:fld>
            <a:endParaRPr lang="da-DK"/>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57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a-DK"/>
              <a:t>Klik for at redigere i master</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62E80CEA-5F2D-4F19-8317-BD6DABCB9991}" type="datetimeFigureOut">
              <a:rPr lang="da-DK" smtClean="0"/>
              <a:t>29-11-2016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‹nr.›</a:t>
            </a:fld>
            <a:endParaRPr lang="da-DK"/>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37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a-DK"/>
              <a:t>Klik for at redigere i master</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1447191" y="2824269"/>
            <a:ext cx="4645152" cy="2644457"/>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6412362" y="2821491"/>
            <a:ext cx="4645152" cy="2637371"/>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62E80CEA-5F2D-4F19-8317-BD6DABCB9991}" type="datetimeFigureOut">
              <a:rPr lang="da-DK" smtClean="0"/>
              <a:t>29-11-2016</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E2FDCE1-5F93-4CF1-B99E-342EE72466C4}" type="slidenum">
              <a:rPr lang="da-DK" smtClean="0"/>
              <a:t>‹nr.›</a:t>
            </a:fld>
            <a:endParaRPr lang="da-DK"/>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62E80CEA-5F2D-4F19-8317-BD6DABCB9991}" type="datetimeFigureOut">
              <a:rPr lang="da-DK" smtClean="0"/>
              <a:t>29-11-2016</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E2FDCE1-5F93-4CF1-B99E-342EE72466C4}" type="slidenum">
              <a:rPr lang="da-DK" smtClean="0"/>
              <a:t>‹nr.›</a:t>
            </a:fld>
            <a:endParaRPr lang="da-DK"/>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47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80CEA-5F2D-4F19-8317-BD6DABCB9991}" type="datetimeFigureOut">
              <a:rPr lang="da-DK" smtClean="0"/>
              <a:t>29-11-2016</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E2FDCE1-5F93-4CF1-B99E-342EE72466C4}" type="slidenum">
              <a:rPr lang="da-DK" smtClean="0"/>
              <a:t>‹nr.›</a:t>
            </a:fld>
            <a:endParaRPr lang="da-DK"/>
          </a:p>
        </p:txBody>
      </p:sp>
    </p:spTree>
    <p:extLst>
      <p:ext uri="{BB962C8B-B14F-4D97-AF65-F5344CB8AC3E}">
        <p14:creationId xmlns:p14="http://schemas.microsoft.com/office/powerpoint/2010/main" val="426256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a-DK"/>
              <a:t>Klik for at redigere i master</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62E80CEA-5F2D-4F19-8317-BD6DABCB9991}" type="datetimeFigureOut">
              <a:rPr lang="da-DK" smtClean="0"/>
              <a:t>29-11-2016</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‹nr.›</a:t>
            </a:fld>
            <a:endParaRPr lang="da-DK"/>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01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a-DK"/>
              <a:t>Klik for at redigere i master</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E80CEA-5F2D-4F19-8317-BD6DABCB9991}" type="datetimeFigureOut">
              <a:rPr lang="da-DK" smtClean="0"/>
              <a:t>29-11-2016</a:t>
            </a:fld>
            <a:endParaRPr lang="da-DK"/>
          </a:p>
        </p:txBody>
      </p:sp>
      <p:sp>
        <p:nvSpPr>
          <p:cNvPr id="6" name="Footer Placeholder 5"/>
          <p:cNvSpPr>
            <a:spLocks noGrp="1"/>
          </p:cNvSpPr>
          <p:nvPr>
            <p:ph type="ftr" sz="quarter" idx="11"/>
          </p:nvPr>
        </p:nvSpPr>
        <p:spPr>
          <a:xfrm>
            <a:off x="1447382" y="318640"/>
            <a:ext cx="5541004" cy="320931"/>
          </a:xfrm>
        </p:spPr>
        <p:txBody>
          <a:bodyPr/>
          <a:lstStyle/>
          <a:p>
            <a:endParaRPr lang="da-DK"/>
          </a:p>
        </p:txBody>
      </p:sp>
      <p:sp>
        <p:nvSpPr>
          <p:cNvPr id="7" name="Slide Number Placeholder 6"/>
          <p:cNvSpPr>
            <a:spLocks noGrp="1"/>
          </p:cNvSpPr>
          <p:nvPr>
            <p:ph type="sldNum" sz="quarter" idx="12"/>
          </p:nvPr>
        </p:nvSpPr>
        <p:spPr/>
        <p:txBody>
          <a:bodyPr/>
          <a:lstStyle/>
          <a:p>
            <a:fld id="{EE2FDCE1-5F93-4CF1-B99E-342EE72466C4}" type="slidenum">
              <a:rPr lang="da-DK" smtClean="0"/>
              <a:t>‹nr.›</a:t>
            </a:fld>
            <a:endParaRPr lang="da-DK"/>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177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E80CEA-5F2D-4F19-8317-BD6DABCB9991}" type="datetimeFigureOut">
              <a:rPr lang="da-DK" smtClean="0"/>
              <a:t>29-11-2016</a:t>
            </a:fld>
            <a:endParaRPr lang="da-DK"/>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2FDCE1-5F93-4CF1-B99E-342EE72466C4}" type="slidenum">
              <a:rPr lang="da-DK" smtClean="0"/>
              <a:t>‹nr.›</a:t>
            </a:fld>
            <a:endParaRPr lang="da-DK"/>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96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ans.org/reading-room/whitepapers/auditing/overview-threat-risk-assessment-76" TargetMode="External"/><Relationship Id="rId2" Type="http://schemas.openxmlformats.org/officeDocument/2006/relationships/hyperlink" Target="https://www.sans.org/reading-room/whitepapers/leadership/practical-approaches-organizational-information-security-management-3356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philip.kaare@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Webinar IV</a:t>
            </a:r>
            <a:br>
              <a:rPr lang="da-DK" dirty="0"/>
            </a:br>
            <a:r>
              <a:rPr lang="da-DK" dirty="0"/>
              <a:t>d. 29/11-16</a:t>
            </a:r>
          </a:p>
        </p:txBody>
      </p:sp>
      <p:sp>
        <p:nvSpPr>
          <p:cNvPr id="3" name="Undertitel 2"/>
          <p:cNvSpPr>
            <a:spLocks noGrp="1"/>
          </p:cNvSpPr>
          <p:nvPr>
            <p:ph type="subTitle" idx="1"/>
          </p:nvPr>
        </p:nvSpPr>
        <p:spPr/>
        <p:txBody>
          <a:bodyPr/>
          <a:lstStyle/>
          <a:p>
            <a:r>
              <a:rPr lang="da-DK" dirty="0"/>
              <a:t>It sikkerhed som helhedstankegang</a:t>
            </a:r>
          </a:p>
        </p:txBody>
      </p:sp>
    </p:spTree>
    <p:extLst>
      <p:ext uri="{BB962C8B-B14F-4D97-AF65-F5344CB8AC3E}">
        <p14:creationId xmlns:p14="http://schemas.microsoft.com/office/powerpoint/2010/main" val="334083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Implementation</a:t>
            </a:r>
            <a:r>
              <a:rPr lang="da-DK" dirty="0"/>
              <a:t> af it-sikkerhed i en organisation</a:t>
            </a:r>
          </a:p>
        </p:txBody>
      </p:sp>
      <p:sp>
        <p:nvSpPr>
          <p:cNvPr id="3" name="Pladsholder til indhold 2"/>
          <p:cNvSpPr>
            <a:spLocks noGrp="1"/>
          </p:cNvSpPr>
          <p:nvPr>
            <p:ph idx="1"/>
          </p:nvPr>
        </p:nvSpPr>
        <p:spPr/>
        <p:txBody>
          <a:bodyPr/>
          <a:lstStyle/>
          <a:p>
            <a:r>
              <a:rPr lang="da-DK" dirty="0"/>
              <a:t>IT-sikkerhed er en politisk slagmark, hvor der bæres omkostninger, hvis gevinst er usynlig. ”hvorfor skal vi støvsuge? Der er jo ikke beskidt, mor?” </a:t>
            </a:r>
          </a:p>
          <a:p>
            <a:r>
              <a:rPr lang="da-DK" dirty="0"/>
              <a:t>Ledelsen har ikke altid forståelse for hvorfor det kan betale sig at investere i. </a:t>
            </a:r>
          </a:p>
          <a:p>
            <a:r>
              <a:rPr lang="da-DK" dirty="0"/>
              <a:t>En del forbedringer og ændringer er ”usynlige” for brugerne, hvilket kan gøre det nemmere at implementere dem. </a:t>
            </a:r>
          </a:p>
          <a:p>
            <a:r>
              <a:rPr lang="da-DK" dirty="0"/>
              <a:t>Nogle tiltag opleves som besværlige, her kan det være en fordel at inddrage brugerne i udformningen af tiltagene, sådan at der er opbakning til at implementere dem. Undgå at it-folkene bliver fjenden. </a:t>
            </a:r>
          </a:p>
        </p:txBody>
      </p:sp>
    </p:spTree>
    <p:extLst>
      <p:ext uri="{BB962C8B-B14F-4D97-AF65-F5344CB8AC3E}">
        <p14:creationId xmlns:p14="http://schemas.microsoft.com/office/powerpoint/2010/main" val="220548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Lidt læsning</a:t>
            </a:r>
          </a:p>
        </p:txBody>
      </p:sp>
      <p:sp>
        <p:nvSpPr>
          <p:cNvPr id="3" name="Pladsholder til indhold 2"/>
          <p:cNvSpPr>
            <a:spLocks noGrp="1"/>
          </p:cNvSpPr>
          <p:nvPr>
            <p:ph idx="1"/>
          </p:nvPr>
        </p:nvSpPr>
        <p:spPr/>
        <p:txBody>
          <a:bodyPr/>
          <a:lstStyle/>
          <a:p>
            <a:r>
              <a:rPr lang="da-DK" dirty="0"/>
              <a:t>Benyt evt. ISO </a:t>
            </a:r>
            <a:r>
              <a:rPr lang="da-DK" dirty="0"/>
              <a:t>27002/</a:t>
            </a:r>
            <a:r>
              <a:rPr lang="da-DK" dirty="0"/>
              <a:t>17799 som udgangspunkt, bare i en højniveau-beskrivelse som udgangspunkt, fx denne tekst </a:t>
            </a:r>
            <a:r>
              <a:rPr lang="da-DK" dirty="0">
                <a:hlinkClick r:id="rId2"/>
              </a:rPr>
              <a:t>https://www.sans.org/reading-room/whitepapers/leadership/practical-approaches-organizational-information-security-management-33568</a:t>
            </a:r>
            <a:endParaRPr lang="da-DK" dirty="0"/>
          </a:p>
          <a:p>
            <a:r>
              <a:rPr lang="da-DK" dirty="0">
                <a:hlinkClick r:id="rId3"/>
              </a:rPr>
              <a:t>https://www.sans.org/reading-room/whitepapers/auditing/overview-threat-risk-assessment-76</a:t>
            </a:r>
            <a:endParaRPr lang="da-DK" dirty="0"/>
          </a:p>
        </p:txBody>
      </p:sp>
    </p:spTree>
    <p:extLst>
      <p:ext uri="{BB962C8B-B14F-4D97-AF65-F5344CB8AC3E}">
        <p14:creationId xmlns:p14="http://schemas.microsoft.com/office/powerpoint/2010/main" val="408358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Diskussion</a:t>
            </a:r>
            <a:endParaRPr lang="da-DK" dirty="0"/>
          </a:p>
        </p:txBody>
      </p:sp>
      <p:sp>
        <p:nvSpPr>
          <p:cNvPr id="3" name="Pladsholder til indhold 2"/>
          <p:cNvSpPr>
            <a:spLocks noGrp="1"/>
          </p:cNvSpPr>
          <p:nvPr>
            <p:ph idx="1"/>
          </p:nvPr>
        </p:nvSpPr>
        <p:spPr/>
        <p:txBody>
          <a:bodyPr/>
          <a:lstStyle/>
          <a:p>
            <a:r>
              <a:rPr lang="da-DK" dirty="0"/>
              <a:t>Har I en it-sikkerhedsstrategi i jeres organisationer?</a:t>
            </a:r>
          </a:p>
          <a:p>
            <a:r>
              <a:rPr lang="da-DK" dirty="0"/>
              <a:t>Indeholder den nogle af de elementer jeg har talt om?</a:t>
            </a:r>
          </a:p>
          <a:p>
            <a:r>
              <a:rPr lang="da-DK" dirty="0"/>
              <a:t>Kunne I tænke jer at implementere nogle af de ideer her?</a:t>
            </a:r>
          </a:p>
        </p:txBody>
      </p:sp>
    </p:spTree>
    <p:extLst>
      <p:ext uri="{BB962C8B-B14F-4D97-AF65-F5344CB8AC3E}">
        <p14:creationId xmlns:p14="http://schemas.microsoft.com/office/powerpoint/2010/main" val="17175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evaluering</a:t>
            </a:r>
            <a:endParaRPr lang="da-DK" dirty="0"/>
          </a:p>
        </p:txBody>
      </p:sp>
      <p:sp>
        <p:nvSpPr>
          <p:cNvPr id="3" name="Pladsholder til indhold 2"/>
          <p:cNvSpPr>
            <a:spLocks noGrp="1"/>
          </p:cNvSpPr>
          <p:nvPr>
            <p:ph idx="1"/>
          </p:nvPr>
        </p:nvSpPr>
        <p:spPr/>
        <p:txBody>
          <a:bodyPr/>
          <a:lstStyle/>
          <a:p>
            <a:r>
              <a:rPr lang="da-DK" dirty="0"/>
              <a:t>Hvad har I kunnet bruge fra kurset? </a:t>
            </a:r>
          </a:p>
          <a:p>
            <a:r>
              <a:rPr lang="da-DK" dirty="0"/>
              <a:t>Hvad kan jeg forbedre som underviser? </a:t>
            </a:r>
          </a:p>
          <a:p>
            <a:endParaRPr lang="da-DK" dirty="0"/>
          </a:p>
        </p:txBody>
      </p:sp>
    </p:spTree>
    <p:extLst>
      <p:ext uri="{BB962C8B-B14F-4D97-AF65-F5344CB8AC3E}">
        <p14:creationId xmlns:p14="http://schemas.microsoft.com/office/powerpoint/2010/main" val="335172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Spørgsmål</a:t>
            </a:r>
          </a:p>
        </p:txBody>
      </p:sp>
      <p:sp>
        <p:nvSpPr>
          <p:cNvPr id="3" name="Pladsholder til indhold 2"/>
          <p:cNvSpPr>
            <a:spLocks noGrp="1"/>
          </p:cNvSpPr>
          <p:nvPr>
            <p:ph idx="1"/>
          </p:nvPr>
        </p:nvSpPr>
        <p:spPr/>
        <p:txBody>
          <a:bodyPr/>
          <a:lstStyle/>
          <a:p>
            <a:r>
              <a:rPr lang="da-DK" dirty="0"/>
              <a:t>Spørg om alt!</a:t>
            </a:r>
          </a:p>
        </p:txBody>
      </p:sp>
    </p:spTree>
    <p:extLst>
      <p:ext uri="{BB962C8B-B14F-4D97-AF65-F5344CB8AC3E}">
        <p14:creationId xmlns:p14="http://schemas.microsoft.com/office/powerpoint/2010/main" val="248793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Tak for denne gang</a:t>
            </a:r>
          </a:p>
        </p:txBody>
      </p:sp>
      <p:sp>
        <p:nvSpPr>
          <p:cNvPr id="3" name="Pladsholder til indhold 2"/>
          <p:cNvSpPr>
            <a:spLocks noGrp="1"/>
          </p:cNvSpPr>
          <p:nvPr>
            <p:ph idx="1"/>
          </p:nvPr>
        </p:nvSpPr>
        <p:spPr/>
        <p:txBody>
          <a:bodyPr/>
          <a:lstStyle/>
          <a:p>
            <a:r>
              <a:rPr lang="da-DK" dirty="0"/>
              <a:t>Jeg håber I har nydt kurset. </a:t>
            </a:r>
          </a:p>
          <a:p>
            <a:r>
              <a:rPr lang="da-DK" dirty="0"/>
              <a:t>I er velkomne til at kontakte mig på </a:t>
            </a:r>
            <a:r>
              <a:rPr lang="da-DK" dirty="0">
                <a:hlinkClick r:id="rId2"/>
              </a:rPr>
              <a:t>philip.kaare@gmail.com</a:t>
            </a:r>
            <a:endParaRPr lang="da-DK" dirty="0"/>
          </a:p>
          <a:p>
            <a:endParaRPr lang="da-DK" dirty="0"/>
          </a:p>
        </p:txBody>
      </p:sp>
    </p:spTree>
    <p:extLst>
      <p:ext uri="{BB962C8B-B14F-4D97-AF65-F5344CB8AC3E}">
        <p14:creationId xmlns:p14="http://schemas.microsoft.com/office/powerpoint/2010/main" val="67250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dagsorden</a:t>
            </a:r>
          </a:p>
        </p:txBody>
      </p:sp>
      <p:sp>
        <p:nvSpPr>
          <p:cNvPr id="3" name="Pladsholder til indhold 2"/>
          <p:cNvSpPr>
            <a:spLocks noGrp="1"/>
          </p:cNvSpPr>
          <p:nvPr>
            <p:ph idx="1"/>
          </p:nvPr>
        </p:nvSpPr>
        <p:spPr/>
        <p:txBody>
          <a:bodyPr/>
          <a:lstStyle/>
          <a:p>
            <a:r>
              <a:rPr lang="da-DK" dirty="0"/>
              <a:t>IT-sikkerhedsstrategi</a:t>
            </a:r>
          </a:p>
          <a:p>
            <a:r>
              <a:rPr lang="da-DK" dirty="0"/>
              <a:t>Risikoanalyse</a:t>
            </a:r>
          </a:p>
          <a:p>
            <a:r>
              <a:rPr lang="da-DK" dirty="0"/>
              <a:t>ISO/IEC </a:t>
            </a:r>
            <a:r>
              <a:rPr lang="da-DK" dirty="0"/>
              <a:t>27002 (</a:t>
            </a:r>
            <a:r>
              <a:rPr lang="da-DK" dirty="0"/>
              <a:t>17799)</a:t>
            </a:r>
          </a:p>
          <a:p>
            <a:endParaRPr lang="da-DK" dirty="0"/>
          </a:p>
        </p:txBody>
      </p:sp>
    </p:spTree>
    <p:extLst>
      <p:ext uri="{BB962C8B-B14F-4D97-AF65-F5344CB8AC3E}">
        <p14:creationId xmlns:p14="http://schemas.microsoft.com/office/powerpoint/2010/main" val="32601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hvorfor og hvad?</a:t>
            </a:r>
          </a:p>
        </p:txBody>
      </p:sp>
      <p:sp>
        <p:nvSpPr>
          <p:cNvPr id="3" name="Pladsholder til indhold 2"/>
          <p:cNvSpPr>
            <a:spLocks noGrp="1"/>
          </p:cNvSpPr>
          <p:nvPr>
            <p:ph idx="1"/>
          </p:nvPr>
        </p:nvSpPr>
        <p:spPr/>
        <p:txBody>
          <a:bodyPr>
            <a:normAutofit/>
          </a:bodyPr>
          <a:lstStyle/>
          <a:p>
            <a:r>
              <a:rPr lang="da-DK" dirty="0"/>
              <a:t>Hvorfor? </a:t>
            </a:r>
          </a:p>
          <a:p>
            <a:r>
              <a:rPr lang="da-DK" dirty="0"/>
              <a:t>Hvad indeholder sådan en? </a:t>
            </a:r>
          </a:p>
        </p:txBody>
      </p:sp>
    </p:spTree>
    <p:extLst>
      <p:ext uri="{BB962C8B-B14F-4D97-AF65-F5344CB8AC3E}">
        <p14:creationId xmlns:p14="http://schemas.microsoft.com/office/powerpoint/2010/main" val="368047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hvorfor og hvad?</a:t>
            </a:r>
          </a:p>
        </p:txBody>
      </p:sp>
      <p:sp>
        <p:nvSpPr>
          <p:cNvPr id="3" name="Pladsholder til indhold 2"/>
          <p:cNvSpPr>
            <a:spLocks noGrp="1"/>
          </p:cNvSpPr>
          <p:nvPr>
            <p:ph idx="1"/>
          </p:nvPr>
        </p:nvSpPr>
        <p:spPr/>
        <p:txBody>
          <a:bodyPr>
            <a:normAutofit/>
          </a:bodyPr>
          <a:lstStyle/>
          <a:p>
            <a:r>
              <a:rPr lang="da-DK" dirty="0"/>
              <a:t>Hvorfor? Så man har en struktureret tilgang til problemet og forhåbentlig kommer omkring de vigtigste område. </a:t>
            </a:r>
          </a:p>
          <a:p>
            <a:r>
              <a:rPr lang="da-DK" dirty="0"/>
              <a:t>Hvad indeholder sådan en? Det er der i princippet ikke nogen fast opskrift på. </a:t>
            </a:r>
          </a:p>
          <a:p>
            <a:r>
              <a:rPr lang="da-DK" dirty="0"/>
              <a:t>Ifølge ISO </a:t>
            </a:r>
            <a:r>
              <a:rPr lang="da-DK" dirty="0"/>
              <a:t>27002</a:t>
            </a:r>
            <a:r>
              <a:rPr lang="da-DK" dirty="0"/>
              <a:t>: 11 domæner: </a:t>
            </a:r>
          </a:p>
          <a:p>
            <a:pPr lvl="1"/>
            <a:r>
              <a:rPr lang="da-DK" dirty="0"/>
              <a:t>Sikkerhedspolitik, organisering af informationssikkerhed, asset management, HR-sikkerhed, fysisk og miljøsikkerhed, kommunikations og operations-management, adgangskontrol, indkøb af IT-systemer, vedligeholdelse, hændelseshåndtering, forretningskontinuitets management og compliance. </a:t>
            </a:r>
          </a:p>
        </p:txBody>
      </p:sp>
    </p:spTree>
    <p:extLst>
      <p:ext uri="{BB962C8B-B14F-4D97-AF65-F5344CB8AC3E}">
        <p14:creationId xmlns:p14="http://schemas.microsoft.com/office/powerpoint/2010/main" val="248674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 er vi?</a:t>
            </a:r>
          </a:p>
        </p:txBody>
      </p:sp>
      <p:sp>
        <p:nvSpPr>
          <p:cNvPr id="3" name="Pladsholder til indhold 2"/>
          <p:cNvSpPr>
            <a:spLocks noGrp="1"/>
          </p:cNvSpPr>
          <p:nvPr>
            <p:ph idx="1"/>
          </p:nvPr>
        </p:nvSpPr>
        <p:spPr/>
        <p:txBody>
          <a:bodyPr/>
          <a:lstStyle/>
          <a:p>
            <a:r>
              <a:rPr lang="da-DK" dirty="0"/>
              <a:t>Første skridt er en kortlægning af organisationens nuværende IT-sikkerhedsmæssige tilstand</a:t>
            </a:r>
          </a:p>
          <a:p>
            <a:pPr lvl="1"/>
            <a:r>
              <a:rPr lang="da-DK" dirty="0"/>
              <a:t>Hvilke systemer findes i brug?</a:t>
            </a:r>
          </a:p>
          <a:p>
            <a:pPr lvl="1"/>
            <a:r>
              <a:rPr lang="da-DK" dirty="0"/>
              <a:t>Hvilke overordnede brugsscenarier findes (arbejdes der hjemmefra, bruges der cloud-services </a:t>
            </a:r>
            <a:r>
              <a:rPr lang="da-DK" dirty="0" err="1"/>
              <a:t>osv</a:t>
            </a:r>
            <a:r>
              <a:rPr lang="da-DK" dirty="0"/>
              <a:t>) ?</a:t>
            </a:r>
          </a:p>
          <a:p>
            <a:pPr lvl="1"/>
            <a:r>
              <a:rPr lang="da-DK" dirty="0"/>
              <a:t>Hvilke risici er der ved den nuværende tilstand? </a:t>
            </a:r>
          </a:p>
        </p:txBody>
      </p:sp>
    </p:spTree>
    <p:extLst>
      <p:ext uri="{BB962C8B-B14F-4D97-AF65-F5344CB8AC3E}">
        <p14:creationId xmlns:p14="http://schemas.microsoft.com/office/powerpoint/2010/main" val="7603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It-sikkerhedsstrategi – hvor vil vi hen?</a:t>
            </a:r>
          </a:p>
        </p:txBody>
      </p:sp>
      <p:sp>
        <p:nvSpPr>
          <p:cNvPr id="3" name="Pladsholder til indhold 2"/>
          <p:cNvSpPr>
            <a:spLocks noGrp="1"/>
          </p:cNvSpPr>
          <p:nvPr>
            <p:ph idx="1"/>
          </p:nvPr>
        </p:nvSpPr>
        <p:spPr>
          <a:xfrm>
            <a:off x="1451578" y="2023753"/>
            <a:ext cx="9603275" cy="3450613"/>
          </a:xfrm>
        </p:spPr>
        <p:txBody>
          <a:bodyPr/>
          <a:lstStyle/>
          <a:p>
            <a:r>
              <a:rPr lang="da-DK" dirty="0"/>
              <a:t>Når den nuværende tilstand er kortlagt, kan med i samarbejde med ledelsen beslutte en </a:t>
            </a:r>
            <a:r>
              <a:rPr lang="da-DK" i="1" dirty="0"/>
              <a:t>realistisk</a:t>
            </a:r>
            <a:r>
              <a:rPr lang="da-DK" dirty="0"/>
              <a:t> måltilstand. </a:t>
            </a:r>
          </a:p>
          <a:p>
            <a:r>
              <a:rPr lang="da-DK" dirty="0"/>
              <a:t>Adressér de identificerede risici. At adressere kan også godt være en beslutning om at man tager chancen. </a:t>
            </a:r>
          </a:p>
          <a:p>
            <a:r>
              <a:rPr lang="da-DK" dirty="0"/>
              <a:t>Man kan se på risiko x skade og på den måde prioritere hvilke risici og trusler man vil gøre noget aktivt ved. </a:t>
            </a:r>
          </a:p>
        </p:txBody>
      </p:sp>
    </p:spTree>
    <p:extLst>
      <p:ext uri="{BB962C8B-B14F-4D97-AF65-F5344CB8AC3E}">
        <p14:creationId xmlns:p14="http://schemas.microsoft.com/office/powerpoint/2010/main" val="269203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bør en it-sikkerhedsstrategi indeholde?</a:t>
            </a:r>
          </a:p>
        </p:txBody>
      </p:sp>
      <p:sp>
        <p:nvSpPr>
          <p:cNvPr id="3" name="Pladsholder til indhold 2"/>
          <p:cNvSpPr>
            <a:spLocks noGrp="1"/>
          </p:cNvSpPr>
          <p:nvPr>
            <p:ph idx="1"/>
          </p:nvPr>
        </p:nvSpPr>
        <p:spPr/>
        <p:txBody>
          <a:bodyPr>
            <a:normAutofit fontScale="85000" lnSpcReduction="20000"/>
          </a:bodyPr>
          <a:lstStyle/>
          <a:p>
            <a:r>
              <a:rPr lang="da-DK" dirty="0"/>
              <a:t>Som minimum (synes jeg):</a:t>
            </a:r>
          </a:p>
          <a:p>
            <a:pPr lvl="1"/>
            <a:r>
              <a:rPr lang="da-DK" dirty="0"/>
              <a:t>En beskrivelse af hvad der arbejdes med og hvordan dette understøttes af IT-systemer. </a:t>
            </a:r>
          </a:p>
          <a:p>
            <a:pPr lvl="1"/>
            <a:r>
              <a:rPr lang="da-DK" dirty="0"/>
              <a:t>Hvilke systemer bruges?</a:t>
            </a:r>
          </a:p>
          <a:p>
            <a:pPr lvl="1"/>
            <a:r>
              <a:rPr lang="da-DK" dirty="0"/>
              <a:t>Hvilke brugsscenarier er der?</a:t>
            </a:r>
          </a:p>
          <a:p>
            <a:pPr lvl="1"/>
            <a:r>
              <a:rPr lang="da-DK" dirty="0"/>
              <a:t>En risikovurdering af trusler mod organisationen.</a:t>
            </a:r>
          </a:p>
          <a:p>
            <a:pPr lvl="1"/>
            <a:r>
              <a:rPr lang="da-DK" dirty="0"/>
              <a:t>IT-sikkerhedspolitikker fx om brug af kryptering, </a:t>
            </a:r>
            <a:r>
              <a:rPr lang="da-DK" dirty="0" err="1"/>
              <a:t>emails</a:t>
            </a:r>
            <a:r>
              <a:rPr lang="da-DK" dirty="0"/>
              <a:t>, password </a:t>
            </a:r>
            <a:r>
              <a:rPr lang="da-DK" dirty="0" err="1"/>
              <a:t>managing</a:t>
            </a:r>
            <a:r>
              <a:rPr lang="da-DK" dirty="0"/>
              <a:t>, alle pc’er kører opdateret anti-virus, serversikkerhed osv. Sørg for et passende detaljeniveau, ingen kan lide </a:t>
            </a:r>
            <a:r>
              <a:rPr lang="da-DK" dirty="0" err="1"/>
              <a:t>micromanaging</a:t>
            </a:r>
            <a:r>
              <a:rPr lang="da-DK" dirty="0"/>
              <a:t>. </a:t>
            </a:r>
          </a:p>
          <a:p>
            <a:pPr lvl="1"/>
            <a:r>
              <a:rPr lang="da-DK" dirty="0"/>
              <a:t>Procedurer for håndtering af hændelser. </a:t>
            </a:r>
          </a:p>
          <a:p>
            <a:pPr lvl="1"/>
            <a:r>
              <a:rPr lang="da-DK" dirty="0"/>
              <a:t>Et program for uddannelse af personale. </a:t>
            </a:r>
          </a:p>
          <a:p>
            <a:pPr lvl="1"/>
            <a:r>
              <a:rPr lang="da-DK" dirty="0"/>
              <a:t>Udpegning af hvem der er ansvarlig for at forskellige it-sikkerhedsprocedurer bliver fulgt og for at it-sikkerhedsstrategien bliver holdt opdateret. </a:t>
            </a:r>
          </a:p>
          <a:p>
            <a:pPr lvl="1"/>
            <a:r>
              <a:rPr lang="da-DK" dirty="0"/>
              <a:t>Man kan selv fylde på og lade sig inspirere. Det kan også være at ikke alt der er listet her er relevant i alle tilfælde. </a:t>
            </a:r>
          </a:p>
        </p:txBody>
      </p:sp>
    </p:spTree>
    <p:extLst>
      <p:ext uri="{BB962C8B-B14F-4D97-AF65-F5344CB8AC3E}">
        <p14:creationId xmlns:p14="http://schemas.microsoft.com/office/powerpoint/2010/main" val="130900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risikoanalyse</a:t>
            </a:r>
          </a:p>
        </p:txBody>
      </p:sp>
      <p:sp>
        <p:nvSpPr>
          <p:cNvPr id="3" name="Pladsholder til indhold 2"/>
          <p:cNvSpPr>
            <a:spLocks noGrp="1"/>
          </p:cNvSpPr>
          <p:nvPr>
            <p:ph idx="1"/>
          </p:nvPr>
        </p:nvSpPr>
        <p:spPr/>
        <p:txBody>
          <a:bodyPr/>
          <a:lstStyle/>
          <a:p>
            <a:r>
              <a:rPr lang="da-DK" dirty="0"/>
              <a:t>Den måske mest centrale del ved udformningen af en it-strategi. </a:t>
            </a:r>
          </a:p>
          <a:p>
            <a:r>
              <a:rPr lang="da-DK" dirty="0"/>
              <a:t>Svær at lave korrekt, hvordan ved man at man ikke har misset noget? </a:t>
            </a:r>
          </a:p>
          <a:p>
            <a:r>
              <a:rPr lang="da-DK" dirty="0"/>
              <a:t>Identificer både teknologiske, menneskelige og fysiske svagheder og risici. </a:t>
            </a:r>
          </a:p>
          <a:p>
            <a:r>
              <a:rPr lang="da-DK" dirty="0"/>
              <a:t>En svaghed er relativt til risikoen – at have en lille værdiboks derhjemme til værdier vil nok være at betragte som stærk beskyttelse fordi risikoen for indbrud er relativt lav, mens det modsatte må siges om fx en bank, hvor der nok skal et større, måske bevogtet pengeskab til at bevogte værdierne. </a:t>
            </a:r>
          </a:p>
        </p:txBody>
      </p:sp>
    </p:spTree>
    <p:extLst>
      <p:ext uri="{BB962C8B-B14F-4D97-AF65-F5344CB8AC3E}">
        <p14:creationId xmlns:p14="http://schemas.microsoft.com/office/powerpoint/2010/main" val="107334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Typiske risici og svagheder</a:t>
            </a:r>
          </a:p>
        </p:txBody>
      </p:sp>
      <p:sp>
        <p:nvSpPr>
          <p:cNvPr id="3" name="Pladsholder til indhold 2"/>
          <p:cNvSpPr>
            <a:spLocks noGrp="1"/>
          </p:cNvSpPr>
          <p:nvPr>
            <p:ph idx="1"/>
          </p:nvPr>
        </p:nvSpPr>
        <p:spPr/>
        <p:txBody>
          <a:bodyPr>
            <a:normAutofit fontScale="77500" lnSpcReduction="20000"/>
          </a:bodyPr>
          <a:lstStyle/>
          <a:p>
            <a:r>
              <a:rPr lang="da-DK" dirty="0"/>
              <a:t>De ansatte er dårligt uddannede i IT-sikkerhed, dvs. de åbner vedhæftninger fra ukendte kilder, falder for phishing-angreb, bruger svage passwords, dårlig forståelse for kryptering. </a:t>
            </a:r>
          </a:p>
          <a:p>
            <a:r>
              <a:rPr lang="da-DK" dirty="0"/>
              <a:t>Forkert eller mangelfuld brug af kryptering. Kæden er kun så stærk som sit svageste led.</a:t>
            </a:r>
          </a:p>
          <a:p>
            <a:pPr lvl="1"/>
            <a:r>
              <a:rPr lang="da-DK" dirty="0"/>
              <a:t>Bærbare uden krypterede harddiske. </a:t>
            </a:r>
          </a:p>
          <a:p>
            <a:pPr lvl="1"/>
            <a:r>
              <a:rPr lang="da-DK" dirty="0"/>
              <a:t>Forkert opbevaring af følsomme informationer. </a:t>
            </a:r>
          </a:p>
          <a:p>
            <a:r>
              <a:rPr lang="da-DK" dirty="0"/>
              <a:t>Hjemmearbejdspladser med svag sikkerhed. </a:t>
            </a:r>
          </a:p>
          <a:p>
            <a:r>
              <a:rPr lang="da-DK" dirty="0"/>
              <a:t>Manglende kontrol med passwords eller rigid passwordpolitik der tvinger de ansatte til brug af post-</a:t>
            </a:r>
            <a:r>
              <a:rPr lang="da-DK" dirty="0" err="1"/>
              <a:t>its</a:t>
            </a:r>
            <a:r>
              <a:rPr lang="da-DK" dirty="0"/>
              <a:t>. </a:t>
            </a:r>
          </a:p>
          <a:p>
            <a:r>
              <a:rPr lang="da-DK" dirty="0"/>
              <a:t>Manglende kontrol med data i skyen, fx hos Dropbox og Google. </a:t>
            </a:r>
          </a:p>
          <a:p>
            <a:r>
              <a:rPr lang="da-DK" dirty="0"/>
              <a:t>Forkert opsætning af firewalls og andre kritiske systemer til beskyttelse af organisationen. </a:t>
            </a:r>
          </a:p>
          <a:p>
            <a:r>
              <a:rPr lang="da-DK" dirty="0"/>
              <a:t>Gammel software i drift med kendte sikkerhedshuller. </a:t>
            </a:r>
          </a:p>
        </p:txBody>
      </p:sp>
    </p:spTree>
    <p:extLst>
      <p:ext uri="{BB962C8B-B14F-4D97-AF65-F5344CB8AC3E}">
        <p14:creationId xmlns:p14="http://schemas.microsoft.com/office/powerpoint/2010/main" val="2281236349"/>
      </p:ext>
    </p:extLst>
  </p:cSld>
  <p:clrMapOvr>
    <a:masterClrMapping/>
  </p:clrMapOvr>
</p:sld>
</file>

<file path=ppt/theme/theme1.xml><?xml version="1.0" encoding="utf-8"?>
<a:theme xmlns:a="http://schemas.openxmlformats.org/drawingml/2006/main" name="Galleri">
  <a:themeElements>
    <a:clrScheme name="Gal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74</TotalTime>
  <Words>805</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15</vt:i4>
      </vt:variant>
    </vt:vector>
  </HeadingPairs>
  <TitlesOfParts>
    <vt:vector size="18" baseType="lpstr">
      <vt:lpstr>Arial</vt:lpstr>
      <vt:lpstr>Gill Sans MT</vt:lpstr>
      <vt:lpstr>Galleri</vt:lpstr>
      <vt:lpstr>Webinar IV d. 29/11-16</vt:lpstr>
      <vt:lpstr>dagsorden</vt:lpstr>
      <vt:lpstr>IT-sikkerhedsstrategi – hvorfor og hvad?</vt:lpstr>
      <vt:lpstr>IT-sikkerhedsstrategi – hvorfor og hvad?</vt:lpstr>
      <vt:lpstr>It-sikkerhedsstrategi – hvor er vi?</vt:lpstr>
      <vt:lpstr>It-sikkerhedsstrategi – hvor vil vi hen?</vt:lpstr>
      <vt:lpstr>Hvad bør en it-sikkerhedsstrategi indeholde?</vt:lpstr>
      <vt:lpstr>risikoanalyse</vt:lpstr>
      <vt:lpstr>Typiske risici og svagheder</vt:lpstr>
      <vt:lpstr>Implementation af it-sikkerhed i en organisation</vt:lpstr>
      <vt:lpstr>Lidt læsning</vt:lpstr>
      <vt:lpstr>Diskussion</vt:lpstr>
      <vt:lpstr>evaluering</vt:lpstr>
      <vt:lpstr>Spørgsmål</vt:lpstr>
      <vt:lpstr>Tak for denne gang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IV d. 29/11-16</dc:title>
  <dc:creator>Philip Kaare Løventoft</dc:creator>
  <cp:lastModifiedBy>Philip Kaare Løventoft</cp:lastModifiedBy>
  <cp:revision>8</cp:revision>
  <dcterms:created xsi:type="dcterms:W3CDTF">2016-11-08T19:27:28Z</dcterms:created>
  <dcterms:modified xsi:type="dcterms:W3CDTF">2016-11-29T18:13:53Z</dcterms:modified>
</cp:coreProperties>
</file>