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5" r:id="rId4"/>
    <p:sldId id="262" r:id="rId5"/>
    <p:sldId id="261" r:id="rId6"/>
    <p:sldId id="259" r:id="rId7"/>
    <p:sldId id="272" r:id="rId8"/>
    <p:sldId id="260" r:id="rId9"/>
    <p:sldId id="264" r:id="rId10"/>
    <p:sldId id="276" r:id="rId11"/>
    <p:sldId id="265" r:id="rId12"/>
    <p:sldId id="273" r:id="rId13"/>
    <p:sldId id="266" r:id="rId14"/>
    <p:sldId id="267" r:id="rId15"/>
    <p:sldId id="274" r:id="rId16"/>
    <p:sldId id="263" r:id="rId17"/>
    <p:sldId id="26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2" d="100"/>
          <a:sy n="92" d="100"/>
        </p:scale>
        <p:origin x="108"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30-09-2018</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EE2FDCE1-5F93-4CF1-B99E-342EE72466C4}" type="slidenum">
              <a:rPr lang="da-DK" smtClean="0"/>
              <a:t>‹#›</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54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30-09-2018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69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30-09-2018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8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30-09-2018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82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2E80CEA-5F2D-4F19-8317-BD6DABCB9991}" type="datetimeFigureOut">
              <a:rPr lang="da-DK" smtClean="0"/>
              <a:t>30-09-2018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57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2E80CEA-5F2D-4F19-8317-BD6DABCB9991}" type="datetimeFigureOut">
              <a:rPr lang="da-DK" smtClean="0"/>
              <a:t>30-09-2018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37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2E80CEA-5F2D-4F19-8317-BD6DABCB9991}" type="datetimeFigureOut">
              <a:rPr lang="da-DK" smtClean="0"/>
              <a:t>30-09-2018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E2FDCE1-5F93-4CF1-B99E-342EE72466C4}" type="slidenum">
              <a:rPr lang="da-DK" smtClean="0"/>
              <a:t>‹#›</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2E80CEA-5F2D-4F19-8317-BD6DABCB9991}" type="datetimeFigureOut">
              <a:rPr lang="da-DK" smtClean="0"/>
              <a:t>30-09-2018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E2FDCE1-5F93-4CF1-B99E-342EE72466C4}" type="slidenum">
              <a:rPr lang="da-DK" smtClean="0"/>
              <a:t>‹#›</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47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80CEA-5F2D-4F19-8317-BD6DABCB9991}" type="datetimeFigureOut">
              <a:rPr lang="da-DK" smtClean="0"/>
              <a:t>30-09-2018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E2FDCE1-5F93-4CF1-B99E-342EE72466C4}" type="slidenum">
              <a:rPr lang="da-DK" smtClean="0"/>
              <a:t>‹#›</a:t>
            </a:fld>
            <a:endParaRPr lang="da-DK"/>
          </a:p>
        </p:txBody>
      </p:sp>
    </p:spTree>
    <p:extLst>
      <p:ext uri="{BB962C8B-B14F-4D97-AF65-F5344CB8AC3E}">
        <p14:creationId xmlns:p14="http://schemas.microsoft.com/office/powerpoint/2010/main" val="426256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2E80CEA-5F2D-4F19-8317-BD6DABCB9991}" type="datetimeFigureOut">
              <a:rPr lang="da-DK" smtClean="0"/>
              <a:t>30-09-2018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1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E80CEA-5F2D-4F19-8317-BD6DABCB9991}" type="datetimeFigureOut">
              <a:rPr lang="da-DK" smtClean="0"/>
              <a:t>30-09-2018</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7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E80CEA-5F2D-4F19-8317-BD6DABCB9991}" type="datetimeFigureOut">
              <a:rPr lang="da-DK" smtClean="0"/>
              <a:t>30-09-2018</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2FDCE1-5F93-4CF1-B99E-342EE72466C4}" type="slidenum">
              <a:rPr lang="da-DK" smtClean="0"/>
              <a:t>‹#›</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96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ans.org/reading-room/whitepapers/auditing/overview-threat-risk-assessment-76" TargetMode="External"/><Relationship Id="rId2" Type="http://schemas.openxmlformats.org/officeDocument/2006/relationships/hyperlink" Target="https://www.sans.org/reading-room/whitepapers/leadership/practical-approaches-organizational-information-security-management-33568" TargetMode="External"/><Relationship Id="rId1" Type="http://schemas.openxmlformats.org/officeDocument/2006/relationships/slideLayout" Target="../slideLayouts/slideLayout2.xml"/><Relationship Id="rId4" Type="http://schemas.openxmlformats.org/officeDocument/2006/relationships/hyperlink" Target="https://www.linkedin.com/pulse/nyt-gratis-v%C3%A6rkt%C3%B8j-kan-lette-arbejdet-med-henning-mortense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a:t>
            </a:r>
            <a:r>
              <a:rPr lang="da-DK" dirty="0" smtClean="0"/>
              <a:t>II</a:t>
            </a:r>
            <a:r>
              <a:rPr lang="da-DK" dirty="0"/>
              <a:t/>
            </a:r>
            <a:br>
              <a:rPr lang="da-DK" dirty="0"/>
            </a:br>
            <a:r>
              <a:rPr lang="da-DK" dirty="0"/>
              <a:t>d. </a:t>
            </a:r>
            <a:r>
              <a:rPr lang="da-DK" dirty="0" smtClean="0"/>
              <a:t>3/10-18</a:t>
            </a:r>
            <a:endParaRPr lang="da-DK" dirty="0"/>
          </a:p>
        </p:txBody>
      </p:sp>
      <p:sp>
        <p:nvSpPr>
          <p:cNvPr id="3" name="Undertitel 2"/>
          <p:cNvSpPr>
            <a:spLocks noGrp="1"/>
          </p:cNvSpPr>
          <p:nvPr>
            <p:ph type="subTitle" idx="1"/>
          </p:nvPr>
        </p:nvSpPr>
        <p:spPr/>
        <p:txBody>
          <a:bodyPr/>
          <a:lstStyle/>
          <a:p>
            <a:r>
              <a:rPr lang="da-DK" dirty="0"/>
              <a:t>It sikkerhed som helhedstankegang</a:t>
            </a:r>
          </a:p>
        </p:txBody>
      </p:sp>
    </p:spTree>
    <p:extLst>
      <p:ext uri="{BB962C8B-B14F-4D97-AF65-F5344CB8AC3E}">
        <p14:creationId xmlns:p14="http://schemas.microsoft.com/office/powerpoint/2010/main" val="334083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ISO/IEC </a:t>
            </a:r>
            <a:r>
              <a:rPr lang="da-DK" dirty="0" smtClean="0"/>
              <a:t>27002</a:t>
            </a:r>
            <a:endParaRPr lang="da-DK" dirty="0"/>
          </a:p>
        </p:txBody>
      </p:sp>
      <p:sp>
        <p:nvSpPr>
          <p:cNvPr id="3" name="Content Placeholder 2"/>
          <p:cNvSpPr>
            <a:spLocks noGrp="1"/>
          </p:cNvSpPr>
          <p:nvPr>
            <p:ph idx="1"/>
          </p:nvPr>
        </p:nvSpPr>
        <p:spPr/>
        <p:txBody>
          <a:bodyPr/>
          <a:lstStyle/>
          <a:p>
            <a:r>
              <a:rPr lang="da-DK" dirty="0" smtClean="0"/>
              <a:t>Gældende standard på området, erstatter den tidligere DS 484</a:t>
            </a:r>
          </a:p>
          <a:p>
            <a:r>
              <a:rPr lang="da-DK" dirty="0" smtClean="0"/>
              <a:t>Best </a:t>
            </a:r>
            <a:r>
              <a:rPr lang="da-DK" dirty="0" err="1" smtClean="0"/>
              <a:t>practice</a:t>
            </a:r>
            <a:r>
              <a:rPr lang="da-DK" dirty="0" smtClean="0"/>
              <a:t> for informationssikkerhed</a:t>
            </a:r>
          </a:p>
          <a:p>
            <a:r>
              <a:rPr lang="da-DK" dirty="0" smtClean="0"/>
              <a:t>Ikke lovkrav, i modsætning til GDPR!</a:t>
            </a:r>
          </a:p>
          <a:p>
            <a:r>
              <a:rPr lang="da-DK" dirty="0" smtClean="0"/>
              <a:t>Specificerer ikke direkte hvordan man skal sikre sig, men at man skal have planlagt hvordan man vil gøre det</a:t>
            </a:r>
          </a:p>
          <a:p>
            <a:endParaRPr lang="da-DK" dirty="0" smtClean="0"/>
          </a:p>
          <a:p>
            <a:endParaRPr lang="da-DK" dirty="0"/>
          </a:p>
        </p:txBody>
      </p:sp>
    </p:spTree>
    <p:extLst>
      <p:ext uri="{BB962C8B-B14F-4D97-AF65-F5344CB8AC3E}">
        <p14:creationId xmlns:p14="http://schemas.microsoft.com/office/powerpoint/2010/main" val="176586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risikoanalyse</a:t>
            </a:r>
          </a:p>
        </p:txBody>
      </p:sp>
      <p:sp>
        <p:nvSpPr>
          <p:cNvPr id="3" name="Pladsholder til indhold 2"/>
          <p:cNvSpPr>
            <a:spLocks noGrp="1"/>
          </p:cNvSpPr>
          <p:nvPr>
            <p:ph idx="1"/>
          </p:nvPr>
        </p:nvSpPr>
        <p:spPr/>
        <p:txBody>
          <a:bodyPr/>
          <a:lstStyle/>
          <a:p>
            <a:r>
              <a:rPr lang="da-DK" dirty="0"/>
              <a:t>Den måske mest centrale del ved udformningen af en it-strategi. </a:t>
            </a:r>
          </a:p>
          <a:p>
            <a:r>
              <a:rPr lang="da-DK" dirty="0"/>
              <a:t>Svær at lave korrekt, hvordan ved man at man ikke har misset noget? </a:t>
            </a:r>
          </a:p>
          <a:p>
            <a:r>
              <a:rPr lang="da-DK" dirty="0"/>
              <a:t>Identificer både teknologiske, menneskelige og fysiske svagheder og risici. </a:t>
            </a:r>
          </a:p>
          <a:p>
            <a:r>
              <a:rPr lang="da-DK" dirty="0"/>
              <a:t>En svaghed er relativt til risikoen – at have en lille værdiboks derhjemme til værdier vil nok være at betragte som stærk beskyttelse fordi risikoen for indbrud er relativt lav, mens det modsatte må siges om fx en bank, hvor der nok skal et større, måske bevogtet pengeskab til at bevogte værdierne. </a:t>
            </a:r>
          </a:p>
        </p:txBody>
      </p:sp>
    </p:spTree>
    <p:extLst>
      <p:ext uri="{BB962C8B-B14F-4D97-AF65-F5344CB8AC3E}">
        <p14:creationId xmlns:p14="http://schemas.microsoft.com/office/powerpoint/2010/main" val="107334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Risici</a:t>
            </a:r>
            <a:endParaRPr lang="da-DK" dirty="0"/>
          </a:p>
        </p:txBody>
      </p:sp>
      <p:sp>
        <p:nvSpPr>
          <p:cNvPr id="3" name="Content Placeholder 2"/>
          <p:cNvSpPr>
            <a:spLocks noGrp="1"/>
          </p:cNvSpPr>
          <p:nvPr>
            <p:ph idx="1"/>
          </p:nvPr>
        </p:nvSpPr>
        <p:spPr/>
        <p:txBody>
          <a:bodyPr/>
          <a:lstStyle/>
          <a:p>
            <a:r>
              <a:rPr lang="da-DK" dirty="0" smtClean="0"/>
              <a:t>Hvilke risici kender I?</a:t>
            </a:r>
          </a:p>
          <a:p>
            <a:r>
              <a:rPr lang="da-DK" dirty="0" smtClean="0"/>
              <a:t>Hvilke forårsager flest problemer i praksis?</a:t>
            </a:r>
          </a:p>
          <a:p>
            <a:r>
              <a:rPr lang="da-DK" dirty="0" smtClean="0"/>
              <a:t>Hvad har I selv oplevet gå galt?</a:t>
            </a:r>
          </a:p>
        </p:txBody>
      </p:sp>
    </p:spTree>
    <p:extLst>
      <p:ext uri="{BB962C8B-B14F-4D97-AF65-F5344CB8AC3E}">
        <p14:creationId xmlns:p14="http://schemas.microsoft.com/office/powerpoint/2010/main" val="103310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Typiske risici og svagheder</a:t>
            </a:r>
          </a:p>
        </p:txBody>
      </p:sp>
      <p:sp>
        <p:nvSpPr>
          <p:cNvPr id="3" name="Pladsholder til indhold 2"/>
          <p:cNvSpPr>
            <a:spLocks noGrp="1"/>
          </p:cNvSpPr>
          <p:nvPr>
            <p:ph idx="1"/>
          </p:nvPr>
        </p:nvSpPr>
        <p:spPr/>
        <p:txBody>
          <a:bodyPr>
            <a:normAutofit fontScale="77500" lnSpcReduction="20000"/>
          </a:bodyPr>
          <a:lstStyle/>
          <a:p>
            <a:r>
              <a:rPr lang="da-DK" dirty="0"/>
              <a:t>De ansatte er dårligt uddannede i IT-sikkerhed, dvs. de åbner vedhæftninger fra ukendte kilder, falder for phishing-angreb, bruger svage passwords, dårlig forståelse for kryptering. </a:t>
            </a:r>
          </a:p>
          <a:p>
            <a:r>
              <a:rPr lang="da-DK" dirty="0"/>
              <a:t>Forkert eller mangelfuld brug af kryptering. Kæden er kun så stærk som sit svageste led.</a:t>
            </a:r>
          </a:p>
          <a:p>
            <a:pPr lvl="1"/>
            <a:r>
              <a:rPr lang="da-DK" dirty="0"/>
              <a:t>Bærbare uden krypterede harddiske. </a:t>
            </a:r>
          </a:p>
          <a:p>
            <a:pPr lvl="1"/>
            <a:r>
              <a:rPr lang="da-DK" dirty="0"/>
              <a:t>Forkert opbevaring af følsomme informationer. </a:t>
            </a:r>
          </a:p>
          <a:p>
            <a:r>
              <a:rPr lang="da-DK" dirty="0"/>
              <a:t>Hjemmearbejdspladser med svag sikkerhed. </a:t>
            </a:r>
          </a:p>
          <a:p>
            <a:r>
              <a:rPr lang="da-DK" dirty="0"/>
              <a:t>Manglende kontrol med passwords eller rigid passwordpolitik der tvinger de ansatte til brug af post-</a:t>
            </a:r>
            <a:r>
              <a:rPr lang="da-DK" dirty="0" err="1"/>
              <a:t>its</a:t>
            </a:r>
            <a:r>
              <a:rPr lang="da-DK" dirty="0"/>
              <a:t>. </a:t>
            </a:r>
          </a:p>
          <a:p>
            <a:r>
              <a:rPr lang="da-DK" dirty="0"/>
              <a:t>Manglende kontrol med data i skyen, fx hos Dropbox og Google. </a:t>
            </a:r>
          </a:p>
          <a:p>
            <a:r>
              <a:rPr lang="da-DK" dirty="0"/>
              <a:t>Forkert opsætning af firewalls og andre kritiske systemer til beskyttelse af organisationen. </a:t>
            </a:r>
          </a:p>
          <a:p>
            <a:r>
              <a:rPr lang="da-DK" dirty="0"/>
              <a:t>Gammel software i drift med kendte sikkerhedshuller. </a:t>
            </a:r>
          </a:p>
        </p:txBody>
      </p:sp>
    </p:spTree>
    <p:extLst>
      <p:ext uri="{BB962C8B-B14F-4D97-AF65-F5344CB8AC3E}">
        <p14:creationId xmlns:p14="http://schemas.microsoft.com/office/powerpoint/2010/main" val="228123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Implementation</a:t>
            </a:r>
            <a:r>
              <a:rPr lang="da-DK" dirty="0"/>
              <a:t> af it-sikkerhed i en organisation</a:t>
            </a:r>
          </a:p>
        </p:txBody>
      </p:sp>
      <p:sp>
        <p:nvSpPr>
          <p:cNvPr id="3" name="Pladsholder til indhold 2"/>
          <p:cNvSpPr>
            <a:spLocks noGrp="1"/>
          </p:cNvSpPr>
          <p:nvPr>
            <p:ph idx="1"/>
          </p:nvPr>
        </p:nvSpPr>
        <p:spPr/>
        <p:txBody>
          <a:bodyPr/>
          <a:lstStyle/>
          <a:p>
            <a:r>
              <a:rPr lang="da-DK" dirty="0"/>
              <a:t>IT-sikkerhed er en politisk slagmark, hvor der bæres omkostninger, hvis gevinst er usynlig. ”hvorfor skal vi støvsuge? Der er jo ikke beskidt, mor?” </a:t>
            </a:r>
          </a:p>
          <a:p>
            <a:r>
              <a:rPr lang="da-DK" dirty="0"/>
              <a:t>Ledelsen har ikke altid forståelse for hvorfor det kan betale sig at investere i. </a:t>
            </a:r>
          </a:p>
          <a:p>
            <a:r>
              <a:rPr lang="da-DK" dirty="0"/>
              <a:t>En del forbedringer og ændringer er ”usynlige” for brugerne, hvilket kan gøre det nemmere at implementere dem. </a:t>
            </a:r>
          </a:p>
          <a:p>
            <a:r>
              <a:rPr lang="da-DK" dirty="0"/>
              <a:t>Nogle tiltag opleves som besværlige, her kan det være en fordel at inddrage brugerne i udformningen af tiltagene, sådan at der er opbakning til at implementere dem. Undgå at it-folkene bliver fjenden. </a:t>
            </a:r>
          </a:p>
        </p:txBody>
      </p:sp>
    </p:spTree>
    <p:extLst>
      <p:ext uri="{BB962C8B-B14F-4D97-AF65-F5344CB8AC3E}">
        <p14:creationId xmlns:p14="http://schemas.microsoft.com/office/powerpoint/2010/main" val="220548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GDPR – General data </a:t>
            </a:r>
            <a:r>
              <a:rPr lang="da-DK" dirty="0" err="1" smtClean="0"/>
              <a:t>protection</a:t>
            </a:r>
            <a:r>
              <a:rPr lang="da-DK" dirty="0" smtClean="0"/>
              <a:t> </a:t>
            </a:r>
            <a:r>
              <a:rPr lang="da-DK" dirty="0" err="1" smtClean="0"/>
              <a:t>regulation</a:t>
            </a:r>
            <a:endParaRPr lang="da-DK" dirty="0"/>
          </a:p>
        </p:txBody>
      </p:sp>
      <p:sp>
        <p:nvSpPr>
          <p:cNvPr id="3" name="Content Placeholder 2"/>
          <p:cNvSpPr>
            <a:spLocks noGrp="1"/>
          </p:cNvSpPr>
          <p:nvPr>
            <p:ph idx="1"/>
          </p:nvPr>
        </p:nvSpPr>
        <p:spPr/>
        <p:txBody>
          <a:bodyPr/>
          <a:lstStyle/>
          <a:p>
            <a:r>
              <a:rPr lang="da-DK" dirty="0" smtClean="0"/>
              <a:t>‘Ny’ lov fra EU om beskyttelse af personfølsomme data</a:t>
            </a:r>
          </a:p>
          <a:p>
            <a:r>
              <a:rPr lang="da-DK" dirty="0" smtClean="0"/>
              <a:t>Har betydning for næsten alle virksomheder, og også nogle privatpersoner</a:t>
            </a:r>
          </a:p>
          <a:p>
            <a:r>
              <a:rPr lang="da-DK" dirty="0" smtClean="0"/>
              <a:t>Spiller sammen med it-sikkerhedspolitikken, fx er der pligt til at registrere hændelser</a:t>
            </a:r>
          </a:p>
          <a:p>
            <a:r>
              <a:rPr lang="da-DK" dirty="0" smtClean="0"/>
              <a:t>Store bøder!</a:t>
            </a:r>
          </a:p>
          <a:p>
            <a:r>
              <a:rPr lang="da-DK" dirty="0" smtClean="0"/>
              <a:t>Kan være svær at overskue – kræver mere dokumentation end den tidligere lovgivning på området</a:t>
            </a:r>
            <a:endParaRPr lang="da-DK" dirty="0"/>
          </a:p>
        </p:txBody>
      </p:sp>
    </p:spTree>
    <p:extLst>
      <p:ext uri="{BB962C8B-B14F-4D97-AF65-F5344CB8AC3E}">
        <p14:creationId xmlns:p14="http://schemas.microsoft.com/office/powerpoint/2010/main" val="353872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Lidt læsning</a:t>
            </a:r>
          </a:p>
        </p:txBody>
      </p:sp>
      <p:sp>
        <p:nvSpPr>
          <p:cNvPr id="3" name="Pladsholder til indhold 2"/>
          <p:cNvSpPr>
            <a:spLocks noGrp="1"/>
          </p:cNvSpPr>
          <p:nvPr>
            <p:ph idx="1"/>
          </p:nvPr>
        </p:nvSpPr>
        <p:spPr/>
        <p:txBody>
          <a:bodyPr>
            <a:normAutofit lnSpcReduction="10000"/>
          </a:bodyPr>
          <a:lstStyle/>
          <a:p>
            <a:r>
              <a:rPr lang="da-DK" dirty="0"/>
              <a:t>Benyt evt. ISO 27002/17799 som udgangspunkt, bare i en højniveau-beskrivelse som udgangspunkt, fx denne tekst </a:t>
            </a:r>
            <a:r>
              <a:rPr lang="da-DK" dirty="0">
                <a:hlinkClick r:id="rId2"/>
              </a:rPr>
              <a:t>https://www.sans.org/reading-room/whitepapers/leadership/practical-approaches-organizational-information-security-management-33568</a:t>
            </a:r>
            <a:endParaRPr lang="da-DK" dirty="0"/>
          </a:p>
          <a:p>
            <a:r>
              <a:rPr lang="da-DK" dirty="0">
                <a:hlinkClick r:id="rId3"/>
              </a:rPr>
              <a:t>https://</a:t>
            </a:r>
            <a:r>
              <a:rPr lang="da-DK" dirty="0" smtClean="0">
                <a:hlinkClick r:id="rId3"/>
              </a:rPr>
              <a:t>www.sans.org/reading-room/whitepapers/auditing/overview-threat-risk-assessment-76</a:t>
            </a:r>
            <a:endParaRPr lang="da-DK" dirty="0" smtClean="0"/>
          </a:p>
          <a:p>
            <a:r>
              <a:rPr lang="da-DK" sz="2100" dirty="0"/>
              <a:t>Værktøj til </a:t>
            </a:r>
            <a:r>
              <a:rPr lang="da-DK" sz="2100" dirty="0" smtClean="0"/>
              <a:t>GDPR-</a:t>
            </a:r>
            <a:r>
              <a:rPr lang="da-DK" sz="2100" dirty="0" err="1" smtClean="0"/>
              <a:t>compliance</a:t>
            </a:r>
            <a:r>
              <a:rPr lang="da-DK" sz="2100" dirty="0" smtClean="0"/>
              <a:t>:</a:t>
            </a:r>
          </a:p>
          <a:p>
            <a:pPr lvl="1"/>
            <a:r>
              <a:rPr lang="da-DK" dirty="0" smtClean="0">
                <a:hlinkClick r:id="rId4"/>
              </a:rPr>
              <a:t>https</a:t>
            </a:r>
            <a:r>
              <a:rPr lang="da-DK" dirty="0">
                <a:hlinkClick r:id="rId4"/>
              </a:rPr>
              <a:t>://www.linkedin.com/pulse/nyt-gratis-v%C3%A6rkt%C3%B8j-kan-lette-arbejdet-med-henning-mortensen</a:t>
            </a:r>
            <a:r>
              <a:rPr lang="da-DK" dirty="0" smtClean="0">
                <a:hlinkClick r:id="rId4"/>
              </a:rPr>
              <a:t>/</a:t>
            </a:r>
            <a:endParaRPr lang="da-DK" dirty="0" smtClean="0"/>
          </a:p>
          <a:p>
            <a:endParaRPr lang="da-DK" dirty="0"/>
          </a:p>
        </p:txBody>
      </p:sp>
    </p:spTree>
    <p:extLst>
      <p:ext uri="{BB962C8B-B14F-4D97-AF65-F5344CB8AC3E}">
        <p14:creationId xmlns:p14="http://schemas.microsoft.com/office/powerpoint/2010/main" val="408358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Diskussion</a:t>
            </a:r>
            <a:endParaRPr lang="da-DK" dirty="0"/>
          </a:p>
        </p:txBody>
      </p:sp>
      <p:sp>
        <p:nvSpPr>
          <p:cNvPr id="3" name="Pladsholder til indhold 2"/>
          <p:cNvSpPr>
            <a:spLocks noGrp="1"/>
          </p:cNvSpPr>
          <p:nvPr>
            <p:ph idx="1"/>
          </p:nvPr>
        </p:nvSpPr>
        <p:spPr/>
        <p:txBody>
          <a:bodyPr/>
          <a:lstStyle/>
          <a:p>
            <a:r>
              <a:rPr lang="da-DK" dirty="0"/>
              <a:t>Har I en it-sikkerhedsstrategi i jeres organisationer?</a:t>
            </a:r>
          </a:p>
          <a:p>
            <a:r>
              <a:rPr lang="da-DK" dirty="0"/>
              <a:t>Indeholder den nogle af de elementer jeg har talt om?</a:t>
            </a:r>
          </a:p>
          <a:p>
            <a:r>
              <a:rPr lang="da-DK" dirty="0"/>
              <a:t>Kunne I tænke jer at implementere nogle af de ideer her?</a:t>
            </a:r>
          </a:p>
        </p:txBody>
      </p:sp>
    </p:spTree>
    <p:extLst>
      <p:ext uri="{BB962C8B-B14F-4D97-AF65-F5344CB8AC3E}">
        <p14:creationId xmlns:p14="http://schemas.microsoft.com/office/powerpoint/2010/main" val="17175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Spørgsmål</a:t>
            </a:r>
          </a:p>
        </p:txBody>
      </p:sp>
      <p:sp>
        <p:nvSpPr>
          <p:cNvPr id="3" name="Pladsholder til indhold 2"/>
          <p:cNvSpPr>
            <a:spLocks noGrp="1"/>
          </p:cNvSpPr>
          <p:nvPr>
            <p:ph idx="1"/>
          </p:nvPr>
        </p:nvSpPr>
        <p:spPr/>
        <p:txBody>
          <a:bodyPr/>
          <a:lstStyle/>
          <a:p>
            <a:r>
              <a:rPr lang="da-DK" dirty="0"/>
              <a:t>Spørg om alt!</a:t>
            </a:r>
          </a:p>
        </p:txBody>
      </p:sp>
    </p:spTree>
    <p:extLst>
      <p:ext uri="{BB962C8B-B14F-4D97-AF65-F5344CB8AC3E}">
        <p14:creationId xmlns:p14="http://schemas.microsoft.com/office/powerpoint/2010/main" val="248793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IT-sikkerhedsstrategi</a:t>
            </a:r>
          </a:p>
          <a:p>
            <a:r>
              <a:rPr lang="da-DK" dirty="0"/>
              <a:t>Risikoanalyse</a:t>
            </a:r>
          </a:p>
          <a:p>
            <a:r>
              <a:rPr lang="da-DK" dirty="0"/>
              <a:t>ISO/IEC 27002 (17799</a:t>
            </a:r>
            <a:r>
              <a:rPr lang="da-DK" dirty="0" smtClean="0"/>
              <a:t>)</a:t>
            </a:r>
          </a:p>
          <a:p>
            <a:r>
              <a:rPr lang="da-DK" dirty="0"/>
              <a:t>GDPR</a:t>
            </a:r>
            <a:endParaRPr lang="da-DK" dirty="0"/>
          </a:p>
          <a:p>
            <a:endParaRPr lang="da-DK" dirty="0"/>
          </a:p>
        </p:txBody>
      </p:sp>
    </p:spTree>
    <p:extLst>
      <p:ext uri="{BB962C8B-B14F-4D97-AF65-F5344CB8AC3E}">
        <p14:creationId xmlns:p14="http://schemas.microsoft.com/office/powerpoint/2010/main" val="32601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Første afstemning</a:t>
            </a:r>
            <a:endParaRPr lang="da-DK" dirty="0"/>
          </a:p>
        </p:txBody>
      </p:sp>
      <p:sp>
        <p:nvSpPr>
          <p:cNvPr id="3" name="Content Placeholder 2"/>
          <p:cNvSpPr>
            <a:spLocks noGrp="1"/>
          </p:cNvSpPr>
          <p:nvPr>
            <p:ph idx="1"/>
          </p:nvPr>
        </p:nvSpPr>
        <p:spPr/>
        <p:txBody>
          <a:bodyPr/>
          <a:lstStyle/>
          <a:p>
            <a:r>
              <a:rPr lang="da-DK" dirty="0" smtClean="0"/>
              <a:t>Hvad er GDPR?</a:t>
            </a:r>
          </a:p>
          <a:p>
            <a:pPr lvl="1"/>
            <a:r>
              <a:rPr lang="da-DK" dirty="0" smtClean="0"/>
              <a:t>A) En forordning om at virksomheder skal have styr på </a:t>
            </a:r>
            <a:r>
              <a:rPr lang="da-DK" dirty="0" err="1" smtClean="0"/>
              <a:t>fødevarehygiene</a:t>
            </a:r>
            <a:r>
              <a:rPr lang="da-DK" dirty="0" smtClean="0"/>
              <a:t>?</a:t>
            </a:r>
          </a:p>
          <a:p>
            <a:pPr lvl="1"/>
            <a:r>
              <a:rPr lang="da-DK" dirty="0" smtClean="0"/>
              <a:t>B) Nyt reglement om lovpligtig forsikring mod virus?</a:t>
            </a:r>
          </a:p>
          <a:p>
            <a:pPr lvl="1"/>
            <a:r>
              <a:rPr lang="da-DK" dirty="0" smtClean="0"/>
              <a:t>C) En forordning om behandling af persondata?</a:t>
            </a:r>
            <a:endParaRPr lang="da-DK" dirty="0"/>
          </a:p>
        </p:txBody>
      </p:sp>
    </p:spTree>
    <p:extLst>
      <p:ext uri="{BB962C8B-B14F-4D97-AF65-F5344CB8AC3E}">
        <p14:creationId xmlns:p14="http://schemas.microsoft.com/office/powerpoint/2010/main" val="313993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p:txBody>
          <a:bodyPr>
            <a:normAutofit/>
          </a:bodyPr>
          <a:lstStyle/>
          <a:p>
            <a:r>
              <a:rPr lang="da-DK" dirty="0"/>
              <a:t>Hvorfor? </a:t>
            </a:r>
          </a:p>
          <a:p>
            <a:r>
              <a:rPr lang="da-DK" dirty="0"/>
              <a:t>Hvad indeholder sådan en? </a:t>
            </a:r>
          </a:p>
        </p:txBody>
      </p:sp>
    </p:spTree>
    <p:extLst>
      <p:ext uri="{BB962C8B-B14F-4D97-AF65-F5344CB8AC3E}">
        <p14:creationId xmlns:p14="http://schemas.microsoft.com/office/powerpoint/2010/main" val="368047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a:xfrm>
            <a:off x="1451579" y="2015732"/>
            <a:ext cx="9603275" cy="3873791"/>
          </a:xfrm>
        </p:spPr>
        <p:txBody>
          <a:bodyPr>
            <a:normAutofit/>
          </a:bodyPr>
          <a:lstStyle/>
          <a:p>
            <a:r>
              <a:rPr lang="da-DK" dirty="0"/>
              <a:t>Hvorfor? Så man har en struktureret tilgang til problemet og forhåbentlig kommer omkring de vigtigste område. </a:t>
            </a:r>
            <a:r>
              <a:rPr lang="da-DK" dirty="0" smtClean="0"/>
              <a:t>Delvist lovkrav med GDPR hvis man behandler persondata.</a:t>
            </a:r>
            <a:endParaRPr lang="da-DK" dirty="0"/>
          </a:p>
          <a:p>
            <a:r>
              <a:rPr lang="da-DK" dirty="0"/>
              <a:t>Hvad indeholder sådan en? Det er der i princippet ikke nogen fast opskrift på. </a:t>
            </a:r>
          </a:p>
          <a:p>
            <a:r>
              <a:rPr lang="da-DK" dirty="0"/>
              <a:t>Ifølge ISO 27002: 11 domæner: </a:t>
            </a:r>
          </a:p>
          <a:p>
            <a:pPr lvl="1"/>
            <a:r>
              <a:rPr lang="da-DK" dirty="0"/>
              <a:t>Sikkerhedspolitik, organisering af informationssikkerhed, asset management, HR-sikkerhed, fysisk og miljøsikkerhed, kommunikations og operations-management, adgangskontrol, indkøb af IT-systemer, vedligeholdelse, hændelseshåndtering, forretningskontinuitets management og compliance. </a:t>
            </a:r>
            <a:endParaRPr lang="da-DK" dirty="0" smtClean="0"/>
          </a:p>
          <a:p>
            <a:r>
              <a:rPr lang="da-DK" dirty="0" smtClean="0"/>
              <a:t>Værd at overveje samspil mellem GDPR og IT-sikkerhedsstrategi.</a:t>
            </a:r>
            <a:endParaRPr lang="da-DK" dirty="0"/>
          </a:p>
        </p:txBody>
      </p:sp>
    </p:spTree>
    <p:extLst>
      <p:ext uri="{BB962C8B-B14F-4D97-AF65-F5344CB8AC3E}">
        <p14:creationId xmlns:p14="http://schemas.microsoft.com/office/powerpoint/2010/main" val="24867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er vi?</a:t>
            </a:r>
          </a:p>
        </p:txBody>
      </p:sp>
      <p:sp>
        <p:nvSpPr>
          <p:cNvPr id="3" name="Pladsholder til indhold 2"/>
          <p:cNvSpPr>
            <a:spLocks noGrp="1"/>
          </p:cNvSpPr>
          <p:nvPr>
            <p:ph idx="1"/>
          </p:nvPr>
        </p:nvSpPr>
        <p:spPr/>
        <p:txBody>
          <a:bodyPr/>
          <a:lstStyle/>
          <a:p>
            <a:r>
              <a:rPr lang="da-DK" dirty="0"/>
              <a:t>Første skridt er en kortlægning af organisationens nuværende IT-sikkerhedsmæssige tilstand</a:t>
            </a:r>
          </a:p>
          <a:p>
            <a:pPr lvl="1"/>
            <a:r>
              <a:rPr lang="da-DK" dirty="0"/>
              <a:t>Hvilke systemer findes i brug?</a:t>
            </a:r>
          </a:p>
          <a:p>
            <a:pPr lvl="1"/>
            <a:r>
              <a:rPr lang="da-DK" dirty="0"/>
              <a:t>Hvilke overordnede brugsscenarier findes (arbejdes der hjemmefra, bruges der cloud-services </a:t>
            </a:r>
            <a:r>
              <a:rPr lang="da-DK" dirty="0" err="1" smtClean="0"/>
              <a:t>osv</a:t>
            </a:r>
            <a:r>
              <a:rPr lang="da-DK" dirty="0" smtClean="0"/>
              <a:t>, BYOD – bring </a:t>
            </a:r>
            <a:r>
              <a:rPr lang="da-DK" dirty="0" err="1" smtClean="0"/>
              <a:t>your</a:t>
            </a:r>
            <a:r>
              <a:rPr lang="da-DK" dirty="0" smtClean="0"/>
              <a:t> </a:t>
            </a:r>
            <a:r>
              <a:rPr lang="da-DK" dirty="0" err="1" smtClean="0"/>
              <a:t>own</a:t>
            </a:r>
            <a:r>
              <a:rPr lang="da-DK" dirty="0" smtClean="0"/>
              <a:t> </a:t>
            </a:r>
            <a:r>
              <a:rPr lang="da-DK" dirty="0" err="1" smtClean="0"/>
              <a:t>device</a:t>
            </a:r>
            <a:r>
              <a:rPr lang="da-DK" dirty="0" smtClean="0"/>
              <a:t>) </a:t>
            </a:r>
            <a:r>
              <a:rPr lang="da-DK" dirty="0"/>
              <a:t>?</a:t>
            </a:r>
          </a:p>
          <a:p>
            <a:pPr lvl="1"/>
            <a:r>
              <a:rPr lang="da-DK" dirty="0"/>
              <a:t>Hvilke risici er der ved den nuværende tilstand? </a:t>
            </a:r>
          </a:p>
        </p:txBody>
      </p:sp>
    </p:spTree>
    <p:extLst>
      <p:ext uri="{BB962C8B-B14F-4D97-AF65-F5344CB8AC3E}">
        <p14:creationId xmlns:p14="http://schemas.microsoft.com/office/powerpoint/2010/main" val="76034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Anden afstemning</a:t>
            </a:r>
            <a:endParaRPr lang="da-DK" dirty="0"/>
          </a:p>
        </p:txBody>
      </p:sp>
      <p:sp>
        <p:nvSpPr>
          <p:cNvPr id="3" name="Content Placeholder 2"/>
          <p:cNvSpPr>
            <a:spLocks noGrp="1"/>
          </p:cNvSpPr>
          <p:nvPr>
            <p:ph idx="1"/>
          </p:nvPr>
        </p:nvSpPr>
        <p:spPr/>
        <p:txBody>
          <a:bodyPr/>
          <a:lstStyle/>
          <a:p>
            <a:r>
              <a:rPr lang="da-DK" dirty="0" smtClean="0"/>
              <a:t>Har din arbejdsplads en IT-sikkerhedsstrategi? </a:t>
            </a:r>
          </a:p>
          <a:p>
            <a:r>
              <a:rPr lang="da-DK" dirty="0" smtClean="0"/>
              <a:t>Ja/Nej/Delvist/Ved ikke</a:t>
            </a:r>
            <a:endParaRPr lang="da-DK" dirty="0"/>
          </a:p>
        </p:txBody>
      </p:sp>
    </p:spTree>
    <p:extLst>
      <p:ext uri="{BB962C8B-B14F-4D97-AF65-F5344CB8AC3E}">
        <p14:creationId xmlns:p14="http://schemas.microsoft.com/office/powerpoint/2010/main" val="48714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vil vi hen?</a:t>
            </a:r>
          </a:p>
        </p:txBody>
      </p:sp>
      <p:sp>
        <p:nvSpPr>
          <p:cNvPr id="3" name="Pladsholder til indhold 2"/>
          <p:cNvSpPr>
            <a:spLocks noGrp="1"/>
          </p:cNvSpPr>
          <p:nvPr>
            <p:ph idx="1"/>
          </p:nvPr>
        </p:nvSpPr>
        <p:spPr>
          <a:xfrm>
            <a:off x="1451578" y="2023753"/>
            <a:ext cx="9603275" cy="3450613"/>
          </a:xfrm>
        </p:spPr>
        <p:txBody>
          <a:bodyPr/>
          <a:lstStyle/>
          <a:p>
            <a:r>
              <a:rPr lang="da-DK" dirty="0"/>
              <a:t>Når den nuværende tilstand er kortlagt, kan med i samarbejde med ledelsen beslutte en </a:t>
            </a:r>
            <a:r>
              <a:rPr lang="da-DK" i="1" dirty="0"/>
              <a:t>realistisk</a:t>
            </a:r>
            <a:r>
              <a:rPr lang="da-DK" dirty="0"/>
              <a:t> måltilstand. </a:t>
            </a:r>
          </a:p>
          <a:p>
            <a:r>
              <a:rPr lang="da-DK" dirty="0"/>
              <a:t>Adressér de identificerede risici. At adressere kan også godt være en beslutning om at man tager chancen. </a:t>
            </a:r>
          </a:p>
          <a:p>
            <a:r>
              <a:rPr lang="da-DK" dirty="0"/>
              <a:t>Man kan se på risiko x skade og på den måde prioritere hvilke risici og trusler man vil gøre noget aktivt ved. </a:t>
            </a:r>
          </a:p>
        </p:txBody>
      </p:sp>
    </p:spTree>
    <p:extLst>
      <p:ext uri="{BB962C8B-B14F-4D97-AF65-F5344CB8AC3E}">
        <p14:creationId xmlns:p14="http://schemas.microsoft.com/office/powerpoint/2010/main" val="269203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bør en it-sikkerhedsstrategi indeholde?</a:t>
            </a:r>
          </a:p>
        </p:txBody>
      </p:sp>
      <p:sp>
        <p:nvSpPr>
          <p:cNvPr id="3" name="Pladsholder til indhold 2"/>
          <p:cNvSpPr>
            <a:spLocks noGrp="1"/>
          </p:cNvSpPr>
          <p:nvPr>
            <p:ph idx="1"/>
          </p:nvPr>
        </p:nvSpPr>
        <p:spPr/>
        <p:txBody>
          <a:bodyPr>
            <a:normAutofit fontScale="85000" lnSpcReduction="20000"/>
          </a:bodyPr>
          <a:lstStyle/>
          <a:p>
            <a:r>
              <a:rPr lang="da-DK" dirty="0"/>
              <a:t>Som minimum (synes jeg):</a:t>
            </a:r>
          </a:p>
          <a:p>
            <a:pPr lvl="1"/>
            <a:r>
              <a:rPr lang="da-DK" dirty="0"/>
              <a:t>En beskrivelse af hvad der arbejdes med og hvordan dette understøttes af IT-systemer. </a:t>
            </a:r>
          </a:p>
          <a:p>
            <a:pPr lvl="1"/>
            <a:r>
              <a:rPr lang="da-DK" dirty="0"/>
              <a:t>Hvilke systemer bruges?</a:t>
            </a:r>
          </a:p>
          <a:p>
            <a:pPr lvl="1"/>
            <a:r>
              <a:rPr lang="da-DK" dirty="0"/>
              <a:t>Hvilke brugsscenarier er der?</a:t>
            </a:r>
          </a:p>
          <a:p>
            <a:pPr lvl="1"/>
            <a:r>
              <a:rPr lang="da-DK" dirty="0"/>
              <a:t>En risikovurdering af trusler mod organisationen.</a:t>
            </a:r>
          </a:p>
          <a:p>
            <a:pPr lvl="1"/>
            <a:r>
              <a:rPr lang="da-DK" dirty="0"/>
              <a:t>IT-sikkerhedspolitikker fx om brug af kryptering, </a:t>
            </a:r>
            <a:r>
              <a:rPr lang="da-DK" dirty="0" err="1"/>
              <a:t>emails</a:t>
            </a:r>
            <a:r>
              <a:rPr lang="da-DK" dirty="0"/>
              <a:t>, password </a:t>
            </a:r>
            <a:r>
              <a:rPr lang="da-DK" dirty="0" err="1"/>
              <a:t>managing</a:t>
            </a:r>
            <a:r>
              <a:rPr lang="da-DK" dirty="0"/>
              <a:t>, alle pc’er kører opdateret anti-virus, serversikkerhed osv. Sørg for et passende detaljeniveau, ingen kan lide </a:t>
            </a:r>
            <a:r>
              <a:rPr lang="da-DK" dirty="0" err="1"/>
              <a:t>micromanaging</a:t>
            </a:r>
            <a:r>
              <a:rPr lang="da-DK" dirty="0"/>
              <a:t>. </a:t>
            </a:r>
          </a:p>
          <a:p>
            <a:pPr lvl="1"/>
            <a:r>
              <a:rPr lang="da-DK" dirty="0"/>
              <a:t>Procedurer for håndtering af hændelser. </a:t>
            </a:r>
          </a:p>
          <a:p>
            <a:pPr lvl="1"/>
            <a:r>
              <a:rPr lang="da-DK" dirty="0"/>
              <a:t>Et program for uddannelse af personale. </a:t>
            </a:r>
          </a:p>
          <a:p>
            <a:pPr lvl="1"/>
            <a:r>
              <a:rPr lang="da-DK" dirty="0"/>
              <a:t>Udpegning af hvem der er ansvarlig for at forskellige it-sikkerhedsprocedurer bliver fulgt og for at it-sikkerhedsstrategien bliver holdt opdateret. </a:t>
            </a:r>
          </a:p>
          <a:p>
            <a:pPr lvl="1"/>
            <a:r>
              <a:rPr lang="da-DK" dirty="0"/>
              <a:t>Man kan selv fylde på og lade sig inspirere. Det kan også være at ikke alt der er listet her er relevant i alle tilfælde. </a:t>
            </a:r>
          </a:p>
        </p:txBody>
      </p:sp>
    </p:spTree>
    <p:extLst>
      <p:ext uri="{BB962C8B-B14F-4D97-AF65-F5344CB8AC3E}">
        <p14:creationId xmlns:p14="http://schemas.microsoft.com/office/powerpoint/2010/main" val="1309005602"/>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TotalTime>
  <Words>943</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Galleri</vt:lpstr>
      <vt:lpstr>Webinar II d. 3/10-18</vt:lpstr>
      <vt:lpstr>dagsorden</vt:lpstr>
      <vt:lpstr>Første afstemning</vt:lpstr>
      <vt:lpstr>IT-sikkerhedsstrategi – hvorfor og hvad?</vt:lpstr>
      <vt:lpstr>IT-sikkerhedsstrategi – hvorfor og hvad?</vt:lpstr>
      <vt:lpstr>It-sikkerhedsstrategi – hvor er vi?</vt:lpstr>
      <vt:lpstr>Anden afstemning</vt:lpstr>
      <vt:lpstr>It-sikkerhedsstrategi – hvor vil vi hen?</vt:lpstr>
      <vt:lpstr>Hvad bør en it-sikkerhedsstrategi indeholde?</vt:lpstr>
      <vt:lpstr>ISO/IEC 27002</vt:lpstr>
      <vt:lpstr>risikoanalyse</vt:lpstr>
      <vt:lpstr>Risici</vt:lpstr>
      <vt:lpstr>Typiske risici og svagheder</vt:lpstr>
      <vt:lpstr>Implementation af it-sikkerhed i en organisation</vt:lpstr>
      <vt:lpstr>GDPR – General data protection regulation</vt:lpstr>
      <vt:lpstr>Lidt læsning</vt:lpstr>
      <vt:lpstr>Diskussion</vt:lpstr>
      <vt:lpstr>Spørgsmål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IV d. 29/11-16</dc:title>
  <dc:creator>Philip Kaare Løventoft</dc:creator>
  <cp:lastModifiedBy>Philip Løventoft</cp:lastModifiedBy>
  <cp:revision>12</cp:revision>
  <dcterms:created xsi:type="dcterms:W3CDTF">2016-11-08T19:27:28Z</dcterms:created>
  <dcterms:modified xsi:type="dcterms:W3CDTF">2018-09-30T15:27:50Z</dcterms:modified>
</cp:coreProperties>
</file>