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2/3/22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415BE-28E1-B942-A7B9-FA7286052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quantum </a:t>
            </a:r>
            <a:r>
              <a:rPr lang="en-US" dirty="0" err="1"/>
              <a:t>boltzmann</a:t>
            </a:r>
            <a:r>
              <a:rPr lang="en-US" dirty="0"/>
              <a:t> machines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58F6E3-60DA-AD4E-9AF7-C4201BAF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</a:t>
            </a:r>
            <a:r>
              <a:rPr lang="en-US" dirty="0" err="1"/>
              <a:t>Niane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5A7C65C-8FFD-834B-B608-39365DB3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50" y="4896586"/>
            <a:ext cx="2969147" cy="59882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8F198C7-EF24-5D4A-89BA-6171926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Classical Boltzmann machines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982E7D-8F3B-4244-8419-36200BF2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7"/>
            <a:ext cx="4730451" cy="4636581"/>
          </a:xfrm>
        </p:spPr>
        <p:txBody>
          <a:bodyPr>
            <a:normAutofit/>
          </a:bodyPr>
          <a:lstStyle/>
          <a:p>
            <a:r>
              <a:rPr lang="en-US" sz="1500" dirty="0"/>
              <a:t>Powerful framework for modelling probability distributions.</a:t>
            </a:r>
          </a:p>
          <a:p>
            <a:r>
              <a:rPr lang="en-US" sz="1500" dirty="0"/>
              <a:t>Undirected graph structure- Store information in connection weights and biases</a:t>
            </a:r>
          </a:p>
          <a:p>
            <a:r>
              <a:rPr lang="en-US" sz="1500" dirty="0"/>
              <a:t>Stochastic generative neural network, with visible- and hidden nodes(layers)</a:t>
            </a:r>
          </a:p>
          <a:p>
            <a:r>
              <a:rPr lang="en-US" sz="1500" dirty="0"/>
              <a:t>Network structure linked to an energy function which facilitates probability distributions over possible node configurations:</a:t>
            </a:r>
          </a:p>
          <a:p>
            <a:endParaRPr lang="en-US" sz="1500" dirty="0"/>
          </a:p>
          <a:p>
            <a:r>
              <a:rPr lang="en-US" sz="1500" dirty="0"/>
              <a:t>Probability to observe certain configuration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Optimizing loss function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B91D0-EADE-294C-91E9-BCE9F286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b="4008"/>
          <a:stretch/>
        </p:blipFill>
        <p:spPr bwMode="auto">
          <a:xfrm>
            <a:off x="7358063" y="0"/>
            <a:ext cx="4833937" cy="439153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BCE3AAC-D840-4841-A8AD-957D97CD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50" y="5721209"/>
            <a:ext cx="2079902" cy="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535AC-785A-A042-8918-7F6E713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Quantum Boltzmann machine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D7466A-A3A2-2743-A0DB-E34BC6C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time evolution used for classical ground state</a:t>
            </a:r>
          </a:p>
          <a:p>
            <a:r>
              <a:rPr lang="en-US" dirty="0"/>
              <a:t>Describe evolution (Wick-rotated S.E.):</a:t>
            </a:r>
          </a:p>
          <a:p>
            <a:pPr lvl="1"/>
            <a:r>
              <a:rPr lang="en-US" dirty="0"/>
              <a:t>Finite time </a:t>
            </a:r>
            <a:r>
              <a:rPr lang="en-US" dirty="0">
                <a:sym typeface="Wingdings" pitchFamily="2" charset="2"/>
              </a:rPr>
              <a:t>Gibbs states</a:t>
            </a:r>
            <a:endParaRPr lang="en-US" dirty="0"/>
          </a:p>
          <a:p>
            <a:r>
              <a:rPr lang="en-US" dirty="0"/>
              <a:t>Basic idea: Parameterized trial circuit: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McLachlan’s variational principle: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dirty="0"/>
              <a:t> Basically, find the parameters that minimizes the equation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4E1941-3354-CB4D-8472-B1C3118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27" y="2493159"/>
            <a:ext cx="2489074" cy="56674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B847E78-D2E4-934F-83CF-3C3C645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65" y="3290385"/>
            <a:ext cx="2646236" cy="30948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FE61D52D-C091-7444-86A7-FFC5594D0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81" y="3599872"/>
            <a:ext cx="3416970" cy="3557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5DB7E8E-F6AE-7941-A494-89094D23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81" y="4373059"/>
            <a:ext cx="4035671" cy="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943086-CA1A-3D43-BC6F-41F0BFB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83" y="-156147"/>
            <a:ext cx="10058400" cy="1609344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703318-C49B-ED4A-8F16-FB36CE11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642" y="3932491"/>
            <a:ext cx="10058400" cy="2743200"/>
          </a:xfrm>
        </p:spPr>
        <p:txBody>
          <a:bodyPr/>
          <a:lstStyle/>
          <a:p>
            <a:r>
              <a:rPr lang="en-US" dirty="0"/>
              <a:t>Finds BM distribution from: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Minimizes loss</a:t>
            </a:r>
          </a:p>
          <a:p>
            <a:pPr lvl="1"/>
            <a:r>
              <a:rPr lang="en-US" dirty="0"/>
              <a:t> .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81BF7EC-8ED4-D744-9733-31EDB46C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58" y="952648"/>
            <a:ext cx="4471987" cy="286424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82C47F00-8C64-EE4C-B7E5-A5A03D21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94" y="941606"/>
            <a:ext cx="4892105" cy="47585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C83C6AC-6A9A-F441-B846-E085CF3B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51" y="4230919"/>
            <a:ext cx="2600201" cy="53648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FA8DD49-E071-AE4E-99B2-92A209BC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1" y="5372444"/>
            <a:ext cx="3303804" cy="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52B82-C51A-334C-ADFB-14AE1CAB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4635"/>
            <a:ext cx="10058400" cy="1609344"/>
          </a:xfrm>
        </p:spPr>
        <p:txBody>
          <a:bodyPr/>
          <a:lstStyle/>
          <a:p>
            <a:r>
              <a:rPr lang="en-US" dirty="0"/>
              <a:t>Main Challenge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01C6C-E932-EE4D-873F-F4DDDD26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7350"/>
            <a:ext cx="10058400" cy="4514850"/>
          </a:xfrm>
        </p:spPr>
        <p:txBody>
          <a:bodyPr/>
          <a:lstStyle/>
          <a:p>
            <a:r>
              <a:rPr lang="en-US" dirty="0"/>
              <a:t>Solving		and   </a:t>
            </a:r>
          </a:p>
          <a:p>
            <a:endParaRPr lang="en-US" dirty="0"/>
          </a:p>
          <a:p>
            <a:r>
              <a:rPr lang="en-US" dirty="0"/>
              <a:t>With </a:t>
            </a:r>
          </a:p>
          <a:p>
            <a:pPr lvl="3"/>
            <a:r>
              <a:rPr lang="en-US" dirty="0"/>
              <a:t> .</a:t>
            </a:r>
          </a:p>
          <a:p>
            <a:pPr marL="274320" lvl="1" indent="0">
              <a:buNone/>
            </a:pPr>
            <a:endParaRPr lang="en-US" dirty="0"/>
          </a:p>
          <a:p>
            <a:pPr lvl="3"/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Solved using the generalized circuit: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BF24216-532E-3342-A78B-E9CEF377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8" y="1664204"/>
            <a:ext cx="1351296" cy="33477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83E116E-2585-4240-9AD6-4DDF73DF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1208"/>
            <a:ext cx="4077568" cy="71732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299367F-CC3E-7347-A3BD-572D2541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68" y="2696599"/>
            <a:ext cx="7127081" cy="125205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EC1AAD0-DB92-8844-BB18-EDC2BB28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68" y="4646276"/>
            <a:ext cx="5702301" cy="22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721003-3D2F-9048-90DC-689C2F05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191"/>
            <a:ext cx="10058400" cy="1609344"/>
          </a:xfrm>
        </p:spPr>
        <p:txBody>
          <a:bodyPr/>
          <a:lstStyle/>
          <a:p>
            <a:r>
              <a:rPr lang="en-US" dirty="0"/>
              <a:t>Benchmark: Generation of </a:t>
            </a:r>
            <a:r>
              <a:rPr lang="en-US" dirty="0" err="1"/>
              <a:t>gibbs</a:t>
            </a:r>
            <a:r>
              <a:rPr lang="en-US" dirty="0"/>
              <a:t> states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0021F7-082D-A04B-8C52-2309B8E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5926"/>
            <a:ext cx="10058400" cy="4986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Hamiltonians: 				      Trial circuits:</a:t>
            </a:r>
          </a:p>
          <a:p>
            <a:pPr lvl="1"/>
            <a:r>
              <a:rPr lang="en-US" dirty="0"/>
              <a:t> .</a:t>
            </a:r>
          </a:p>
          <a:p>
            <a:pPr lvl="1"/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10 steps</a:t>
            </a:r>
          </a:p>
          <a:p>
            <a:r>
              <a:rPr lang="en-US" dirty="0"/>
              <a:t>Ridge: Low lambda but not singular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with the least loss</a:t>
            </a:r>
          </a:p>
          <a:p>
            <a:r>
              <a:rPr lang="en-US" dirty="0"/>
              <a:t>Fidelity compared to analytical solution: </a:t>
            </a:r>
          </a:p>
          <a:p>
            <a:pPr lvl="2"/>
            <a:r>
              <a:rPr lang="en-US" dirty="0"/>
              <a:t>H1: 0.98 and H2: 1.0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1572E92-562C-D94B-B0B7-F1DD437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80" y="1167732"/>
            <a:ext cx="3420346" cy="226126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3C9B852-82F6-8543-B5F9-55D3A2B3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9" y="2504105"/>
            <a:ext cx="4307681" cy="53724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C954B7F5-3A68-2F44-AD66-D752F378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13" y="3475954"/>
            <a:ext cx="4522987" cy="33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5FA1D-77DB-504D-8DD7-DF6FD866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Training the QBM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773BA-EE7C-8841-983F-50A53FBB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1122152" cy="4050792"/>
          </a:xfrm>
        </p:spPr>
        <p:txBody>
          <a:bodyPr/>
          <a:lstStyle/>
          <a:p>
            <a:r>
              <a:rPr lang="en-US" dirty="0"/>
              <a:t>Reproduce Bell state</a:t>
            </a:r>
          </a:p>
          <a:p>
            <a:r>
              <a:rPr lang="en-US" dirty="0"/>
              <a:t>Hamiltonian: H= 𝛳</a:t>
            </a:r>
            <a:r>
              <a:rPr lang="en-US" baseline="-25000" dirty="0"/>
              <a:t>0 </a:t>
            </a:r>
            <a:r>
              <a:rPr lang="en-US" dirty="0"/>
              <a:t>Z Z+𝛳</a:t>
            </a:r>
            <a:r>
              <a:rPr lang="en-US" baseline="-25000" dirty="0"/>
              <a:t>1 </a:t>
            </a:r>
            <a:r>
              <a:rPr lang="en-US" dirty="0"/>
              <a:t>Z I +𝛳</a:t>
            </a:r>
            <a:r>
              <a:rPr lang="en-US" baseline="-25000" dirty="0"/>
              <a:t>2 </a:t>
            </a:r>
            <a:r>
              <a:rPr lang="en-US" dirty="0"/>
              <a:t>I Z </a:t>
            </a:r>
          </a:p>
          <a:p>
            <a:r>
              <a:rPr lang="en-US" dirty="0"/>
              <a:t>Uniform distribution [-0.5,0.5]</a:t>
            </a:r>
          </a:p>
          <a:p>
            <a:r>
              <a:rPr lang="en-US" dirty="0" err="1"/>
              <a:t>AmsGrad</a:t>
            </a:r>
            <a:r>
              <a:rPr lang="en-US" dirty="0"/>
              <a:t> optimizer, learning rate=0.1, m1=0.7, m2=0.99</a:t>
            </a:r>
          </a:p>
          <a:p>
            <a:r>
              <a:rPr lang="en-US" dirty="0"/>
              <a:t>Ansatz 2</a:t>
            </a:r>
          </a:p>
          <a:p>
            <a:r>
              <a:rPr lang="en-US" dirty="0"/>
              <a:t>(Without finetuning and optimal parameters)</a:t>
            </a:r>
          </a:p>
        </p:txBody>
      </p:sp>
    </p:spTree>
    <p:extLst>
      <p:ext uri="{BB962C8B-B14F-4D97-AF65-F5344CB8AC3E}">
        <p14:creationId xmlns:p14="http://schemas.microsoft.com/office/powerpoint/2010/main" val="370177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9DC23-426F-F941-81D9-7E0A4624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7" y="65269"/>
            <a:ext cx="10058400" cy="160934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73611DE-B50D-E841-B9EC-E9E65AAB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87" y="2742398"/>
            <a:ext cx="3996521" cy="317002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85390E5-90D8-C249-A510-465EFB223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02" y="2742398"/>
            <a:ext cx="4226698" cy="3170024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70F8D3EE-9BBC-E944-AD90-EA134D936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398"/>
            <a:ext cx="4226699" cy="3170024"/>
          </a:xfrm>
          <a:prstGeom prst="rect">
            <a:avLst/>
          </a:prstGeom>
        </p:spPr>
      </p:pic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A2F9A8DA-4348-814D-864C-2478355D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77" y="1133054"/>
            <a:ext cx="10058400" cy="26003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 seeds, target data [0.7, 0.3] and [0.5, 0, 0, 0.5]: </a:t>
            </a:r>
          </a:p>
        </p:txBody>
      </p:sp>
    </p:spTree>
    <p:extLst>
      <p:ext uri="{BB962C8B-B14F-4D97-AF65-F5344CB8AC3E}">
        <p14:creationId xmlns:p14="http://schemas.microsoft.com/office/powerpoint/2010/main" val="7835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80C6B-C0AE-3E40-9348-1C890F8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87C94B-7391-B94D-BB48-974A4D8A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5913"/>
            <a:ext cx="10058400" cy="4586287"/>
          </a:xfrm>
        </p:spPr>
        <p:txBody>
          <a:bodyPr/>
          <a:lstStyle/>
          <a:p>
            <a:r>
              <a:rPr lang="en-US" dirty="0"/>
              <a:t>Focus a bit on the classical BM</a:t>
            </a:r>
          </a:p>
          <a:p>
            <a:r>
              <a:rPr lang="en-US" dirty="0"/>
              <a:t>Finetune both classical- and quantum BM</a:t>
            </a:r>
          </a:p>
          <a:p>
            <a:r>
              <a:rPr lang="en-US" dirty="0"/>
              <a:t>Reproduce more results from the article</a:t>
            </a:r>
          </a:p>
          <a:p>
            <a:r>
              <a:rPr lang="en-US" dirty="0"/>
              <a:t>Might try to overcome results from the article </a:t>
            </a:r>
          </a:p>
          <a:p>
            <a:pPr marL="0" indent="0">
              <a:buNone/>
            </a:pPr>
            <a:r>
              <a:rPr lang="en-US" dirty="0"/>
              <a:t>achieved on the fraud dataset by testing some </a:t>
            </a:r>
          </a:p>
          <a:p>
            <a:pPr marL="0" indent="0">
              <a:buNone/>
            </a:pPr>
            <a:r>
              <a:rPr lang="en-US" dirty="0"/>
              <a:t>more powerful Hamiltonians, these were used:</a:t>
            </a:r>
          </a:p>
          <a:p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5885309-8735-A544-92B4-A9FBD7DB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9" y="1057984"/>
            <a:ext cx="4805362" cy="46812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1660AFA-A4CC-CD49-9876-5DA4667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6" y="4134747"/>
            <a:ext cx="3976184" cy="65463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F69AA5C-1667-5342-8E93-8E1ED3BE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5" y="4924368"/>
            <a:ext cx="4076197" cy="626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2FCA14-CC2D-AF48-8140-AC35390A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5739222"/>
            <a:ext cx="3704369" cy="8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Tretype</Template>
  <TotalTime>1383</TotalTime>
  <Words>305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Tretype</vt:lpstr>
      <vt:lpstr>Variational quantum boltzmann machines </vt:lpstr>
      <vt:lpstr>Classical Boltzmann machines</vt:lpstr>
      <vt:lpstr>Variational Quantum Boltzmann machine</vt:lpstr>
      <vt:lpstr>The algorithm</vt:lpstr>
      <vt:lpstr>Main Challenge</vt:lpstr>
      <vt:lpstr>Benchmark: Generation of gibbs states</vt:lpstr>
      <vt:lpstr>Results: Training the QBM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boltzmann machines </dc:title>
  <dc:creator>Philip Karim Sørli Niane</dc:creator>
  <cp:lastModifiedBy>Philip Karim Sørli Niane</cp:lastModifiedBy>
  <cp:revision>17</cp:revision>
  <dcterms:created xsi:type="dcterms:W3CDTF">2022-01-20T15:19:46Z</dcterms:created>
  <dcterms:modified xsi:type="dcterms:W3CDTF">2022-02-04T00:08:27Z</dcterms:modified>
</cp:coreProperties>
</file>