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6"/>
  </p:notesMasterIdLst>
  <p:sldIdLst>
    <p:sldId id="256" r:id="rId2"/>
    <p:sldId id="257" r:id="rId3"/>
    <p:sldId id="263" r:id="rId4"/>
    <p:sldId id="264" r:id="rId5"/>
    <p:sldId id="265" r:id="rId6"/>
    <p:sldId id="260" r:id="rId7"/>
    <p:sldId id="258" r:id="rId8"/>
    <p:sldId id="259" r:id="rId9"/>
    <p:sldId id="261" r:id="rId10"/>
    <p:sldId id="266" r:id="rId11"/>
    <p:sldId id="267" r:id="rId12"/>
    <p:sldId id="269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/>
    <p:restoredTop sz="96197"/>
  </p:normalViewPr>
  <p:slideViewPr>
    <p:cSldViewPr snapToGrid="0" snapToObjects="1">
      <p:cViewPr>
        <p:scale>
          <a:sx n="90" d="100"/>
          <a:sy n="90" d="100"/>
        </p:scale>
        <p:origin x="-168" y="8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CD2AC-1B3F-2043-A2F0-3F43AA566D86}" type="datetimeFigureOut">
              <a:rPr lang="en-US" smtClean="0"/>
              <a:t>2/10/22</a:t>
            </a:fld>
            <a:endParaRPr lang="en-US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AE4B8-B671-A949-89BB-19DCB2FC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4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lr100.04H2_latest_10_seeds_both.png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AE4B8-B671-A949-89BB-19DCB2FCCF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45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2/10/22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arxiv.org/pdf/2002.06169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78415BE-28E1-B942-A7B9-FA72860526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Variational quantum </a:t>
            </a:r>
            <a:r>
              <a:rPr lang="en-US" dirty="0" err="1"/>
              <a:t>boltzmann</a:t>
            </a:r>
            <a:r>
              <a:rPr lang="en-US" dirty="0"/>
              <a:t> machines 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758F6E3-60DA-AD4E-9AF7-C4201BAFA2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Philip </a:t>
            </a:r>
            <a:r>
              <a:rPr lang="en-US" dirty="0" err="1"/>
              <a:t>Niane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71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D5B917-2F99-F343-916E-C6558DE3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A830337-3274-9344-9D7C-2893F494E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 made the QBM work!</a:t>
            </a:r>
          </a:p>
          <a:p>
            <a:r>
              <a:rPr lang="en-US" dirty="0"/>
              <a:t>Switched to </a:t>
            </a:r>
            <a:r>
              <a:rPr lang="en-US" dirty="0" err="1"/>
              <a:t>statevector</a:t>
            </a:r>
            <a:r>
              <a:rPr lang="en-US" dirty="0"/>
              <a:t> simulator without sampling, made the (code much faster)</a:t>
            </a:r>
          </a:p>
          <a:p>
            <a:r>
              <a:rPr lang="en-US" dirty="0"/>
              <a:t>Tested with some Hamiltonians</a:t>
            </a:r>
          </a:p>
          <a:p>
            <a:r>
              <a:rPr lang="en-US" dirty="0"/>
              <a:t>Started a bit on the transaction fraud dataset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38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DCE8081-C691-DB4E-A8D1-3075626A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State preparation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63BC793-DF61-FF47-AADB-DEB3EDE07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=𝛳</a:t>
            </a:r>
            <a:r>
              <a:rPr lang="en-US" baseline="-25000" dirty="0"/>
              <a:t>0 </a:t>
            </a:r>
            <a:r>
              <a:rPr lang="en-US" dirty="0"/>
              <a:t>Z</a:t>
            </a:r>
            <a:endParaRPr lang="en-US" baseline="-25000" dirty="0"/>
          </a:p>
          <a:p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=𝛳</a:t>
            </a:r>
            <a:r>
              <a:rPr lang="en-US" baseline="-25000" dirty="0"/>
              <a:t>0</a:t>
            </a:r>
            <a:r>
              <a:rPr lang="en-US" dirty="0"/>
              <a:t> ZZ+𝛳</a:t>
            </a:r>
            <a:r>
              <a:rPr lang="en-US" baseline="-25000" dirty="0"/>
              <a:t>1</a:t>
            </a:r>
            <a:r>
              <a:rPr lang="en-US" dirty="0"/>
              <a:t> IZ+𝛳</a:t>
            </a:r>
            <a:r>
              <a:rPr lang="en-US" baseline="-25000" dirty="0"/>
              <a:t>2</a:t>
            </a:r>
            <a:r>
              <a:rPr lang="en-US" dirty="0"/>
              <a:t> ZI</a:t>
            </a:r>
          </a:p>
          <a:p>
            <a:r>
              <a:rPr lang="en-US" dirty="0"/>
              <a:t>Fidelities 0.98 and 1.0 for H1 and H2</a:t>
            </a:r>
          </a:p>
          <a:p>
            <a:pPr lvl="1"/>
            <a:r>
              <a:rPr lang="en-US" dirty="0"/>
              <a:t>Think it is due to singular values</a:t>
            </a:r>
          </a:p>
          <a:p>
            <a:pPr lvl="1"/>
            <a:r>
              <a:rPr lang="en-US" dirty="0"/>
              <a:t>(3 of 4 elements along diagonal = 0)</a:t>
            </a:r>
          </a:p>
          <a:p>
            <a:pPr lvl="1"/>
            <a:r>
              <a:rPr lang="en-US" dirty="0"/>
              <a:t>‘However, since the algorithm is employed in </a:t>
            </a:r>
          </a:p>
          <a:p>
            <a:pPr marL="274320" lvl="1" indent="0">
              <a:buNone/>
            </a:pPr>
            <a:r>
              <a:rPr lang="en-US" dirty="0"/>
              <a:t>the context of machine learning, we do not </a:t>
            </a:r>
          </a:p>
          <a:p>
            <a:pPr marL="274320" lvl="1" indent="0">
              <a:buNone/>
            </a:pPr>
            <a:r>
              <a:rPr lang="en-US" dirty="0"/>
              <a:t>necessarily require perfect state preparation.‘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A0A9CB64-D350-CE47-A398-A4E04E36E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186" y="484632"/>
            <a:ext cx="3420346" cy="2261268"/>
          </a:xfrm>
          <a:prstGeom prst="rect">
            <a:avLst/>
          </a:prstGeom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14392281-AE86-054E-9BE9-ABB8A6924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010" y="2709324"/>
            <a:ext cx="4592806" cy="344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32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5AD2FFD-C34F-D044-A79C-4DDEC24C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H1- sampling probability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399ED84-CA63-3947-99C7-1A12C15A4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34610"/>
            <a:ext cx="10058400" cy="4050792"/>
          </a:xfrm>
        </p:spPr>
        <p:txBody>
          <a:bodyPr/>
          <a:lstStyle/>
          <a:p>
            <a:r>
              <a:rPr lang="en-US" dirty="0"/>
              <a:t>10 seeds, [-1, 1] uniform distribution</a:t>
            </a:r>
          </a:p>
          <a:p>
            <a:r>
              <a:rPr lang="en-US" dirty="0"/>
              <a:t>Target: [0.5, 0.5]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1C83A476-1379-EF46-B91B-836519652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5" y="2701289"/>
            <a:ext cx="4869180" cy="3651885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E3701A01-F95C-9048-B837-F3EEDC486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13" y="2701290"/>
            <a:ext cx="5018659" cy="376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86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4E2E860-D54C-5C40-95C0-4DF588AE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H2- </a:t>
            </a:r>
            <a:r>
              <a:rPr lang="en-US" dirty="0" err="1"/>
              <a:t>s.p.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D2A5C5E-276F-EE45-A02F-AE4515E81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664208"/>
            <a:ext cx="10058400" cy="4050792"/>
          </a:xfrm>
        </p:spPr>
        <p:txBody>
          <a:bodyPr/>
          <a:lstStyle/>
          <a:p>
            <a:r>
              <a:rPr lang="en-US" dirty="0"/>
              <a:t>10 seeds, [-1, 1] uniform distribution</a:t>
            </a:r>
          </a:p>
          <a:p>
            <a:r>
              <a:rPr lang="en-US" dirty="0"/>
              <a:t>Target: Bell state</a:t>
            </a:r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F65C6159-1708-E24D-A88E-67961556C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5766"/>
            <a:ext cx="5672139" cy="4254104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F592AD41-DA46-654C-AF42-11C58645A5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87" y="2885194"/>
            <a:ext cx="5179568" cy="3884676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92BF8CFC-B63A-DA4A-816A-C9AC4A0A2C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754" y="0"/>
            <a:ext cx="4002601" cy="300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4576D9C-CA3F-D442-AF78-68674728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next week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40C5199-F6C6-BD44-8F2D-CF2AA9389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778508"/>
            <a:ext cx="11122152" cy="4050792"/>
          </a:xfrm>
        </p:spPr>
        <p:txBody>
          <a:bodyPr/>
          <a:lstStyle/>
          <a:p>
            <a:r>
              <a:rPr lang="en-US" dirty="0"/>
              <a:t>Run QBM with 3 and 4 qubit Hamiltonians(Did try to run it, but not enough RAM, must short it down)</a:t>
            </a:r>
          </a:p>
          <a:p>
            <a:r>
              <a:rPr lang="en-US" dirty="0"/>
              <a:t>Test discriminative learning:  identification of fraudulent credit card transactions</a:t>
            </a:r>
          </a:p>
          <a:p>
            <a:r>
              <a:rPr lang="en-US" dirty="0"/>
              <a:t>Using the Hamiltonian: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Using second quantization and JW transformation to rewrite, compare with classical BM</a:t>
            </a:r>
          </a:p>
          <a:p>
            <a:r>
              <a:rPr lang="en-US" dirty="0"/>
              <a:t>Not sure what to do further on- Ideas:</a:t>
            </a:r>
          </a:p>
          <a:p>
            <a:pPr lvl="1"/>
            <a:r>
              <a:rPr lang="en-US" dirty="0"/>
              <a:t>Finding the Hamiltonian from experimental data:  </a:t>
            </a:r>
            <a:r>
              <a:rPr lang="en-US" dirty="0">
                <a:hlinkClick r:id="rId2"/>
              </a:rPr>
              <a:t>https://arxiv.org/pdf/2002.06169.pdf</a:t>
            </a:r>
            <a:endParaRPr lang="en-US" dirty="0"/>
          </a:p>
          <a:p>
            <a:pPr lvl="1"/>
            <a:r>
              <a:rPr lang="en-US" dirty="0"/>
              <a:t>Combinatorial optimization problems : Max cut problem </a:t>
            </a:r>
          </a:p>
          <a:p>
            <a:pPr lvl="1"/>
            <a:r>
              <a:rPr lang="en-US" dirty="0"/>
              <a:t>Combining QBM and GANs</a:t>
            </a:r>
          </a:p>
          <a:p>
            <a:endParaRPr lang="en-US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9A3F59E6-E849-7843-BE40-5A2919DCA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13" y="2800706"/>
            <a:ext cx="3300412" cy="71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9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35A7C65C-8FFD-834B-B608-39365DB37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50" y="4896586"/>
            <a:ext cx="2969147" cy="59882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B8F198C7-EF24-5D4A-89BA-617192616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en-US" sz="4400"/>
              <a:t>Classical Boltzmann machines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A982E7D-8F3B-4244-8419-36200BF2C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78607"/>
            <a:ext cx="4730451" cy="4636581"/>
          </a:xfrm>
        </p:spPr>
        <p:txBody>
          <a:bodyPr>
            <a:normAutofit/>
          </a:bodyPr>
          <a:lstStyle/>
          <a:p>
            <a:r>
              <a:rPr lang="en-US" sz="1500" dirty="0"/>
              <a:t>Powerful framework for modelling probability distributions.</a:t>
            </a:r>
          </a:p>
          <a:p>
            <a:r>
              <a:rPr lang="en-US" sz="1500" dirty="0"/>
              <a:t>Undirected graph structure- Store information in connection weights and biases</a:t>
            </a:r>
          </a:p>
          <a:p>
            <a:r>
              <a:rPr lang="en-US" sz="1500" dirty="0"/>
              <a:t>Stochastic generative neural network, with visible- and hidden nodes(layers)</a:t>
            </a:r>
          </a:p>
          <a:p>
            <a:r>
              <a:rPr lang="en-US" sz="1500" dirty="0"/>
              <a:t>Network structure linked to an energy function which facilitates probability distributions over possible node configurations:</a:t>
            </a:r>
          </a:p>
          <a:p>
            <a:endParaRPr lang="en-US" sz="1500" dirty="0"/>
          </a:p>
          <a:p>
            <a:r>
              <a:rPr lang="en-US" sz="1500" dirty="0"/>
              <a:t>Probability to observe certain configuration</a:t>
            </a:r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Optimizing loss function</a:t>
            </a: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B16070FD-9EB8-4AC8-A8E2-267228385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4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6B91D0-EADE-294C-91E9-BCE9F2862A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" b="4008"/>
          <a:stretch/>
        </p:blipFill>
        <p:spPr bwMode="auto">
          <a:xfrm>
            <a:off x="7358063" y="0"/>
            <a:ext cx="4833937" cy="4391538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2BCE3AAC-D840-4841-A8AD-957D97CD8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250" y="5721209"/>
            <a:ext cx="2079902" cy="67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4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DD535AC-785A-A042-8918-7F6E713FC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Quantum Boltzmann machine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ED7466A-A3A2-2743-A0DB-E34BC6C28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Imaginary time evolution used for classical ground state</a:t>
            </a:r>
          </a:p>
          <a:p>
            <a:r>
              <a:rPr lang="en-US" dirty="0"/>
              <a:t>Describe evolution (Wick-rotated S.E.):</a:t>
            </a:r>
          </a:p>
          <a:p>
            <a:pPr lvl="1"/>
            <a:r>
              <a:rPr lang="en-US" dirty="0"/>
              <a:t>Finite time </a:t>
            </a:r>
            <a:r>
              <a:rPr lang="en-US" dirty="0">
                <a:sym typeface="Wingdings" pitchFamily="2" charset="2"/>
              </a:rPr>
              <a:t>Gibbs states</a:t>
            </a:r>
            <a:endParaRPr lang="en-US" dirty="0"/>
          </a:p>
          <a:p>
            <a:r>
              <a:rPr lang="en-US" dirty="0"/>
              <a:t>Basic idea: Parameterized trial circuit:</a:t>
            </a:r>
          </a:p>
          <a:p>
            <a:pPr lvl="1"/>
            <a:r>
              <a:rPr lang="en-US" dirty="0"/>
              <a:t>.</a:t>
            </a:r>
          </a:p>
          <a:p>
            <a:r>
              <a:rPr lang="en-US" dirty="0"/>
              <a:t>McLachlan’s variational principle:</a:t>
            </a:r>
          </a:p>
          <a:p>
            <a:pPr lvl="1"/>
            <a:r>
              <a:rPr lang="en-US" dirty="0"/>
              <a:t>.</a:t>
            </a:r>
          </a:p>
          <a:p>
            <a:r>
              <a:rPr lang="en-US" dirty="0"/>
              <a:t> Basically, find the parameters that minimizes the equation</a:t>
            </a:r>
          </a:p>
          <a:p>
            <a:endParaRPr lang="en-US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DA4E1941-3354-CB4D-8472-B1C3118E6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127" y="2493159"/>
            <a:ext cx="2489074" cy="566743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8B847E78-D2E4-934F-83CF-3C3C645EE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65" y="3290385"/>
            <a:ext cx="2646236" cy="309487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FE61D52D-C091-7444-86A7-FFC5594D0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281" y="3599872"/>
            <a:ext cx="3416970" cy="355762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B5DB7E8E-F6AE-7941-A494-89094D23B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1281" y="4373059"/>
            <a:ext cx="4035671" cy="3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0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5943086-CA1A-3D43-BC6F-41F0BFB38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783" y="-156147"/>
            <a:ext cx="10058400" cy="1609344"/>
          </a:xfrm>
        </p:spPr>
        <p:txBody>
          <a:bodyPr/>
          <a:lstStyle/>
          <a:p>
            <a:r>
              <a:rPr lang="en-US" dirty="0"/>
              <a:t>The algorithm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8703318-C49B-ED4A-8F16-FB36CE112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642" y="3932491"/>
            <a:ext cx="10058400" cy="2743200"/>
          </a:xfrm>
        </p:spPr>
        <p:txBody>
          <a:bodyPr/>
          <a:lstStyle/>
          <a:p>
            <a:r>
              <a:rPr lang="en-US" dirty="0"/>
              <a:t>Finds BM distribution from:</a:t>
            </a:r>
          </a:p>
          <a:p>
            <a:pPr lvl="1"/>
            <a:r>
              <a:rPr lang="en-US" dirty="0"/>
              <a:t> .</a:t>
            </a:r>
          </a:p>
          <a:p>
            <a:endParaRPr lang="en-US" dirty="0"/>
          </a:p>
          <a:p>
            <a:r>
              <a:rPr lang="en-US" dirty="0"/>
              <a:t>Minimizes loss</a:t>
            </a:r>
          </a:p>
          <a:p>
            <a:pPr lvl="1"/>
            <a:r>
              <a:rPr lang="en-US" dirty="0"/>
              <a:t> .</a:t>
            </a:r>
          </a:p>
          <a:p>
            <a:endParaRPr lang="en-US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981BF7EC-8ED4-D744-9733-31EDB46C7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658" y="952648"/>
            <a:ext cx="4471987" cy="286424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82C47F00-8C64-EE4C-B7E5-A5A03D21C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794" y="941606"/>
            <a:ext cx="4892105" cy="4758510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1C83C6AC-6A9A-F441-B846-E085CF3BA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451" y="4230919"/>
            <a:ext cx="2600201" cy="536487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BFA8DD49-E071-AE4E-99B2-92A209BC5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9451" y="5372444"/>
            <a:ext cx="3303804" cy="65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2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6852B82-C51A-334C-ADFB-14AE1CAB0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34635"/>
            <a:ext cx="10058400" cy="1609344"/>
          </a:xfrm>
        </p:spPr>
        <p:txBody>
          <a:bodyPr/>
          <a:lstStyle/>
          <a:p>
            <a:r>
              <a:rPr lang="en-US" dirty="0"/>
              <a:t>Main Challenge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AF01C6C-E932-EE4D-873F-F4DDDD269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57350"/>
            <a:ext cx="10058400" cy="4514850"/>
          </a:xfrm>
        </p:spPr>
        <p:txBody>
          <a:bodyPr/>
          <a:lstStyle/>
          <a:p>
            <a:r>
              <a:rPr lang="en-US" dirty="0"/>
              <a:t>Solving		and   </a:t>
            </a:r>
          </a:p>
          <a:p>
            <a:endParaRPr lang="en-US" dirty="0"/>
          </a:p>
          <a:p>
            <a:r>
              <a:rPr lang="en-US" dirty="0"/>
              <a:t>With </a:t>
            </a:r>
          </a:p>
          <a:p>
            <a:pPr lvl="3"/>
            <a:r>
              <a:rPr lang="en-US" dirty="0"/>
              <a:t> .</a:t>
            </a:r>
          </a:p>
          <a:p>
            <a:pPr marL="274320" lvl="1" indent="0">
              <a:buNone/>
            </a:pPr>
            <a:endParaRPr lang="en-US" dirty="0"/>
          </a:p>
          <a:p>
            <a:pPr lvl="3"/>
            <a:r>
              <a:rPr lang="en-US" dirty="0"/>
              <a:t> .</a:t>
            </a:r>
          </a:p>
          <a:p>
            <a:endParaRPr lang="en-US" dirty="0"/>
          </a:p>
          <a:p>
            <a:r>
              <a:rPr lang="en-US" dirty="0"/>
              <a:t>Solved using the generalized circuit: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8BF24216-532E-3342-A78B-E9CEF377F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18" y="1664204"/>
            <a:ext cx="1351296" cy="334773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783E116E-2585-4240-9AD6-4DDF73DF0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81208"/>
            <a:ext cx="4077568" cy="717321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6299367F-CC3E-7347-A3BD-572D2541A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768" y="2696599"/>
            <a:ext cx="7127081" cy="1252055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3EC1AAD0-DB92-8844-BB18-EDC2BB280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3768" y="4646276"/>
            <a:ext cx="5702301" cy="221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3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721003-3D2F-9048-90DC-689C2F05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1191"/>
            <a:ext cx="10058400" cy="1609344"/>
          </a:xfrm>
        </p:spPr>
        <p:txBody>
          <a:bodyPr/>
          <a:lstStyle/>
          <a:p>
            <a:r>
              <a:rPr lang="en-US" dirty="0"/>
              <a:t>Benchmark: Generation of </a:t>
            </a:r>
            <a:r>
              <a:rPr lang="en-US" dirty="0" err="1"/>
              <a:t>gibbs</a:t>
            </a:r>
            <a:r>
              <a:rPr lang="en-US" dirty="0"/>
              <a:t> states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A0021F7-082D-A04B-8C52-2309B8EF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85926"/>
            <a:ext cx="10058400" cy="4986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Hamiltonians: 				      Trial circuits:</a:t>
            </a:r>
          </a:p>
          <a:p>
            <a:pPr lvl="1"/>
            <a:r>
              <a:rPr lang="en-US" dirty="0"/>
              <a:t> .</a:t>
            </a:r>
          </a:p>
          <a:p>
            <a:pPr lvl="1"/>
            <a:r>
              <a:rPr lang="en-US" dirty="0"/>
              <a:t> 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10 steps</a:t>
            </a:r>
          </a:p>
          <a:p>
            <a:r>
              <a:rPr lang="en-US" dirty="0"/>
              <a:t>Ridge: Low lambda but not singular</a:t>
            </a:r>
          </a:p>
          <a:p>
            <a:pPr lvl="1"/>
            <a:r>
              <a:rPr lang="en-US" dirty="0" err="1"/>
              <a:t>λ</a:t>
            </a:r>
            <a:r>
              <a:rPr lang="en-US" dirty="0"/>
              <a:t> with the least loss</a:t>
            </a:r>
          </a:p>
          <a:p>
            <a:r>
              <a:rPr lang="en-US" dirty="0"/>
              <a:t>Fidelity compared to analytical solution: </a:t>
            </a:r>
          </a:p>
          <a:p>
            <a:pPr lvl="2"/>
            <a:r>
              <a:rPr lang="en-US" dirty="0"/>
              <a:t>H1: 0.98 and H2: 1.0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41572E92-562C-D94B-B0B7-F1DD437F7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480" y="1167732"/>
            <a:ext cx="3420346" cy="2261268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3C9B852-82F6-8543-B5F9-55D3A2B3F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919" y="2504105"/>
            <a:ext cx="4307681" cy="537246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C954B7F5-3A68-2F44-AD66-D752F3783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013" y="3475954"/>
            <a:ext cx="4522987" cy="33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3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C75FA1D-77DB-504D-8DD7-DF6FD866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0"/>
            <a:ext cx="10058400" cy="1609344"/>
          </a:xfrm>
        </p:spPr>
        <p:txBody>
          <a:bodyPr/>
          <a:lstStyle/>
          <a:p>
            <a:r>
              <a:rPr lang="en-US" dirty="0"/>
              <a:t>Results: Training the QBM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0D773BA-EE7C-8841-983F-50A53FBB1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" y="2093976"/>
            <a:ext cx="11122152" cy="4050792"/>
          </a:xfrm>
        </p:spPr>
        <p:txBody>
          <a:bodyPr/>
          <a:lstStyle/>
          <a:p>
            <a:r>
              <a:rPr lang="en-US" dirty="0"/>
              <a:t>Reproduce [0.7, 0.3]</a:t>
            </a:r>
          </a:p>
          <a:p>
            <a:r>
              <a:rPr lang="en-US" dirty="0"/>
              <a:t>Hamiltonian: H= 𝛳</a:t>
            </a:r>
            <a:r>
              <a:rPr lang="en-US" baseline="-25000" dirty="0"/>
              <a:t>0 </a:t>
            </a:r>
            <a:r>
              <a:rPr lang="en-US" dirty="0"/>
              <a:t>Z</a:t>
            </a:r>
          </a:p>
          <a:p>
            <a:r>
              <a:rPr lang="en-US" dirty="0"/>
              <a:t>Uniform distribution [-0.5,0.5]</a:t>
            </a:r>
          </a:p>
          <a:p>
            <a:r>
              <a:rPr lang="en-US" dirty="0" err="1"/>
              <a:t>AmsGrad</a:t>
            </a:r>
            <a:r>
              <a:rPr lang="en-US" dirty="0"/>
              <a:t> optimizer, </a:t>
            </a:r>
          </a:p>
          <a:p>
            <a:r>
              <a:rPr lang="en-US" dirty="0"/>
              <a:t>𝛾=0.1, m1=0.7, m2=0.99</a:t>
            </a:r>
          </a:p>
          <a:p>
            <a:r>
              <a:rPr lang="en-US" dirty="0"/>
              <a:t>Ansatz 1</a:t>
            </a:r>
          </a:p>
          <a:p>
            <a:r>
              <a:rPr lang="en-US" dirty="0"/>
              <a:t>(Without finetuning and optimal parameters)</a:t>
            </a:r>
          </a:p>
          <a:p>
            <a:r>
              <a:rPr lang="en-US" dirty="0"/>
              <a:t>If 2 plots: Blue=L1 norm, Orange=Loss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88BA43E0-F373-F848-8924-1E9835B81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2465567"/>
            <a:ext cx="5856577" cy="439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7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3E9DC23-426F-F941-81D9-7E0A4624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77" y="65269"/>
            <a:ext cx="10058400" cy="1609344"/>
          </a:xfrm>
        </p:spPr>
        <p:txBody>
          <a:bodyPr/>
          <a:lstStyle/>
          <a:p>
            <a:r>
              <a:rPr lang="en-US" dirty="0"/>
              <a:t>Results: Training the QBM</a:t>
            </a:r>
          </a:p>
        </p:txBody>
      </p:sp>
      <p:sp>
        <p:nvSpPr>
          <p:cNvPr id="13" name="Plassholder for innhold 12">
            <a:extLst>
              <a:ext uri="{FF2B5EF4-FFF2-40B4-BE49-F238E27FC236}">
                <a16:creationId xmlns:a16="http://schemas.microsoft.com/office/drawing/2014/main" id="{A2F9A8DA-4348-814D-864C-2478355DF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177" y="1133054"/>
            <a:ext cx="10058400" cy="260032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Hamiltonian: H= 𝛳</a:t>
            </a:r>
            <a:r>
              <a:rPr lang="en-US" baseline="-25000" dirty="0"/>
              <a:t>0 </a:t>
            </a:r>
            <a:r>
              <a:rPr lang="en-US" dirty="0"/>
              <a:t>Z Z+𝛳</a:t>
            </a:r>
            <a:r>
              <a:rPr lang="en-US" baseline="-25000" dirty="0"/>
              <a:t>1 </a:t>
            </a:r>
            <a:r>
              <a:rPr lang="en-US" dirty="0"/>
              <a:t>Z I +𝛳</a:t>
            </a:r>
            <a:r>
              <a:rPr lang="en-US" baseline="-25000" dirty="0"/>
              <a:t>2 </a:t>
            </a:r>
            <a:r>
              <a:rPr lang="en-US" dirty="0"/>
              <a:t>I Z </a:t>
            </a:r>
          </a:p>
          <a:p>
            <a:r>
              <a:rPr lang="en-US" dirty="0"/>
              <a:t>Ansatz 2</a:t>
            </a:r>
          </a:p>
          <a:p>
            <a:r>
              <a:rPr lang="en-US" dirty="0"/>
              <a:t>Target: [0.5, 0, 0, 0.5]</a:t>
            </a:r>
          </a:p>
          <a:p>
            <a:r>
              <a:rPr lang="en-US" dirty="0"/>
              <a:t>𝛾=0.1, m1=0.8, m2=0.99</a:t>
            </a:r>
          </a:p>
          <a:p>
            <a:r>
              <a:rPr lang="en-US" dirty="0"/>
              <a:t>2 seeds, both loss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15BF113D-6A37-7A4D-BC59-822B373EFA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9" r="29" b="837"/>
          <a:stretch/>
        </p:blipFill>
        <p:spPr>
          <a:xfrm>
            <a:off x="4936899" y="1674613"/>
            <a:ext cx="5868000" cy="42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2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E80C6B-C0AE-3E40-9348-1C890F8F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787C94B-7391-B94D-BB48-974A4D8A6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85913"/>
            <a:ext cx="10058400" cy="4586287"/>
          </a:xfrm>
        </p:spPr>
        <p:txBody>
          <a:bodyPr/>
          <a:lstStyle/>
          <a:p>
            <a:r>
              <a:rPr lang="en-US" dirty="0"/>
              <a:t>Focus a bit on the classical BM</a:t>
            </a:r>
          </a:p>
          <a:p>
            <a:r>
              <a:rPr lang="en-US" dirty="0"/>
              <a:t>Finetune both classical- and quantum BM</a:t>
            </a:r>
          </a:p>
          <a:p>
            <a:r>
              <a:rPr lang="en-US" dirty="0"/>
              <a:t>Reproduce more results from the article</a:t>
            </a:r>
          </a:p>
          <a:p>
            <a:r>
              <a:rPr lang="en-US" dirty="0"/>
              <a:t>Might try to overcome results from the article </a:t>
            </a:r>
          </a:p>
          <a:p>
            <a:pPr marL="0" indent="0">
              <a:buNone/>
            </a:pPr>
            <a:r>
              <a:rPr lang="en-US" dirty="0"/>
              <a:t>achieved on the fraud dataset by testing some </a:t>
            </a:r>
          </a:p>
          <a:p>
            <a:pPr marL="0" indent="0">
              <a:buNone/>
            </a:pPr>
            <a:r>
              <a:rPr lang="en-US" dirty="0"/>
              <a:t>more powerful Hamiltonians, these were used:</a:t>
            </a:r>
          </a:p>
          <a:p>
            <a:endParaRPr lang="en-US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C5885309-8735-A544-92B4-A9FBD7DB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439" y="1057984"/>
            <a:ext cx="4805362" cy="4681238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D1660AFA-A4CC-CD49-9876-5DA4667F0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056" y="4134747"/>
            <a:ext cx="3976184" cy="654638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5F69AA5C-1667-5342-8E93-8E1ED3BE3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625" y="4924368"/>
            <a:ext cx="4076197" cy="6260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D12FCA14-CC2D-AF48-8140-AC35390AF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632" y="5739222"/>
            <a:ext cx="3704369" cy="86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60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Tretype</Template>
  <TotalTime>1565</TotalTime>
  <Words>588</Words>
  <Application>Microsoft Macintosh PowerPoint</Application>
  <PresentationFormat>Widescreen</PresentationFormat>
  <Paragraphs>104</Paragraphs>
  <Slides>14</Slides>
  <Notes>1</Notes>
  <HiddenSlides>8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14</vt:i4>
      </vt:variant>
    </vt:vector>
  </HeadingPairs>
  <TitlesOfParts>
    <vt:vector size="20" baseType="lpstr">
      <vt:lpstr>Calibri</vt:lpstr>
      <vt:lpstr>Rockwell</vt:lpstr>
      <vt:lpstr>Rockwell Condensed</vt:lpstr>
      <vt:lpstr>Rockwell Extra Bold</vt:lpstr>
      <vt:lpstr>Wingdings</vt:lpstr>
      <vt:lpstr>Tretype</vt:lpstr>
      <vt:lpstr>Variational quantum boltzmann machines </vt:lpstr>
      <vt:lpstr>Classical Boltzmann machines</vt:lpstr>
      <vt:lpstr>Variational Quantum Boltzmann machine</vt:lpstr>
      <vt:lpstr>The algorithm</vt:lpstr>
      <vt:lpstr>Main Challenge</vt:lpstr>
      <vt:lpstr>Benchmark: Generation of gibbs states</vt:lpstr>
      <vt:lpstr>Results: Training the QBM</vt:lpstr>
      <vt:lpstr>Results: Training the QBM</vt:lpstr>
      <vt:lpstr>Further work</vt:lpstr>
      <vt:lpstr>Last week</vt:lpstr>
      <vt:lpstr>Results: State preparation</vt:lpstr>
      <vt:lpstr>Results: H1- sampling probability</vt:lpstr>
      <vt:lpstr>Results: H2- s.p.</vt:lpstr>
      <vt:lpstr>Plan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quantum boltzmann machines </dc:title>
  <dc:creator>Philip Karim Sørli Niane</dc:creator>
  <cp:lastModifiedBy>Philip Karim Sørli Niane</cp:lastModifiedBy>
  <cp:revision>25</cp:revision>
  <dcterms:created xsi:type="dcterms:W3CDTF">2022-01-20T15:19:46Z</dcterms:created>
  <dcterms:modified xsi:type="dcterms:W3CDTF">2022-02-10T22:08:25Z</dcterms:modified>
</cp:coreProperties>
</file>