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63" r:id="rId4"/>
    <p:sldId id="264" r:id="rId5"/>
    <p:sldId id="265" r:id="rId6"/>
    <p:sldId id="260" r:id="rId7"/>
    <p:sldId id="258" r:id="rId8"/>
    <p:sldId id="259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6197"/>
  </p:normalViewPr>
  <p:slideViewPr>
    <p:cSldViewPr snapToGrid="0" snapToObjects="1">
      <p:cViewPr varScale="1">
        <p:scale>
          <a:sx n="90" d="100"/>
          <a:sy n="90" d="100"/>
        </p:scale>
        <p:origin x="232" y="9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1/20/22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1/20/22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1/20/22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78415BE-28E1-B942-A7B9-FA72860526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Variational quantum </a:t>
            </a:r>
            <a:r>
              <a:rPr lang="en-US" dirty="0" err="1"/>
              <a:t>boltzmann</a:t>
            </a:r>
            <a:r>
              <a:rPr lang="en-US" dirty="0"/>
              <a:t> machines 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1758F6E3-60DA-AD4E-9AF7-C4201BAFA2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Philip </a:t>
            </a:r>
            <a:r>
              <a:rPr lang="en-US" dirty="0" err="1"/>
              <a:t>Niane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371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35A7C65C-8FFD-834B-B608-39365DB37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250" y="4896586"/>
            <a:ext cx="2969147" cy="598820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B8F198C7-EF24-5D4A-89BA-617192616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798394"/>
            <a:ext cx="4730451" cy="1637730"/>
          </a:xfrm>
        </p:spPr>
        <p:txBody>
          <a:bodyPr>
            <a:normAutofit/>
          </a:bodyPr>
          <a:lstStyle/>
          <a:p>
            <a:r>
              <a:rPr lang="en-US" sz="4400"/>
              <a:t>Classical Boltzmann machines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A982E7D-8F3B-4244-8419-36200BF2C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578607"/>
            <a:ext cx="4730451" cy="4636581"/>
          </a:xfrm>
        </p:spPr>
        <p:txBody>
          <a:bodyPr>
            <a:normAutofit/>
          </a:bodyPr>
          <a:lstStyle/>
          <a:p>
            <a:r>
              <a:rPr lang="en-US" sz="1500" dirty="0"/>
              <a:t>Powerful framework for modelling probability distributions.</a:t>
            </a:r>
          </a:p>
          <a:p>
            <a:r>
              <a:rPr lang="en-US" sz="1500" dirty="0"/>
              <a:t>Undirected graph structure- Store information in connection weights and biases</a:t>
            </a:r>
          </a:p>
          <a:p>
            <a:r>
              <a:rPr lang="en-US" sz="1500" dirty="0"/>
              <a:t>Stochastic generative neural network, with visible- and hidden nodes(layers)</a:t>
            </a:r>
          </a:p>
          <a:p>
            <a:r>
              <a:rPr lang="en-US" sz="1500" dirty="0"/>
              <a:t>Network structure linked to an energy function which facilitates probability distributions over possible node configurations:</a:t>
            </a:r>
          </a:p>
          <a:p>
            <a:endParaRPr lang="en-US" sz="1500" dirty="0"/>
          </a:p>
          <a:p>
            <a:r>
              <a:rPr lang="en-US" sz="1500" dirty="0"/>
              <a:t>Probability to observe certain configuration</a:t>
            </a:r>
          </a:p>
          <a:p>
            <a:endParaRPr lang="en-US" sz="1500" dirty="0"/>
          </a:p>
          <a:p>
            <a:endParaRPr lang="en-US" sz="1500" dirty="0"/>
          </a:p>
          <a:p>
            <a:r>
              <a:rPr lang="en-US" sz="1500" dirty="0"/>
              <a:t>Optimizing loss function</a:t>
            </a:r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B16070FD-9EB8-4AC8-A8E2-267228385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4" y="0"/>
            <a:ext cx="6278877" cy="685800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46B91D0-EADE-294C-91E9-BCE9F2862A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" b="4008"/>
          <a:stretch/>
        </p:blipFill>
        <p:spPr bwMode="auto">
          <a:xfrm>
            <a:off x="7358063" y="0"/>
            <a:ext cx="4833937" cy="4391538"/>
          </a:xfrm>
          <a:prstGeom prst="rect">
            <a:avLst/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2BCE3AAC-D840-4841-A8AD-957D97CD8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0250" y="5721209"/>
            <a:ext cx="2079902" cy="67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141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DD535AC-785A-A042-8918-7F6E713FC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Variational Quantum Boltzmann machine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ED7466A-A3A2-2743-A0DB-E34BC6C28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Imaginary time evolution used for classical ground state</a:t>
            </a:r>
          </a:p>
          <a:p>
            <a:r>
              <a:rPr lang="en-US" dirty="0"/>
              <a:t>Describe evolution (Wick-rotated S.E.):</a:t>
            </a:r>
          </a:p>
          <a:p>
            <a:pPr lvl="1"/>
            <a:r>
              <a:rPr lang="en-US" dirty="0"/>
              <a:t>Finite time </a:t>
            </a:r>
            <a:r>
              <a:rPr lang="en-US" dirty="0">
                <a:sym typeface="Wingdings" pitchFamily="2" charset="2"/>
              </a:rPr>
              <a:t>Gibbs states</a:t>
            </a:r>
            <a:endParaRPr lang="en-US" dirty="0"/>
          </a:p>
          <a:p>
            <a:r>
              <a:rPr lang="en-US" dirty="0"/>
              <a:t>Basic idea: Parameterized trial circuit:</a:t>
            </a:r>
          </a:p>
          <a:p>
            <a:pPr lvl="1"/>
            <a:r>
              <a:rPr lang="en-US" dirty="0"/>
              <a:t>.</a:t>
            </a:r>
          </a:p>
          <a:p>
            <a:r>
              <a:rPr lang="en-US" dirty="0"/>
              <a:t>McLachlan’s variational principle:</a:t>
            </a:r>
          </a:p>
          <a:p>
            <a:pPr lvl="1"/>
            <a:r>
              <a:rPr lang="en-US" dirty="0"/>
              <a:t>.</a:t>
            </a:r>
          </a:p>
          <a:p>
            <a:r>
              <a:rPr lang="en-US" dirty="0"/>
              <a:t> Basically, find the parameters that minimizes the equation</a:t>
            </a:r>
          </a:p>
          <a:p>
            <a:endParaRPr lang="en-US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DA4E1941-3354-CB4D-8472-B1C3118E6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127" y="2493159"/>
            <a:ext cx="2489074" cy="566743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8B847E78-D2E4-934F-83CF-3C3C645EE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65" y="3290385"/>
            <a:ext cx="2646236" cy="309487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FE61D52D-C091-7444-86A7-FFC5594D0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281" y="3599872"/>
            <a:ext cx="3416970" cy="355762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B5DB7E8E-F6AE-7941-A494-89094D23B7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1281" y="4373059"/>
            <a:ext cx="4035671" cy="35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104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5943086-CA1A-3D43-BC6F-41F0BFB38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783" y="-156147"/>
            <a:ext cx="10058400" cy="1609344"/>
          </a:xfrm>
        </p:spPr>
        <p:txBody>
          <a:bodyPr/>
          <a:lstStyle/>
          <a:p>
            <a:r>
              <a:rPr lang="en-US" dirty="0"/>
              <a:t>The algorithm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8703318-C49B-ED4A-8F16-FB36CE112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642" y="3932491"/>
            <a:ext cx="10058400" cy="2743200"/>
          </a:xfrm>
        </p:spPr>
        <p:txBody>
          <a:bodyPr/>
          <a:lstStyle/>
          <a:p>
            <a:r>
              <a:rPr lang="en-US" dirty="0"/>
              <a:t>Finds BM distribution from:</a:t>
            </a:r>
          </a:p>
          <a:p>
            <a:pPr lvl="1"/>
            <a:r>
              <a:rPr lang="en-US" dirty="0"/>
              <a:t> .</a:t>
            </a:r>
          </a:p>
          <a:p>
            <a:endParaRPr lang="en-US" dirty="0"/>
          </a:p>
          <a:p>
            <a:r>
              <a:rPr lang="en-US" dirty="0"/>
              <a:t>Minimizes loss</a:t>
            </a:r>
          </a:p>
          <a:p>
            <a:pPr lvl="1"/>
            <a:r>
              <a:rPr lang="en-US" dirty="0"/>
              <a:t> .</a:t>
            </a:r>
          </a:p>
          <a:p>
            <a:endParaRPr lang="en-US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981BF7EC-8ED4-D744-9733-31EDB46C7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658" y="952648"/>
            <a:ext cx="4471987" cy="2864244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82C47F00-8C64-EE4C-B7E5-A5A03D21C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794" y="941606"/>
            <a:ext cx="4892105" cy="4758510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1C83C6AC-6A9A-F441-B846-E085CF3BA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9451" y="4230919"/>
            <a:ext cx="2600201" cy="536487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BFA8DD49-E071-AE4E-99B2-92A209BC5C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9451" y="5372444"/>
            <a:ext cx="3303804" cy="65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124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6852B82-C51A-334C-ADFB-14AE1CAB0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34635"/>
            <a:ext cx="10058400" cy="1609344"/>
          </a:xfrm>
        </p:spPr>
        <p:txBody>
          <a:bodyPr/>
          <a:lstStyle/>
          <a:p>
            <a:r>
              <a:rPr lang="en-US" dirty="0"/>
              <a:t>Main Challenge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AF01C6C-E932-EE4D-873F-F4DDDD269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57350"/>
            <a:ext cx="10058400" cy="4514850"/>
          </a:xfrm>
        </p:spPr>
        <p:txBody>
          <a:bodyPr/>
          <a:lstStyle/>
          <a:p>
            <a:r>
              <a:rPr lang="en-US" dirty="0"/>
              <a:t>Solving		and   </a:t>
            </a:r>
          </a:p>
          <a:p>
            <a:endParaRPr lang="en-US" dirty="0"/>
          </a:p>
          <a:p>
            <a:r>
              <a:rPr lang="en-US" dirty="0"/>
              <a:t>With </a:t>
            </a:r>
          </a:p>
          <a:p>
            <a:pPr lvl="3"/>
            <a:r>
              <a:rPr lang="en-US" dirty="0"/>
              <a:t> .</a:t>
            </a:r>
          </a:p>
          <a:p>
            <a:pPr marL="274320" lvl="1" indent="0">
              <a:buNone/>
            </a:pPr>
            <a:endParaRPr lang="en-US" dirty="0"/>
          </a:p>
          <a:p>
            <a:pPr lvl="3"/>
            <a:r>
              <a:rPr lang="en-US" dirty="0"/>
              <a:t> .</a:t>
            </a:r>
          </a:p>
          <a:p>
            <a:endParaRPr lang="en-US" dirty="0"/>
          </a:p>
          <a:p>
            <a:r>
              <a:rPr lang="en-US" dirty="0"/>
              <a:t>Solved using the generalized circuit: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8BF24216-532E-3342-A78B-E9CEF377F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318" y="1664204"/>
            <a:ext cx="1351296" cy="334773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783E116E-2585-4240-9AD6-4DDF73DF0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481208"/>
            <a:ext cx="4077568" cy="717321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6299367F-CC3E-7347-A3BD-572D2541AA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3768" y="2696599"/>
            <a:ext cx="7127081" cy="1252055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3EC1AAD0-DB92-8844-BB18-EDC2BB280E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3768" y="4646276"/>
            <a:ext cx="5702301" cy="221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430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6721003-3D2F-9048-90DC-689C2F05A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81191"/>
            <a:ext cx="10058400" cy="1609344"/>
          </a:xfrm>
        </p:spPr>
        <p:txBody>
          <a:bodyPr/>
          <a:lstStyle/>
          <a:p>
            <a:r>
              <a:rPr lang="en-US" dirty="0"/>
              <a:t>Benchmark: Generation of </a:t>
            </a:r>
            <a:r>
              <a:rPr lang="en-US" dirty="0" err="1"/>
              <a:t>gibbs</a:t>
            </a:r>
            <a:r>
              <a:rPr lang="en-US" dirty="0"/>
              <a:t> states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A0021F7-082D-A04B-8C52-2309B8EF0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371726"/>
            <a:ext cx="10058400" cy="4986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Hamiltonians: 				      Trial circuits:</a:t>
            </a:r>
          </a:p>
          <a:p>
            <a:pPr lvl="1"/>
            <a:r>
              <a:rPr lang="en-US" dirty="0"/>
              <a:t> .</a:t>
            </a:r>
          </a:p>
          <a:p>
            <a:pPr lvl="1"/>
            <a:r>
              <a:rPr lang="en-US" dirty="0"/>
              <a:t> 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Two ways:</a:t>
            </a:r>
          </a:p>
          <a:p>
            <a:pPr lvl="1"/>
            <a:r>
              <a:rPr lang="en-US" dirty="0"/>
              <a:t>1. Following the article:</a:t>
            </a:r>
          </a:p>
          <a:p>
            <a:pPr lvl="2"/>
            <a:r>
              <a:rPr lang="en-US" dirty="0"/>
              <a:t>Fidelities with analytical solution: H1: 0.82 and H2: 0.96</a:t>
            </a:r>
          </a:p>
          <a:p>
            <a:pPr lvl="1"/>
            <a:r>
              <a:rPr lang="en-US" dirty="0"/>
              <a:t>2. Implementing C by ignoring the factor without a derivative</a:t>
            </a:r>
          </a:p>
          <a:p>
            <a:pPr lvl="2"/>
            <a:r>
              <a:rPr lang="en-US" dirty="0"/>
              <a:t>Fidelities with analytical solution: H1: 0.99 and H2: 0.98 (Not entirely sure why this work)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41572E92-562C-D94B-B0B7-F1DD437F7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950" y="2220860"/>
            <a:ext cx="4107655" cy="2715664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A3C9B852-82F6-8543-B5F9-55D3A2B3F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399" y="3174665"/>
            <a:ext cx="4307681" cy="53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030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C75FA1D-77DB-504D-8DD7-DF6FD8661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Training the QBM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0D773BA-EE7C-8841-983F-50A53FBB1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1122152" cy="4050792"/>
          </a:xfrm>
        </p:spPr>
        <p:txBody>
          <a:bodyPr/>
          <a:lstStyle/>
          <a:p>
            <a:r>
              <a:rPr lang="en-US" dirty="0"/>
              <a:t>Reproduce Bell state</a:t>
            </a:r>
          </a:p>
          <a:p>
            <a:r>
              <a:rPr lang="en-US" dirty="0"/>
              <a:t>Hamiltonian: H= 𝛳</a:t>
            </a:r>
            <a:r>
              <a:rPr lang="en-US" baseline="-25000" dirty="0"/>
              <a:t>0 </a:t>
            </a:r>
            <a:r>
              <a:rPr lang="en-US" dirty="0"/>
              <a:t>Z I+𝛳</a:t>
            </a:r>
            <a:r>
              <a:rPr lang="en-US" baseline="-25000" dirty="0"/>
              <a:t>1 </a:t>
            </a:r>
            <a:r>
              <a:rPr lang="en-US" dirty="0"/>
              <a:t>I Z+𝛳</a:t>
            </a:r>
            <a:r>
              <a:rPr lang="en-US" baseline="-25000" dirty="0"/>
              <a:t>2 </a:t>
            </a:r>
            <a:r>
              <a:rPr lang="en-US" dirty="0"/>
              <a:t>Z I +𝛳</a:t>
            </a:r>
            <a:r>
              <a:rPr lang="en-US" baseline="-25000" dirty="0"/>
              <a:t>3 </a:t>
            </a:r>
            <a:r>
              <a:rPr lang="en-US" dirty="0"/>
              <a:t>I Z (See now that this equals 𝛳</a:t>
            </a:r>
            <a:r>
              <a:rPr lang="en-US" baseline="-25000" dirty="0"/>
              <a:t>3 </a:t>
            </a:r>
            <a:r>
              <a:rPr lang="en-US" dirty="0"/>
              <a:t>Z I+𝛳</a:t>
            </a:r>
            <a:r>
              <a:rPr lang="en-US" baseline="-25000" dirty="0"/>
              <a:t>4 </a:t>
            </a:r>
            <a:r>
              <a:rPr lang="en-US" dirty="0"/>
              <a:t>I Z )</a:t>
            </a:r>
          </a:p>
          <a:p>
            <a:r>
              <a:rPr lang="en-US" dirty="0"/>
              <a:t>Uniform distribution [-0.5,0.5]</a:t>
            </a:r>
          </a:p>
          <a:p>
            <a:r>
              <a:rPr lang="en-US" dirty="0"/>
              <a:t>Adam optimizer, learning rate=0.1</a:t>
            </a:r>
          </a:p>
          <a:p>
            <a:r>
              <a:rPr lang="en-US" dirty="0"/>
              <a:t>Ansatz 2</a:t>
            </a:r>
          </a:p>
          <a:p>
            <a:r>
              <a:rPr lang="en-US" dirty="0"/>
              <a:t>(Without finetuning and optimal parameters)</a:t>
            </a:r>
          </a:p>
        </p:txBody>
      </p:sp>
    </p:spTree>
    <p:extLst>
      <p:ext uri="{BB962C8B-B14F-4D97-AF65-F5344CB8AC3E}">
        <p14:creationId xmlns:p14="http://schemas.microsoft.com/office/powerpoint/2010/main" val="3701771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3E9DC23-426F-F941-81D9-7E0A46246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FD9E765-988A-2547-B666-829A7AE67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526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E80C6B-C0AE-3E40-9348-1C890F8FC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work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787C94B-7391-B94D-BB48-974A4D8A6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585913"/>
            <a:ext cx="10058400" cy="4586287"/>
          </a:xfrm>
        </p:spPr>
        <p:txBody>
          <a:bodyPr/>
          <a:lstStyle/>
          <a:p>
            <a:r>
              <a:rPr lang="en-US" dirty="0"/>
              <a:t>Reproduce all results from the article</a:t>
            </a:r>
          </a:p>
          <a:p>
            <a:r>
              <a:rPr lang="en-US" dirty="0"/>
              <a:t>Classical implementation</a:t>
            </a:r>
          </a:p>
          <a:p>
            <a:r>
              <a:rPr lang="en-US" dirty="0"/>
              <a:t>Quantum mechanical problems</a:t>
            </a:r>
          </a:p>
          <a:p>
            <a:r>
              <a:rPr lang="en-US" dirty="0"/>
              <a:t>Might try to overcome results from the article </a:t>
            </a:r>
          </a:p>
          <a:p>
            <a:pPr marL="0" indent="0">
              <a:buNone/>
            </a:pPr>
            <a:r>
              <a:rPr lang="en-US" dirty="0"/>
              <a:t>achieved on the fraud dataset by testing some </a:t>
            </a:r>
          </a:p>
          <a:p>
            <a:pPr marL="0" indent="0">
              <a:buNone/>
            </a:pPr>
            <a:r>
              <a:rPr lang="en-US" dirty="0"/>
              <a:t>more powerful Hamiltonians, these were used:</a:t>
            </a:r>
          </a:p>
          <a:p>
            <a:endParaRPr lang="en-US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C5885309-8735-A544-92B4-A9FBD7DB2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439" y="1057984"/>
            <a:ext cx="4805362" cy="4681238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D1660AFA-A4CC-CD49-9876-5DA4667F0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056" y="4134747"/>
            <a:ext cx="3976184" cy="654638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5F69AA5C-1667-5342-8E93-8E1ED3BE30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625" y="4924368"/>
            <a:ext cx="4076197" cy="626000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D12FCA14-CC2D-AF48-8140-AC35390AF5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6632" y="5739222"/>
            <a:ext cx="3704369" cy="86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8603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Tretype</Template>
  <TotalTime>424</TotalTime>
  <Words>319</Words>
  <Application>Microsoft Macintosh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6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9</vt:i4>
      </vt:variant>
    </vt:vector>
  </HeadingPairs>
  <TitlesOfParts>
    <vt:vector size="16" baseType="lpstr">
      <vt:lpstr>Arial</vt:lpstr>
      <vt:lpstr>Calibri</vt:lpstr>
      <vt:lpstr>Rockwell</vt:lpstr>
      <vt:lpstr>Rockwell Condensed</vt:lpstr>
      <vt:lpstr>Rockwell Extra Bold</vt:lpstr>
      <vt:lpstr>Wingdings</vt:lpstr>
      <vt:lpstr>Tretype</vt:lpstr>
      <vt:lpstr>Variational quantum boltzmann machines </vt:lpstr>
      <vt:lpstr>Classical Boltzmann machines</vt:lpstr>
      <vt:lpstr>Variational Quantum Boltzmann machine</vt:lpstr>
      <vt:lpstr>The algorithm</vt:lpstr>
      <vt:lpstr>Main Challenge</vt:lpstr>
      <vt:lpstr>Benchmark: Generation of gibbs states</vt:lpstr>
      <vt:lpstr>Results: Training the QBM</vt:lpstr>
      <vt:lpstr>Results</vt:lpstr>
      <vt:lpstr>Further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Variational quantum boltzmann machines </dc:title>
  <dc:creator>Philip Karim Sørli Niane</dc:creator>
  <cp:lastModifiedBy>Philip Karim Sørli Niane</cp:lastModifiedBy>
  <cp:revision>12</cp:revision>
  <dcterms:created xsi:type="dcterms:W3CDTF">2022-01-20T15:19:46Z</dcterms:created>
  <dcterms:modified xsi:type="dcterms:W3CDTF">2022-01-20T22:24:01Z</dcterms:modified>
</cp:coreProperties>
</file>