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gif" ContentType="image/gif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3" r:id="rId4"/>
    <p:sldId id="257" r:id="rId5"/>
    <p:sldId id="266" r:id="rId6"/>
    <p:sldId id="259" r:id="rId7"/>
    <p:sldId id="260" r:id="rId8"/>
    <p:sldId id="265" r:id="rId9"/>
    <p:sldId id="262" r:id="rId10"/>
    <p:sldId id="264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D5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DD0F4-899E-4AA7-856C-A8CA8ACFE08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78A510D4-B76B-437E-8A69-CE275CA96C83}">
      <dgm:prSet/>
      <dgm:spPr/>
      <dgm:t>
        <a:bodyPr/>
        <a:lstStyle/>
        <a:p>
          <a:pPr rtl="0"/>
          <a:r>
            <a:rPr lang="en-GB" dirty="0" smtClean="0"/>
            <a:t>20 modelling centres</a:t>
          </a:r>
          <a:endParaRPr lang="en-GB" dirty="0"/>
        </a:p>
      </dgm:t>
    </dgm:pt>
    <dgm:pt modelId="{3483A907-D996-44BE-8DDA-76137CD63854}" type="parTrans" cxnId="{D32DFFC4-21AA-44C1-BF4A-EFAC835ECE2C}">
      <dgm:prSet/>
      <dgm:spPr/>
      <dgm:t>
        <a:bodyPr/>
        <a:lstStyle/>
        <a:p>
          <a:endParaRPr lang="en-GB"/>
        </a:p>
      </dgm:t>
    </dgm:pt>
    <dgm:pt modelId="{7BDCAA10-0D22-4413-A651-7B4415FA44C0}" type="sibTrans" cxnId="{D32DFFC4-21AA-44C1-BF4A-EFAC835ECE2C}">
      <dgm:prSet/>
      <dgm:spPr/>
      <dgm:t>
        <a:bodyPr/>
        <a:lstStyle/>
        <a:p>
          <a:endParaRPr lang="en-GB"/>
        </a:p>
      </dgm:t>
    </dgm:pt>
    <dgm:pt modelId="{BE3AACB2-BE93-47B7-BA95-F6F30FFC3518}">
      <dgm:prSet/>
      <dgm:spPr/>
      <dgm:t>
        <a:bodyPr/>
        <a:lstStyle/>
        <a:p>
          <a:pPr rtl="0"/>
          <a:r>
            <a:rPr lang="en-GB" dirty="0" smtClean="0"/>
            <a:t>50 numerical experiments</a:t>
          </a:r>
          <a:endParaRPr lang="en-GB" dirty="0"/>
        </a:p>
      </dgm:t>
    </dgm:pt>
    <dgm:pt modelId="{7D1D1ABD-3253-487A-A2DF-2AFC809A7D71}" type="parTrans" cxnId="{1F650238-692C-43F1-8F42-0EAC197AD101}">
      <dgm:prSet/>
      <dgm:spPr/>
      <dgm:t>
        <a:bodyPr/>
        <a:lstStyle/>
        <a:p>
          <a:endParaRPr lang="en-GB"/>
        </a:p>
      </dgm:t>
    </dgm:pt>
    <dgm:pt modelId="{9BA76FA7-1DFE-4A8D-BCD3-FA850CDEB995}" type="sibTrans" cxnId="{1F650238-692C-43F1-8F42-0EAC197AD101}">
      <dgm:prSet/>
      <dgm:spPr/>
      <dgm:t>
        <a:bodyPr/>
        <a:lstStyle/>
        <a:p>
          <a:endParaRPr lang="en-GB"/>
        </a:p>
      </dgm:t>
    </dgm:pt>
    <dgm:pt modelId="{E5328F2E-ED37-49A3-B2AE-302F1866A086}">
      <dgm:prSet/>
      <dgm:spPr/>
      <dgm:t>
        <a:bodyPr/>
        <a:lstStyle/>
        <a:p>
          <a:pPr rtl="0"/>
          <a:r>
            <a:rPr lang="en-GB" dirty="0" smtClean="0"/>
            <a:t>86 simulations (total ensemble members) within experiments </a:t>
          </a:r>
          <a:endParaRPr lang="en-GB" dirty="0"/>
        </a:p>
      </dgm:t>
    </dgm:pt>
    <dgm:pt modelId="{2478D7F9-6E95-4B8B-9D79-AC8985AF3829}" type="parTrans" cxnId="{634EBA42-BCA2-4939-9A91-F7BD5BC69529}">
      <dgm:prSet/>
      <dgm:spPr/>
      <dgm:t>
        <a:bodyPr/>
        <a:lstStyle/>
        <a:p>
          <a:endParaRPr lang="en-GB"/>
        </a:p>
      </dgm:t>
    </dgm:pt>
    <dgm:pt modelId="{C61E0514-D631-4AD3-8E65-FA2E66B427E7}" type="sibTrans" cxnId="{634EBA42-BCA2-4939-9A91-F7BD5BC69529}">
      <dgm:prSet/>
      <dgm:spPr/>
      <dgm:t>
        <a:bodyPr/>
        <a:lstStyle/>
        <a:p>
          <a:endParaRPr lang="en-GB"/>
        </a:p>
      </dgm:t>
    </dgm:pt>
    <dgm:pt modelId="{0782E91B-C09F-4548-8745-B1868BF0C555}">
      <dgm:prSet/>
      <dgm:spPr/>
      <dgm:t>
        <a:bodyPr/>
        <a:lstStyle/>
        <a:p>
          <a:pPr rtl="0"/>
          <a:r>
            <a:rPr lang="en-GB" dirty="0" smtClean="0"/>
            <a:t>6500 years of simulation</a:t>
          </a:r>
          <a:endParaRPr lang="en-GB" dirty="0"/>
        </a:p>
      </dgm:t>
    </dgm:pt>
    <dgm:pt modelId="{2D4A82EF-E5AF-4468-B907-27C34B03AB4D}" type="parTrans" cxnId="{78361C9B-130F-4C82-A8D6-F95D329984DD}">
      <dgm:prSet/>
      <dgm:spPr/>
      <dgm:t>
        <a:bodyPr/>
        <a:lstStyle/>
        <a:p>
          <a:endParaRPr lang="en-GB"/>
        </a:p>
      </dgm:t>
    </dgm:pt>
    <dgm:pt modelId="{91BCEE7D-E568-441D-B67E-67BED1EEA366}" type="sibTrans" cxnId="{78361C9B-130F-4C82-A8D6-F95D329984DD}">
      <dgm:prSet/>
      <dgm:spPr/>
      <dgm:t>
        <a:bodyPr/>
        <a:lstStyle/>
        <a:p>
          <a:endParaRPr lang="en-GB"/>
        </a:p>
      </dgm:t>
    </dgm:pt>
    <dgm:pt modelId="{DFEBF15D-C4BC-40F4-A0E2-2A92FD5307A8}">
      <dgm:prSet/>
      <dgm:spPr/>
      <dgm:t>
        <a:bodyPr/>
        <a:lstStyle/>
        <a:p>
          <a:pPr rtl="0"/>
          <a:r>
            <a:rPr lang="en-GB" dirty="0" smtClean="0"/>
            <a:t>Data to be available from “core-nodes”  and “modelling-nodes” in a global federation.</a:t>
          </a:r>
          <a:endParaRPr lang="en-GB" dirty="0"/>
        </a:p>
      </dgm:t>
    </dgm:pt>
    <dgm:pt modelId="{C00EC007-9711-4DB1-8648-9C8DDB950B2A}" type="parTrans" cxnId="{C11E11A9-DDA8-40D9-B2CC-11C7D1D12735}">
      <dgm:prSet/>
      <dgm:spPr/>
      <dgm:t>
        <a:bodyPr/>
        <a:lstStyle/>
        <a:p>
          <a:endParaRPr lang="en-GB"/>
        </a:p>
      </dgm:t>
    </dgm:pt>
    <dgm:pt modelId="{798F6FB1-765C-47E4-B7DF-0CB6B985EDD5}" type="sibTrans" cxnId="{C11E11A9-DDA8-40D9-B2CC-11C7D1D12735}">
      <dgm:prSet/>
      <dgm:spPr/>
      <dgm:t>
        <a:bodyPr/>
        <a:lstStyle/>
        <a:p>
          <a:endParaRPr lang="en-GB"/>
        </a:p>
      </dgm:t>
    </dgm:pt>
    <dgm:pt modelId="{7FFF7A48-4A84-4A6D-8FB1-6CE2CB367FCA}">
      <dgm:prSet/>
      <dgm:spPr/>
      <dgm:t>
        <a:bodyPr/>
        <a:lstStyle/>
        <a:p>
          <a:pPr rtl="0"/>
          <a:r>
            <a:rPr lang="en-GB" dirty="0" smtClean="0"/>
            <a:t>Users need to find &amp; download datasets, and discriminate between models, and between simulation characteristics. </a:t>
          </a:r>
          <a:endParaRPr lang="en-GB" dirty="0"/>
        </a:p>
      </dgm:t>
    </dgm:pt>
    <dgm:pt modelId="{C8117541-0E75-474F-8B3B-09AE8C23F75B}" type="parTrans" cxnId="{CB518518-57B3-4F4D-9667-7F4A7828D955}">
      <dgm:prSet/>
      <dgm:spPr/>
      <dgm:t>
        <a:bodyPr/>
        <a:lstStyle/>
        <a:p>
          <a:endParaRPr lang="en-GB"/>
        </a:p>
      </dgm:t>
    </dgm:pt>
    <dgm:pt modelId="{497777E7-C5B0-44FB-B3F4-5E290BE17805}" type="sibTrans" cxnId="{CB518518-57B3-4F4D-9667-7F4A7828D955}">
      <dgm:prSet/>
      <dgm:spPr/>
      <dgm:t>
        <a:bodyPr/>
        <a:lstStyle/>
        <a:p>
          <a:endParaRPr lang="en-GB"/>
        </a:p>
      </dgm:t>
    </dgm:pt>
    <dgm:pt modelId="{22285AE8-C724-4F81-B4DA-32D99DEE800D}" type="pres">
      <dgm:prSet presAssocID="{1E1DD0F4-899E-4AA7-856C-A8CA8ACFE08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42356AA-A54C-46E3-AD6A-8422620AAB86}" type="pres">
      <dgm:prSet presAssocID="{78A510D4-B76B-437E-8A69-CE275CA96C83}" presName="parentText" presStyleLbl="node1" presStyleIdx="0" presStyleCnt="6" custLinFactNeighborY="32111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77BEE12-1CC5-4D2D-A794-69CA289DC8AE}" type="pres">
      <dgm:prSet presAssocID="{7BDCAA10-0D22-4413-A651-7B4415FA44C0}" presName="spacer" presStyleCnt="0"/>
      <dgm:spPr/>
    </dgm:pt>
    <dgm:pt modelId="{EFAB86CA-5317-487D-9547-9160328FBB01}" type="pres">
      <dgm:prSet presAssocID="{BE3AACB2-BE93-47B7-BA95-F6F30FFC3518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1337974-50BC-4C43-A72F-08189516BE10}" type="pres">
      <dgm:prSet presAssocID="{9BA76FA7-1DFE-4A8D-BCD3-FA850CDEB995}" presName="spacer" presStyleCnt="0"/>
      <dgm:spPr/>
    </dgm:pt>
    <dgm:pt modelId="{A24B0D5E-F582-4FC6-89EB-0B1E2D272349}" type="pres">
      <dgm:prSet presAssocID="{E5328F2E-ED37-49A3-B2AE-302F1866A086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DD316A9-EE9D-4953-8CD2-B78E903F6645}" type="pres">
      <dgm:prSet presAssocID="{C61E0514-D631-4AD3-8E65-FA2E66B427E7}" presName="spacer" presStyleCnt="0"/>
      <dgm:spPr/>
    </dgm:pt>
    <dgm:pt modelId="{300A3FF8-7321-458D-9107-4F43A7966BB4}" type="pres">
      <dgm:prSet presAssocID="{0782E91B-C09F-4548-8745-B1868BF0C555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9CF926B-A8C7-4782-A783-0310932DB262}" type="pres">
      <dgm:prSet presAssocID="{91BCEE7D-E568-441D-B67E-67BED1EEA366}" presName="spacer" presStyleCnt="0"/>
      <dgm:spPr/>
    </dgm:pt>
    <dgm:pt modelId="{ACA871CA-204F-4C28-8EA2-EEAECE550889}" type="pres">
      <dgm:prSet presAssocID="{DFEBF15D-C4BC-40F4-A0E2-2A92FD5307A8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BC4DD09-7A49-4D4B-A96E-2A7F665EE288}" type="pres">
      <dgm:prSet presAssocID="{798F6FB1-765C-47E4-B7DF-0CB6B985EDD5}" presName="spacer" presStyleCnt="0"/>
      <dgm:spPr/>
    </dgm:pt>
    <dgm:pt modelId="{E2CB6D85-337C-4FC0-A0B0-DB3752CB64DB}" type="pres">
      <dgm:prSet presAssocID="{7FFF7A48-4A84-4A6D-8FB1-6CE2CB367FCA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D136D35-5E6D-4729-B712-CEA3933C9464}" type="presOf" srcId="{0782E91B-C09F-4548-8745-B1868BF0C555}" destId="{300A3FF8-7321-458D-9107-4F43A7966BB4}" srcOrd="0" destOrd="0" presId="urn:microsoft.com/office/officeart/2005/8/layout/vList2"/>
    <dgm:cxn modelId="{D32DFFC4-21AA-44C1-BF4A-EFAC835ECE2C}" srcId="{1E1DD0F4-899E-4AA7-856C-A8CA8ACFE086}" destId="{78A510D4-B76B-437E-8A69-CE275CA96C83}" srcOrd="0" destOrd="0" parTransId="{3483A907-D996-44BE-8DDA-76137CD63854}" sibTransId="{7BDCAA10-0D22-4413-A651-7B4415FA44C0}"/>
    <dgm:cxn modelId="{78361C9B-130F-4C82-A8D6-F95D329984DD}" srcId="{1E1DD0F4-899E-4AA7-856C-A8CA8ACFE086}" destId="{0782E91B-C09F-4548-8745-B1868BF0C555}" srcOrd="3" destOrd="0" parTransId="{2D4A82EF-E5AF-4468-B907-27C34B03AB4D}" sibTransId="{91BCEE7D-E568-441D-B67E-67BED1EEA366}"/>
    <dgm:cxn modelId="{16157268-0CF0-4B7D-9CFD-7BC617E8FFB8}" type="presOf" srcId="{DFEBF15D-C4BC-40F4-A0E2-2A92FD5307A8}" destId="{ACA871CA-204F-4C28-8EA2-EEAECE550889}" srcOrd="0" destOrd="0" presId="urn:microsoft.com/office/officeart/2005/8/layout/vList2"/>
    <dgm:cxn modelId="{269B88FD-84E5-4672-86B1-E10C7CB88237}" type="presOf" srcId="{78A510D4-B76B-437E-8A69-CE275CA96C83}" destId="{C42356AA-A54C-46E3-AD6A-8422620AAB86}" srcOrd="0" destOrd="0" presId="urn:microsoft.com/office/officeart/2005/8/layout/vList2"/>
    <dgm:cxn modelId="{1F650238-692C-43F1-8F42-0EAC197AD101}" srcId="{1E1DD0F4-899E-4AA7-856C-A8CA8ACFE086}" destId="{BE3AACB2-BE93-47B7-BA95-F6F30FFC3518}" srcOrd="1" destOrd="0" parTransId="{7D1D1ABD-3253-487A-A2DF-2AFC809A7D71}" sibTransId="{9BA76FA7-1DFE-4A8D-BCD3-FA850CDEB995}"/>
    <dgm:cxn modelId="{E4AD2CBF-A49B-49F9-85E8-4ECAC6FD9380}" type="presOf" srcId="{BE3AACB2-BE93-47B7-BA95-F6F30FFC3518}" destId="{EFAB86CA-5317-487D-9547-9160328FBB01}" srcOrd="0" destOrd="0" presId="urn:microsoft.com/office/officeart/2005/8/layout/vList2"/>
    <dgm:cxn modelId="{DBCD314F-A4FA-4ED1-9084-FE1A43C443A0}" type="presOf" srcId="{7FFF7A48-4A84-4A6D-8FB1-6CE2CB367FCA}" destId="{E2CB6D85-337C-4FC0-A0B0-DB3752CB64DB}" srcOrd="0" destOrd="0" presId="urn:microsoft.com/office/officeart/2005/8/layout/vList2"/>
    <dgm:cxn modelId="{F19F7181-EE45-4E97-A3BE-BE1558E7EFF2}" type="presOf" srcId="{E5328F2E-ED37-49A3-B2AE-302F1866A086}" destId="{A24B0D5E-F582-4FC6-89EB-0B1E2D272349}" srcOrd="0" destOrd="0" presId="urn:microsoft.com/office/officeart/2005/8/layout/vList2"/>
    <dgm:cxn modelId="{086F77E9-8E7C-4C3A-ACD9-6D0607F77760}" type="presOf" srcId="{1E1DD0F4-899E-4AA7-856C-A8CA8ACFE086}" destId="{22285AE8-C724-4F81-B4DA-32D99DEE800D}" srcOrd="0" destOrd="0" presId="urn:microsoft.com/office/officeart/2005/8/layout/vList2"/>
    <dgm:cxn modelId="{C11E11A9-DDA8-40D9-B2CC-11C7D1D12735}" srcId="{1E1DD0F4-899E-4AA7-856C-A8CA8ACFE086}" destId="{DFEBF15D-C4BC-40F4-A0E2-2A92FD5307A8}" srcOrd="4" destOrd="0" parTransId="{C00EC007-9711-4DB1-8648-9C8DDB950B2A}" sibTransId="{798F6FB1-765C-47E4-B7DF-0CB6B985EDD5}"/>
    <dgm:cxn modelId="{CB518518-57B3-4F4D-9667-7F4A7828D955}" srcId="{1E1DD0F4-899E-4AA7-856C-A8CA8ACFE086}" destId="{7FFF7A48-4A84-4A6D-8FB1-6CE2CB367FCA}" srcOrd="5" destOrd="0" parTransId="{C8117541-0E75-474F-8B3B-09AE8C23F75B}" sibTransId="{497777E7-C5B0-44FB-B3F4-5E290BE17805}"/>
    <dgm:cxn modelId="{634EBA42-BCA2-4939-9A91-F7BD5BC69529}" srcId="{1E1DD0F4-899E-4AA7-856C-A8CA8ACFE086}" destId="{E5328F2E-ED37-49A3-B2AE-302F1866A086}" srcOrd="2" destOrd="0" parTransId="{2478D7F9-6E95-4B8B-9D79-AC8985AF3829}" sibTransId="{C61E0514-D631-4AD3-8E65-FA2E66B427E7}"/>
    <dgm:cxn modelId="{79306663-3EF7-417A-A563-D81873B804E8}" type="presParOf" srcId="{22285AE8-C724-4F81-B4DA-32D99DEE800D}" destId="{C42356AA-A54C-46E3-AD6A-8422620AAB86}" srcOrd="0" destOrd="0" presId="urn:microsoft.com/office/officeart/2005/8/layout/vList2"/>
    <dgm:cxn modelId="{3CF55862-04E8-4B87-BB55-CC27BA943B1A}" type="presParOf" srcId="{22285AE8-C724-4F81-B4DA-32D99DEE800D}" destId="{B77BEE12-1CC5-4D2D-A794-69CA289DC8AE}" srcOrd="1" destOrd="0" presId="urn:microsoft.com/office/officeart/2005/8/layout/vList2"/>
    <dgm:cxn modelId="{667FA07E-E722-4EE2-8BBA-F2B2F650B72F}" type="presParOf" srcId="{22285AE8-C724-4F81-B4DA-32D99DEE800D}" destId="{EFAB86CA-5317-487D-9547-9160328FBB01}" srcOrd="2" destOrd="0" presId="urn:microsoft.com/office/officeart/2005/8/layout/vList2"/>
    <dgm:cxn modelId="{7EC377FC-3C67-4C4B-91DC-E61AAF957AF3}" type="presParOf" srcId="{22285AE8-C724-4F81-B4DA-32D99DEE800D}" destId="{01337974-50BC-4C43-A72F-08189516BE10}" srcOrd="3" destOrd="0" presId="urn:microsoft.com/office/officeart/2005/8/layout/vList2"/>
    <dgm:cxn modelId="{BE9008DA-FE02-4449-991D-FAA1CC0510B1}" type="presParOf" srcId="{22285AE8-C724-4F81-B4DA-32D99DEE800D}" destId="{A24B0D5E-F582-4FC6-89EB-0B1E2D272349}" srcOrd="4" destOrd="0" presId="urn:microsoft.com/office/officeart/2005/8/layout/vList2"/>
    <dgm:cxn modelId="{E8B4B67B-1B46-45A7-BE3B-5F705C6DCC09}" type="presParOf" srcId="{22285AE8-C724-4F81-B4DA-32D99DEE800D}" destId="{BDD316A9-EE9D-4953-8CD2-B78E903F6645}" srcOrd="5" destOrd="0" presId="urn:microsoft.com/office/officeart/2005/8/layout/vList2"/>
    <dgm:cxn modelId="{DD1E28F1-8F99-4193-AA5A-2F41E145E98C}" type="presParOf" srcId="{22285AE8-C724-4F81-B4DA-32D99DEE800D}" destId="{300A3FF8-7321-458D-9107-4F43A7966BB4}" srcOrd="6" destOrd="0" presId="urn:microsoft.com/office/officeart/2005/8/layout/vList2"/>
    <dgm:cxn modelId="{D7D52D6D-36FE-4836-BBA9-BAA15A90FC57}" type="presParOf" srcId="{22285AE8-C724-4F81-B4DA-32D99DEE800D}" destId="{89CF926B-A8C7-4782-A783-0310932DB262}" srcOrd="7" destOrd="0" presId="urn:microsoft.com/office/officeart/2005/8/layout/vList2"/>
    <dgm:cxn modelId="{BE2DEF60-FF2E-4BEA-AD46-7438787142B9}" type="presParOf" srcId="{22285AE8-C724-4F81-B4DA-32D99DEE800D}" destId="{ACA871CA-204F-4C28-8EA2-EEAECE550889}" srcOrd="8" destOrd="0" presId="urn:microsoft.com/office/officeart/2005/8/layout/vList2"/>
    <dgm:cxn modelId="{981CF8AF-805F-439F-A94B-7166C03BD57A}" type="presParOf" srcId="{22285AE8-C724-4F81-B4DA-32D99DEE800D}" destId="{1BC4DD09-7A49-4D4B-A96E-2A7F665EE288}" srcOrd="9" destOrd="0" presId="urn:microsoft.com/office/officeart/2005/8/layout/vList2"/>
    <dgm:cxn modelId="{AB618154-B429-49D2-B5DF-8D20B80FC6A3}" type="presParOf" srcId="{22285AE8-C724-4F81-B4DA-32D99DEE800D}" destId="{E2CB6D85-337C-4FC0-A0B0-DB3752CB64DB}" srcOrd="10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D1D9F1-6849-4DBB-A628-4738B7FC3C6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2567E9E-FD38-45BF-90FA-830C0910FBCB}">
      <dgm:prSet/>
      <dgm:spPr/>
      <dgm:t>
        <a:bodyPr/>
        <a:lstStyle/>
        <a:p>
          <a:pPr rtl="0"/>
          <a:r>
            <a:rPr lang="en-GB" dirty="0" smtClean="0"/>
            <a:t>mid-2009</a:t>
          </a:r>
          <a:endParaRPr lang="en-GB" dirty="0"/>
        </a:p>
      </dgm:t>
    </dgm:pt>
    <dgm:pt modelId="{AE9521E8-0E0E-481E-8C96-B91159066E15}" type="parTrans" cxnId="{24E5B5DD-A373-4D4B-8A98-8DC006F8D942}">
      <dgm:prSet/>
      <dgm:spPr/>
      <dgm:t>
        <a:bodyPr/>
        <a:lstStyle/>
        <a:p>
          <a:endParaRPr lang="en-GB"/>
        </a:p>
      </dgm:t>
    </dgm:pt>
    <dgm:pt modelId="{D67A0C93-C785-42E9-BF75-6696F638153E}" type="sibTrans" cxnId="{24E5B5DD-A373-4D4B-8A98-8DC006F8D942}">
      <dgm:prSet/>
      <dgm:spPr/>
      <dgm:t>
        <a:bodyPr/>
        <a:lstStyle/>
        <a:p>
          <a:endParaRPr lang="en-GB"/>
        </a:p>
      </dgm:t>
    </dgm:pt>
    <dgm:pt modelId="{4B1EE92F-56C9-4BEB-9547-0B50B1E139C9}">
      <dgm:prSet/>
      <dgm:spPr/>
      <dgm:t>
        <a:bodyPr/>
        <a:lstStyle/>
        <a:p>
          <a:pPr rtl="0"/>
          <a:r>
            <a:rPr lang="en-GB" dirty="0" smtClean="0"/>
            <a:t>2009</a:t>
          </a:r>
          <a:endParaRPr lang="en-GB" dirty="0"/>
        </a:p>
      </dgm:t>
    </dgm:pt>
    <dgm:pt modelId="{33CFCAE1-4DE1-464C-AF13-585D8B8579FF}" type="parTrans" cxnId="{FFA6EA05-82F8-445C-B766-2E6F5B0DD0E8}">
      <dgm:prSet/>
      <dgm:spPr/>
      <dgm:t>
        <a:bodyPr/>
        <a:lstStyle/>
        <a:p>
          <a:endParaRPr lang="en-GB"/>
        </a:p>
      </dgm:t>
    </dgm:pt>
    <dgm:pt modelId="{80F4CB68-5B29-47F4-B625-2D7AC37197D7}" type="sibTrans" cxnId="{FFA6EA05-82F8-445C-B766-2E6F5B0DD0E8}">
      <dgm:prSet/>
      <dgm:spPr/>
      <dgm:t>
        <a:bodyPr/>
        <a:lstStyle/>
        <a:p>
          <a:endParaRPr lang="en-GB"/>
        </a:p>
      </dgm:t>
    </dgm:pt>
    <dgm:pt modelId="{D51ADB64-E962-440E-8A69-1B8B9AD0537F}">
      <dgm:prSet/>
      <dgm:spPr/>
      <dgm:t>
        <a:bodyPr/>
        <a:lstStyle/>
        <a:p>
          <a:pPr rtl="0"/>
          <a:r>
            <a:rPr lang="en-GB" dirty="0" smtClean="0"/>
            <a:t>end of 2010</a:t>
          </a:r>
          <a:endParaRPr lang="en-GB" dirty="0"/>
        </a:p>
      </dgm:t>
    </dgm:pt>
    <dgm:pt modelId="{B7BEB83E-7A31-41DE-8F43-0BE84F28231B}" type="parTrans" cxnId="{71C5D0BB-DC92-4870-83EB-FE262CD73A4F}">
      <dgm:prSet/>
      <dgm:spPr/>
      <dgm:t>
        <a:bodyPr/>
        <a:lstStyle/>
        <a:p>
          <a:endParaRPr lang="en-GB"/>
        </a:p>
      </dgm:t>
    </dgm:pt>
    <dgm:pt modelId="{C3AF72A7-BF94-4683-9A4F-2E0FCF3D8985}" type="sibTrans" cxnId="{71C5D0BB-DC92-4870-83EB-FE262CD73A4F}">
      <dgm:prSet/>
      <dgm:spPr/>
      <dgm:t>
        <a:bodyPr/>
        <a:lstStyle/>
        <a:p>
          <a:endParaRPr lang="en-GB"/>
        </a:p>
      </dgm:t>
    </dgm:pt>
    <dgm:pt modelId="{19D5465B-C68C-40C9-ADAD-5DCCBDB7A306}">
      <dgm:prSet/>
      <dgm:spPr/>
      <dgm:t>
        <a:bodyPr/>
        <a:lstStyle/>
        <a:p>
          <a:pPr rtl="0"/>
          <a:r>
            <a:rPr lang="en-GB" dirty="0" smtClean="0"/>
            <a:t>early to mid 2012</a:t>
          </a:r>
          <a:endParaRPr lang="en-GB" dirty="0"/>
        </a:p>
      </dgm:t>
    </dgm:pt>
    <dgm:pt modelId="{E9B9E4D6-B31F-4C0E-A387-ABF3F6C27E37}" type="parTrans" cxnId="{54FFDF20-1095-4116-85B0-87E86A5D1E4E}">
      <dgm:prSet/>
      <dgm:spPr/>
      <dgm:t>
        <a:bodyPr/>
        <a:lstStyle/>
        <a:p>
          <a:endParaRPr lang="en-GB"/>
        </a:p>
      </dgm:t>
    </dgm:pt>
    <dgm:pt modelId="{DAEF1997-F174-4637-B317-57EE7521D868}" type="sibTrans" cxnId="{54FFDF20-1095-4116-85B0-87E86A5D1E4E}">
      <dgm:prSet/>
      <dgm:spPr/>
      <dgm:t>
        <a:bodyPr/>
        <a:lstStyle/>
        <a:p>
          <a:endParaRPr lang="en-GB"/>
        </a:p>
      </dgm:t>
    </dgm:pt>
    <dgm:pt modelId="{2FFAC84F-70BD-4BFC-8901-07DF630C556D}">
      <dgm:prSet/>
      <dgm:spPr/>
      <dgm:t>
        <a:bodyPr/>
        <a:lstStyle/>
        <a:p>
          <a:pPr rtl="0"/>
          <a:r>
            <a:rPr lang="en-GB" dirty="0" smtClean="0"/>
            <a:t>early 2013!</a:t>
          </a:r>
          <a:endParaRPr lang="en-GB" dirty="0"/>
        </a:p>
      </dgm:t>
    </dgm:pt>
    <dgm:pt modelId="{2505E013-E50A-4187-8DDF-19C0A3E228B4}" type="parTrans" cxnId="{6952FC23-ED44-43ED-982B-2A5B265E3AA8}">
      <dgm:prSet/>
      <dgm:spPr/>
      <dgm:t>
        <a:bodyPr/>
        <a:lstStyle/>
        <a:p>
          <a:endParaRPr lang="en-GB"/>
        </a:p>
      </dgm:t>
    </dgm:pt>
    <dgm:pt modelId="{D2C03F32-4DDB-4732-9B57-8537C2626433}" type="sibTrans" cxnId="{6952FC23-ED44-43ED-982B-2A5B265E3AA8}">
      <dgm:prSet/>
      <dgm:spPr/>
      <dgm:t>
        <a:bodyPr/>
        <a:lstStyle/>
        <a:p>
          <a:endParaRPr lang="en-GB"/>
        </a:p>
      </dgm:t>
    </dgm:pt>
    <dgm:pt modelId="{C7F9D2FB-A43A-43A9-B24D-763433843FC0}">
      <dgm:prSet custT="1"/>
      <dgm:spPr/>
      <dgm:t>
        <a:bodyPr/>
        <a:lstStyle/>
        <a:p>
          <a:pPr rtl="0"/>
          <a:r>
            <a:rPr lang="en-GB" sz="1600" dirty="0" smtClean="0"/>
            <a:t>Simulations</a:t>
          </a:r>
          <a:r>
            <a:rPr lang="en-GB" sz="1700" dirty="0" smtClean="0"/>
            <a:t> Starting</a:t>
          </a:r>
          <a:endParaRPr lang="en-GB" sz="1700" dirty="0"/>
        </a:p>
      </dgm:t>
    </dgm:pt>
    <dgm:pt modelId="{DC4A265D-35B1-4A16-8486-3349588E0922}" type="parTrans" cxnId="{CC3FC16D-39C2-4ADE-804A-75291A3E9AA9}">
      <dgm:prSet/>
      <dgm:spPr/>
      <dgm:t>
        <a:bodyPr/>
        <a:lstStyle/>
        <a:p>
          <a:endParaRPr lang="en-GB"/>
        </a:p>
      </dgm:t>
    </dgm:pt>
    <dgm:pt modelId="{A0F3E07A-D47A-4474-ABCB-E5584401E2FD}" type="sibTrans" cxnId="{CC3FC16D-39C2-4ADE-804A-75291A3E9AA9}">
      <dgm:prSet/>
      <dgm:spPr/>
      <dgm:t>
        <a:bodyPr/>
        <a:lstStyle/>
        <a:p>
          <a:endParaRPr lang="en-GB"/>
        </a:p>
      </dgm:t>
    </dgm:pt>
    <dgm:pt modelId="{DD9C55A1-A0BA-4181-B068-ED611EDB3678}">
      <dgm:prSet custT="1"/>
      <dgm:spPr/>
      <dgm:t>
        <a:bodyPr/>
        <a:lstStyle/>
        <a:p>
          <a:r>
            <a:rPr lang="en-GB" sz="1600" dirty="0" smtClean="0"/>
            <a:t>Model</a:t>
          </a:r>
          <a:r>
            <a:rPr lang="en-GB" sz="1700" dirty="0" smtClean="0"/>
            <a:t> and Simulation Documentation needed </a:t>
          </a:r>
          <a:endParaRPr lang="en-GB" sz="1700" dirty="0"/>
        </a:p>
      </dgm:t>
    </dgm:pt>
    <dgm:pt modelId="{6115B2A6-82AC-4497-9980-61263CEDCC00}" type="parTrans" cxnId="{EA7E999A-07AE-414E-9041-27F79FB3AC04}">
      <dgm:prSet/>
      <dgm:spPr/>
      <dgm:t>
        <a:bodyPr/>
        <a:lstStyle/>
        <a:p>
          <a:endParaRPr lang="en-GB"/>
        </a:p>
      </dgm:t>
    </dgm:pt>
    <dgm:pt modelId="{D7529D4D-6305-4BF2-9038-225740E6F548}" type="sibTrans" cxnId="{EA7E999A-07AE-414E-9041-27F79FB3AC04}">
      <dgm:prSet/>
      <dgm:spPr/>
      <dgm:t>
        <a:bodyPr/>
        <a:lstStyle/>
        <a:p>
          <a:endParaRPr lang="en-GB"/>
        </a:p>
      </dgm:t>
    </dgm:pt>
    <dgm:pt modelId="{D0E26DD6-14B3-44BB-951C-76B39C29B06A}">
      <dgm:prSet custT="1"/>
      <dgm:spPr/>
      <dgm:t>
        <a:bodyPr/>
        <a:lstStyle/>
        <a:p>
          <a:r>
            <a:rPr lang="en-GB" sz="1600" dirty="0" smtClean="0"/>
            <a:t>Data available</a:t>
          </a:r>
          <a:endParaRPr lang="en-GB" sz="1600" dirty="0"/>
        </a:p>
      </dgm:t>
    </dgm:pt>
    <dgm:pt modelId="{05E3116D-845F-4D8E-AB31-33B7728BDA49}" type="parTrans" cxnId="{2341D6CA-51AC-4A51-846C-D615B485BAF8}">
      <dgm:prSet/>
      <dgm:spPr/>
      <dgm:t>
        <a:bodyPr/>
        <a:lstStyle/>
        <a:p>
          <a:endParaRPr lang="en-GB"/>
        </a:p>
      </dgm:t>
    </dgm:pt>
    <dgm:pt modelId="{6C7A06C0-DB38-47C2-90B0-5C9E0534E02D}" type="sibTrans" cxnId="{2341D6CA-51AC-4A51-846C-D615B485BAF8}">
      <dgm:prSet/>
      <dgm:spPr/>
      <dgm:t>
        <a:bodyPr/>
        <a:lstStyle/>
        <a:p>
          <a:endParaRPr lang="en-GB"/>
        </a:p>
      </dgm:t>
    </dgm:pt>
    <dgm:pt modelId="{04CD64A1-6535-478A-966E-7162EDC7DCD4}">
      <dgm:prSet custT="1"/>
      <dgm:spPr/>
      <dgm:t>
        <a:bodyPr/>
        <a:lstStyle/>
        <a:p>
          <a:r>
            <a:rPr lang="en-GB" sz="1600" dirty="0" smtClean="0"/>
            <a:t>Scientific Analysis, Paper Submission and Review</a:t>
          </a:r>
          <a:endParaRPr lang="en-GB" sz="1600" dirty="0"/>
        </a:p>
      </dgm:t>
    </dgm:pt>
    <dgm:pt modelId="{C91EE227-ACCF-4B96-8F83-048153FAC917}" type="parTrans" cxnId="{5B3D8CC4-12D6-48E0-99F6-1F12977B0381}">
      <dgm:prSet/>
      <dgm:spPr/>
      <dgm:t>
        <a:bodyPr/>
        <a:lstStyle/>
        <a:p>
          <a:endParaRPr lang="en-GB"/>
        </a:p>
      </dgm:t>
    </dgm:pt>
    <dgm:pt modelId="{A64C7A9C-F39A-4981-8F7C-2A83395169A6}" type="sibTrans" cxnId="{5B3D8CC4-12D6-48E0-99F6-1F12977B0381}">
      <dgm:prSet/>
      <dgm:spPr/>
      <dgm:t>
        <a:bodyPr/>
        <a:lstStyle/>
        <a:p>
          <a:endParaRPr lang="en-GB"/>
        </a:p>
      </dgm:t>
    </dgm:pt>
    <dgm:pt modelId="{7C57C475-F887-4A5E-BAFE-AE6501654605}">
      <dgm:prSet custT="1"/>
      <dgm:spPr/>
      <dgm:t>
        <a:bodyPr/>
        <a:lstStyle/>
        <a:p>
          <a:r>
            <a:rPr lang="en-GB" sz="1600" dirty="0" smtClean="0"/>
            <a:t>Reports</a:t>
          </a:r>
          <a:endParaRPr lang="en-GB" sz="1600" dirty="0"/>
        </a:p>
      </dgm:t>
    </dgm:pt>
    <dgm:pt modelId="{081CD08F-BF28-455D-BD8A-3FE6DC8ED1BD}" type="parTrans" cxnId="{A22E297B-E913-4145-BC86-0950F414CCEB}">
      <dgm:prSet/>
      <dgm:spPr/>
      <dgm:t>
        <a:bodyPr/>
        <a:lstStyle/>
        <a:p>
          <a:endParaRPr lang="en-GB"/>
        </a:p>
      </dgm:t>
    </dgm:pt>
    <dgm:pt modelId="{FE53BBE8-8B48-44F5-B0D2-4E869CCB4BC0}" type="sibTrans" cxnId="{A22E297B-E913-4145-BC86-0950F414CCEB}">
      <dgm:prSet/>
      <dgm:spPr/>
      <dgm:t>
        <a:bodyPr/>
        <a:lstStyle/>
        <a:p>
          <a:endParaRPr lang="en-GB"/>
        </a:p>
      </dgm:t>
    </dgm:pt>
    <dgm:pt modelId="{221B5A08-492A-471D-A83F-03146C9470D7}" type="pres">
      <dgm:prSet presAssocID="{B7D1D9F1-6849-4DBB-A628-4738B7FC3C6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7EFA36C-FB09-467F-BE6B-8EA64334F426}" type="pres">
      <dgm:prSet presAssocID="{22567E9E-FD38-45BF-90FA-830C0910FBCB}" presName="composite" presStyleCnt="0"/>
      <dgm:spPr/>
    </dgm:pt>
    <dgm:pt modelId="{4179EC72-0E23-4E5A-92FE-36C365EC5675}" type="pres">
      <dgm:prSet presAssocID="{22567E9E-FD38-45BF-90FA-830C0910FBCB}" presName="parentText" presStyleLbl="alignNode1" presStyleIdx="0" presStyleCnt="5" custLinFactNeighborX="0" custLinFactNeighborY="-14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6F38EE6-8ECF-4F85-BAF0-BF79F03D4281}" type="pres">
      <dgm:prSet presAssocID="{22567E9E-FD38-45BF-90FA-830C0910FBCB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40A0BB0-4B02-4E31-85F4-83680B6C6767}" type="pres">
      <dgm:prSet presAssocID="{D67A0C93-C785-42E9-BF75-6696F638153E}" presName="sp" presStyleCnt="0"/>
      <dgm:spPr/>
    </dgm:pt>
    <dgm:pt modelId="{F023CAA3-EF7E-4A86-A487-056F6F749B28}" type="pres">
      <dgm:prSet presAssocID="{4B1EE92F-56C9-4BEB-9547-0B50B1E139C9}" presName="composite" presStyleCnt="0"/>
      <dgm:spPr/>
    </dgm:pt>
    <dgm:pt modelId="{E6B56E15-15C8-4B1E-8295-95C63C3BA6AD}" type="pres">
      <dgm:prSet presAssocID="{4B1EE92F-56C9-4BEB-9547-0B50B1E139C9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84766A2-6075-4A2A-8F66-A41D1115072B}" type="pres">
      <dgm:prSet presAssocID="{4B1EE92F-56C9-4BEB-9547-0B50B1E139C9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D7F7C17-6D35-494C-B326-A05C4F3B92D0}" type="pres">
      <dgm:prSet presAssocID="{80F4CB68-5B29-47F4-B625-2D7AC37197D7}" presName="sp" presStyleCnt="0"/>
      <dgm:spPr/>
    </dgm:pt>
    <dgm:pt modelId="{28F3A92B-5E8B-437A-946C-DB81A12BB553}" type="pres">
      <dgm:prSet presAssocID="{D51ADB64-E962-440E-8A69-1B8B9AD0537F}" presName="composite" presStyleCnt="0"/>
      <dgm:spPr/>
    </dgm:pt>
    <dgm:pt modelId="{5548243D-8371-4902-9466-982A1A38F593}" type="pres">
      <dgm:prSet presAssocID="{D51ADB64-E962-440E-8A69-1B8B9AD0537F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E4EEE7-A3AD-437D-8352-8EF9E5CA7A0C}" type="pres">
      <dgm:prSet presAssocID="{D51ADB64-E962-440E-8A69-1B8B9AD0537F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BCDDEA4-DED3-45CC-8130-02D56BAA759E}" type="pres">
      <dgm:prSet presAssocID="{C3AF72A7-BF94-4683-9A4F-2E0FCF3D8985}" presName="sp" presStyleCnt="0"/>
      <dgm:spPr/>
    </dgm:pt>
    <dgm:pt modelId="{A516DE47-8E1F-4014-9EE5-E79A3CDC0D14}" type="pres">
      <dgm:prSet presAssocID="{19D5465B-C68C-40C9-ADAD-5DCCBDB7A306}" presName="composite" presStyleCnt="0"/>
      <dgm:spPr/>
    </dgm:pt>
    <dgm:pt modelId="{520B1A0F-55BB-4E17-98D6-96EF76C35F6E}" type="pres">
      <dgm:prSet presAssocID="{19D5465B-C68C-40C9-ADAD-5DCCBDB7A306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C91EE0A-962A-4663-BA03-F8BC1E8492DD}" type="pres">
      <dgm:prSet presAssocID="{19D5465B-C68C-40C9-ADAD-5DCCBDB7A306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4E6D4CD-C031-41FD-956F-75A742C488BC}" type="pres">
      <dgm:prSet presAssocID="{DAEF1997-F174-4637-B317-57EE7521D868}" presName="sp" presStyleCnt="0"/>
      <dgm:spPr/>
    </dgm:pt>
    <dgm:pt modelId="{16678744-4B6C-4D69-AFA2-4F57B9D15387}" type="pres">
      <dgm:prSet presAssocID="{2FFAC84F-70BD-4BFC-8901-07DF630C556D}" presName="composite" presStyleCnt="0"/>
      <dgm:spPr/>
    </dgm:pt>
    <dgm:pt modelId="{A700F87B-92ED-4168-8043-761F802CA31C}" type="pres">
      <dgm:prSet presAssocID="{2FFAC84F-70BD-4BFC-8901-07DF630C556D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95CB87B-105F-490C-BB57-0F6D2FA2AB4A}" type="pres">
      <dgm:prSet presAssocID="{2FFAC84F-70BD-4BFC-8901-07DF630C556D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C3FC16D-39C2-4ADE-804A-75291A3E9AA9}" srcId="{22567E9E-FD38-45BF-90FA-830C0910FBCB}" destId="{C7F9D2FB-A43A-43A9-B24D-763433843FC0}" srcOrd="0" destOrd="0" parTransId="{DC4A265D-35B1-4A16-8486-3349588E0922}" sibTransId="{A0F3E07A-D47A-4474-ABCB-E5584401E2FD}"/>
    <dgm:cxn modelId="{9D02CCD4-C54A-49A1-8877-398A02B204F7}" type="presOf" srcId="{D0E26DD6-14B3-44BB-951C-76B39C29B06A}" destId="{B4E4EEE7-A3AD-437D-8352-8EF9E5CA7A0C}" srcOrd="0" destOrd="0" presId="urn:microsoft.com/office/officeart/2005/8/layout/chevron2"/>
    <dgm:cxn modelId="{24E5B5DD-A373-4D4B-8A98-8DC006F8D942}" srcId="{B7D1D9F1-6849-4DBB-A628-4738B7FC3C65}" destId="{22567E9E-FD38-45BF-90FA-830C0910FBCB}" srcOrd="0" destOrd="0" parTransId="{AE9521E8-0E0E-481E-8C96-B91159066E15}" sibTransId="{D67A0C93-C785-42E9-BF75-6696F638153E}"/>
    <dgm:cxn modelId="{E2672198-CBC7-4CCD-8FBE-DA8C60FFB368}" type="presOf" srcId="{B7D1D9F1-6849-4DBB-A628-4738B7FC3C65}" destId="{221B5A08-492A-471D-A83F-03146C9470D7}" srcOrd="0" destOrd="0" presId="urn:microsoft.com/office/officeart/2005/8/layout/chevron2"/>
    <dgm:cxn modelId="{5B3D8CC4-12D6-48E0-99F6-1F12977B0381}" srcId="{19D5465B-C68C-40C9-ADAD-5DCCBDB7A306}" destId="{04CD64A1-6535-478A-966E-7162EDC7DCD4}" srcOrd="0" destOrd="0" parTransId="{C91EE227-ACCF-4B96-8F83-048153FAC917}" sibTransId="{A64C7A9C-F39A-4981-8F7C-2A83395169A6}"/>
    <dgm:cxn modelId="{6952FC23-ED44-43ED-982B-2A5B265E3AA8}" srcId="{B7D1D9F1-6849-4DBB-A628-4738B7FC3C65}" destId="{2FFAC84F-70BD-4BFC-8901-07DF630C556D}" srcOrd="4" destOrd="0" parTransId="{2505E013-E50A-4187-8DDF-19C0A3E228B4}" sibTransId="{D2C03F32-4DDB-4732-9B57-8537C2626433}"/>
    <dgm:cxn modelId="{2341D6CA-51AC-4A51-846C-D615B485BAF8}" srcId="{D51ADB64-E962-440E-8A69-1B8B9AD0537F}" destId="{D0E26DD6-14B3-44BB-951C-76B39C29B06A}" srcOrd="0" destOrd="0" parTransId="{05E3116D-845F-4D8E-AB31-33B7728BDA49}" sibTransId="{6C7A06C0-DB38-47C2-90B0-5C9E0534E02D}"/>
    <dgm:cxn modelId="{6D96A4CE-0B38-4470-8B04-E59C3CEB5873}" type="presOf" srcId="{DD9C55A1-A0BA-4181-B068-ED611EDB3678}" destId="{384766A2-6075-4A2A-8F66-A41D1115072B}" srcOrd="0" destOrd="0" presId="urn:microsoft.com/office/officeart/2005/8/layout/chevron2"/>
    <dgm:cxn modelId="{A22E297B-E913-4145-BC86-0950F414CCEB}" srcId="{2FFAC84F-70BD-4BFC-8901-07DF630C556D}" destId="{7C57C475-F887-4A5E-BAFE-AE6501654605}" srcOrd="0" destOrd="0" parTransId="{081CD08F-BF28-455D-BD8A-3FE6DC8ED1BD}" sibTransId="{FE53BBE8-8B48-44F5-B0D2-4E869CCB4BC0}"/>
    <dgm:cxn modelId="{81BBAA3E-27F7-4A7C-99D9-1FF3F444DE25}" type="presOf" srcId="{D51ADB64-E962-440E-8A69-1B8B9AD0537F}" destId="{5548243D-8371-4902-9466-982A1A38F593}" srcOrd="0" destOrd="0" presId="urn:microsoft.com/office/officeart/2005/8/layout/chevron2"/>
    <dgm:cxn modelId="{D62ADFD2-94B0-40A0-865F-DA20AC70997F}" type="presOf" srcId="{19D5465B-C68C-40C9-ADAD-5DCCBDB7A306}" destId="{520B1A0F-55BB-4E17-98D6-96EF76C35F6E}" srcOrd="0" destOrd="0" presId="urn:microsoft.com/office/officeart/2005/8/layout/chevron2"/>
    <dgm:cxn modelId="{14FE3012-2CDA-4520-BA32-F715B07685EB}" type="presOf" srcId="{7C57C475-F887-4A5E-BAFE-AE6501654605}" destId="{F95CB87B-105F-490C-BB57-0F6D2FA2AB4A}" srcOrd="0" destOrd="0" presId="urn:microsoft.com/office/officeart/2005/8/layout/chevron2"/>
    <dgm:cxn modelId="{588E5556-173A-4FCB-97A7-6F0BC01162C8}" type="presOf" srcId="{2FFAC84F-70BD-4BFC-8901-07DF630C556D}" destId="{A700F87B-92ED-4168-8043-761F802CA31C}" srcOrd="0" destOrd="0" presId="urn:microsoft.com/office/officeart/2005/8/layout/chevron2"/>
    <dgm:cxn modelId="{FFA6EA05-82F8-445C-B766-2E6F5B0DD0E8}" srcId="{B7D1D9F1-6849-4DBB-A628-4738B7FC3C65}" destId="{4B1EE92F-56C9-4BEB-9547-0B50B1E139C9}" srcOrd="1" destOrd="0" parTransId="{33CFCAE1-4DE1-464C-AF13-585D8B8579FF}" sibTransId="{80F4CB68-5B29-47F4-B625-2D7AC37197D7}"/>
    <dgm:cxn modelId="{487D2C78-5148-46B5-80D0-F07B71C9600D}" type="presOf" srcId="{C7F9D2FB-A43A-43A9-B24D-763433843FC0}" destId="{D6F38EE6-8ECF-4F85-BAF0-BF79F03D4281}" srcOrd="0" destOrd="0" presId="urn:microsoft.com/office/officeart/2005/8/layout/chevron2"/>
    <dgm:cxn modelId="{EA7E999A-07AE-414E-9041-27F79FB3AC04}" srcId="{4B1EE92F-56C9-4BEB-9547-0B50B1E139C9}" destId="{DD9C55A1-A0BA-4181-B068-ED611EDB3678}" srcOrd="0" destOrd="0" parTransId="{6115B2A6-82AC-4497-9980-61263CEDCC00}" sibTransId="{D7529D4D-6305-4BF2-9038-225740E6F548}"/>
    <dgm:cxn modelId="{F85E6503-E05B-4D60-B0B8-617B689FAF97}" type="presOf" srcId="{04CD64A1-6535-478A-966E-7162EDC7DCD4}" destId="{2C91EE0A-962A-4663-BA03-F8BC1E8492DD}" srcOrd="0" destOrd="0" presId="urn:microsoft.com/office/officeart/2005/8/layout/chevron2"/>
    <dgm:cxn modelId="{AF6AD487-F7D5-4929-92B8-99A25C5332BB}" type="presOf" srcId="{4B1EE92F-56C9-4BEB-9547-0B50B1E139C9}" destId="{E6B56E15-15C8-4B1E-8295-95C63C3BA6AD}" srcOrd="0" destOrd="0" presId="urn:microsoft.com/office/officeart/2005/8/layout/chevron2"/>
    <dgm:cxn modelId="{71C5D0BB-DC92-4870-83EB-FE262CD73A4F}" srcId="{B7D1D9F1-6849-4DBB-A628-4738B7FC3C65}" destId="{D51ADB64-E962-440E-8A69-1B8B9AD0537F}" srcOrd="2" destOrd="0" parTransId="{B7BEB83E-7A31-41DE-8F43-0BE84F28231B}" sibTransId="{C3AF72A7-BF94-4683-9A4F-2E0FCF3D8985}"/>
    <dgm:cxn modelId="{AFCD3F33-04FC-4158-8035-5EEB996399D3}" type="presOf" srcId="{22567E9E-FD38-45BF-90FA-830C0910FBCB}" destId="{4179EC72-0E23-4E5A-92FE-36C365EC5675}" srcOrd="0" destOrd="0" presId="urn:microsoft.com/office/officeart/2005/8/layout/chevron2"/>
    <dgm:cxn modelId="{54FFDF20-1095-4116-85B0-87E86A5D1E4E}" srcId="{B7D1D9F1-6849-4DBB-A628-4738B7FC3C65}" destId="{19D5465B-C68C-40C9-ADAD-5DCCBDB7A306}" srcOrd="3" destOrd="0" parTransId="{E9B9E4D6-B31F-4C0E-A387-ABF3F6C27E37}" sibTransId="{DAEF1997-F174-4637-B317-57EE7521D868}"/>
    <dgm:cxn modelId="{B21B6450-124E-44F4-A01F-E919059D3096}" type="presParOf" srcId="{221B5A08-492A-471D-A83F-03146C9470D7}" destId="{E7EFA36C-FB09-467F-BE6B-8EA64334F426}" srcOrd="0" destOrd="0" presId="urn:microsoft.com/office/officeart/2005/8/layout/chevron2"/>
    <dgm:cxn modelId="{CF4B7313-E652-461F-9251-9DE4858BB7CD}" type="presParOf" srcId="{E7EFA36C-FB09-467F-BE6B-8EA64334F426}" destId="{4179EC72-0E23-4E5A-92FE-36C365EC5675}" srcOrd="0" destOrd="0" presId="urn:microsoft.com/office/officeart/2005/8/layout/chevron2"/>
    <dgm:cxn modelId="{19EF9A7A-358F-4FD1-9F00-86CE36537002}" type="presParOf" srcId="{E7EFA36C-FB09-467F-BE6B-8EA64334F426}" destId="{D6F38EE6-8ECF-4F85-BAF0-BF79F03D4281}" srcOrd="1" destOrd="0" presId="urn:microsoft.com/office/officeart/2005/8/layout/chevron2"/>
    <dgm:cxn modelId="{77DF9E1B-9449-4A2C-BB02-B3623B8CC3DD}" type="presParOf" srcId="{221B5A08-492A-471D-A83F-03146C9470D7}" destId="{A40A0BB0-4B02-4E31-85F4-83680B6C6767}" srcOrd="1" destOrd="0" presId="urn:microsoft.com/office/officeart/2005/8/layout/chevron2"/>
    <dgm:cxn modelId="{63C6C091-04A2-4CAA-ABEB-E9611F7E8802}" type="presParOf" srcId="{221B5A08-492A-471D-A83F-03146C9470D7}" destId="{F023CAA3-EF7E-4A86-A487-056F6F749B28}" srcOrd="2" destOrd="0" presId="urn:microsoft.com/office/officeart/2005/8/layout/chevron2"/>
    <dgm:cxn modelId="{A370ED13-2BA2-4E37-87E5-B1F4D9D93F31}" type="presParOf" srcId="{F023CAA3-EF7E-4A86-A487-056F6F749B28}" destId="{E6B56E15-15C8-4B1E-8295-95C63C3BA6AD}" srcOrd="0" destOrd="0" presId="urn:microsoft.com/office/officeart/2005/8/layout/chevron2"/>
    <dgm:cxn modelId="{ED957CAE-E17B-4A0F-8333-8CAB20AF5039}" type="presParOf" srcId="{F023CAA3-EF7E-4A86-A487-056F6F749B28}" destId="{384766A2-6075-4A2A-8F66-A41D1115072B}" srcOrd="1" destOrd="0" presId="urn:microsoft.com/office/officeart/2005/8/layout/chevron2"/>
    <dgm:cxn modelId="{ACD5C9ED-E748-4BC5-BC47-224E5E6E2D5B}" type="presParOf" srcId="{221B5A08-492A-471D-A83F-03146C9470D7}" destId="{DD7F7C17-6D35-494C-B326-A05C4F3B92D0}" srcOrd="3" destOrd="0" presId="urn:microsoft.com/office/officeart/2005/8/layout/chevron2"/>
    <dgm:cxn modelId="{D4CE1B98-5CD2-4B9F-977C-5B81EC372BF7}" type="presParOf" srcId="{221B5A08-492A-471D-A83F-03146C9470D7}" destId="{28F3A92B-5E8B-437A-946C-DB81A12BB553}" srcOrd="4" destOrd="0" presId="urn:microsoft.com/office/officeart/2005/8/layout/chevron2"/>
    <dgm:cxn modelId="{68F6CCA3-6BA9-48FF-A891-F64C2232E783}" type="presParOf" srcId="{28F3A92B-5E8B-437A-946C-DB81A12BB553}" destId="{5548243D-8371-4902-9466-982A1A38F593}" srcOrd="0" destOrd="0" presId="urn:microsoft.com/office/officeart/2005/8/layout/chevron2"/>
    <dgm:cxn modelId="{E19EFE75-C554-4486-A07E-66329D61DAF6}" type="presParOf" srcId="{28F3A92B-5E8B-437A-946C-DB81A12BB553}" destId="{B4E4EEE7-A3AD-437D-8352-8EF9E5CA7A0C}" srcOrd="1" destOrd="0" presId="urn:microsoft.com/office/officeart/2005/8/layout/chevron2"/>
    <dgm:cxn modelId="{73307B3D-D088-4E1E-A6B4-280D0F121B2A}" type="presParOf" srcId="{221B5A08-492A-471D-A83F-03146C9470D7}" destId="{ABCDDEA4-DED3-45CC-8130-02D56BAA759E}" srcOrd="5" destOrd="0" presId="urn:microsoft.com/office/officeart/2005/8/layout/chevron2"/>
    <dgm:cxn modelId="{D9E8D85F-40DF-48D8-97FB-185BD43FD9CF}" type="presParOf" srcId="{221B5A08-492A-471D-A83F-03146C9470D7}" destId="{A516DE47-8E1F-4014-9EE5-E79A3CDC0D14}" srcOrd="6" destOrd="0" presId="urn:microsoft.com/office/officeart/2005/8/layout/chevron2"/>
    <dgm:cxn modelId="{DC973319-59B6-4146-A0B2-FF056839EFF8}" type="presParOf" srcId="{A516DE47-8E1F-4014-9EE5-E79A3CDC0D14}" destId="{520B1A0F-55BB-4E17-98D6-96EF76C35F6E}" srcOrd="0" destOrd="0" presId="urn:microsoft.com/office/officeart/2005/8/layout/chevron2"/>
    <dgm:cxn modelId="{AD4485FA-044B-4F73-9C32-9038E3CD50FC}" type="presParOf" srcId="{A516DE47-8E1F-4014-9EE5-E79A3CDC0D14}" destId="{2C91EE0A-962A-4663-BA03-F8BC1E8492DD}" srcOrd="1" destOrd="0" presId="urn:microsoft.com/office/officeart/2005/8/layout/chevron2"/>
    <dgm:cxn modelId="{86A79BB9-DDE6-42E5-8BE7-4BF4A92F041B}" type="presParOf" srcId="{221B5A08-492A-471D-A83F-03146C9470D7}" destId="{54E6D4CD-C031-41FD-956F-75A742C488BC}" srcOrd="7" destOrd="0" presId="urn:microsoft.com/office/officeart/2005/8/layout/chevron2"/>
    <dgm:cxn modelId="{DEE3080B-4DC5-4E69-9002-B1D428E555AD}" type="presParOf" srcId="{221B5A08-492A-471D-A83F-03146C9470D7}" destId="{16678744-4B6C-4D69-AFA2-4F57B9D15387}" srcOrd="8" destOrd="0" presId="urn:microsoft.com/office/officeart/2005/8/layout/chevron2"/>
    <dgm:cxn modelId="{EC794FC8-243F-44AC-B225-8C1E7F4E0678}" type="presParOf" srcId="{16678744-4B6C-4D69-AFA2-4F57B9D15387}" destId="{A700F87B-92ED-4168-8043-761F802CA31C}" srcOrd="0" destOrd="0" presId="urn:microsoft.com/office/officeart/2005/8/layout/chevron2"/>
    <dgm:cxn modelId="{1A8671AF-B76D-4128-A460-7470C1C2470E}" type="presParOf" srcId="{16678744-4B6C-4D69-AFA2-4F57B9D15387}" destId="{F95CB87B-105F-490C-BB57-0F6D2FA2AB4A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150A3-B333-43DA-958A-B9F9D1A9A299}" type="datetimeFigureOut">
              <a:rPr lang="en-US" smtClean="0"/>
              <a:pPr/>
              <a:t>4/30/2010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B427-13BB-4004-B19C-C26E76A4DCF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C96D-98E1-42EE-AF4F-8F27537A8898}" type="datetime1">
              <a:rPr lang="en-US" smtClean="0"/>
              <a:t>4/30/2010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Philip Kershaw, EGU2010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FA69-563A-495B-B199-C85367097A50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RAL_Header_A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119938" cy="168592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AL_Header_A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119938" cy="16859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2E9E-61CA-49A6-85D5-2F9F86DF19A7}" type="datetime1">
              <a:rPr lang="en-US" smtClean="0"/>
              <a:t>4/30/2010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Philip Kershaw, EGU2010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FA69-563A-495B-B199-C85367097A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AL_Header_A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119938" cy="1685925"/>
          </a:xfrm>
          <a:prstGeom prst="rect">
            <a:avLst/>
          </a:prstGeom>
          <a:noFill/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C5A3-DA8B-4289-BFF8-CB0F3F406E0F}" type="datetime1">
              <a:rPr lang="en-US" smtClean="0"/>
              <a:t>4/30/2010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Philip Kershaw, EGU2010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FA69-563A-495B-B199-C85367097A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AL_Header_A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119938" cy="16859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dirty="0" smtClean="0"/>
              <a:t>Philip Kershaw, EGU2010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8136" y="6357958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0F8BFA69-563A-495B-B199-C85367097A5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AL_Header_A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119938" cy="16859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2710-2789-4D38-8C7F-1D51DA9CE7BC}" type="datetime1">
              <a:rPr lang="en-US" smtClean="0"/>
              <a:t>4/30/2010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Philip Kershaw, EGU2010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FA69-563A-495B-B199-C85367097A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RAL_Header_A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119938" cy="16859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D4D4-128B-4390-A4AB-116726B25D0A}" type="datetime1">
              <a:rPr lang="en-US" smtClean="0"/>
              <a:t>4/30/2010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Philip Kershaw, EGU2010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FA69-563A-495B-B199-C85367097A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AL_Header_A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119938" cy="16859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AA77-7904-449A-A2C1-609A1F48A2B8}" type="datetime1">
              <a:rPr lang="en-US" smtClean="0"/>
              <a:t>4/30/2010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Philip Kershaw, EGU2010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FA69-563A-495B-B199-C85367097A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AL_Header_A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119938" cy="16859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4A50-6715-43CE-B072-DDC3E5ACD687}" type="datetime1">
              <a:rPr lang="en-US" smtClean="0"/>
              <a:t>4/30/2010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Philip Kershaw, EGU2010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FA69-563A-495B-B199-C85367097A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AL_Header_A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119938" cy="1685925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F9D7-A847-4BB9-9DF3-BC171999F15C}" type="datetime1">
              <a:rPr lang="en-US" smtClean="0"/>
              <a:t>4/30/2010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Philip Kershaw, EGU2010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FA69-563A-495B-B199-C85367097A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RAL_Header_A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119938" cy="16859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1313-AA2F-4D2D-B151-F5DD1E663392}" type="datetime1">
              <a:rPr lang="en-US" smtClean="0"/>
              <a:t>4/30/2010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Philip Kershaw, EGU2010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FA69-563A-495B-B199-C85367097A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RAL_Header_A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119938" cy="16859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D51F-B474-468B-9074-0436D97C4D5C}" type="datetime1">
              <a:rPr lang="en-US" smtClean="0"/>
              <a:t>4/30/2010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Philip Kershaw, EGU2010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FA69-563A-495B-B199-C85367097A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eda-stfc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457289" y="5500702"/>
            <a:ext cx="5686711" cy="1357322"/>
          </a:xfrm>
          <a:prstGeom prst="rect">
            <a:avLst/>
          </a:prstGeom>
        </p:spPr>
      </p:pic>
      <p:pic>
        <p:nvPicPr>
          <p:cNvPr id="7" name="Picture 2" descr="RAL_Header_A0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7119938" cy="1685925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6BCE6-FD37-4C06-9CC7-7C2E8719CFEC}" type="datetime1">
              <a:rPr lang="en-US" smtClean="0"/>
              <a:t>4/30/2010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Philip Kershaw, EGU2010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BFA69-563A-495B-B199-C85367097A5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3600" kern="1200">
          <a:solidFill>
            <a:srgbClr val="002D5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2D56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2D5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002D5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002D5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rgbClr val="002D5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cows-viz.av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12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image" Target="../media/image7.gif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ml.com/lpt/a/92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Applying the Earth System Grid Security in a </a:t>
            </a:r>
            <a:r>
              <a:rPr lang="en-GB" dirty="0" err="1" smtClean="0"/>
              <a:t>Heterogenous</a:t>
            </a:r>
            <a:r>
              <a:rPr lang="en-GB" dirty="0" smtClean="0"/>
              <a:t> Environment of Data Access Services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8662" y="3786190"/>
            <a:ext cx="5000660" cy="1752600"/>
          </a:xfrm>
        </p:spPr>
        <p:txBody>
          <a:bodyPr/>
          <a:lstStyle/>
          <a:p>
            <a:pPr algn="r"/>
            <a:r>
              <a:rPr lang="en-GB" dirty="0" smtClean="0"/>
              <a:t>Philip Kershaw</a:t>
            </a:r>
          </a:p>
          <a:p>
            <a:pPr algn="r"/>
            <a:r>
              <a:rPr lang="en-GB" dirty="0" smtClean="0"/>
              <a:t>STFC Rutherford Appleton Laboratory</a:t>
            </a:r>
            <a:endParaRPr lang="en-GB" dirty="0"/>
          </a:p>
        </p:txBody>
      </p:sp>
      <p:pic>
        <p:nvPicPr>
          <p:cNvPr id="4" name="Picture 8" descr="BADC-NCAS-logo-transp-lar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6060836"/>
            <a:ext cx="2643206" cy="671865"/>
          </a:xfrm>
          <a:prstGeom prst="rect">
            <a:avLst/>
          </a:prstGeom>
          <a:noFill/>
        </p:spPr>
      </p:pic>
      <p:pic>
        <p:nvPicPr>
          <p:cNvPr id="5" name="Picture 4" descr="neodc_logo_huge_trans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50" y="6000768"/>
            <a:ext cx="2080265" cy="792000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29322" y="3786190"/>
            <a:ext cx="2397037" cy="1816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COWS – CEDA OGC Services </a:t>
            </a:r>
            <a:br>
              <a:rPr lang="en-GB" dirty="0" smtClean="0"/>
            </a:br>
            <a:r>
              <a:rPr lang="en-GB" dirty="0" smtClean="0"/>
              <a:t>and ESG Security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COWS – CEDA OGC Web Services </a:t>
            </a:r>
          </a:p>
          <a:p>
            <a:r>
              <a:rPr lang="en-GB" dirty="0" smtClean="0"/>
              <a:t>Python </a:t>
            </a:r>
            <a:r>
              <a:rPr lang="en-GB" dirty="0" smtClean="0"/>
              <a:t>implementation</a:t>
            </a:r>
          </a:p>
          <a:p>
            <a:r>
              <a:rPr lang="en-GB" dirty="0" smtClean="0"/>
              <a:t>COWS WMS secured with generic ESG security filters</a:t>
            </a:r>
          </a:p>
          <a:p>
            <a:pPr lvl="1"/>
            <a:r>
              <a:rPr lang="en-GB" dirty="0" smtClean="0"/>
              <a:t>Can accept SSL and </a:t>
            </a:r>
            <a:r>
              <a:rPr lang="en-GB" dirty="0" err="1" smtClean="0"/>
              <a:t>OpenID</a:t>
            </a:r>
            <a:r>
              <a:rPr lang="en-GB" dirty="0" smtClean="0"/>
              <a:t> based authentication</a:t>
            </a:r>
            <a:endParaRPr lang="en-GB" dirty="0" smtClean="0"/>
          </a:p>
          <a:p>
            <a:r>
              <a:rPr lang="en-GB" dirty="0" smtClean="0"/>
              <a:t>COWS Client</a:t>
            </a:r>
          </a:p>
          <a:p>
            <a:pPr lvl="1"/>
            <a:r>
              <a:rPr lang="en-GB" dirty="0" smtClean="0"/>
              <a:t>Open Layers based</a:t>
            </a:r>
          </a:p>
          <a:p>
            <a:pPr lvl="1"/>
            <a:r>
              <a:rPr lang="en-GB" dirty="0" smtClean="0"/>
              <a:t>Understands ESG Security </a:t>
            </a:r>
            <a:r>
              <a:rPr lang="en-GB" dirty="0" smtClean="0"/>
              <a:t>enabled COWS WMS:</a:t>
            </a:r>
          </a:p>
          <a:p>
            <a:pPr lvl="2"/>
            <a:r>
              <a:rPr lang="en-GB" dirty="0" smtClean="0"/>
              <a:t>Invoke </a:t>
            </a:r>
            <a:r>
              <a:rPr lang="en-GB" dirty="0" err="1" smtClean="0"/>
              <a:t>OpenID</a:t>
            </a:r>
            <a:r>
              <a:rPr lang="en-GB" dirty="0" smtClean="0"/>
              <a:t> based sign in on HTTP 401 Unauthorized response.</a:t>
            </a:r>
          </a:p>
          <a:p>
            <a:pPr lvl="2"/>
            <a:r>
              <a:rPr lang="en-GB" dirty="0" smtClean="0"/>
              <a:t>403 Forbidden =&gt; user doesn’t have the required access rights</a:t>
            </a:r>
          </a:p>
          <a:p>
            <a:r>
              <a:rPr lang="en-GB" dirty="0" smtClean="0">
                <a:hlinkClick r:id="rId2" action="ppaction://hlinkfile"/>
              </a:rPr>
              <a:t>Demo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Philip Kershaw, EGU2010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FA69-563A-495B-B199-C85367097A50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Plans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Tackle delegation</a:t>
            </a:r>
          </a:p>
          <a:p>
            <a:pPr lvl="1"/>
            <a:r>
              <a:rPr lang="en-GB" dirty="0" err="1" smtClean="0"/>
              <a:t>MashMyData</a:t>
            </a:r>
            <a:r>
              <a:rPr lang="en-GB" dirty="0" smtClean="0"/>
              <a:t> Project: user delegates to portal data mash up application which can retrieved secured datasets from other services</a:t>
            </a:r>
          </a:p>
          <a:p>
            <a:pPr lvl="1"/>
            <a:r>
              <a:rPr lang="en-GB" dirty="0" smtClean="0"/>
              <a:t>Proxy certificates </a:t>
            </a:r>
          </a:p>
          <a:p>
            <a:pPr lvl="1"/>
            <a:r>
              <a:rPr lang="en-GB" dirty="0" err="1" smtClean="0"/>
              <a:t>OAuth</a:t>
            </a:r>
            <a:endParaRPr lang="en-GB" dirty="0" smtClean="0"/>
          </a:p>
          <a:p>
            <a:r>
              <a:rPr lang="en-GB" dirty="0" smtClean="0"/>
              <a:t>WPS implementation and access control policy</a:t>
            </a:r>
          </a:p>
          <a:p>
            <a:pPr lvl="1"/>
            <a:r>
              <a:rPr lang="en-GB" dirty="0" smtClean="0"/>
              <a:t>URI based where possible but </a:t>
            </a:r>
          </a:p>
          <a:p>
            <a:pPr lvl="1"/>
            <a:r>
              <a:rPr lang="en-GB" dirty="0" smtClean="0"/>
              <a:t>policies based on </a:t>
            </a:r>
            <a:r>
              <a:rPr lang="en-GB" dirty="0" err="1" smtClean="0"/>
              <a:t>POST’ed</a:t>
            </a:r>
            <a:r>
              <a:rPr lang="en-GB" dirty="0" smtClean="0"/>
              <a:t> request content also likely</a:t>
            </a:r>
          </a:p>
          <a:p>
            <a:r>
              <a:rPr lang="en-GB" dirty="0" smtClean="0"/>
              <a:t>XACML (</a:t>
            </a:r>
            <a:r>
              <a:rPr lang="en-GB" dirty="0" err="1" smtClean="0"/>
              <a:t>eXtensible</a:t>
            </a:r>
            <a:r>
              <a:rPr lang="en-GB" dirty="0" smtClean="0"/>
              <a:t> Access Control </a:t>
            </a:r>
            <a:r>
              <a:rPr lang="en-GB" dirty="0" err="1" smtClean="0"/>
              <a:t>Markup</a:t>
            </a:r>
            <a:r>
              <a:rPr lang="en-GB" dirty="0" smtClean="0"/>
              <a:t> Language)</a:t>
            </a:r>
          </a:p>
          <a:p>
            <a:pPr lvl="1"/>
            <a:r>
              <a:rPr lang="en-GB" dirty="0" smtClean="0"/>
              <a:t>Richer functionality for policy expression</a:t>
            </a:r>
          </a:p>
          <a:p>
            <a:pPr lvl="1"/>
            <a:r>
              <a:rPr lang="en-GB" dirty="0" smtClean="0"/>
              <a:t>Standardised policy</a:t>
            </a:r>
          </a:p>
          <a:p>
            <a:pPr lvl="1"/>
            <a:r>
              <a:rPr lang="en-GB" dirty="0" smtClean="0"/>
              <a:t>Python XACML 2.0 implementation recently completed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Philip Kershaw, EGU2010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FA69-563A-495B-B199-C85367097A50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71406" y="1500174"/>
            <a:ext cx="8643998" cy="4803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45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002D56"/>
                </a:solidFill>
                <a:ea typeface="DejaVu Sans" charset="0"/>
                <a:cs typeface="DejaVu Sans" charset="0"/>
              </a:rPr>
              <a:t> CMIP5 </a:t>
            </a:r>
            <a:r>
              <a:rPr lang="en-GB" sz="1800" dirty="0">
                <a:solidFill>
                  <a:srgbClr val="002D56"/>
                </a:solidFill>
                <a:ea typeface="DejaVu Sans" charset="0"/>
                <a:cs typeface="DejaVu Sans" charset="0"/>
              </a:rPr>
              <a:t>is a framework for co-ordinated climate change </a:t>
            </a:r>
            <a:r>
              <a:rPr lang="en-GB" sz="1800" dirty="0" smtClean="0">
                <a:solidFill>
                  <a:srgbClr val="002D56"/>
                </a:solidFill>
                <a:ea typeface="DejaVu Sans" charset="0"/>
                <a:cs typeface="DejaVu Sans" charset="0"/>
              </a:rPr>
              <a:t>experiments</a:t>
            </a:r>
          </a:p>
          <a:p>
            <a:pPr>
              <a:spcBef>
                <a:spcPts val="45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2D56"/>
                </a:solidFill>
                <a:ea typeface="DejaVu Sans" charset="0"/>
                <a:cs typeface="DejaVu Sans" charset="0"/>
              </a:rPr>
              <a:t> </a:t>
            </a:r>
            <a:r>
              <a:rPr lang="en-GB" dirty="0" smtClean="0">
                <a:solidFill>
                  <a:srgbClr val="002D56"/>
                </a:solidFill>
                <a:ea typeface="DejaVu Sans" charset="0"/>
                <a:cs typeface="DejaVu Sans" charset="0"/>
              </a:rPr>
              <a:t>W</a:t>
            </a:r>
            <a:r>
              <a:rPr lang="en-GB" dirty="0" smtClean="0">
                <a:solidFill>
                  <a:srgbClr val="002D56"/>
                </a:solidFill>
                <a:ea typeface="DejaVu Sans" charset="0"/>
                <a:cs typeface="DejaVu Sans" charset="0"/>
              </a:rPr>
              <a:t>ill </a:t>
            </a:r>
            <a:r>
              <a:rPr lang="en-GB" dirty="0" smtClean="0">
                <a:solidFill>
                  <a:srgbClr val="002D56"/>
                </a:solidFill>
                <a:ea typeface="DejaVu Sans" charset="0"/>
                <a:cs typeface="DejaVu Sans" charset="0"/>
              </a:rPr>
              <a:t>input into the IPCC 5</a:t>
            </a:r>
            <a:r>
              <a:rPr lang="en-GB" baseline="30000" dirty="0" smtClean="0">
                <a:solidFill>
                  <a:srgbClr val="002D56"/>
                </a:solidFill>
                <a:ea typeface="DejaVu Sans" charset="0"/>
                <a:cs typeface="DejaVu Sans" charset="0"/>
              </a:rPr>
              <a:t>th</a:t>
            </a:r>
            <a:r>
              <a:rPr lang="en-GB" dirty="0" smtClean="0">
                <a:solidFill>
                  <a:srgbClr val="002D56"/>
                </a:solidFill>
                <a:ea typeface="DejaVu Sans" charset="0"/>
                <a:cs typeface="DejaVu Sans" charset="0"/>
              </a:rPr>
              <a:t> Assessment Report (AR5) scheduled for </a:t>
            </a:r>
            <a:r>
              <a:rPr lang="en-GB" dirty="0" smtClean="0">
                <a:solidFill>
                  <a:srgbClr val="002D56"/>
                </a:solidFill>
                <a:ea typeface="DejaVu Sans" charset="0"/>
                <a:cs typeface="DejaVu Sans" charset="0"/>
              </a:rPr>
              <a:t>2013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2D56"/>
              </a:solidFill>
              <a:ea typeface="DejaVu Sans" charset="0"/>
              <a:cs typeface="DejaVu Sans" charset="0"/>
            </a:endParaRPr>
          </a:p>
          <a:p>
            <a:pPr>
              <a:spcBef>
                <a:spcPts val="45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2D56"/>
              </a:solidFill>
              <a:ea typeface="DejaVu Sans" charset="0"/>
              <a:cs typeface="DejaVu Sans" charset="0"/>
            </a:endParaRPr>
          </a:p>
          <a:p>
            <a:pPr>
              <a:spcBef>
                <a:spcPts val="45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2D56"/>
              </a:solidFill>
              <a:ea typeface="DejaVu Sans" charset="0"/>
              <a:cs typeface="DejaVu Sans" charset="0"/>
            </a:endParaRPr>
          </a:p>
          <a:p>
            <a:pPr>
              <a:spcBef>
                <a:spcPts val="45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2D56"/>
              </a:solidFill>
              <a:ea typeface="DejaVu Sans" charset="0"/>
              <a:cs typeface="DejaVu Sans" charset="0"/>
            </a:endParaRPr>
          </a:p>
          <a:p>
            <a:pPr>
              <a:spcBef>
                <a:spcPts val="45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2D56"/>
              </a:solidFill>
              <a:ea typeface="DejaVu Sans" charset="0"/>
              <a:cs typeface="DejaVu Sans" charset="0"/>
            </a:endParaRPr>
          </a:p>
          <a:p>
            <a:pPr>
              <a:spcBef>
                <a:spcPts val="45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2D56"/>
              </a:solidFill>
              <a:ea typeface="DejaVu Sans" charset="0"/>
              <a:cs typeface="DejaVu Sans" charset="0"/>
            </a:endParaRPr>
          </a:p>
          <a:p>
            <a:pPr>
              <a:spcBef>
                <a:spcPts val="45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2D56"/>
              </a:solidFill>
              <a:ea typeface="DejaVu Sans" charset="0"/>
              <a:cs typeface="DejaVu Sans" charset="0"/>
            </a:endParaRPr>
          </a:p>
          <a:p>
            <a:pPr>
              <a:spcBef>
                <a:spcPts val="45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2D56"/>
              </a:solidFill>
              <a:ea typeface="DejaVu Sans" charset="0"/>
              <a:cs typeface="DejaVu Sans" charset="0"/>
            </a:endParaRPr>
          </a:p>
          <a:p>
            <a:pPr>
              <a:spcBef>
                <a:spcPts val="45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2D56"/>
              </a:solidFill>
              <a:ea typeface="DejaVu Sans" charset="0"/>
              <a:cs typeface="DejaVu Sans" charset="0"/>
            </a:endParaRPr>
          </a:p>
          <a:p>
            <a:pPr>
              <a:spcBef>
                <a:spcPts val="45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2D56"/>
                </a:solidFill>
                <a:ea typeface="DejaVu Sans" charset="0"/>
                <a:cs typeface="DejaVu Sans" charset="0"/>
              </a:rPr>
              <a:t>Software</a:t>
            </a:r>
            <a:r>
              <a:rPr lang="en-GB" dirty="0" smtClean="0">
                <a:solidFill>
                  <a:srgbClr val="002D56"/>
                </a:solidFill>
                <a:ea typeface="DejaVu Sans" charset="0"/>
                <a:cs typeface="DejaVu Sans" charset="0"/>
              </a:rPr>
              <a:t> infrastructure under development:</a:t>
            </a:r>
            <a:endParaRPr lang="en-GB" dirty="0" smtClean="0">
              <a:solidFill>
                <a:srgbClr val="002D56"/>
              </a:solidFill>
              <a:ea typeface="DejaVu Sans" charset="0"/>
              <a:cs typeface="DejaVu Sans" charset="0"/>
            </a:endParaRP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dirty="0" smtClean="0">
              <a:solidFill>
                <a:srgbClr val="002D56"/>
              </a:solidFill>
              <a:ea typeface="DejaVu Sans" charset="0"/>
              <a:cs typeface="DejaVu Sans" charset="0"/>
            </a:endParaRPr>
          </a:p>
          <a:p>
            <a:pPr>
              <a:spcBef>
                <a:spcPts val="45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dirty="0" smtClean="0">
              <a:solidFill>
                <a:srgbClr val="002D56"/>
              </a:solidFill>
              <a:ea typeface="DejaVu Sans" charset="0"/>
              <a:cs typeface="DejaVu Sans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142844" y="2000240"/>
          <a:ext cx="3365153" cy="3143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/>
        </p:nvGraphicFramePr>
        <p:xfrm>
          <a:off x="3571868" y="2345741"/>
          <a:ext cx="4929222" cy="2546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Coupled Model </a:t>
            </a:r>
            <a:br>
              <a:rPr lang="en-GB" dirty="0" smtClean="0"/>
            </a:br>
            <a:r>
              <a:rPr lang="en-GB" dirty="0" err="1" smtClean="0"/>
              <a:t>Intercomparison</a:t>
            </a:r>
            <a:r>
              <a:rPr lang="en-GB" dirty="0" smtClean="0"/>
              <a:t> Project Phase 5</a:t>
            </a:r>
            <a:endParaRPr lang="en-GB" dirty="0"/>
          </a:p>
        </p:txBody>
      </p:sp>
      <p:pic>
        <p:nvPicPr>
          <p:cNvPr id="5" name="Content Placeholder 4" descr="is-enes.png"/>
          <p:cNvPicPr>
            <a:picLocks noGrp="1" noChangeAspect="1"/>
          </p:cNvPicPr>
          <p:nvPr>
            <p:ph idx="1"/>
          </p:nvPr>
        </p:nvPicPr>
        <p:blipFill>
          <a:blip r:embed="rId10"/>
          <a:stretch>
            <a:fillRect/>
          </a:stretch>
        </p:blipFill>
        <p:spPr>
          <a:xfrm>
            <a:off x="2408889" y="5674520"/>
            <a:ext cx="1468800" cy="612000"/>
          </a:xfrm>
        </p:spPr>
      </p:pic>
      <p:pic>
        <p:nvPicPr>
          <p:cNvPr id="6" name="Picture 5" descr="earth-system-curator.gi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53179" y="5728520"/>
            <a:ext cx="933333" cy="504000"/>
          </a:xfrm>
          <a:prstGeom prst="rect">
            <a:avLst/>
          </a:prstGeom>
        </p:spPr>
      </p:pic>
      <p:pic>
        <p:nvPicPr>
          <p:cNvPr id="7" name="Picture 6" descr="metafor_logo_banner2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091634" y="5746520"/>
            <a:ext cx="1053000" cy="468000"/>
          </a:xfrm>
          <a:prstGeom prst="rect">
            <a:avLst/>
          </a:prstGeom>
        </p:spPr>
      </p:pic>
      <p:pic>
        <p:nvPicPr>
          <p:cNvPr id="12" name="Picture 11" descr="esg-cropp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643" y="5732682"/>
            <a:ext cx="1963861" cy="504000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Philip Kershaw, EGU2010</a:t>
            </a:r>
            <a:endParaRPr lang="en-GB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FA69-563A-495B-B199-C85367097A50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ESG Access </a:t>
            </a:r>
            <a:r>
              <a:rPr lang="en-GB" dirty="0" smtClean="0"/>
              <a:t>Control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Organisations responsible for model data need the ability to </a:t>
            </a:r>
          </a:p>
          <a:p>
            <a:pPr marL="914400" lvl="1" indent="-457200"/>
            <a:r>
              <a:rPr lang="en-GB" dirty="0" smtClean="0"/>
              <a:t>register users and audit access, </a:t>
            </a:r>
          </a:p>
          <a:p>
            <a:pPr marL="914400" lvl="1" indent="-457200"/>
            <a:r>
              <a:rPr lang="en-GB" dirty="0" smtClean="0"/>
              <a:t>keep the user community </a:t>
            </a:r>
            <a:r>
              <a:rPr lang="en-GB" dirty="0" smtClean="0"/>
              <a:t>informed</a:t>
            </a:r>
            <a:endParaRPr lang="en-GB" dirty="0" smtClean="0"/>
          </a:p>
          <a:p>
            <a:pPr marL="914400" lvl="1" indent="-457200"/>
            <a:r>
              <a:rPr lang="en-GB" dirty="0" smtClean="0"/>
              <a:t>protect finite computing </a:t>
            </a:r>
            <a:r>
              <a:rPr lang="en-GB" dirty="0" smtClean="0"/>
              <a:t>resources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But, </a:t>
            </a:r>
            <a:r>
              <a:rPr lang="en-GB" dirty="0" smtClean="0"/>
              <a:t>minimise the </a:t>
            </a:r>
            <a:r>
              <a:rPr lang="en-GB" dirty="0" smtClean="0"/>
              <a:t>technical and administrative barriers to </a:t>
            </a:r>
            <a:r>
              <a:rPr lang="en-GB" dirty="0" smtClean="0"/>
              <a:t>participation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Layer </a:t>
            </a:r>
            <a:r>
              <a:rPr lang="en-GB" dirty="0" smtClean="0"/>
              <a:t>access control:</a:t>
            </a:r>
          </a:p>
          <a:p>
            <a:pPr marL="914400" lvl="1" indent="-457200"/>
            <a:r>
              <a:rPr lang="en-GB" dirty="0" smtClean="0"/>
              <a:t>Over heterogeneous mix of individual organizations’ existing tools and services</a:t>
            </a:r>
          </a:p>
          <a:p>
            <a:pPr marL="914400" lvl="1" indent="-457200"/>
            <a:r>
              <a:rPr lang="en-GB" dirty="0" smtClean="0"/>
              <a:t>whilst at the same time maintaining usability and ease of access</a:t>
            </a:r>
            <a:r>
              <a:rPr lang="en-GB" dirty="0" smtClean="0"/>
              <a:t>.</a:t>
            </a:r>
            <a:br>
              <a:rPr lang="en-GB" dirty="0" smtClean="0"/>
            </a:br>
            <a:endParaRPr lang="en-GB" dirty="0" smtClean="0"/>
          </a:p>
          <a:p>
            <a:pPr marL="514350" indent="-457200"/>
            <a:r>
              <a:rPr lang="en-GB" i="1" dirty="0" smtClean="0"/>
              <a:t>2. and 3. are points of failure for grids / federated systems</a:t>
            </a:r>
            <a:endParaRPr lang="en-GB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Philip Kershaw, EGU2010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FA69-563A-495B-B199-C85367097A50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Tackling Heterogeneity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7200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The problem:</a:t>
            </a:r>
          </a:p>
          <a:p>
            <a:pPr lvl="1"/>
            <a:r>
              <a:rPr lang="en-GB" dirty="0" smtClean="0"/>
              <a:t>Different </a:t>
            </a:r>
            <a:r>
              <a:rPr lang="en-GB" dirty="0" smtClean="0"/>
              <a:t>services</a:t>
            </a:r>
          </a:p>
          <a:p>
            <a:pPr lvl="1"/>
            <a:r>
              <a:rPr lang="en-GB" dirty="0" smtClean="0"/>
              <a:t>Technology stacks</a:t>
            </a:r>
          </a:p>
          <a:p>
            <a:pPr lvl="1"/>
            <a:r>
              <a:rPr lang="en-GB" dirty="0" smtClean="0"/>
              <a:t>Organisational structures</a:t>
            </a:r>
          </a:p>
          <a:p>
            <a:pPr lvl="1"/>
            <a:r>
              <a:rPr lang="en-GB" dirty="0" smtClean="0"/>
              <a:t>Limitations </a:t>
            </a:r>
            <a:r>
              <a:rPr lang="en-GB" dirty="0" smtClean="0"/>
              <a:t>on </a:t>
            </a:r>
            <a:r>
              <a:rPr lang="en-GB" dirty="0" err="1" smtClean="0"/>
              <a:t>rsources</a:t>
            </a:r>
            <a:r>
              <a:rPr lang="en-GB" dirty="0" smtClean="0"/>
              <a:t>, bandwidth, storage processing power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pPr lvl="0">
              <a:defRPr/>
            </a:pPr>
            <a:r>
              <a:rPr lang="en-GB" dirty="0" smtClean="0"/>
              <a:t>Some solutions</a:t>
            </a:r>
            <a:endParaRPr lang="en-GB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2400" dirty="0" smtClean="0"/>
              <a:t>Separation</a:t>
            </a:r>
          </a:p>
          <a:p>
            <a:pPr marL="1200150" lvl="2" indent="-285750"/>
            <a:r>
              <a:rPr lang="en-GB" sz="2000" dirty="0" smtClean="0"/>
              <a:t>Web services – </a:t>
            </a:r>
            <a:r>
              <a:rPr lang="en-GB" sz="2000" dirty="0" err="1" smtClean="0"/>
              <a:t>SoA</a:t>
            </a:r>
            <a:r>
              <a:rPr lang="en-GB" sz="2000" dirty="0" smtClean="0"/>
              <a:t> </a:t>
            </a:r>
          </a:p>
          <a:p>
            <a:pPr marL="1200150" lvl="2" indent="-285750"/>
            <a:r>
              <a:rPr lang="en-GB" sz="2000" dirty="0" smtClean="0"/>
              <a:t>but also application middleware</a:t>
            </a:r>
          </a:p>
          <a:p>
            <a:pPr marL="1200150" lvl="2" indent="-285750"/>
            <a:r>
              <a:rPr lang="en-GB" sz="2000" dirty="0" smtClean="0"/>
              <a:t>REST  based principles for Access Control</a:t>
            </a:r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596" y="4429132"/>
            <a:ext cx="8229600" cy="1849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rgbClr val="002D5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2D5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3500438"/>
            <a:ext cx="85973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Degree of separation of concerns </a:t>
            </a:r>
            <a:r>
              <a:rPr lang="en-GB" i="1" dirty="0" smtClean="0">
                <a:solidFill>
                  <a:schemeClr val="tx2"/>
                </a:solidFill>
              </a:rPr>
              <a:t>proportional to</a:t>
            </a:r>
            <a:r>
              <a:rPr lang="en-GB" dirty="0" smtClean="0">
                <a:solidFill>
                  <a:schemeClr val="tx2"/>
                </a:solidFill>
              </a:rPr>
              <a:t> potential interoperability and </a:t>
            </a:r>
            <a:r>
              <a:rPr lang="en-GB" dirty="0" smtClean="0">
                <a:solidFill>
                  <a:schemeClr val="tx2"/>
                </a:solidFill>
              </a:rPr>
              <a:t>reusability</a:t>
            </a:r>
            <a:endParaRPr lang="en-GB" dirty="0" smtClean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Philip Kershaw, EGU2010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FA69-563A-495B-B199-C85367097A50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ESG Security Interfaces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sz="2400" dirty="0" smtClean="0"/>
              <a:t>Use common libraries or common specifications ... or both?!</a:t>
            </a:r>
          </a:p>
          <a:p>
            <a:r>
              <a:rPr lang="en-GB" dirty="0" smtClean="0"/>
              <a:t>Answer: common specifications, independent implementations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ESG development team: Java implementation</a:t>
            </a:r>
          </a:p>
          <a:p>
            <a:r>
              <a:rPr lang="en-GB" dirty="0" smtClean="0"/>
              <a:t>Parallel CEDA implementation in Python</a:t>
            </a:r>
          </a:p>
          <a:p>
            <a:r>
              <a:rPr lang="en-GB" dirty="0" smtClean="0"/>
              <a:t>Web Services and agreed standards to ensure interoperability:</a:t>
            </a:r>
          </a:p>
          <a:p>
            <a:pPr lvl="1"/>
            <a:r>
              <a:rPr lang="en-GB" dirty="0" smtClean="0"/>
              <a:t>Single sign on</a:t>
            </a:r>
          </a:p>
          <a:p>
            <a:pPr lvl="2"/>
            <a:r>
              <a:rPr lang="en-GB" dirty="0" err="1" smtClean="0"/>
              <a:t>OpenID</a:t>
            </a:r>
            <a:r>
              <a:rPr lang="en-GB" dirty="0" smtClean="0"/>
              <a:t> 2.0 with SSL, </a:t>
            </a:r>
            <a:r>
              <a:rPr lang="en-GB" dirty="0" err="1" smtClean="0"/>
              <a:t>MyProxy</a:t>
            </a:r>
            <a:endParaRPr lang="en-GB" dirty="0" smtClean="0"/>
          </a:p>
          <a:p>
            <a:pPr lvl="1"/>
            <a:r>
              <a:rPr lang="en-GB" dirty="0" smtClean="0"/>
              <a:t>Attribute Retrieval </a:t>
            </a:r>
          </a:p>
          <a:p>
            <a:pPr lvl="2"/>
            <a:r>
              <a:rPr lang="en-GB" dirty="0" smtClean="0"/>
              <a:t>SAML 2.0, </a:t>
            </a:r>
            <a:r>
              <a:rPr lang="en-GB" dirty="0" err="1" smtClean="0"/>
              <a:t>OpenID</a:t>
            </a:r>
            <a:r>
              <a:rPr lang="en-GB" dirty="0" smtClean="0"/>
              <a:t> AX (Attribute Exchange)</a:t>
            </a:r>
          </a:p>
          <a:p>
            <a:pPr lvl="2"/>
            <a:r>
              <a:rPr lang="en-GB" dirty="0" smtClean="0"/>
              <a:t>SAML Assertion in X.509 Extension</a:t>
            </a:r>
          </a:p>
          <a:p>
            <a:pPr lvl="1"/>
            <a:r>
              <a:rPr lang="en-GB" dirty="0" smtClean="0"/>
              <a:t>Authorisation </a:t>
            </a:r>
          </a:p>
          <a:p>
            <a:pPr lvl="2"/>
            <a:r>
              <a:rPr lang="en-GB" dirty="0" smtClean="0"/>
              <a:t>SAML 2.0</a:t>
            </a:r>
            <a:endParaRPr lang="en-GB" dirty="0" smtClean="0"/>
          </a:p>
          <a:p>
            <a:r>
              <a:rPr lang="en-GB" dirty="0" smtClean="0"/>
              <a:t>Testing across implementations ensures more robust adherence to the standards.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Philip Kershaw, EGU2010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FA69-563A-495B-B199-C85367097A50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ESG Security Architecture</a:t>
            </a:r>
            <a:endParaRPr lang="en-GB" dirty="0"/>
          </a:p>
        </p:txBody>
      </p:sp>
      <p:pic>
        <p:nvPicPr>
          <p:cNvPr id="5" name="Content Placeholder 4" descr="ESGSecurityOvervie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187393"/>
            <a:ext cx="7358114" cy="517056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Philip Kershaw, EGU2010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FA69-563A-495B-B199-C85367097A50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Functionality Slicing with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WSGI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16" y="1600200"/>
            <a:ext cx="5400684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 smtClean="0"/>
              <a:t>SoA</a:t>
            </a:r>
            <a:r>
              <a:rPr lang="en-GB" dirty="0" smtClean="0"/>
              <a:t> – capability to slice up across web service interfaces</a:t>
            </a:r>
          </a:p>
          <a:p>
            <a:r>
              <a:rPr lang="en-GB" dirty="0" smtClean="0"/>
              <a:t>What about the applications themselves?</a:t>
            </a:r>
          </a:p>
          <a:p>
            <a:r>
              <a:rPr lang="en-GB" dirty="0" smtClean="0"/>
              <a:t>Application middleware</a:t>
            </a:r>
          </a:p>
          <a:p>
            <a:pPr lvl="1"/>
            <a:r>
              <a:rPr lang="en-GB" dirty="0" smtClean="0"/>
              <a:t>in</a:t>
            </a:r>
            <a:r>
              <a:rPr lang="en-GB" dirty="0" smtClean="0"/>
              <a:t> </a:t>
            </a:r>
            <a:r>
              <a:rPr lang="en-GB" dirty="0" smtClean="0"/>
              <a:t>Python </a:t>
            </a:r>
            <a:r>
              <a:rPr lang="en-GB" dirty="0" smtClean="0"/>
              <a:t>=&gt; WSGI (Web </a:t>
            </a:r>
            <a:r>
              <a:rPr lang="en-GB" dirty="0" smtClean="0"/>
              <a:t>Server Gateway </a:t>
            </a:r>
            <a:r>
              <a:rPr lang="en-GB" dirty="0" smtClean="0"/>
              <a:t>Interface)</a:t>
            </a:r>
            <a:endParaRPr lang="en-GB" dirty="0" smtClean="0"/>
          </a:p>
          <a:p>
            <a:pPr lvl="1"/>
            <a:r>
              <a:rPr lang="en-GB" dirty="0" smtClean="0"/>
              <a:t>Akin to Java </a:t>
            </a:r>
            <a:r>
              <a:rPr lang="en-GB" dirty="0" err="1" smtClean="0"/>
              <a:t>servlets</a:t>
            </a:r>
            <a:endParaRPr lang="en-GB" dirty="0" smtClean="0"/>
          </a:p>
          <a:p>
            <a:pPr lvl="1"/>
            <a:r>
              <a:rPr lang="en-GB" dirty="0" smtClean="0"/>
              <a:t>A web application can be separated into a chain of middleware components each taking a pass over the input request and then passing it on to the next middleware </a:t>
            </a:r>
            <a:r>
              <a:rPr lang="en-GB" dirty="0" smtClean="0"/>
              <a:t>or short </a:t>
            </a:r>
            <a:r>
              <a:rPr lang="en-GB" dirty="0" smtClean="0"/>
              <a:t>circuiting the chain to return a response</a:t>
            </a:r>
          </a:p>
          <a:p>
            <a:pPr lvl="1"/>
            <a:r>
              <a:rPr lang="en-GB" dirty="0" smtClean="0"/>
              <a:t>Slicing based on the functionality being provided</a:t>
            </a:r>
            <a:endParaRPr lang="en-GB" dirty="0"/>
          </a:p>
        </p:txBody>
      </p:sp>
      <p:pic>
        <p:nvPicPr>
          <p:cNvPr id="4" name="Picture 3" descr="slicedbre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714488"/>
            <a:ext cx="2928958" cy="1951418"/>
          </a:xfrm>
          <a:prstGeom prst="rect">
            <a:avLst/>
          </a:prstGeom>
        </p:spPr>
      </p:pic>
      <p:pic>
        <p:nvPicPr>
          <p:cNvPr id="7" name="Picture 6" descr="WSGICh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3" y="4286256"/>
            <a:ext cx="3214710" cy="157163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Philip Kershaw, EGU2010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FA69-563A-495B-B199-C85367097A50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REST and Access Control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Policy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None/>
            </a:pPr>
            <a:r>
              <a:rPr lang="en-GB" dirty="0" smtClean="0"/>
              <a:t>	“</a:t>
            </a:r>
            <a:r>
              <a:rPr lang="en-GB" i="1" dirty="0" smtClean="0"/>
              <a:t>With URI-based (REST) web services, administrators can apply ACLs </a:t>
            </a:r>
            <a:r>
              <a:rPr lang="en-GB" i="1" dirty="0" smtClean="0"/>
              <a:t>to </a:t>
            </a:r>
            <a:r>
              <a:rPr lang="en-GB" i="1" dirty="0" smtClean="0"/>
              <a:t>the service itself and to every document that passes through the service, because each of them would have a URI</a:t>
            </a:r>
            <a:r>
              <a:rPr lang="en-GB" i="1" dirty="0" smtClean="0"/>
              <a:t>.</a:t>
            </a:r>
            <a:r>
              <a:rPr lang="en-GB" dirty="0" smtClean="0"/>
              <a:t>”</a:t>
            </a:r>
          </a:p>
          <a:p>
            <a:pPr lvl="0">
              <a:buNone/>
            </a:pPr>
            <a:endParaRPr lang="en-GB" dirty="0" smtClean="0"/>
          </a:p>
          <a:p>
            <a:pPr lvl="0">
              <a:buNone/>
            </a:pPr>
            <a:r>
              <a:rPr lang="en-GB" dirty="0" smtClean="0"/>
              <a:t>	“</a:t>
            </a:r>
            <a:r>
              <a:rPr lang="en-GB" i="1" dirty="0" smtClean="0"/>
              <a:t>It is much harder to secure an RPC-based system where the addressing model is proprietary and expressed in arbitrary parameters, rather than being group together in a single URI.</a:t>
            </a:r>
            <a:r>
              <a:rPr lang="en-GB" dirty="0" smtClean="0"/>
              <a:t>”</a:t>
            </a:r>
          </a:p>
          <a:p>
            <a:pPr lvl="1"/>
            <a:endParaRPr lang="en-GB" dirty="0" smtClean="0">
              <a:hlinkClick r:id="rId2"/>
            </a:endParaRPr>
          </a:p>
          <a:p>
            <a:pPr lvl="1"/>
            <a:r>
              <a:rPr lang="en-GB" dirty="0" smtClean="0">
                <a:hlinkClick r:id="rId2"/>
              </a:rPr>
              <a:t>http</a:t>
            </a:r>
            <a:r>
              <a:rPr lang="en-GB" dirty="0" smtClean="0">
                <a:hlinkClick r:id="rId2"/>
              </a:rPr>
              <a:t>://www.xml.com/lpt/a/923</a:t>
            </a:r>
            <a:r>
              <a:rPr lang="en-GB" dirty="0" smtClean="0"/>
              <a:t> REST and the Real World, Paul </a:t>
            </a:r>
            <a:r>
              <a:rPr lang="en-GB" dirty="0" err="1" smtClean="0"/>
              <a:t>Prescod</a:t>
            </a:r>
            <a:r>
              <a:rPr lang="en-GB" dirty="0" smtClean="0"/>
              <a:t>, 20 Feb ’02</a:t>
            </a:r>
          </a:p>
          <a:p>
            <a:pPr lvl="1"/>
            <a:endParaRPr lang="en-GB" dirty="0" smtClean="0"/>
          </a:p>
          <a:p>
            <a:pPr lvl="0"/>
            <a:r>
              <a:rPr lang="en-GB" dirty="0" smtClean="0"/>
              <a:t>Different applications and toolkits each with their own security API</a:t>
            </a:r>
          </a:p>
          <a:p>
            <a:pPr lvl="0"/>
            <a:r>
              <a:rPr lang="en-GB" dirty="0" smtClean="0"/>
              <a:t>For HTTP, access control policy is determined by the characteristics of a request: the URI, the method GET, PUT </a:t>
            </a:r>
            <a:r>
              <a:rPr lang="en-GB" dirty="0" smtClean="0"/>
              <a:t>etc.</a:t>
            </a:r>
            <a:endParaRPr lang="en-GB" dirty="0" smtClean="0"/>
          </a:p>
          <a:p>
            <a:pPr lvl="1"/>
            <a:r>
              <a:rPr lang="en-GB" dirty="0" smtClean="0"/>
              <a:t>Attributes which are independent of the specific of any given API toolkit.</a:t>
            </a:r>
          </a:p>
          <a:p>
            <a:pPr lvl="1"/>
            <a:r>
              <a:rPr lang="en-GB" dirty="0" smtClean="0"/>
              <a:t>This makes it independent of the application inner workings =&gt; separation from the application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Philip Kershaw, EGU2010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FA69-563A-495B-B199-C85367097A50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Preserving Modularity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488" y="1600200"/>
            <a:ext cx="5829312" cy="4525963"/>
          </a:xfrm>
        </p:spPr>
        <p:txBody>
          <a:bodyPr/>
          <a:lstStyle/>
          <a:p>
            <a:r>
              <a:rPr lang="en-GB" dirty="0" smtClean="0"/>
              <a:t>Challenges </a:t>
            </a:r>
            <a:r>
              <a:rPr lang="en-GB" dirty="0" smtClean="0"/>
              <a:t>to modularity:</a:t>
            </a:r>
            <a:endParaRPr lang="en-GB" dirty="0" smtClean="0"/>
          </a:p>
          <a:p>
            <a:pPr lvl="1"/>
            <a:r>
              <a:rPr lang="en-GB" dirty="0" smtClean="0"/>
              <a:t>Requirements solidify, implementation beds down and can become brittle – </a:t>
            </a:r>
            <a:r>
              <a:rPr lang="en-GB" dirty="0" smtClean="0"/>
              <a:t>lava flow</a:t>
            </a:r>
            <a:endParaRPr lang="en-GB" dirty="0" smtClean="0"/>
          </a:p>
          <a:p>
            <a:pPr lvl="1"/>
            <a:r>
              <a:rPr lang="en-GB" dirty="0" smtClean="0"/>
              <a:t>Developers can prefer application specific security APIs</a:t>
            </a:r>
          </a:p>
          <a:p>
            <a:r>
              <a:rPr lang="en-GB" dirty="0" smtClean="0"/>
              <a:t>Preserve with:</a:t>
            </a:r>
          </a:p>
          <a:p>
            <a:pPr lvl="1"/>
            <a:r>
              <a:rPr lang="en-GB" dirty="0" smtClean="0"/>
              <a:t>Vigorous unit testing</a:t>
            </a:r>
          </a:p>
          <a:p>
            <a:pPr lvl="1"/>
            <a:r>
              <a:rPr lang="en-GB" dirty="0" smtClean="0"/>
              <a:t>Perhaps more importantly integration testing</a:t>
            </a:r>
          </a:p>
          <a:p>
            <a:pPr lvl="2"/>
            <a:r>
              <a:rPr lang="en-GB" dirty="0" smtClean="0"/>
              <a:t>Do the components still fit together OK?!</a:t>
            </a:r>
          </a:p>
          <a:p>
            <a:r>
              <a:rPr lang="en-GB" dirty="0" smtClean="0"/>
              <a:t>Is it worth preserving?</a:t>
            </a:r>
            <a:endParaRPr lang="en-GB" dirty="0"/>
          </a:p>
        </p:txBody>
      </p:sp>
      <p:pic>
        <p:nvPicPr>
          <p:cNvPr id="6" name="Picture 5" descr="LavaFlow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643050"/>
            <a:ext cx="2357454" cy="347093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Philip Kershaw, EGU2010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FA69-563A-495B-B199-C85367097A50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641</Words>
  <Application>Microsoft Office PowerPoint</Application>
  <PresentationFormat>On-screen Show (4:3)</PresentationFormat>
  <Paragraphs>144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Applying the Earth System Grid Security in a Heterogenous Environment of Data Access Services</vt:lpstr>
      <vt:lpstr>Coupled Model  Intercomparison Project Phase 5</vt:lpstr>
      <vt:lpstr>ESG Access Control  Requirements</vt:lpstr>
      <vt:lpstr>Tackling Heterogeneity</vt:lpstr>
      <vt:lpstr>ESG Security Interfaces</vt:lpstr>
      <vt:lpstr>ESG Security Architecture</vt:lpstr>
      <vt:lpstr>Functionality Slicing with  WSGI</vt:lpstr>
      <vt:lpstr>REST and Access Control  Policy</vt:lpstr>
      <vt:lpstr>Preserving Modularity </vt:lpstr>
      <vt:lpstr>COWS – CEDA OGC Services  and ESG Security</vt:lpstr>
      <vt:lpstr>Future Plans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Philip Kershaw</dc:creator>
  <cp:lastModifiedBy>Philip Kershaw</cp:lastModifiedBy>
  <cp:revision>86</cp:revision>
  <dcterms:created xsi:type="dcterms:W3CDTF">2010-04-23T13:41:46Z</dcterms:created>
  <dcterms:modified xsi:type="dcterms:W3CDTF">2010-04-30T13:59:13Z</dcterms:modified>
</cp:coreProperties>
</file>