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62" r:id="rId5"/>
    <p:sldId id="266" r:id="rId6"/>
    <p:sldId id="260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5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6023" autoAdjust="0"/>
  </p:normalViewPr>
  <p:slideViewPr>
    <p:cSldViewPr>
      <p:cViewPr varScale="1">
        <p:scale>
          <a:sx n="79" d="100"/>
          <a:sy n="79" d="100"/>
        </p:scale>
        <p:origin x="-12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DD0F4-899E-4AA7-856C-A8CA8ACFE0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78A510D4-B76B-437E-8A69-CE275CA96C83}">
      <dgm:prSet/>
      <dgm:spPr/>
      <dgm:t>
        <a:bodyPr/>
        <a:lstStyle/>
        <a:p>
          <a:pPr rtl="0"/>
          <a:r>
            <a:rPr lang="en-GB" dirty="0" smtClean="0"/>
            <a:t>20 modelling centres</a:t>
          </a:r>
          <a:endParaRPr lang="en-GB" dirty="0"/>
        </a:p>
      </dgm:t>
    </dgm:pt>
    <dgm:pt modelId="{3483A907-D996-44BE-8DDA-76137CD63854}" type="parTrans" cxnId="{D32DFFC4-21AA-44C1-BF4A-EFAC835ECE2C}">
      <dgm:prSet/>
      <dgm:spPr/>
      <dgm:t>
        <a:bodyPr/>
        <a:lstStyle/>
        <a:p>
          <a:endParaRPr lang="en-GB"/>
        </a:p>
      </dgm:t>
    </dgm:pt>
    <dgm:pt modelId="{7BDCAA10-0D22-4413-A651-7B4415FA44C0}" type="sibTrans" cxnId="{D32DFFC4-21AA-44C1-BF4A-EFAC835ECE2C}">
      <dgm:prSet/>
      <dgm:spPr/>
      <dgm:t>
        <a:bodyPr/>
        <a:lstStyle/>
        <a:p>
          <a:endParaRPr lang="en-GB"/>
        </a:p>
      </dgm:t>
    </dgm:pt>
    <dgm:pt modelId="{BE3AACB2-BE93-47B7-BA95-F6F30FFC3518}">
      <dgm:prSet/>
      <dgm:spPr/>
      <dgm:t>
        <a:bodyPr/>
        <a:lstStyle/>
        <a:p>
          <a:pPr rtl="0"/>
          <a:r>
            <a:rPr lang="en-GB" dirty="0" smtClean="0"/>
            <a:t>50 numerical experiments</a:t>
          </a:r>
          <a:endParaRPr lang="en-GB" dirty="0"/>
        </a:p>
      </dgm:t>
    </dgm:pt>
    <dgm:pt modelId="{7D1D1ABD-3253-487A-A2DF-2AFC809A7D71}" type="parTrans" cxnId="{1F650238-692C-43F1-8F42-0EAC197AD101}">
      <dgm:prSet/>
      <dgm:spPr/>
      <dgm:t>
        <a:bodyPr/>
        <a:lstStyle/>
        <a:p>
          <a:endParaRPr lang="en-GB"/>
        </a:p>
      </dgm:t>
    </dgm:pt>
    <dgm:pt modelId="{9BA76FA7-1DFE-4A8D-BCD3-FA850CDEB995}" type="sibTrans" cxnId="{1F650238-692C-43F1-8F42-0EAC197AD101}">
      <dgm:prSet/>
      <dgm:spPr/>
      <dgm:t>
        <a:bodyPr/>
        <a:lstStyle/>
        <a:p>
          <a:endParaRPr lang="en-GB"/>
        </a:p>
      </dgm:t>
    </dgm:pt>
    <dgm:pt modelId="{E5328F2E-ED37-49A3-B2AE-302F1866A086}">
      <dgm:prSet/>
      <dgm:spPr/>
      <dgm:t>
        <a:bodyPr/>
        <a:lstStyle/>
        <a:p>
          <a:pPr rtl="0"/>
          <a:r>
            <a:rPr lang="en-GB" dirty="0" smtClean="0"/>
            <a:t>86 simulations (total ensemble members) within experiments </a:t>
          </a:r>
          <a:endParaRPr lang="en-GB" dirty="0"/>
        </a:p>
      </dgm:t>
    </dgm:pt>
    <dgm:pt modelId="{2478D7F9-6E95-4B8B-9D79-AC8985AF3829}" type="parTrans" cxnId="{634EBA42-BCA2-4939-9A91-F7BD5BC69529}">
      <dgm:prSet/>
      <dgm:spPr/>
      <dgm:t>
        <a:bodyPr/>
        <a:lstStyle/>
        <a:p>
          <a:endParaRPr lang="en-GB"/>
        </a:p>
      </dgm:t>
    </dgm:pt>
    <dgm:pt modelId="{C61E0514-D631-4AD3-8E65-FA2E66B427E7}" type="sibTrans" cxnId="{634EBA42-BCA2-4939-9A91-F7BD5BC69529}">
      <dgm:prSet/>
      <dgm:spPr/>
      <dgm:t>
        <a:bodyPr/>
        <a:lstStyle/>
        <a:p>
          <a:endParaRPr lang="en-GB"/>
        </a:p>
      </dgm:t>
    </dgm:pt>
    <dgm:pt modelId="{0782E91B-C09F-4548-8745-B1868BF0C555}">
      <dgm:prSet/>
      <dgm:spPr/>
      <dgm:t>
        <a:bodyPr/>
        <a:lstStyle/>
        <a:p>
          <a:pPr rtl="0"/>
          <a:r>
            <a:rPr lang="en-GB" dirty="0" smtClean="0"/>
            <a:t>6500 years of simulation</a:t>
          </a:r>
          <a:endParaRPr lang="en-GB" dirty="0"/>
        </a:p>
      </dgm:t>
    </dgm:pt>
    <dgm:pt modelId="{2D4A82EF-E5AF-4468-B907-27C34B03AB4D}" type="parTrans" cxnId="{78361C9B-130F-4C82-A8D6-F95D329984DD}">
      <dgm:prSet/>
      <dgm:spPr/>
      <dgm:t>
        <a:bodyPr/>
        <a:lstStyle/>
        <a:p>
          <a:endParaRPr lang="en-GB"/>
        </a:p>
      </dgm:t>
    </dgm:pt>
    <dgm:pt modelId="{91BCEE7D-E568-441D-B67E-67BED1EEA366}" type="sibTrans" cxnId="{78361C9B-130F-4C82-A8D6-F95D329984DD}">
      <dgm:prSet/>
      <dgm:spPr/>
      <dgm:t>
        <a:bodyPr/>
        <a:lstStyle/>
        <a:p>
          <a:endParaRPr lang="en-GB"/>
        </a:p>
      </dgm:t>
    </dgm:pt>
    <dgm:pt modelId="{DFEBF15D-C4BC-40F4-A0E2-2A92FD5307A8}">
      <dgm:prSet/>
      <dgm:spPr/>
      <dgm:t>
        <a:bodyPr/>
        <a:lstStyle/>
        <a:p>
          <a:pPr rtl="0"/>
          <a:r>
            <a:rPr lang="en-GB" dirty="0" smtClean="0"/>
            <a:t>Data to be available from “core-nodes”  and “modelling-nodes” in a global federation.</a:t>
          </a:r>
          <a:endParaRPr lang="en-GB" dirty="0"/>
        </a:p>
      </dgm:t>
    </dgm:pt>
    <dgm:pt modelId="{C00EC007-9711-4DB1-8648-9C8DDB950B2A}" type="parTrans" cxnId="{C11E11A9-DDA8-40D9-B2CC-11C7D1D12735}">
      <dgm:prSet/>
      <dgm:spPr/>
      <dgm:t>
        <a:bodyPr/>
        <a:lstStyle/>
        <a:p>
          <a:endParaRPr lang="en-GB"/>
        </a:p>
      </dgm:t>
    </dgm:pt>
    <dgm:pt modelId="{798F6FB1-765C-47E4-B7DF-0CB6B985EDD5}" type="sibTrans" cxnId="{C11E11A9-DDA8-40D9-B2CC-11C7D1D12735}">
      <dgm:prSet/>
      <dgm:spPr/>
      <dgm:t>
        <a:bodyPr/>
        <a:lstStyle/>
        <a:p>
          <a:endParaRPr lang="en-GB"/>
        </a:p>
      </dgm:t>
    </dgm:pt>
    <dgm:pt modelId="{7FFF7A48-4A84-4A6D-8FB1-6CE2CB367FCA}">
      <dgm:prSet/>
      <dgm:spPr/>
      <dgm:t>
        <a:bodyPr/>
        <a:lstStyle/>
        <a:p>
          <a:pPr rtl="0"/>
          <a:r>
            <a:rPr lang="en-GB" dirty="0" smtClean="0"/>
            <a:t>Users need to find &amp; download datasets, and discriminate between models, and between simulation characteristics. </a:t>
          </a:r>
          <a:endParaRPr lang="en-GB" dirty="0"/>
        </a:p>
      </dgm:t>
    </dgm:pt>
    <dgm:pt modelId="{C8117541-0E75-474F-8B3B-09AE8C23F75B}" type="parTrans" cxnId="{CB518518-57B3-4F4D-9667-7F4A7828D955}">
      <dgm:prSet/>
      <dgm:spPr/>
      <dgm:t>
        <a:bodyPr/>
        <a:lstStyle/>
        <a:p>
          <a:endParaRPr lang="en-GB"/>
        </a:p>
      </dgm:t>
    </dgm:pt>
    <dgm:pt modelId="{497777E7-C5B0-44FB-B3F4-5E290BE17805}" type="sibTrans" cxnId="{CB518518-57B3-4F4D-9667-7F4A7828D955}">
      <dgm:prSet/>
      <dgm:spPr/>
      <dgm:t>
        <a:bodyPr/>
        <a:lstStyle/>
        <a:p>
          <a:endParaRPr lang="en-GB"/>
        </a:p>
      </dgm:t>
    </dgm:pt>
    <dgm:pt modelId="{22285AE8-C724-4F81-B4DA-32D99DEE800D}" type="pres">
      <dgm:prSet presAssocID="{1E1DD0F4-899E-4AA7-856C-A8CA8ACFE0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42356AA-A54C-46E3-AD6A-8422620AAB86}" type="pres">
      <dgm:prSet presAssocID="{78A510D4-B76B-437E-8A69-CE275CA96C83}" presName="parentText" presStyleLbl="node1" presStyleIdx="0" presStyleCnt="6" custLinFactNeighborY="32111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7BEE12-1CC5-4D2D-A794-69CA289DC8AE}" type="pres">
      <dgm:prSet presAssocID="{7BDCAA10-0D22-4413-A651-7B4415FA44C0}" presName="spacer" presStyleCnt="0"/>
      <dgm:spPr/>
    </dgm:pt>
    <dgm:pt modelId="{EFAB86CA-5317-487D-9547-9160328FBB01}" type="pres">
      <dgm:prSet presAssocID="{BE3AACB2-BE93-47B7-BA95-F6F30FFC3518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337974-50BC-4C43-A72F-08189516BE10}" type="pres">
      <dgm:prSet presAssocID="{9BA76FA7-1DFE-4A8D-BCD3-FA850CDEB995}" presName="spacer" presStyleCnt="0"/>
      <dgm:spPr/>
    </dgm:pt>
    <dgm:pt modelId="{A24B0D5E-F582-4FC6-89EB-0B1E2D272349}" type="pres">
      <dgm:prSet presAssocID="{E5328F2E-ED37-49A3-B2AE-302F1866A08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DD316A9-EE9D-4953-8CD2-B78E903F6645}" type="pres">
      <dgm:prSet presAssocID="{C61E0514-D631-4AD3-8E65-FA2E66B427E7}" presName="spacer" presStyleCnt="0"/>
      <dgm:spPr/>
    </dgm:pt>
    <dgm:pt modelId="{300A3FF8-7321-458D-9107-4F43A7966BB4}" type="pres">
      <dgm:prSet presAssocID="{0782E91B-C09F-4548-8745-B1868BF0C55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CF926B-A8C7-4782-A783-0310932DB262}" type="pres">
      <dgm:prSet presAssocID="{91BCEE7D-E568-441D-B67E-67BED1EEA366}" presName="spacer" presStyleCnt="0"/>
      <dgm:spPr/>
    </dgm:pt>
    <dgm:pt modelId="{ACA871CA-204F-4C28-8EA2-EEAECE550889}" type="pres">
      <dgm:prSet presAssocID="{DFEBF15D-C4BC-40F4-A0E2-2A92FD5307A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BC4DD09-7A49-4D4B-A96E-2A7F665EE288}" type="pres">
      <dgm:prSet presAssocID="{798F6FB1-765C-47E4-B7DF-0CB6B985EDD5}" presName="spacer" presStyleCnt="0"/>
      <dgm:spPr/>
    </dgm:pt>
    <dgm:pt modelId="{E2CB6D85-337C-4FC0-A0B0-DB3752CB64DB}" type="pres">
      <dgm:prSet presAssocID="{7FFF7A48-4A84-4A6D-8FB1-6CE2CB367FC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32DFFC4-21AA-44C1-BF4A-EFAC835ECE2C}" srcId="{1E1DD0F4-899E-4AA7-856C-A8CA8ACFE086}" destId="{78A510D4-B76B-437E-8A69-CE275CA96C83}" srcOrd="0" destOrd="0" parTransId="{3483A907-D996-44BE-8DDA-76137CD63854}" sibTransId="{7BDCAA10-0D22-4413-A651-7B4415FA44C0}"/>
    <dgm:cxn modelId="{B0574117-8938-4A17-911E-E90F9F739D62}" type="presOf" srcId="{78A510D4-B76B-437E-8A69-CE275CA96C83}" destId="{C42356AA-A54C-46E3-AD6A-8422620AAB86}" srcOrd="0" destOrd="0" presId="urn:microsoft.com/office/officeart/2005/8/layout/vList2"/>
    <dgm:cxn modelId="{5C3193F8-25A8-4C7F-9EE2-C59FEC4A2690}" type="presOf" srcId="{DFEBF15D-C4BC-40F4-A0E2-2A92FD5307A8}" destId="{ACA871CA-204F-4C28-8EA2-EEAECE550889}" srcOrd="0" destOrd="0" presId="urn:microsoft.com/office/officeart/2005/8/layout/vList2"/>
    <dgm:cxn modelId="{6E36D745-934E-4A27-8619-1714D81BE029}" type="presOf" srcId="{7FFF7A48-4A84-4A6D-8FB1-6CE2CB367FCA}" destId="{E2CB6D85-337C-4FC0-A0B0-DB3752CB64DB}" srcOrd="0" destOrd="0" presId="urn:microsoft.com/office/officeart/2005/8/layout/vList2"/>
    <dgm:cxn modelId="{093F28E3-B01F-429A-9145-D12E6F758258}" type="presOf" srcId="{E5328F2E-ED37-49A3-B2AE-302F1866A086}" destId="{A24B0D5E-F582-4FC6-89EB-0B1E2D272349}" srcOrd="0" destOrd="0" presId="urn:microsoft.com/office/officeart/2005/8/layout/vList2"/>
    <dgm:cxn modelId="{CB518518-57B3-4F4D-9667-7F4A7828D955}" srcId="{1E1DD0F4-899E-4AA7-856C-A8CA8ACFE086}" destId="{7FFF7A48-4A84-4A6D-8FB1-6CE2CB367FCA}" srcOrd="5" destOrd="0" parTransId="{C8117541-0E75-474F-8B3B-09AE8C23F75B}" sibTransId="{497777E7-C5B0-44FB-B3F4-5E290BE17805}"/>
    <dgm:cxn modelId="{72F9763F-5495-4906-A1FF-58B50C93C3FE}" type="presOf" srcId="{1E1DD0F4-899E-4AA7-856C-A8CA8ACFE086}" destId="{22285AE8-C724-4F81-B4DA-32D99DEE800D}" srcOrd="0" destOrd="0" presId="urn:microsoft.com/office/officeart/2005/8/layout/vList2"/>
    <dgm:cxn modelId="{78361C9B-130F-4C82-A8D6-F95D329984DD}" srcId="{1E1DD0F4-899E-4AA7-856C-A8CA8ACFE086}" destId="{0782E91B-C09F-4548-8745-B1868BF0C555}" srcOrd="3" destOrd="0" parTransId="{2D4A82EF-E5AF-4468-B907-27C34B03AB4D}" sibTransId="{91BCEE7D-E568-441D-B67E-67BED1EEA366}"/>
    <dgm:cxn modelId="{758391E7-81C0-4371-A37D-A0A1B65CA57A}" type="presOf" srcId="{BE3AACB2-BE93-47B7-BA95-F6F30FFC3518}" destId="{EFAB86CA-5317-487D-9547-9160328FBB01}" srcOrd="0" destOrd="0" presId="urn:microsoft.com/office/officeart/2005/8/layout/vList2"/>
    <dgm:cxn modelId="{1F650238-692C-43F1-8F42-0EAC197AD101}" srcId="{1E1DD0F4-899E-4AA7-856C-A8CA8ACFE086}" destId="{BE3AACB2-BE93-47B7-BA95-F6F30FFC3518}" srcOrd="1" destOrd="0" parTransId="{7D1D1ABD-3253-487A-A2DF-2AFC809A7D71}" sibTransId="{9BA76FA7-1DFE-4A8D-BCD3-FA850CDEB995}"/>
    <dgm:cxn modelId="{61731029-1E4F-4C36-BFA2-5E9691210138}" type="presOf" srcId="{0782E91B-C09F-4548-8745-B1868BF0C555}" destId="{300A3FF8-7321-458D-9107-4F43A7966BB4}" srcOrd="0" destOrd="0" presId="urn:microsoft.com/office/officeart/2005/8/layout/vList2"/>
    <dgm:cxn modelId="{C11E11A9-DDA8-40D9-B2CC-11C7D1D12735}" srcId="{1E1DD0F4-899E-4AA7-856C-A8CA8ACFE086}" destId="{DFEBF15D-C4BC-40F4-A0E2-2A92FD5307A8}" srcOrd="4" destOrd="0" parTransId="{C00EC007-9711-4DB1-8648-9C8DDB950B2A}" sibTransId="{798F6FB1-765C-47E4-B7DF-0CB6B985EDD5}"/>
    <dgm:cxn modelId="{634EBA42-BCA2-4939-9A91-F7BD5BC69529}" srcId="{1E1DD0F4-899E-4AA7-856C-A8CA8ACFE086}" destId="{E5328F2E-ED37-49A3-B2AE-302F1866A086}" srcOrd="2" destOrd="0" parTransId="{2478D7F9-6E95-4B8B-9D79-AC8985AF3829}" sibTransId="{C61E0514-D631-4AD3-8E65-FA2E66B427E7}"/>
    <dgm:cxn modelId="{8DA4D20C-7733-4132-B0CE-BB587B77B549}" type="presParOf" srcId="{22285AE8-C724-4F81-B4DA-32D99DEE800D}" destId="{C42356AA-A54C-46E3-AD6A-8422620AAB86}" srcOrd="0" destOrd="0" presId="urn:microsoft.com/office/officeart/2005/8/layout/vList2"/>
    <dgm:cxn modelId="{925C43F2-5C22-4C5C-AB34-9A03FA99C1E6}" type="presParOf" srcId="{22285AE8-C724-4F81-B4DA-32D99DEE800D}" destId="{B77BEE12-1CC5-4D2D-A794-69CA289DC8AE}" srcOrd="1" destOrd="0" presId="urn:microsoft.com/office/officeart/2005/8/layout/vList2"/>
    <dgm:cxn modelId="{08001B93-1B6D-4F2C-9E58-B165C3591CD4}" type="presParOf" srcId="{22285AE8-C724-4F81-B4DA-32D99DEE800D}" destId="{EFAB86CA-5317-487D-9547-9160328FBB01}" srcOrd="2" destOrd="0" presId="urn:microsoft.com/office/officeart/2005/8/layout/vList2"/>
    <dgm:cxn modelId="{CE9B0123-27E0-48E0-AF50-A1ED3266EFF3}" type="presParOf" srcId="{22285AE8-C724-4F81-B4DA-32D99DEE800D}" destId="{01337974-50BC-4C43-A72F-08189516BE10}" srcOrd="3" destOrd="0" presId="urn:microsoft.com/office/officeart/2005/8/layout/vList2"/>
    <dgm:cxn modelId="{7E6CEA4B-F4AB-46B3-978B-57A1059FB09B}" type="presParOf" srcId="{22285AE8-C724-4F81-B4DA-32D99DEE800D}" destId="{A24B0D5E-F582-4FC6-89EB-0B1E2D272349}" srcOrd="4" destOrd="0" presId="urn:microsoft.com/office/officeart/2005/8/layout/vList2"/>
    <dgm:cxn modelId="{06D76FEF-6F25-41BF-9629-B9D5306E27B8}" type="presParOf" srcId="{22285AE8-C724-4F81-B4DA-32D99DEE800D}" destId="{BDD316A9-EE9D-4953-8CD2-B78E903F6645}" srcOrd="5" destOrd="0" presId="urn:microsoft.com/office/officeart/2005/8/layout/vList2"/>
    <dgm:cxn modelId="{41A9EEB0-ACF9-4C2F-93B5-49E2B31BF182}" type="presParOf" srcId="{22285AE8-C724-4F81-B4DA-32D99DEE800D}" destId="{300A3FF8-7321-458D-9107-4F43A7966BB4}" srcOrd="6" destOrd="0" presId="urn:microsoft.com/office/officeart/2005/8/layout/vList2"/>
    <dgm:cxn modelId="{C60A7E39-10D3-4681-838F-A1064C662B74}" type="presParOf" srcId="{22285AE8-C724-4F81-B4DA-32D99DEE800D}" destId="{89CF926B-A8C7-4782-A783-0310932DB262}" srcOrd="7" destOrd="0" presId="urn:microsoft.com/office/officeart/2005/8/layout/vList2"/>
    <dgm:cxn modelId="{9948EE99-6F47-467E-8F14-2F96DEC55845}" type="presParOf" srcId="{22285AE8-C724-4F81-B4DA-32D99DEE800D}" destId="{ACA871CA-204F-4C28-8EA2-EEAECE550889}" srcOrd="8" destOrd="0" presId="urn:microsoft.com/office/officeart/2005/8/layout/vList2"/>
    <dgm:cxn modelId="{BD1FDF98-96FD-438D-AA1B-EB9A3C882BAB}" type="presParOf" srcId="{22285AE8-C724-4F81-B4DA-32D99DEE800D}" destId="{1BC4DD09-7A49-4D4B-A96E-2A7F665EE288}" srcOrd="9" destOrd="0" presId="urn:microsoft.com/office/officeart/2005/8/layout/vList2"/>
    <dgm:cxn modelId="{73FF6D73-EF49-4FF4-B0D8-C0E39BD89CB1}" type="presParOf" srcId="{22285AE8-C724-4F81-B4DA-32D99DEE800D}" destId="{E2CB6D85-337C-4FC0-A0B0-DB3752CB64DB}" srcOrd="1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1D9F1-6849-4DBB-A628-4738B7FC3C6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2567E9E-FD38-45BF-90FA-830C0910FBCB}">
      <dgm:prSet/>
      <dgm:spPr/>
      <dgm:t>
        <a:bodyPr/>
        <a:lstStyle/>
        <a:p>
          <a:pPr rtl="0"/>
          <a:r>
            <a:rPr lang="en-GB" dirty="0" smtClean="0"/>
            <a:t>mid-2009</a:t>
          </a:r>
          <a:endParaRPr lang="en-GB" dirty="0"/>
        </a:p>
      </dgm:t>
    </dgm:pt>
    <dgm:pt modelId="{AE9521E8-0E0E-481E-8C96-B91159066E15}" type="parTrans" cxnId="{24E5B5DD-A373-4D4B-8A98-8DC006F8D942}">
      <dgm:prSet/>
      <dgm:spPr/>
      <dgm:t>
        <a:bodyPr/>
        <a:lstStyle/>
        <a:p>
          <a:endParaRPr lang="en-GB"/>
        </a:p>
      </dgm:t>
    </dgm:pt>
    <dgm:pt modelId="{D67A0C93-C785-42E9-BF75-6696F638153E}" type="sibTrans" cxnId="{24E5B5DD-A373-4D4B-8A98-8DC006F8D942}">
      <dgm:prSet/>
      <dgm:spPr/>
      <dgm:t>
        <a:bodyPr/>
        <a:lstStyle/>
        <a:p>
          <a:endParaRPr lang="en-GB"/>
        </a:p>
      </dgm:t>
    </dgm:pt>
    <dgm:pt modelId="{4B1EE92F-56C9-4BEB-9547-0B50B1E139C9}">
      <dgm:prSet/>
      <dgm:spPr/>
      <dgm:t>
        <a:bodyPr/>
        <a:lstStyle/>
        <a:p>
          <a:pPr rtl="0"/>
          <a:r>
            <a:rPr lang="en-GB" dirty="0" smtClean="0"/>
            <a:t>2009</a:t>
          </a:r>
          <a:endParaRPr lang="en-GB" dirty="0"/>
        </a:p>
      </dgm:t>
    </dgm:pt>
    <dgm:pt modelId="{33CFCAE1-4DE1-464C-AF13-585D8B8579FF}" type="parTrans" cxnId="{FFA6EA05-82F8-445C-B766-2E6F5B0DD0E8}">
      <dgm:prSet/>
      <dgm:spPr/>
      <dgm:t>
        <a:bodyPr/>
        <a:lstStyle/>
        <a:p>
          <a:endParaRPr lang="en-GB"/>
        </a:p>
      </dgm:t>
    </dgm:pt>
    <dgm:pt modelId="{80F4CB68-5B29-47F4-B625-2D7AC37197D7}" type="sibTrans" cxnId="{FFA6EA05-82F8-445C-B766-2E6F5B0DD0E8}">
      <dgm:prSet/>
      <dgm:spPr/>
      <dgm:t>
        <a:bodyPr/>
        <a:lstStyle/>
        <a:p>
          <a:endParaRPr lang="en-GB"/>
        </a:p>
      </dgm:t>
    </dgm:pt>
    <dgm:pt modelId="{D51ADB64-E962-440E-8A69-1B8B9AD0537F}">
      <dgm:prSet/>
      <dgm:spPr/>
      <dgm:t>
        <a:bodyPr/>
        <a:lstStyle/>
        <a:p>
          <a:pPr rtl="0"/>
          <a:r>
            <a:rPr lang="en-GB" dirty="0" smtClean="0"/>
            <a:t>end of 2010</a:t>
          </a:r>
          <a:endParaRPr lang="en-GB" dirty="0"/>
        </a:p>
      </dgm:t>
    </dgm:pt>
    <dgm:pt modelId="{B7BEB83E-7A31-41DE-8F43-0BE84F28231B}" type="parTrans" cxnId="{71C5D0BB-DC92-4870-83EB-FE262CD73A4F}">
      <dgm:prSet/>
      <dgm:spPr/>
      <dgm:t>
        <a:bodyPr/>
        <a:lstStyle/>
        <a:p>
          <a:endParaRPr lang="en-GB"/>
        </a:p>
      </dgm:t>
    </dgm:pt>
    <dgm:pt modelId="{C3AF72A7-BF94-4683-9A4F-2E0FCF3D8985}" type="sibTrans" cxnId="{71C5D0BB-DC92-4870-83EB-FE262CD73A4F}">
      <dgm:prSet/>
      <dgm:spPr/>
      <dgm:t>
        <a:bodyPr/>
        <a:lstStyle/>
        <a:p>
          <a:endParaRPr lang="en-GB"/>
        </a:p>
      </dgm:t>
    </dgm:pt>
    <dgm:pt modelId="{19D5465B-C68C-40C9-ADAD-5DCCBDB7A306}">
      <dgm:prSet/>
      <dgm:spPr/>
      <dgm:t>
        <a:bodyPr/>
        <a:lstStyle/>
        <a:p>
          <a:pPr rtl="0"/>
          <a:r>
            <a:rPr lang="en-GB" dirty="0" smtClean="0"/>
            <a:t>early to mid 2012</a:t>
          </a:r>
          <a:endParaRPr lang="en-GB" dirty="0"/>
        </a:p>
      </dgm:t>
    </dgm:pt>
    <dgm:pt modelId="{E9B9E4D6-B31F-4C0E-A387-ABF3F6C27E37}" type="parTrans" cxnId="{54FFDF20-1095-4116-85B0-87E86A5D1E4E}">
      <dgm:prSet/>
      <dgm:spPr/>
      <dgm:t>
        <a:bodyPr/>
        <a:lstStyle/>
        <a:p>
          <a:endParaRPr lang="en-GB"/>
        </a:p>
      </dgm:t>
    </dgm:pt>
    <dgm:pt modelId="{DAEF1997-F174-4637-B317-57EE7521D868}" type="sibTrans" cxnId="{54FFDF20-1095-4116-85B0-87E86A5D1E4E}">
      <dgm:prSet/>
      <dgm:spPr/>
      <dgm:t>
        <a:bodyPr/>
        <a:lstStyle/>
        <a:p>
          <a:endParaRPr lang="en-GB"/>
        </a:p>
      </dgm:t>
    </dgm:pt>
    <dgm:pt modelId="{2FFAC84F-70BD-4BFC-8901-07DF630C556D}">
      <dgm:prSet/>
      <dgm:spPr/>
      <dgm:t>
        <a:bodyPr/>
        <a:lstStyle/>
        <a:p>
          <a:pPr rtl="0"/>
          <a:r>
            <a:rPr lang="en-GB" dirty="0" smtClean="0"/>
            <a:t>early 2013!</a:t>
          </a:r>
          <a:endParaRPr lang="en-GB" dirty="0"/>
        </a:p>
      </dgm:t>
    </dgm:pt>
    <dgm:pt modelId="{2505E013-E50A-4187-8DDF-19C0A3E228B4}" type="parTrans" cxnId="{6952FC23-ED44-43ED-982B-2A5B265E3AA8}">
      <dgm:prSet/>
      <dgm:spPr/>
      <dgm:t>
        <a:bodyPr/>
        <a:lstStyle/>
        <a:p>
          <a:endParaRPr lang="en-GB"/>
        </a:p>
      </dgm:t>
    </dgm:pt>
    <dgm:pt modelId="{D2C03F32-4DDB-4732-9B57-8537C2626433}" type="sibTrans" cxnId="{6952FC23-ED44-43ED-982B-2A5B265E3AA8}">
      <dgm:prSet/>
      <dgm:spPr/>
      <dgm:t>
        <a:bodyPr/>
        <a:lstStyle/>
        <a:p>
          <a:endParaRPr lang="en-GB"/>
        </a:p>
      </dgm:t>
    </dgm:pt>
    <dgm:pt modelId="{C7F9D2FB-A43A-43A9-B24D-763433843FC0}">
      <dgm:prSet custT="1"/>
      <dgm:spPr/>
      <dgm:t>
        <a:bodyPr/>
        <a:lstStyle/>
        <a:p>
          <a:pPr rtl="0"/>
          <a:r>
            <a:rPr lang="en-GB" sz="1600" dirty="0" smtClean="0"/>
            <a:t>Simulations</a:t>
          </a:r>
          <a:r>
            <a:rPr lang="en-GB" sz="1700" dirty="0" smtClean="0"/>
            <a:t> Starting</a:t>
          </a:r>
          <a:endParaRPr lang="en-GB" sz="1700" dirty="0"/>
        </a:p>
      </dgm:t>
    </dgm:pt>
    <dgm:pt modelId="{DC4A265D-35B1-4A16-8486-3349588E0922}" type="parTrans" cxnId="{CC3FC16D-39C2-4ADE-804A-75291A3E9AA9}">
      <dgm:prSet/>
      <dgm:spPr/>
      <dgm:t>
        <a:bodyPr/>
        <a:lstStyle/>
        <a:p>
          <a:endParaRPr lang="en-GB"/>
        </a:p>
      </dgm:t>
    </dgm:pt>
    <dgm:pt modelId="{A0F3E07A-D47A-4474-ABCB-E5584401E2FD}" type="sibTrans" cxnId="{CC3FC16D-39C2-4ADE-804A-75291A3E9AA9}">
      <dgm:prSet/>
      <dgm:spPr/>
      <dgm:t>
        <a:bodyPr/>
        <a:lstStyle/>
        <a:p>
          <a:endParaRPr lang="en-GB"/>
        </a:p>
      </dgm:t>
    </dgm:pt>
    <dgm:pt modelId="{DD9C55A1-A0BA-4181-B068-ED611EDB3678}">
      <dgm:prSet custT="1"/>
      <dgm:spPr/>
      <dgm:t>
        <a:bodyPr/>
        <a:lstStyle/>
        <a:p>
          <a:r>
            <a:rPr lang="en-GB" sz="1600" dirty="0" smtClean="0"/>
            <a:t>Model</a:t>
          </a:r>
          <a:r>
            <a:rPr lang="en-GB" sz="1700" dirty="0" smtClean="0"/>
            <a:t> and Simulation Documentation needed </a:t>
          </a:r>
          <a:endParaRPr lang="en-GB" sz="1700" dirty="0"/>
        </a:p>
      </dgm:t>
    </dgm:pt>
    <dgm:pt modelId="{6115B2A6-82AC-4497-9980-61263CEDCC00}" type="parTrans" cxnId="{EA7E999A-07AE-414E-9041-27F79FB3AC04}">
      <dgm:prSet/>
      <dgm:spPr/>
      <dgm:t>
        <a:bodyPr/>
        <a:lstStyle/>
        <a:p>
          <a:endParaRPr lang="en-GB"/>
        </a:p>
      </dgm:t>
    </dgm:pt>
    <dgm:pt modelId="{D7529D4D-6305-4BF2-9038-225740E6F548}" type="sibTrans" cxnId="{EA7E999A-07AE-414E-9041-27F79FB3AC04}">
      <dgm:prSet/>
      <dgm:spPr/>
      <dgm:t>
        <a:bodyPr/>
        <a:lstStyle/>
        <a:p>
          <a:endParaRPr lang="en-GB"/>
        </a:p>
      </dgm:t>
    </dgm:pt>
    <dgm:pt modelId="{D0E26DD6-14B3-44BB-951C-76B39C29B06A}">
      <dgm:prSet custT="1"/>
      <dgm:spPr/>
      <dgm:t>
        <a:bodyPr/>
        <a:lstStyle/>
        <a:p>
          <a:r>
            <a:rPr lang="en-GB" sz="1600" dirty="0" smtClean="0"/>
            <a:t>Data available</a:t>
          </a:r>
          <a:endParaRPr lang="en-GB" sz="1600" dirty="0"/>
        </a:p>
      </dgm:t>
    </dgm:pt>
    <dgm:pt modelId="{05E3116D-845F-4D8E-AB31-33B7728BDA49}" type="parTrans" cxnId="{2341D6CA-51AC-4A51-846C-D615B485BAF8}">
      <dgm:prSet/>
      <dgm:spPr/>
      <dgm:t>
        <a:bodyPr/>
        <a:lstStyle/>
        <a:p>
          <a:endParaRPr lang="en-GB"/>
        </a:p>
      </dgm:t>
    </dgm:pt>
    <dgm:pt modelId="{6C7A06C0-DB38-47C2-90B0-5C9E0534E02D}" type="sibTrans" cxnId="{2341D6CA-51AC-4A51-846C-D615B485BAF8}">
      <dgm:prSet/>
      <dgm:spPr/>
      <dgm:t>
        <a:bodyPr/>
        <a:lstStyle/>
        <a:p>
          <a:endParaRPr lang="en-GB"/>
        </a:p>
      </dgm:t>
    </dgm:pt>
    <dgm:pt modelId="{04CD64A1-6535-478A-966E-7162EDC7DCD4}">
      <dgm:prSet custT="1"/>
      <dgm:spPr/>
      <dgm:t>
        <a:bodyPr/>
        <a:lstStyle/>
        <a:p>
          <a:r>
            <a:rPr lang="en-GB" sz="1600" dirty="0" smtClean="0"/>
            <a:t>Scientific Analysis, Paper Submission and Review</a:t>
          </a:r>
          <a:endParaRPr lang="en-GB" sz="1600" dirty="0"/>
        </a:p>
      </dgm:t>
    </dgm:pt>
    <dgm:pt modelId="{C91EE227-ACCF-4B96-8F83-048153FAC917}" type="parTrans" cxnId="{5B3D8CC4-12D6-48E0-99F6-1F12977B0381}">
      <dgm:prSet/>
      <dgm:spPr/>
      <dgm:t>
        <a:bodyPr/>
        <a:lstStyle/>
        <a:p>
          <a:endParaRPr lang="en-GB"/>
        </a:p>
      </dgm:t>
    </dgm:pt>
    <dgm:pt modelId="{A64C7A9C-F39A-4981-8F7C-2A83395169A6}" type="sibTrans" cxnId="{5B3D8CC4-12D6-48E0-99F6-1F12977B0381}">
      <dgm:prSet/>
      <dgm:spPr/>
      <dgm:t>
        <a:bodyPr/>
        <a:lstStyle/>
        <a:p>
          <a:endParaRPr lang="en-GB"/>
        </a:p>
      </dgm:t>
    </dgm:pt>
    <dgm:pt modelId="{7C57C475-F887-4A5E-BAFE-AE6501654605}">
      <dgm:prSet custT="1"/>
      <dgm:spPr/>
      <dgm:t>
        <a:bodyPr/>
        <a:lstStyle/>
        <a:p>
          <a:r>
            <a:rPr lang="en-GB" sz="1600" dirty="0" smtClean="0"/>
            <a:t>Reports</a:t>
          </a:r>
          <a:endParaRPr lang="en-GB" sz="1600" dirty="0"/>
        </a:p>
      </dgm:t>
    </dgm:pt>
    <dgm:pt modelId="{081CD08F-BF28-455D-BD8A-3FE6DC8ED1BD}" type="parTrans" cxnId="{A22E297B-E913-4145-BC86-0950F414CCEB}">
      <dgm:prSet/>
      <dgm:spPr/>
      <dgm:t>
        <a:bodyPr/>
        <a:lstStyle/>
        <a:p>
          <a:endParaRPr lang="en-GB"/>
        </a:p>
      </dgm:t>
    </dgm:pt>
    <dgm:pt modelId="{FE53BBE8-8B48-44F5-B0D2-4E869CCB4BC0}" type="sibTrans" cxnId="{A22E297B-E913-4145-BC86-0950F414CCEB}">
      <dgm:prSet/>
      <dgm:spPr/>
      <dgm:t>
        <a:bodyPr/>
        <a:lstStyle/>
        <a:p>
          <a:endParaRPr lang="en-GB"/>
        </a:p>
      </dgm:t>
    </dgm:pt>
    <dgm:pt modelId="{221B5A08-492A-471D-A83F-03146C9470D7}" type="pres">
      <dgm:prSet presAssocID="{B7D1D9F1-6849-4DBB-A628-4738B7FC3C6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7EFA36C-FB09-467F-BE6B-8EA64334F426}" type="pres">
      <dgm:prSet presAssocID="{22567E9E-FD38-45BF-90FA-830C0910FBCB}" presName="composite" presStyleCnt="0"/>
      <dgm:spPr/>
    </dgm:pt>
    <dgm:pt modelId="{4179EC72-0E23-4E5A-92FE-36C365EC5675}" type="pres">
      <dgm:prSet presAssocID="{22567E9E-FD38-45BF-90FA-830C0910FBCB}" presName="parentText" presStyleLbl="alignNode1" presStyleIdx="0" presStyleCnt="5" custLinFactNeighborX="0" custLinFactNeighborY="-14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F38EE6-8ECF-4F85-BAF0-BF79F03D4281}" type="pres">
      <dgm:prSet presAssocID="{22567E9E-FD38-45BF-90FA-830C0910FBCB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40A0BB0-4B02-4E31-85F4-83680B6C6767}" type="pres">
      <dgm:prSet presAssocID="{D67A0C93-C785-42E9-BF75-6696F638153E}" presName="sp" presStyleCnt="0"/>
      <dgm:spPr/>
    </dgm:pt>
    <dgm:pt modelId="{F023CAA3-EF7E-4A86-A487-056F6F749B28}" type="pres">
      <dgm:prSet presAssocID="{4B1EE92F-56C9-4BEB-9547-0B50B1E139C9}" presName="composite" presStyleCnt="0"/>
      <dgm:spPr/>
    </dgm:pt>
    <dgm:pt modelId="{E6B56E15-15C8-4B1E-8295-95C63C3BA6AD}" type="pres">
      <dgm:prSet presAssocID="{4B1EE92F-56C9-4BEB-9547-0B50B1E139C9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84766A2-6075-4A2A-8F66-A41D1115072B}" type="pres">
      <dgm:prSet presAssocID="{4B1EE92F-56C9-4BEB-9547-0B50B1E139C9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D7F7C17-6D35-494C-B326-A05C4F3B92D0}" type="pres">
      <dgm:prSet presAssocID="{80F4CB68-5B29-47F4-B625-2D7AC37197D7}" presName="sp" presStyleCnt="0"/>
      <dgm:spPr/>
    </dgm:pt>
    <dgm:pt modelId="{28F3A92B-5E8B-437A-946C-DB81A12BB553}" type="pres">
      <dgm:prSet presAssocID="{D51ADB64-E962-440E-8A69-1B8B9AD0537F}" presName="composite" presStyleCnt="0"/>
      <dgm:spPr/>
    </dgm:pt>
    <dgm:pt modelId="{5548243D-8371-4902-9466-982A1A38F593}" type="pres">
      <dgm:prSet presAssocID="{D51ADB64-E962-440E-8A69-1B8B9AD0537F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E4EEE7-A3AD-437D-8352-8EF9E5CA7A0C}" type="pres">
      <dgm:prSet presAssocID="{D51ADB64-E962-440E-8A69-1B8B9AD0537F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BCDDEA4-DED3-45CC-8130-02D56BAA759E}" type="pres">
      <dgm:prSet presAssocID="{C3AF72A7-BF94-4683-9A4F-2E0FCF3D8985}" presName="sp" presStyleCnt="0"/>
      <dgm:spPr/>
    </dgm:pt>
    <dgm:pt modelId="{A516DE47-8E1F-4014-9EE5-E79A3CDC0D14}" type="pres">
      <dgm:prSet presAssocID="{19D5465B-C68C-40C9-ADAD-5DCCBDB7A306}" presName="composite" presStyleCnt="0"/>
      <dgm:spPr/>
    </dgm:pt>
    <dgm:pt modelId="{520B1A0F-55BB-4E17-98D6-96EF76C35F6E}" type="pres">
      <dgm:prSet presAssocID="{19D5465B-C68C-40C9-ADAD-5DCCBDB7A306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C91EE0A-962A-4663-BA03-F8BC1E8492DD}" type="pres">
      <dgm:prSet presAssocID="{19D5465B-C68C-40C9-ADAD-5DCCBDB7A306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4E6D4CD-C031-41FD-956F-75A742C488BC}" type="pres">
      <dgm:prSet presAssocID="{DAEF1997-F174-4637-B317-57EE7521D868}" presName="sp" presStyleCnt="0"/>
      <dgm:spPr/>
    </dgm:pt>
    <dgm:pt modelId="{16678744-4B6C-4D69-AFA2-4F57B9D15387}" type="pres">
      <dgm:prSet presAssocID="{2FFAC84F-70BD-4BFC-8901-07DF630C556D}" presName="composite" presStyleCnt="0"/>
      <dgm:spPr/>
    </dgm:pt>
    <dgm:pt modelId="{A700F87B-92ED-4168-8043-761F802CA31C}" type="pres">
      <dgm:prSet presAssocID="{2FFAC84F-70BD-4BFC-8901-07DF630C556D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5CB87B-105F-490C-BB57-0F6D2FA2AB4A}" type="pres">
      <dgm:prSet presAssocID="{2FFAC84F-70BD-4BFC-8901-07DF630C556D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C3FC16D-39C2-4ADE-804A-75291A3E9AA9}" srcId="{22567E9E-FD38-45BF-90FA-830C0910FBCB}" destId="{C7F9D2FB-A43A-43A9-B24D-763433843FC0}" srcOrd="0" destOrd="0" parTransId="{DC4A265D-35B1-4A16-8486-3349588E0922}" sibTransId="{A0F3E07A-D47A-4474-ABCB-E5584401E2FD}"/>
    <dgm:cxn modelId="{24E5B5DD-A373-4D4B-8A98-8DC006F8D942}" srcId="{B7D1D9F1-6849-4DBB-A628-4738B7FC3C65}" destId="{22567E9E-FD38-45BF-90FA-830C0910FBCB}" srcOrd="0" destOrd="0" parTransId="{AE9521E8-0E0E-481E-8C96-B91159066E15}" sibTransId="{D67A0C93-C785-42E9-BF75-6696F638153E}"/>
    <dgm:cxn modelId="{4783781A-4646-4A57-BE85-AFCCE520453A}" type="presOf" srcId="{B7D1D9F1-6849-4DBB-A628-4738B7FC3C65}" destId="{221B5A08-492A-471D-A83F-03146C9470D7}" srcOrd="0" destOrd="0" presId="urn:microsoft.com/office/officeart/2005/8/layout/chevron2"/>
    <dgm:cxn modelId="{502B12E7-A123-4B1E-8FF9-6E52E3D76210}" type="presOf" srcId="{D0E26DD6-14B3-44BB-951C-76B39C29B06A}" destId="{B4E4EEE7-A3AD-437D-8352-8EF9E5CA7A0C}" srcOrd="0" destOrd="0" presId="urn:microsoft.com/office/officeart/2005/8/layout/chevron2"/>
    <dgm:cxn modelId="{12804C8B-8C02-43D7-BB7D-6490EB50EF36}" type="presOf" srcId="{D51ADB64-E962-440E-8A69-1B8B9AD0537F}" destId="{5548243D-8371-4902-9466-982A1A38F593}" srcOrd="0" destOrd="0" presId="urn:microsoft.com/office/officeart/2005/8/layout/chevron2"/>
    <dgm:cxn modelId="{E875EA5A-0DA0-4D23-B702-9CADD5F4A8BE}" type="presOf" srcId="{DD9C55A1-A0BA-4181-B068-ED611EDB3678}" destId="{384766A2-6075-4A2A-8F66-A41D1115072B}" srcOrd="0" destOrd="0" presId="urn:microsoft.com/office/officeart/2005/8/layout/chevron2"/>
    <dgm:cxn modelId="{5B3D8CC4-12D6-48E0-99F6-1F12977B0381}" srcId="{19D5465B-C68C-40C9-ADAD-5DCCBDB7A306}" destId="{04CD64A1-6535-478A-966E-7162EDC7DCD4}" srcOrd="0" destOrd="0" parTransId="{C91EE227-ACCF-4B96-8F83-048153FAC917}" sibTransId="{A64C7A9C-F39A-4981-8F7C-2A83395169A6}"/>
    <dgm:cxn modelId="{FE312D6C-7A5B-40A1-94AD-A8B98022F486}" type="presOf" srcId="{7C57C475-F887-4A5E-BAFE-AE6501654605}" destId="{F95CB87B-105F-490C-BB57-0F6D2FA2AB4A}" srcOrd="0" destOrd="0" presId="urn:microsoft.com/office/officeart/2005/8/layout/chevron2"/>
    <dgm:cxn modelId="{2F486A65-7668-4BF8-B1D2-FEBC0DD695C2}" type="presOf" srcId="{22567E9E-FD38-45BF-90FA-830C0910FBCB}" destId="{4179EC72-0E23-4E5A-92FE-36C365EC5675}" srcOrd="0" destOrd="0" presId="urn:microsoft.com/office/officeart/2005/8/layout/chevron2"/>
    <dgm:cxn modelId="{6952FC23-ED44-43ED-982B-2A5B265E3AA8}" srcId="{B7D1D9F1-6849-4DBB-A628-4738B7FC3C65}" destId="{2FFAC84F-70BD-4BFC-8901-07DF630C556D}" srcOrd="4" destOrd="0" parTransId="{2505E013-E50A-4187-8DDF-19C0A3E228B4}" sibTransId="{D2C03F32-4DDB-4732-9B57-8537C2626433}"/>
    <dgm:cxn modelId="{2341D6CA-51AC-4A51-846C-D615B485BAF8}" srcId="{D51ADB64-E962-440E-8A69-1B8B9AD0537F}" destId="{D0E26DD6-14B3-44BB-951C-76B39C29B06A}" srcOrd="0" destOrd="0" parTransId="{05E3116D-845F-4D8E-AB31-33B7728BDA49}" sibTransId="{6C7A06C0-DB38-47C2-90B0-5C9E0534E02D}"/>
    <dgm:cxn modelId="{A22E297B-E913-4145-BC86-0950F414CCEB}" srcId="{2FFAC84F-70BD-4BFC-8901-07DF630C556D}" destId="{7C57C475-F887-4A5E-BAFE-AE6501654605}" srcOrd="0" destOrd="0" parTransId="{081CD08F-BF28-455D-BD8A-3FE6DC8ED1BD}" sibTransId="{FE53BBE8-8B48-44F5-B0D2-4E869CCB4BC0}"/>
    <dgm:cxn modelId="{ABB9F94A-C696-42F1-93E4-CC4A6DD956CA}" type="presOf" srcId="{4B1EE92F-56C9-4BEB-9547-0B50B1E139C9}" destId="{E6B56E15-15C8-4B1E-8295-95C63C3BA6AD}" srcOrd="0" destOrd="0" presId="urn:microsoft.com/office/officeart/2005/8/layout/chevron2"/>
    <dgm:cxn modelId="{FFA6EA05-82F8-445C-B766-2E6F5B0DD0E8}" srcId="{B7D1D9F1-6849-4DBB-A628-4738B7FC3C65}" destId="{4B1EE92F-56C9-4BEB-9547-0B50B1E139C9}" srcOrd="1" destOrd="0" parTransId="{33CFCAE1-4DE1-464C-AF13-585D8B8579FF}" sibTransId="{80F4CB68-5B29-47F4-B625-2D7AC37197D7}"/>
    <dgm:cxn modelId="{485DF953-ADF0-4E25-904C-510A20118685}" type="presOf" srcId="{C7F9D2FB-A43A-43A9-B24D-763433843FC0}" destId="{D6F38EE6-8ECF-4F85-BAF0-BF79F03D4281}" srcOrd="0" destOrd="0" presId="urn:microsoft.com/office/officeart/2005/8/layout/chevron2"/>
    <dgm:cxn modelId="{EA7E999A-07AE-414E-9041-27F79FB3AC04}" srcId="{4B1EE92F-56C9-4BEB-9547-0B50B1E139C9}" destId="{DD9C55A1-A0BA-4181-B068-ED611EDB3678}" srcOrd="0" destOrd="0" parTransId="{6115B2A6-82AC-4497-9980-61263CEDCC00}" sibTransId="{D7529D4D-6305-4BF2-9038-225740E6F548}"/>
    <dgm:cxn modelId="{D492A708-69D8-4330-9969-649169E036B2}" type="presOf" srcId="{19D5465B-C68C-40C9-ADAD-5DCCBDB7A306}" destId="{520B1A0F-55BB-4E17-98D6-96EF76C35F6E}" srcOrd="0" destOrd="0" presId="urn:microsoft.com/office/officeart/2005/8/layout/chevron2"/>
    <dgm:cxn modelId="{75FDF1D7-CF22-44A7-A7B9-6CB858B6FBC8}" type="presOf" srcId="{04CD64A1-6535-478A-966E-7162EDC7DCD4}" destId="{2C91EE0A-962A-4663-BA03-F8BC1E8492DD}" srcOrd="0" destOrd="0" presId="urn:microsoft.com/office/officeart/2005/8/layout/chevron2"/>
    <dgm:cxn modelId="{71C5D0BB-DC92-4870-83EB-FE262CD73A4F}" srcId="{B7D1D9F1-6849-4DBB-A628-4738B7FC3C65}" destId="{D51ADB64-E962-440E-8A69-1B8B9AD0537F}" srcOrd="2" destOrd="0" parTransId="{B7BEB83E-7A31-41DE-8F43-0BE84F28231B}" sibTransId="{C3AF72A7-BF94-4683-9A4F-2E0FCF3D8985}"/>
    <dgm:cxn modelId="{54FFDF20-1095-4116-85B0-87E86A5D1E4E}" srcId="{B7D1D9F1-6849-4DBB-A628-4738B7FC3C65}" destId="{19D5465B-C68C-40C9-ADAD-5DCCBDB7A306}" srcOrd="3" destOrd="0" parTransId="{E9B9E4D6-B31F-4C0E-A387-ABF3F6C27E37}" sibTransId="{DAEF1997-F174-4637-B317-57EE7521D868}"/>
    <dgm:cxn modelId="{50B66E00-5886-4B27-A337-0568896B772F}" type="presOf" srcId="{2FFAC84F-70BD-4BFC-8901-07DF630C556D}" destId="{A700F87B-92ED-4168-8043-761F802CA31C}" srcOrd="0" destOrd="0" presId="urn:microsoft.com/office/officeart/2005/8/layout/chevron2"/>
    <dgm:cxn modelId="{8AC54226-2B60-4EF6-AC75-6144AD53FB9D}" type="presParOf" srcId="{221B5A08-492A-471D-A83F-03146C9470D7}" destId="{E7EFA36C-FB09-467F-BE6B-8EA64334F426}" srcOrd="0" destOrd="0" presId="urn:microsoft.com/office/officeart/2005/8/layout/chevron2"/>
    <dgm:cxn modelId="{3A5127B7-6A78-4E7B-9329-7BFD55F3830A}" type="presParOf" srcId="{E7EFA36C-FB09-467F-BE6B-8EA64334F426}" destId="{4179EC72-0E23-4E5A-92FE-36C365EC5675}" srcOrd="0" destOrd="0" presId="urn:microsoft.com/office/officeart/2005/8/layout/chevron2"/>
    <dgm:cxn modelId="{A8C272D3-368A-4988-B05C-7C05A67E57ED}" type="presParOf" srcId="{E7EFA36C-FB09-467F-BE6B-8EA64334F426}" destId="{D6F38EE6-8ECF-4F85-BAF0-BF79F03D4281}" srcOrd="1" destOrd="0" presId="urn:microsoft.com/office/officeart/2005/8/layout/chevron2"/>
    <dgm:cxn modelId="{B2428B76-59E0-4A64-8EBA-9BB49BB4F8A0}" type="presParOf" srcId="{221B5A08-492A-471D-A83F-03146C9470D7}" destId="{A40A0BB0-4B02-4E31-85F4-83680B6C6767}" srcOrd="1" destOrd="0" presId="urn:microsoft.com/office/officeart/2005/8/layout/chevron2"/>
    <dgm:cxn modelId="{59274A14-8688-43E4-B61D-30F13F2B7BDB}" type="presParOf" srcId="{221B5A08-492A-471D-A83F-03146C9470D7}" destId="{F023CAA3-EF7E-4A86-A487-056F6F749B28}" srcOrd="2" destOrd="0" presId="urn:microsoft.com/office/officeart/2005/8/layout/chevron2"/>
    <dgm:cxn modelId="{43A43E08-378F-4975-9564-11196C19CC3A}" type="presParOf" srcId="{F023CAA3-EF7E-4A86-A487-056F6F749B28}" destId="{E6B56E15-15C8-4B1E-8295-95C63C3BA6AD}" srcOrd="0" destOrd="0" presId="urn:microsoft.com/office/officeart/2005/8/layout/chevron2"/>
    <dgm:cxn modelId="{17F2644E-0556-4595-8AC2-D9F70A6D8F60}" type="presParOf" srcId="{F023CAA3-EF7E-4A86-A487-056F6F749B28}" destId="{384766A2-6075-4A2A-8F66-A41D1115072B}" srcOrd="1" destOrd="0" presId="urn:microsoft.com/office/officeart/2005/8/layout/chevron2"/>
    <dgm:cxn modelId="{CE52C5F8-0732-4109-A5B7-00F76E310DC8}" type="presParOf" srcId="{221B5A08-492A-471D-A83F-03146C9470D7}" destId="{DD7F7C17-6D35-494C-B326-A05C4F3B92D0}" srcOrd="3" destOrd="0" presId="urn:microsoft.com/office/officeart/2005/8/layout/chevron2"/>
    <dgm:cxn modelId="{05705F15-095A-4C27-B5B0-557CCC9CE6AF}" type="presParOf" srcId="{221B5A08-492A-471D-A83F-03146C9470D7}" destId="{28F3A92B-5E8B-437A-946C-DB81A12BB553}" srcOrd="4" destOrd="0" presId="urn:microsoft.com/office/officeart/2005/8/layout/chevron2"/>
    <dgm:cxn modelId="{2F0811D6-9862-45C0-9FFA-412E9DEC86D7}" type="presParOf" srcId="{28F3A92B-5E8B-437A-946C-DB81A12BB553}" destId="{5548243D-8371-4902-9466-982A1A38F593}" srcOrd="0" destOrd="0" presId="urn:microsoft.com/office/officeart/2005/8/layout/chevron2"/>
    <dgm:cxn modelId="{693A1925-6899-4823-974D-942745A8137E}" type="presParOf" srcId="{28F3A92B-5E8B-437A-946C-DB81A12BB553}" destId="{B4E4EEE7-A3AD-437D-8352-8EF9E5CA7A0C}" srcOrd="1" destOrd="0" presId="urn:microsoft.com/office/officeart/2005/8/layout/chevron2"/>
    <dgm:cxn modelId="{01162469-1BAA-471F-ACE9-5D7C6C62F081}" type="presParOf" srcId="{221B5A08-492A-471D-A83F-03146C9470D7}" destId="{ABCDDEA4-DED3-45CC-8130-02D56BAA759E}" srcOrd="5" destOrd="0" presId="urn:microsoft.com/office/officeart/2005/8/layout/chevron2"/>
    <dgm:cxn modelId="{4B352753-0E3F-4B65-BA3F-54061222C779}" type="presParOf" srcId="{221B5A08-492A-471D-A83F-03146C9470D7}" destId="{A516DE47-8E1F-4014-9EE5-E79A3CDC0D14}" srcOrd="6" destOrd="0" presId="urn:microsoft.com/office/officeart/2005/8/layout/chevron2"/>
    <dgm:cxn modelId="{988DA7AB-A9A8-4CE2-B3A4-1D9F5C43081E}" type="presParOf" srcId="{A516DE47-8E1F-4014-9EE5-E79A3CDC0D14}" destId="{520B1A0F-55BB-4E17-98D6-96EF76C35F6E}" srcOrd="0" destOrd="0" presId="urn:microsoft.com/office/officeart/2005/8/layout/chevron2"/>
    <dgm:cxn modelId="{3DC5F381-3974-4635-8890-6C0FBF93C503}" type="presParOf" srcId="{A516DE47-8E1F-4014-9EE5-E79A3CDC0D14}" destId="{2C91EE0A-962A-4663-BA03-F8BC1E8492DD}" srcOrd="1" destOrd="0" presId="urn:microsoft.com/office/officeart/2005/8/layout/chevron2"/>
    <dgm:cxn modelId="{295527D5-E675-4351-AA03-5B00DB544AF9}" type="presParOf" srcId="{221B5A08-492A-471D-A83F-03146C9470D7}" destId="{54E6D4CD-C031-41FD-956F-75A742C488BC}" srcOrd="7" destOrd="0" presId="urn:microsoft.com/office/officeart/2005/8/layout/chevron2"/>
    <dgm:cxn modelId="{43EBBF42-3250-4513-989B-78C65C4C5392}" type="presParOf" srcId="{221B5A08-492A-471D-A83F-03146C9470D7}" destId="{16678744-4B6C-4D69-AFA2-4F57B9D15387}" srcOrd="8" destOrd="0" presId="urn:microsoft.com/office/officeart/2005/8/layout/chevron2"/>
    <dgm:cxn modelId="{ECC3C802-1AE3-46E3-A46D-D7AB9FD4C34C}" type="presParOf" srcId="{16678744-4B6C-4D69-AFA2-4F57B9D15387}" destId="{A700F87B-92ED-4168-8043-761F802CA31C}" srcOrd="0" destOrd="0" presId="urn:microsoft.com/office/officeart/2005/8/layout/chevron2"/>
    <dgm:cxn modelId="{685D0C86-D744-4788-9489-F90B8EF39054}" type="presParOf" srcId="{16678744-4B6C-4D69-AFA2-4F57B9D15387}" destId="{F95CB87B-105F-490C-BB57-0F6D2FA2AB4A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56361-8CD6-489E-96A4-A7050FFFC77F}" type="datetimeFigureOut">
              <a:rPr lang="en-US" smtClean="0"/>
              <a:pPr/>
              <a:t>4/30/2010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1F210-BFBE-4BF2-8603-AAF40ECB754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dirty="0" smtClean="0"/>
              <a:t>CEDA (Centre for Environmental Data Archival) at STFC Rutherford Appleton Laboratory hosts two of the Natural Environment Research Council (NERC) Designated Data Centres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1F210-BFBE-4BF2-8603-AAF40ECB754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"The changes signal a wider cultural change in Government based on an assumption that information should be in the public domain unless there is a good reason not to - not the other way around,“ – Communities Secretary</a:t>
            </a:r>
            <a:r>
              <a:rPr lang="en-GB" baseline="0" dirty="0" smtClean="0"/>
              <a:t> John Denham.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1F210-BFBE-4BF2-8603-AAF40ECB754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Soup of</a:t>
            </a:r>
            <a:r>
              <a:rPr lang="en-GB" baseline="0" dirty="0" smtClean="0"/>
              <a:t> overlapping ideas and related activities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1F210-BFBE-4BF2-8603-AAF40ECB754D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dirty="0" smtClean="0"/>
              <a:t>Philip Kershaw, EGU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44" y="6350023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0F8BFA69-563A-495B-B199-C85367097A5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 2010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 2010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dirty="0" smtClean="0"/>
              <a:t>Philip Kershaw, EGU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44" y="6350023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0F8BFA69-563A-495B-B199-C85367097A5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 2010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 2010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 2010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 2010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 2010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 2010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 2010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eda-stfc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57289" y="5500702"/>
            <a:ext cx="5686711" cy="1357322"/>
          </a:xfrm>
          <a:prstGeom prst="rect">
            <a:avLst/>
          </a:prstGeom>
        </p:spPr>
      </p:pic>
      <p:pic>
        <p:nvPicPr>
          <p:cNvPr id="7" name="Picture 2" descr="RAL_Header_A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Philip Kershaw, EGU 2010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FA69-563A-495B-B199-C85367097A5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rgbClr val="002D5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2D5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2D5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002D5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002D5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rgbClr val="002D5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gov.u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data.ucar.edu/projects/THREDDS/tech/reference/RestrictedAcces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dap.org/clien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image" Target="../media/image7.gif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opendap-cmdline.avi" TargetMode="External"/><Relationship Id="rId2" Type="http://schemas.openxmlformats.org/officeDocument/2006/relationships/hyperlink" Target="opendap-browser.av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Flexible Component based Access Control Architecture for </a:t>
            </a:r>
            <a:r>
              <a:rPr lang="en-GB" dirty="0" err="1" smtClean="0"/>
              <a:t>OPeNDAP</a:t>
            </a:r>
            <a:r>
              <a:rPr lang="en-GB" dirty="0" smtClean="0"/>
              <a:t> Services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3462350"/>
            <a:ext cx="5143536" cy="1752600"/>
          </a:xfrm>
        </p:spPr>
        <p:txBody>
          <a:bodyPr/>
          <a:lstStyle/>
          <a:p>
            <a:pPr algn="r"/>
            <a:r>
              <a:rPr lang="en-GB" dirty="0" smtClean="0"/>
              <a:t>Philip Kershaw</a:t>
            </a:r>
          </a:p>
          <a:p>
            <a:pPr algn="r"/>
            <a:r>
              <a:rPr lang="en-GB" dirty="0" smtClean="0"/>
              <a:t>STFC Rutherford Appleton Laboratory</a:t>
            </a:r>
            <a:endParaRPr lang="en-GB" dirty="0"/>
          </a:p>
        </p:txBody>
      </p:sp>
      <p:pic>
        <p:nvPicPr>
          <p:cNvPr id="4" name="Picture 8" descr="BADC-NCAS-logo-transp-lar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6060836"/>
            <a:ext cx="2643206" cy="671865"/>
          </a:xfrm>
          <a:prstGeom prst="rect">
            <a:avLst/>
          </a:prstGeom>
          <a:noFill/>
        </p:spPr>
      </p:pic>
      <p:pic>
        <p:nvPicPr>
          <p:cNvPr id="5" name="Picture 4" descr="neodc_logo_huge_trans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6000768"/>
            <a:ext cx="2080265" cy="7920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9322" y="3500438"/>
            <a:ext cx="2397037" cy="1816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Themes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Focus on two areas alluded to in the abstract:</a:t>
            </a:r>
          </a:p>
          <a:p>
            <a:pPr lvl="1"/>
            <a:r>
              <a:rPr lang="en-GB" dirty="0" smtClean="0"/>
              <a:t>“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Without ready means to restrict access to data for such services, data providers and data owners are constrained from making their data more widely available.</a:t>
            </a:r>
            <a:r>
              <a:rPr lang="en-GB" dirty="0" smtClean="0"/>
              <a:t>” </a:t>
            </a:r>
          </a:p>
          <a:p>
            <a:pPr lvl="1"/>
            <a:r>
              <a:rPr lang="en-GB" dirty="0" smtClean="0"/>
              <a:t>“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range of different security technologies available can make interoperability between services and user client tools a challenge.</a:t>
            </a:r>
            <a:r>
              <a:rPr lang="en-GB" dirty="0" smtClean="0"/>
              <a:t>”</a:t>
            </a:r>
          </a:p>
          <a:p>
            <a:endParaRPr lang="en-GB" dirty="0" smtClean="0"/>
          </a:p>
          <a:p>
            <a:r>
              <a:rPr lang="en-GB" dirty="0" smtClean="0"/>
              <a:t>Paradox: provision of access control can open access?!</a:t>
            </a:r>
          </a:p>
          <a:p>
            <a:pPr lvl="1"/>
            <a:r>
              <a:rPr lang="en-GB" dirty="0" smtClean="0"/>
              <a:t>Illustrated by the BADC and </a:t>
            </a:r>
            <a:r>
              <a:rPr lang="en-GB" dirty="0" err="1" smtClean="0"/>
              <a:t>OPeNDAP</a:t>
            </a:r>
            <a:endParaRPr lang="en-GB" dirty="0" smtClean="0"/>
          </a:p>
          <a:p>
            <a:pPr lvl="1"/>
            <a:r>
              <a:rPr lang="en-GB" dirty="0" smtClean="0"/>
              <a:t>But in the wider context of changing attitudes: </a:t>
            </a:r>
            <a:r>
              <a:rPr lang="en-GB" dirty="0" smtClean="0">
                <a:hlinkClick r:id="rId3"/>
              </a:rPr>
              <a:t>data.gov.uk</a:t>
            </a:r>
            <a:endParaRPr lang="en-GB" dirty="0" smtClean="0"/>
          </a:p>
          <a:p>
            <a:r>
              <a:rPr lang="en-GB" dirty="0" smtClean="0"/>
              <a:t>Vision of seamless access can seem remote: </a:t>
            </a:r>
          </a:p>
          <a:p>
            <a:pPr lvl="1"/>
            <a:r>
              <a:rPr lang="en-GB" dirty="0" smtClean="0"/>
              <a:t>Services too complicated, get in the way or simply broken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 2010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Inception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Seeds planted with discussion started at this conference last year</a:t>
            </a:r>
          </a:p>
          <a:p>
            <a:r>
              <a:rPr lang="en-GB" dirty="0" err="1" smtClean="0"/>
              <a:t>OPeNDAP</a:t>
            </a:r>
            <a:r>
              <a:rPr lang="en-GB" dirty="0" smtClean="0"/>
              <a:t> implementations have existing support to follow HTTP redirects*</a:t>
            </a:r>
          </a:p>
          <a:p>
            <a:r>
              <a:rPr lang="en-GB" dirty="0" smtClean="0"/>
              <a:t>A pre-existing Design Pattern: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Initiate request,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server side security challenge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Redirect to authentication endpoint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Redirect authenticated client back to original requested URI</a:t>
            </a:r>
          </a:p>
          <a:p>
            <a:r>
              <a:rPr lang="en-GB" dirty="0" smtClean="0"/>
              <a:t>NERC </a:t>
            </a:r>
            <a:r>
              <a:rPr lang="en-GB" dirty="0" err="1" smtClean="0"/>
              <a:t>DataGrid</a:t>
            </a:r>
            <a:r>
              <a:rPr lang="en-GB" dirty="0" smtClean="0"/>
              <a:t> Security and Python WSGI middleware</a:t>
            </a:r>
          </a:p>
          <a:p>
            <a:pPr lvl="1"/>
            <a:r>
              <a:rPr lang="en-GB" dirty="0" smtClean="0"/>
              <a:t>Security filters based on a flexible, pluggable architecture</a:t>
            </a:r>
          </a:p>
          <a:p>
            <a:pPr lvl="1">
              <a:buNone/>
            </a:pPr>
            <a:endParaRPr lang="en-GB" dirty="0" smtClean="0"/>
          </a:p>
          <a:p>
            <a:pPr>
              <a:buNone/>
            </a:pPr>
            <a:r>
              <a:rPr lang="en-GB" sz="1700" dirty="0" smtClean="0"/>
              <a:t>* </a:t>
            </a:r>
            <a:r>
              <a:rPr lang="en-GB" sz="1500" dirty="0" smtClean="0"/>
              <a:t>TDS: </a:t>
            </a:r>
            <a:r>
              <a:rPr lang="en-GB" sz="1500" dirty="0" smtClean="0">
                <a:hlinkClick r:id="rId3"/>
              </a:rPr>
              <a:t>http://www.unidata.ucar.edu/projects/THREDDS/tech/reference/RestrictedAccess.html</a:t>
            </a:r>
            <a:endParaRPr lang="en-GB" sz="1500" dirty="0" smtClean="0"/>
          </a:p>
          <a:p>
            <a:pPr>
              <a:buNone/>
            </a:pPr>
            <a:r>
              <a:rPr lang="en-GB" sz="1500" dirty="0" smtClean="0"/>
              <a:t>   </a:t>
            </a:r>
            <a:r>
              <a:rPr lang="en-GB" sz="1500" dirty="0" err="1" smtClean="0"/>
              <a:t>PyDAP</a:t>
            </a:r>
            <a:r>
              <a:rPr lang="en-GB" sz="1500" dirty="0" smtClean="0"/>
              <a:t>: </a:t>
            </a:r>
            <a:r>
              <a:rPr lang="en-GB" sz="1500" dirty="0" smtClean="0">
                <a:hlinkClick r:id="rId4"/>
              </a:rPr>
              <a:t>http://pydap.org/client.html</a:t>
            </a:r>
            <a:endParaRPr lang="en-GB" sz="15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 2010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Alternative </a:t>
            </a:r>
            <a:r>
              <a:rPr lang="en-GB" dirty="0" smtClean="0"/>
              <a:t>Approaches</a:t>
            </a:r>
            <a:br>
              <a:rPr lang="en-GB" dirty="0" smtClean="0"/>
            </a:br>
            <a:r>
              <a:rPr lang="en-GB" dirty="0" smtClean="0"/>
              <a:t>to Authentication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use redirects at all? Everything over HTTPS: </a:t>
            </a:r>
          </a:p>
          <a:p>
            <a:pPr lvl="1"/>
            <a:r>
              <a:rPr lang="en-GB" dirty="0" smtClean="0"/>
              <a:t>but then performance limitation for large datasets, </a:t>
            </a:r>
          </a:p>
          <a:p>
            <a:pPr lvl="1"/>
            <a:r>
              <a:rPr lang="en-GB" dirty="0" smtClean="0"/>
              <a:t>change from a well known HTTP address to HTTPS – user confusion?</a:t>
            </a:r>
          </a:p>
          <a:p>
            <a:r>
              <a:rPr lang="en-GB" dirty="0" smtClean="0"/>
              <a:t>HTTP Digest</a:t>
            </a:r>
          </a:p>
          <a:p>
            <a:pPr lvl="1"/>
            <a:r>
              <a:rPr lang="en-GB" dirty="0" smtClean="0"/>
              <a:t>Not secure enough</a:t>
            </a:r>
            <a:endParaRPr lang="en-GB" dirty="0" smtClean="0"/>
          </a:p>
          <a:p>
            <a:r>
              <a:rPr lang="en-GB" dirty="0" smtClean="0"/>
              <a:t>What </a:t>
            </a:r>
            <a:r>
              <a:rPr lang="en-GB" dirty="0" smtClean="0"/>
              <a:t>about SOAP?</a:t>
            </a:r>
          </a:p>
          <a:p>
            <a:pPr lvl="1"/>
            <a:r>
              <a:rPr lang="en-GB" dirty="0" smtClean="0"/>
              <a:t>An invasive approach which would change the interfaces breaking existing client tools</a:t>
            </a:r>
          </a:p>
          <a:p>
            <a:pPr lvl="1"/>
            <a:r>
              <a:rPr lang="en-GB" dirty="0" smtClean="0"/>
              <a:t>Unsuited to large dataset transfers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 2010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1406" y="1500174"/>
            <a:ext cx="8643998" cy="480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002D56"/>
                </a:solidFill>
                <a:ea typeface="DejaVu Sans" charset="0"/>
                <a:cs typeface="DejaVu Sans" charset="0"/>
              </a:rPr>
              <a:t> CMIP5 </a:t>
            </a:r>
            <a:r>
              <a:rPr lang="en-GB" sz="1800" dirty="0">
                <a:solidFill>
                  <a:srgbClr val="002D56"/>
                </a:solidFill>
                <a:ea typeface="DejaVu Sans" charset="0"/>
                <a:cs typeface="DejaVu Sans" charset="0"/>
              </a:rPr>
              <a:t>is a framework for co-ordinated climate change </a:t>
            </a:r>
            <a:r>
              <a:rPr lang="en-GB" sz="1800" dirty="0" smtClean="0">
                <a:solidFill>
                  <a:srgbClr val="002D56"/>
                </a:solidFill>
                <a:ea typeface="DejaVu Sans" charset="0"/>
                <a:cs typeface="DejaVu Sans" charset="0"/>
              </a:rPr>
              <a:t>experiments</a:t>
            </a:r>
          </a:p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2D56"/>
                </a:solidFill>
                <a:ea typeface="DejaVu Sans" charset="0"/>
                <a:cs typeface="DejaVu Sans" charset="0"/>
              </a:rPr>
              <a:t> Will input into the IPCC 5</a:t>
            </a:r>
            <a:r>
              <a:rPr lang="en-GB" baseline="30000" dirty="0" smtClean="0">
                <a:solidFill>
                  <a:srgbClr val="002D56"/>
                </a:solidFill>
                <a:ea typeface="DejaVu Sans" charset="0"/>
                <a:cs typeface="DejaVu Sans" charset="0"/>
              </a:rPr>
              <a:t>th</a:t>
            </a:r>
            <a:r>
              <a:rPr lang="en-GB" dirty="0" smtClean="0">
                <a:solidFill>
                  <a:srgbClr val="002D56"/>
                </a:solidFill>
                <a:ea typeface="DejaVu Sans" charset="0"/>
                <a:cs typeface="DejaVu Sans" charset="0"/>
              </a:rPr>
              <a:t> Assessment Report (AR5) scheduled for 2013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2D56"/>
                </a:solidFill>
                <a:ea typeface="DejaVu Sans" charset="0"/>
                <a:cs typeface="DejaVu Sans" charset="0"/>
              </a:rPr>
              <a:t>Software infrastructure under development: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42844" y="2000240"/>
          <a:ext cx="3365153" cy="3143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3571868" y="2345741"/>
          <a:ext cx="4929222" cy="2546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Coupled Model </a:t>
            </a:r>
            <a:br>
              <a:rPr lang="en-GB" dirty="0" smtClean="0"/>
            </a:br>
            <a:r>
              <a:rPr lang="en-GB" dirty="0" err="1" smtClean="0"/>
              <a:t>Intercomparison</a:t>
            </a:r>
            <a:r>
              <a:rPr lang="en-GB" dirty="0" smtClean="0"/>
              <a:t> Project Phase 5</a:t>
            </a:r>
            <a:endParaRPr lang="en-GB" dirty="0"/>
          </a:p>
        </p:txBody>
      </p:sp>
      <p:pic>
        <p:nvPicPr>
          <p:cNvPr id="5" name="Content Placeholder 4" descr="is-enes.png"/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2408889" y="5674520"/>
            <a:ext cx="1468800" cy="612000"/>
          </a:xfrm>
        </p:spPr>
      </p:pic>
      <p:pic>
        <p:nvPicPr>
          <p:cNvPr id="6" name="Picture 5" descr="earth-system-curator.g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53179" y="5728520"/>
            <a:ext cx="933333" cy="504000"/>
          </a:xfrm>
          <a:prstGeom prst="rect">
            <a:avLst/>
          </a:prstGeom>
        </p:spPr>
      </p:pic>
      <p:pic>
        <p:nvPicPr>
          <p:cNvPr id="7" name="Picture 6" descr="metafor_logo_banner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91634" y="5746520"/>
            <a:ext cx="1053000" cy="468000"/>
          </a:xfrm>
          <a:prstGeom prst="rect">
            <a:avLst/>
          </a:prstGeom>
        </p:spPr>
      </p:pic>
      <p:pic>
        <p:nvPicPr>
          <p:cNvPr id="12" name="Picture 11" descr="esg-cropp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643" y="5732682"/>
            <a:ext cx="1963861" cy="504000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EGU2010</a:t>
            </a:r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000496" y="1600200"/>
            <a:ext cx="46863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rgbClr val="002D56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2D56"/>
                </a:solidFill>
              </a:rPr>
              <a:t>Users have an identity URI: both an identifying for them and the location of an OP (</a:t>
            </a:r>
            <a:r>
              <a:rPr lang="en-GB" sz="2400" dirty="0" err="1" smtClean="0">
                <a:solidFill>
                  <a:srgbClr val="002D56"/>
                </a:solidFill>
              </a:rPr>
              <a:t>OpenID</a:t>
            </a:r>
            <a:r>
              <a:rPr lang="en-GB" sz="2400" dirty="0" smtClean="0">
                <a:solidFill>
                  <a:srgbClr val="002D56"/>
                </a:solidFill>
              </a:rPr>
              <a:t> Provider), a service where they can be authenticated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2D56"/>
                </a:solidFill>
              </a:rPr>
              <a:t>An </a:t>
            </a:r>
            <a:r>
              <a:rPr lang="en-GB" sz="2400" dirty="0" err="1" smtClean="0">
                <a:solidFill>
                  <a:srgbClr val="002D56"/>
                </a:solidFill>
              </a:rPr>
              <a:t>OpenID</a:t>
            </a:r>
            <a:r>
              <a:rPr lang="en-GB" sz="2400" dirty="0" smtClean="0">
                <a:solidFill>
                  <a:srgbClr val="002D56"/>
                </a:solidFill>
              </a:rPr>
              <a:t> Relying Party trusts the authentication assertion of a given OP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2D56"/>
                </a:solidFill>
              </a:rPr>
              <a:t>ESG stipulates SSL to enable RPs and OPs to mutually authenticate and enable RPs to </a:t>
            </a:r>
            <a:r>
              <a:rPr lang="en-GB" sz="2400" dirty="0" err="1" smtClean="0">
                <a:solidFill>
                  <a:srgbClr val="002D56"/>
                </a:solidFill>
              </a:rPr>
              <a:t>whitelist</a:t>
            </a:r>
            <a:r>
              <a:rPr lang="en-GB" sz="2400" dirty="0" smtClean="0">
                <a:solidFill>
                  <a:srgbClr val="002D56"/>
                </a:solidFill>
              </a:rPr>
              <a:t> OPs and only trust ones known to the ESG Federation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GB" sz="2400" dirty="0" smtClean="0">
              <a:solidFill>
                <a:srgbClr val="002D56"/>
              </a:solidFill>
            </a:endParaRPr>
          </a:p>
          <a:p>
            <a:pPr marL="800100" lvl="1" indent="-342900">
              <a:spcBef>
                <a:spcPct val="20000"/>
              </a:spcBef>
            </a:pPr>
            <a:endParaRPr lang="en-GB" sz="2400" dirty="0" smtClean="0">
              <a:solidFill>
                <a:srgbClr val="002D56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000" dirty="0" err="1" smtClean="0">
                <a:solidFill>
                  <a:srgbClr val="002D56"/>
                </a:solidFill>
              </a:rPr>
              <a:t>OpenID</a:t>
            </a:r>
            <a:r>
              <a:rPr lang="en-GB" sz="2000" dirty="0" smtClean="0">
                <a:solidFill>
                  <a:srgbClr val="002D56"/>
                </a:solidFill>
              </a:rPr>
              <a:t> less suited to non-browser based clients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D5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MyProxy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rgbClr val="002D5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provides compatibility with any PKI based authentication including Grid based applications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D5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Earth System Grid Security: </a:t>
            </a:r>
            <a:br>
              <a:rPr lang="en-GB" dirty="0" smtClean="0"/>
            </a:br>
            <a:r>
              <a:rPr lang="en-GB" dirty="0" smtClean="0"/>
              <a:t>Single sign on</a:t>
            </a:r>
            <a:endParaRPr lang="en-GB" dirty="0"/>
          </a:p>
        </p:txBody>
      </p:sp>
      <p:pic>
        <p:nvPicPr>
          <p:cNvPr id="4" name="Content Placeholder 3" descr="MyProxyWid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934" y="4572008"/>
            <a:ext cx="1643074" cy="390538"/>
          </a:xfrm>
        </p:spPr>
      </p:pic>
      <p:pic>
        <p:nvPicPr>
          <p:cNvPr id="5" name="Picture 4" descr="300px-OpenID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970" y="1285860"/>
            <a:ext cx="1641600" cy="618336"/>
          </a:xfrm>
          <a:prstGeom prst="rect">
            <a:avLst/>
          </a:prstGeom>
        </p:spPr>
      </p:pic>
      <p:pic>
        <p:nvPicPr>
          <p:cNvPr id="10" name="Picture 9" descr="OpenI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766894"/>
            <a:ext cx="3619500" cy="25908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 2010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 Architecture</a:t>
            </a:r>
            <a:endParaRPr lang="en-GB" dirty="0"/>
          </a:p>
        </p:txBody>
      </p:sp>
      <p:pic>
        <p:nvPicPr>
          <p:cNvPr id="8" name="Content Placeholder 7" descr="PyDAPAuthentic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617883"/>
            <a:ext cx="5816675" cy="4786346"/>
          </a:xfrm>
        </p:spPr>
      </p:pic>
      <p:sp>
        <p:nvSpPr>
          <p:cNvPr id="4" name="Rectangle 3"/>
          <p:cNvSpPr/>
          <p:nvPr/>
        </p:nvSpPr>
        <p:spPr>
          <a:xfrm>
            <a:off x="142844" y="1617883"/>
            <a:ext cx="3828159" cy="4773600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9322" y="1600200"/>
            <a:ext cx="275747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600" dirty="0" err="1" smtClean="0">
                <a:solidFill>
                  <a:srgbClr val="002D56"/>
                </a:solidFill>
              </a:rPr>
              <a:t>OPeNDAP</a:t>
            </a:r>
            <a:r>
              <a:rPr lang="en-GB" sz="1600" dirty="0" smtClean="0">
                <a:solidFill>
                  <a:srgbClr val="002D56"/>
                </a:solidFill>
              </a:rPr>
              <a:t> service is protected by an Authentication filter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D5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redirects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rgbClr val="002D5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unauthenticated requests to an authentication service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600" baseline="0" dirty="0" smtClean="0">
                <a:solidFill>
                  <a:srgbClr val="002D56"/>
                </a:solidFill>
              </a:rPr>
              <a:t>This</a:t>
            </a:r>
            <a:r>
              <a:rPr lang="en-GB" sz="1600" dirty="0" smtClean="0">
                <a:solidFill>
                  <a:srgbClr val="002D56"/>
                </a:solidFill>
              </a:rPr>
              <a:t> authenticates based on the client request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D5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rgbClr val="002D5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client certificate provided, authenticate with this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1600" baseline="0" dirty="0" smtClean="0">
                <a:solidFill>
                  <a:srgbClr val="002D56"/>
                </a:solidFill>
              </a:rPr>
              <a:t>Default</a:t>
            </a:r>
            <a:r>
              <a:rPr lang="en-GB" sz="1600" dirty="0" smtClean="0">
                <a:solidFill>
                  <a:srgbClr val="002D56"/>
                </a:solidFill>
              </a:rPr>
              <a:t> to </a:t>
            </a:r>
            <a:r>
              <a:rPr lang="en-GB" sz="1600" dirty="0" err="1" smtClean="0">
                <a:solidFill>
                  <a:srgbClr val="002D56"/>
                </a:solidFill>
              </a:rPr>
              <a:t>OpenID</a:t>
            </a:r>
            <a:r>
              <a:rPr lang="en-GB" sz="1600" dirty="0" smtClean="0">
                <a:solidFill>
                  <a:srgbClr val="002D56"/>
                </a:solidFill>
              </a:rPr>
              <a:t> based sign in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rgbClr val="002D5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 2010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Authentication Example – </a:t>
            </a:r>
            <a:br>
              <a:rPr lang="en-GB" dirty="0" smtClean="0"/>
            </a:br>
            <a:r>
              <a:rPr lang="en-GB" dirty="0" err="1" smtClean="0"/>
              <a:t>ncopen</a:t>
            </a:r>
            <a:r>
              <a:rPr lang="en-GB" dirty="0" smtClean="0"/>
              <a:t> client</a:t>
            </a:r>
            <a:endParaRPr lang="en-GB" dirty="0"/>
          </a:p>
        </p:txBody>
      </p:sp>
      <p:pic>
        <p:nvPicPr>
          <p:cNvPr id="8" name="Content Placeholder 7" descr="OPeNDAPSSLAuthentic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86" y="1500174"/>
            <a:ext cx="8630414" cy="478634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 2010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 action="ppaction://hlinkfile"/>
              </a:rPr>
              <a:t>Browser based access</a:t>
            </a:r>
            <a:endParaRPr lang="en-GB" dirty="0" smtClean="0"/>
          </a:p>
          <a:p>
            <a:r>
              <a:rPr lang="en-GB" dirty="0" smtClean="0">
                <a:hlinkClick r:id="rId3" action="ppaction://hlinkfile"/>
              </a:rPr>
              <a:t>Command line access with </a:t>
            </a:r>
            <a:r>
              <a:rPr lang="en-GB" dirty="0" err="1" smtClean="0">
                <a:hlinkClick r:id="rId3" action="ppaction://hlinkfile"/>
              </a:rPr>
              <a:t>wget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 2010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637</Words>
  <Application>Microsoft Office PowerPoint</Application>
  <PresentationFormat>On-screen Show (4:3)</PresentationFormat>
  <Paragraphs>105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 Flexible Component based Access Control Architecture for OPeNDAP Services</vt:lpstr>
      <vt:lpstr>Background Themes</vt:lpstr>
      <vt:lpstr>Inception</vt:lpstr>
      <vt:lpstr>Alternative Approaches to Authentication</vt:lpstr>
      <vt:lpstr>Coupled Model  Intercomparison Project Phase 5</vt:lpstr>
      <vt:lpstr>Earth System Grid Security:  Single sign on</vt:lpstr>
      <vt:lpstr>Filter Architecture</vt:lpstr>
      <vt:lpstr>Authentication Example –  ncopen client</vt:lpstr>
      <vt:lpstr>Demo ...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Philip Kershaw</dc:creator>
  <cp:lastModifiedBy>Philip Kershaw</cp:lastModifiedBy>
  <cp:revision>102</cp:revision>
  <dcterms:created xsi:type="dcterms:W3CDTF">2010-04-23T13:41:46Z</dcterms:created>
  <dcterms:modified xsi:type="dcterms:W3CDTF">2010-04-30T15:11:19Z</dcterms:modified>
</cp:coreProperties>
</file>