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26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0" r:id="rId13"/>
    <p:sldId id="274" r:id="rId14"/>
    <p:sldId id="273" r:id="rId15"/>
    <p:sldId id="276" r:id="rId16"/>
    <p:sldId id="272" r:id="rId17"/>
    <p:sldId id="267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pPr/>
              <a:t>11/05/2020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Groep 1</a:t>
            </a:r>
          </a:p>
          <a:p>
            <a:r>
              <a:rPr lang="en-GB" dirty="0"/>
              <a:t>Bryan Van Huyneghem – Nathan Beyne – </a:t>
            </a:r>
          </a:p>
          <a:p>
            <a:r>
              <a:rPr lang="en-GB" dirty="0"/>
              <a:t>Philip Kukoba – Niels Hauttekeete</a:t>
            </a:r>
            <a:endParaRPr lang="nl-BE" dirty="0"/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028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982"/>
    </mc:Choice>
    <mc:Fallback>
      <p:transition spd="slow" advTm="169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Databankmodel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4 </a:t>
            </a:r>
            <a:r>
              <a:rPr lang="en-GB" sz="2000" b="1" dirty="0" err="1">
                <a:solidFill>
                  <a:schemeClr val="tx1"/>
                </a:solidFill>
              </a:rPr>
              <a:t>grote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onderdelen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DroneFlight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QualityReport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DroneLogEntry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Login</a:t>
            </a: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 </a:t>
            </a:r>
            <a:r>
              <a:rPr lang="nl-BE" sz="2000" i="1" dirty="0" err="1">
                <a:solidFill>
                  <a:schemeClr val="tx1"/>
                </a:solidFill>
              </a:rPr>
              <a:t>foreign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400" i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23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DroneFlighttabel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91629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dirty="0" err="1">
                <a:solidFill>
                  <a:schemeClr val="tx1"/>
                </a:solidFill>
              </a:rPr>
              <a:t>dronevluchten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Data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 smtClean="0">
                <a:solidFill>
                  <a:schemeClr val="tx1"/>
                </a:solidFill>
              </a:rPr>
              <a:t>Project</a:t>
            </a:r>
            <a:r>
              <a:rPr lang="en-GB" sz="2000" dirty="0" err="1" smtClean="0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>
                <a:solidFill>
                  <a:schemeClr val="tx1"/>
                </a:solidFill>
              </a:rPr>
              <a:t>Reverse geocoding</a:t>
            </a:r>
            <a:endParaRPr lang="nl-BE" i="1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 smtClean="0">
                <a:solidFill>
                  <a:schemeClr val="tx1"/>
                </a:solidFill>
              </a:rPr>
              <a:t>ArcGIS</a:t>
            </a:r>
            <a:r>
              <a:rPr lang="nl-BE" sz="2000" b="1" i="1" dirty="0" smtClean="0">
                <a:solidFill>
                  <a:schemeClr val="tx1"/>
                </a:solidFill>
              </a:rPr>
              <a:t> </a:t>
            </a:r>
            <a:r>
              <a:rPr lang="nl-BE" sz="2000" dirty="0" smtClean="0">
                <a:solidFill>
                  <a:schemeClr val="tx1"/>
                </a:solidFill>
              </a:rPr>
              <a:t>REST API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10496" y="163388"/>
            <a:ext cx="797040" cy="79704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5992E346-CF22-4F00-9A37-CA0E5B7B3D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759" y="2066013"/>
            <a:ext cx="7386777" cy="39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QualityReporttabel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kwaliteitsrapport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PDF-bestand </a:t>
            </a:r>
            <a:r>
              <a:rPr lang="en-GB" sz="2000" i="1" dirty="0" err="1">
                <a:solidFill>
                  <a:schemeClr val="tx1"/>
                </a:solidFill>
              </a:rPr>
              <a:t>parsen</a:t>
            </a:r>
            <a:r>
              <a:rPr lang="en-GB" sz="2000" dirty="0">
                <a:solidFill>
                  <a:schemeClr val="tx1"/>
                </a:solidFill>
              </a:rPr>
              <a:t> door </a:t>
            </a:r>
            <a:r>
              <a:rPr lang="en-GB" sz="2000" dirty="0" err="1" smtClean="0">
                <a:solidFill>
                  <a:schemeClr val="tx1"/>
                </a:solidFill>
              </a:rPr>
              <a:t>middel</a:t>
            </a:r>
            <a:r>
              <a:rPr lang="en-GB" sz="2000" dirty="0" smtClean="0">
                <a:solidFill>
                  <a:schemeClr val="tx1"/>
                </a:solidFill>
              </a:rPr>
              <a:t> van </a:t>
            </a:r>
            <a:r>
              <a:rPr lang="en-GB" sz="2000" b="1" dirty="0" err="1">
                <a:solidFill>
                  <a:schemeClr val="tx1"/>
                </a:solidFill>
              </a:rPr>
              <a:t>IvyPDF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Logintabellen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loginfunctionaliteit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DAT-bestand </a:t>
            </a:r>
            <a:r>
              <a:rPr lang="en-GB" dirty="0" err="1" smtClean="0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308186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Geëncrypteerde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binaire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</a:rPr>
              <a:t>bestanden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err="1">
                <a:solidFill>
                  <a:schemeClr val="tx1"/>
                </a:solidFill>
              </a:rPr>
              <a:t>DatCon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.jar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.exe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starten</a:t>
            </a:r>
            <a:r>
              <a:rPr lang="en-GB" sz="2000" dirty="0">
                <a:solidFill>
                  <a:schemeClr val="tx1"/>
                </a:solidFill>
              </a:rPr>
              <a:t> via </a:t>
            </a:r>
            <a:r>
              <a:rPr lang="en-GB" sz="2000" dirty="0" err="1">
                <a:solidFill>
                  <a:schemeClr val="tx1"/>
                </a:solidFill>
              </a:rPr>
              <a:t>nieuw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proces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Afbeelding 14">
            <a:extLst>
              <a:ext uri="{FF2B5EF4-FFF2-40B4-BE49-F238E27FC236}">
                <a16:creationId xmlns="" xmlns:a16="http://schemas.microsoft.com/office/drawing/2014/main" id="{8D2C55ED-1A8A-41E0-B589-0B836853B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2636" y="1528153"/>
            <a:ext cx="6542042" cy="356697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="" xmlns:a16="http://schemas.microsoft.com/office/drawing/2014/main" id="{91A2594F-5052-4919-A59A-7D0CED28C4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2408" y="1719604"/>
            <a:ext cx="4780181" cy="31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DroneLogEntrytabel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dirty="0" err="1">
                <a:solidFill>
                  <a:schemeClr val="tx1"/>
                </a:solidFill>
              </a:rPr>
              <a:t>verschillende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</a:t>
            </a:r>
            <a:r>
              <a:rPr lang="en-GB" sz="2000" b="1" i="1" dirty="0" smtClean="0">
                <a:solidFill>
                  <a:schemeClr val="tx1"/>
                </a:solidFill>
              </a:rPr>
              <a:t>ick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Onder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andere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hoogte</a:t>
            </a:r>
            <a:r>
              <a:rPr lang="en-GB" sz="2000" b="1" dirty="0">
                <a:solidFill>
                  <a:schemeClr val="tx1"/>
                </a:solidFill>
              </a:rPr>
              <a:t>, </a:t>
            </a:r>
            <a:r>
              <a:rPr lang="en-GB" sz="2000" b="1" dirty="0" err="1">
                <a:solidFill>
                  <a:schemeClr val="tx1"/>
                </a:solidFill>
              </a:rPr>
              <a:t>tijdstip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en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coördinaten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=""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</a:t>
            </a:r>
            <a:r>
              <a:rPr lang="en-GB" sz="1400" b="1" cap="none" dirty="0"/>
              <a:t>Parsers</a:t>
            </a:r>
            <a:r>
              <a:rPr lang="en-GB" sz="1400" cap="none" dirty="0"/>
              <a:t>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Parser </a:t>
            </a:r>
            <a:r>
              <a:rPr lang="en-GB" dirty="0" err="1" smtClean="0">
                <a:solidFill>
                  <a:schemeClr val="tx1"/>
                </a:solidFill>
              </a:rPr>
              <a:t>klassen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None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570058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Verwerken data en slaan deze op in de databank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Meeste bestanden gelijkaardig aan txt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Pdf’s en afbeeldingen =&gt; libraries IvyPDFParser en MetadataExtractor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4769" y="1207721"/>
            <a:ext cx="4439994" cy="46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699" y="3744425"/>
            <a:ext cx="2209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</a:t>
            </a:r>
            <a:r>
              <a:rPr lang="en-GB" sz="1400" b="1" cap="none" dirty="0"/>
              <a:t>Parsers</a:t>
            </a:r>
            <a:r>
              <a:rPr lang="en-GB" sz="1400" cap="none" dirty="0"/>
              <a:t>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Werking</a:t>
            </a:r>
            <a:r>
              <a:rPr lang="en-GB" dirty="0" smtClean="0">
                <a:solidFill>
                  <a:schemeClr val="tx1"/>
                </a:solidFill>
              </a:rPr>
              <a:t> parsers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817452" y="1442183"/>
            <a:ext cx="4348518" cy="46381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Entity Framework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Gelijkaardig aan JDBC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Object-oriented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Aanmaken van objecten = dure operatie</a:t>
            </a:r>
            <a:endParaRPr lang="nl-BE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ADO.NET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Commands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Parameters =&gt; sql injections voorkomen</a:t>
            </a:r>
            <a:endParaRPr lang="nl-BE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462" y="3858563"/>
            <a:ext cx="5611447" cy="220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Entity Framework Core and sqlite: database migration ..."/>
          <p:cNvPicPr>
            <a:picLocks noChangeAspect="1" noChangeArrowheads="1"/>
          </p:cNvPicPr>
          <p:nvPr/>
        </p:nvPicPr>
        <p:blipFill>
          <a:blip r:embed="rId3" cstate="print"/>
          <a:srcRect b="8595"/>
          <a:stretch>
            <a:fillRect/>
          </a:stretch>
        </p:blipFill>
        <p:spPr bwMode="auto">
          <a:xfrm>
            <a:off x="5454406" y="1372699"/>
            <a:ext cx="2286000" cy="2089516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0150" y="2057278"/>
            <a:ext cx="2562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eft-Right Arrow 12"/>
          <p:cNvSpPr/>
          <p:nvPr/>
        </p:nvSpPr>
        <p:spPr>
          <a:xfrm>
            <a:off x="7854462" y="2297723"/>
            <a:ext cx="1008185" cy="4845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</a:t>
            </a:r>
            <a:r>
              <a:rPr lang="en-GB" sz="1400" b="1" cap="none" dirty="0"/>
              <a:t>Parsers</a:t>
            </a:r>
            <a:r>
              <a:rPr lang="en-GB" sz="1400" cap="none" dirty="0"/>
              <a:t>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RawImageParser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90" y="1324952"/>
            <a:ext cx="6708764" cy="46381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Leest afbeeldingen in als ruwe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Slaat afbeeldingen op als byte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Maakt ook een thumbnail aan 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Byte[] naar afbeelding in Web API </a:t>
            </a:r>
            <a:endParaRPr lang="nl-BE" sz="24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446" y="1457649"/>
            <a:ext cx="5049430" cy="402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Contextschets en doelstellingen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Webapplicatie (MVC)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Parsers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Visualisatie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423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61666" y="2978015"/>
            <a:ext cx="713014" cy="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Data </a:t>
            </a:r>
            <a:r>
              <a:rPr lang="en-GB" dirty="0" err="1" smtClean="0">
                <a:solidFill>
                  <a:schemeClr val="tx1"/>
                </a:solidFill>
              </a:rPr>
              <a:t>weergeven</a:t>
            </a:r>
            <a:r>
              <a:rPr lang="en-GB" dirty="0" smtClean="0">
                <a:solidFill>
                  <a:schemeClr val="tx1"/>
                </a:solidFill>
              </a:rPr>
              <a:t> op </a:t>
            </a:r>
            <a:r>
              <a:rPr lang="en-GB" dirty="0" err="1" smtClean="0">
                <a:solidFill>
                  <a:schemeClr val="tx1"/>
                </a:solidFill>
              </a:rPr>
              <a:t>kaart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90" y="1324952"/>
            <a:ext cx="5876252" cy="47278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 smtClean="0"/>
              <a:t>Map view </a:t>
            </a:r>
            <a:r>
              <a:rPr lang="nl-BE" sz="2400" dirty="0" smtClean="0"/>
              <a:t>in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Communicatie front- &amp; back-end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 smtClean="0"/>
          </a:p>
          <a:p>
            <a:pPr lvl="1">
              <a:buNone/>
            </a:pPr>
            <a:r>
              <a:rPr lang="nl-BE" sz="24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Web API Controllers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Handelen GET requests af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Halen data op met Entity 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Geven een HTTP Response terug met een JSON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JSON bruikbaar in Javascript</a:t>
            </a:r>
          </a:p>
        </p:txBody>
      </p:sp>
      <p:pic>
        <p:nvPicPr>
          <p:cNvPr id="37894" name="Picture 6" descr="The client is represented by a box on the left. It submits a request and receives a response from the application, a box drawn on the right. Within the application box, three boxes represent the controller, the model, and the data access layer. The request comes into the application's controller, and read/write operations occur between the controller and the data access layer. The model is serialized and returned to the client in the respon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164" y="2994573"/>
            <a:ext cx="3655628" cy="2625407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4917" y="1288684"/>
            <a:ext cx="3706503" cy="10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Voorbeeld</a:t>
            </a:r>
            <a:r>
              <a:rPr lang="en-GB" dirty="0" smtClean="0">
                <a:solidFill>
                  <a:schemeClr val="tx1"/>
                </a:solidFill>
              </a:rPr>
              <a:t> Web API Controller 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89" y="1324952"/>
            <a:ext cx="4031269" cy="47036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Controller voor</a:t>
            </a:r>
            <a:r>
              <a:rPr lang="nl-BE" sz="2400" i="1" dirty="0" smtClean="0"/>
              <a:t> ground control points </a:t>
            </a:r>
          </a:p>
          <a:p>
            <a:pPr lvl="1">
              <a:buNone/>
            </a:pPr>
            <a:endParaRPr lang="nl-BE" sz="2400" dirty="0" smtClean="0"/>
          </a:p>
          <a:p>
            <a:pPr lvl="1">
              <a:buNone/>
            </a:pPr>
            <a:endParaRPr lang="nl-BE" sz="2400" dirty="0" smtClean="0"/>
          </a:p>
          <a:p>
            <a:pPr lvl="1">
              <a:buNone/>
            </a:pPr>
            <a:r>
              <a:rPr lang="nl-BE" sz="2400" dirty="0" smtClean="0"/>
              <a:t>1. Data opvragen</a:t>
            </a:r>
          </a:p>
          <a:p>
            <a:pPr lvl="1">
              <a:buNone/>
            </a:pPr>
            <a:r>
              <a:rPr lang="nl-BE" sz="2400" dirty="0" smtClean="0"/>
              <a:t>2. </a:t>
            </a:r>
            <a:r>
              <a:rPr lang="nl-BE" sz="2400" i="1" dirty="0" smtClean="0"/>
              <a:t>A</a:t>
            </a:r>
            <a:r>
              <a:rPr lang="nl-BE" sz="2400" i="1" dirty="0" smtClean="0"/>
              <a:t>nymous type </a:t>
            </a:r>
            <a:r>
              <a:rPr lang="nl-BE" sz="2400" dirty="0" smtClean="0"/>
              <a:t>aanmaken met </a:t>
            </a:r>
            <a:r>
              <a:rPr lang="nl-BE" sz="2400" i="1" dirty="0" smtClean="0"/>
              <a:t>lambda expression </a:t>
            </a:r>
          </a:p>
          <a:p>
            <a:pPr lvl="1">
              <a:buNone/>
            </a:pPr>
            <a:r>
              <a:rPr lang="nl-BE" sz="2400" dirty="0" smtClean="0"/>
              <a:t>3. Omzetten naar HTTP respons met JSON </a:t>
            </a:r>
          </a:p>
        </p:txBody>
      </p:sp>
      <p:pic>
        <p:nvPicPr>
          <p:cNvPr id="36866" name="Picture 2" descr="https://scontent-bru2-1.xx.fbcdn.net/v/t1.15752-9/97042513_252836929405355_2023785716542078976_n.png?_nc_cat=110&amp;_nc_sid=b96e70&amp;_nc_ohc=sK_zypjPGPQAX_Q690V&amp;_nc_ht=scontent-bru2-1.xx&amp;oh=dec6e5960d730e994fe2f51f48c4390e&amp;oe=5EDE70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6157" y="1933995"/>
            <a:ext cx="6233522" cy="334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Image Controllers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89" y="1324952"/>
            <a:ext cx="4185017" cy="46381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RawImagesController &amp; ThumbnailsController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Afbeelding opgevraagd met sql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Gebruik van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Omzetting byte[] naar afbeelding</a:t>
            </a:r>
            <a:endParaRPr lang="nl-BE" sz="2400" dirty="0" smtClean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l="1140" r="2162"/>
          <a:stretch>
            <a:fillRect/>
          </a:stretch>
        </p:blipFill>
        <p:spPr bwMode="auto">
          <a:xfrm>
            <a:off x="5284100" y="2346181"/>
            <a:ext cx="6497904" cy="360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Map view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90" y="1324952"/>
            <a:ext cx="4694815" cy="46381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ArcGIS JS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AJAX request naar 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JSON respons wordt verwerkt en point graphics aangemaakt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Layer aangemaakt op basis van deze graphics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 smtClean="0"/>
              <a:t>Layer toevoegen aan de map </a:t>
            </a:r>
          </a:p>
          <a:p>
            <a:pPr lvl="1">
              <a:buNone/>
            </a:pPr>
            <a:r>
              <a:rPr lang="nl-BE" sz="24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 smtClean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9679" y="1626500"/>
            <a:ext cx="5692708" cy="35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Map view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90" y="1324952"/>
            <a:ext cx="8109654" cy="25996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 smtClean="0"/>
              <a:t>Ground control points, track, raw images...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 smtClean="0"/>
              <a:t>Color coding </a:t>
            </a:r>
            <a:r>
              <a:rPr lang="nl-BE" sz="2400" dirty="0" smtClean="0"/>
              <a:t>op basis van attributen</a:t>
            </a:r>
            <a:r>
              <a:rPr lang="nl-BE" sz="2400" dirty="0" smtClean="0"/>
              <a:t> </a:t>
            </a:r>
            <a:r>
              <a:rPr lang="nl-BE" sz="2400" dirty="0" smtClean="0"/>
              <a:t>(JQuery)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 smtClean="0"/>
              <a:t>Widgets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 smtClean="0"/>
              <a:t>Map overview</a:t>
            </a:r>
          </a:p>
          <a:p>
            <a:pPr lvl="1">
              <a:buNone/>
            </a:pPr>
            <a:endParaRPr lang="nl-BE" sz="2400" dirty="0" smtClean="0"/>
          </a:p>
        </p:txBody>
      </p:sp>
      <p:pic>
        <p:nvPicPr>
          <p:cNvPr id="9" name="Picture 8" descr="https://scontent-bru2-1.xx.fbcdn.net/v/t1.15752-9/96386112_1170096963368196_1555217755349712896_n.png?_nc_cat=100&amp;_nc_sid=b96e70&amp;_nc_ohc=H8lhkfv_DSkAX8PTcYy&amp;_nc_ht=scontent-bru2-1.xx&amp;oh=721b229f2c5feeefbdba0ffc841fb582&amp;oe=5EDF3C97"/>
          <p:cNvPicPr/>
          <p:nvPr/>
        </p:nvPicPr>
        <p:blipFill>
          <a:blip r:embed="rId2" cstate="print"/>
          <a:srcRect t="10049" b="4167"/>
          <a:stretch>
            <a:fillRect/>
          </a:stretch>
        </p:blipFill>
        <p:spPr bwMode="auto">
          <a:xfrm>
            <a:off x="4604368" y="2265770"/>
            <a:ext cx="7156067" cy="371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ttps://scontent-bru2-1.xx.fbcdn.net/v/t1.15752-9/96247439_254986852315388_8497477406544625664_n.png?_nc_cat=106&amp;_nc_sid=b96e70&amp;_nc_ohc=Hy9TtkMsP2QAX8Gx7G7&amp;_nc_ht=scontent-bru2-1.xx&amp;oh=1aa553a36e3dd8b0048fe324b5b70ca1&amp;oe=5EDE5B5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3559" y="5334528"/>
            <a:ext cx="3916846" cy="57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https://scontent-bru2-1.xx.fbcdn.net/v/t1.15752-9/96280971_950942688671269_3193291915239882752_n.png?_nc_cat=108&amp;_nc_sid=b96e70&amp;_nc_ohc=nYNImLKlXW8AX-4Mkgg&amp;_nc_ht=scontent-bru2-1.xx&amp;oh=968d10ecda459ca0f13b11e2bc6eb0cf&amp;oe=5EDCE67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7725" y="2273861"/>
            <a:ext cx="7099959" cy="371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7479" y="1108034"/>
            <a:ext cx="2848373" cy="1390844"/>
          </a:xfrm>
          <a:prstGeom prst="rect">
            <a:avLst/>
          </a:prstGeom>
        </p:spPr>
      </p:pic>
      <p:pic>
        <p:nvPicPr>
          <p:cNvPr id="9" name="Picture 2" descr="https://www.jandenul.com/sites/default/files/styles/large/public/rs3270_img_1379.jpg?itok=WlwNPAb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03710"/>
            <a:ext cx="5252649" cy="29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jandenul.com/sites/default/files/project/images/Suez_web1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7211" y="2745033"/>
            <a:ext cx="5038641" cy="3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Jan De Nul successfully completes cable installation for the ADNOC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085" y="3711599"/>
            <a:ext cx="3591037" cy="23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70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>
                <a:solidFill>
                  <a:schemeClr val="tx1"/>
                </a:solidFill>
              </a:rPr>
              <a:t>Projectdoelstellingen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Picture 2" descr="Database Diagram Icon - Wiring Diagrams 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1165" y="2676604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248584" y="1969759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1.</a:t>
            </a:r>
          </a:p>
          <a:p>
            <a:r>
              <a:rPr lang="en-GB" dirty="0"/>
              <a:t>Data en databankmodel</a:t>
            </a:r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5696" y="2833017"/>
            <a:ext cx="797040" cy="797040"/>
          </a:xfrm>
          <a:prstGeom prst="rect">
            <a:avLst/>
          </a:prstGeom>
        </p:spPr>
      </p:pic>
      <p:pic>
        <p:nvPicPr>
          <p:cNvPr id="14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3005" y="296473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ep 14"/>
          <p:cNvGrpSpPr/>
          <p:nvPr/>
        </p:nvGrpSpPr>
        <p:grpSpPr>
          <a:xfrm>
            <a:off x="4581411" y="1969758"/>
            <a:ext cx="1079013" cy="1756735"/>
            <a:chOff x="4356292" y="1802059"/>
            <a:chExt cx="1079013" cy="1756735"/>
          </a:xfrm>
        </p:grpSpPr>
        <p:pic>
          <p:nvPicPr>
            <p:cNvPr id="16" name="Picture 8" descr="Office, database Free Icon of Super Flat Remix V1.08 Ap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647" y="2848490"/>
              <a:ext cx="710304" cy="71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kstvak 16"/>
            <p:cNvSpPr txBox="1"/>
            <p:nvPr/>
          </p:nvSpPr>
          <p:spPr>
            <a:xfrm>
              <a:off x="4356292" y="1802059"/>
              <a:ext cx="1079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2.</a:t>
              </a:r>
            </a:p>
            <a:p>
              <a:r>
                <a:rPr lang="en-GB" dirty="0"/>
                <a:t>Databank</a:t>
              </a:r>
              <a:endParaRPr lang="nl-BE" dirty="0"/>
            </a:p>
          </p:txBody>
        </p:sp>
      </p:grpSp>
      <p:pic>
        <p:nvPicPr>
          <p:cNvPr id="18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6021" y="29437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18072" y="29510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9340445" y="1965866"/>
            <a:ext cx="1240532" cy="1760627"/>
            <a:chOff x="9315938" y="2042612"/>
            <a:chExt cx="1240532" cy="1760627"/>
          </a:xfrm>
        </p:grpSpPr>
        <p:pic>
          <p:nvPicPr>
            <p:cNvPr id="24" name="Afbeelding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29271" y="2989373"/>
              <a:ext cx="813866" cy="813866"/>
            </a:xfrm>
            <a:prstGeom prst="rect">
              <a:avLst/>
            </a:prstGeom>
          </p:spPr>
        </p:pic>
        <p:sp>
          <p:nvSpPr>
            <p:cNvPr id="25" name="Tekstvak 24"/>
            <p:cNvSpPr txBox="1"/>
            <p:nvPr/>
          </p:nvSpPr>
          <p:spPr>
            <a:xfrm>
              <a:off x="9315938" y="2042612"/>
              <a:ext cx="1240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4.</a:t>
              </a:r>
            </a:p>
            <a:p>
              <a:r>
                <a:rPr lang="en-GB" dirty="0"/>
                <a:t>Visualisatie</a:t>
              </a:r>
              <a:endParaRPr lang="nl-BE" dirty="0"/>
            </a:p>
          </p:txBody>
        </p:sp>
      </p:grpSp>
      <p:pic>
        <p:nvPicPr>
          <p:cNvPr id="26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2044" y="395387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14096" y="5255289"/>
            <a:ext cx="793230" cy="541998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6888277" y="4608958"/>
            <a:ext cx="122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5.</a:t>
            </a:r>
          </a:p>
          <a:p>
            <a:r>
              <a:rPr lang="en-GB" dirty="0"/>
              <a:t>Exporteren</a:t>
            </a:r>
            <a:endParaRPr lang="nl-BE" dirty="0"/>
          </a:p>
        </p:txBody>
      </p:sp>
      <p:grpSp>
        <p:nvGrpSpPr>
          <p:cNvPr id="2" name="Groep 1"/>
          <p:cNvGrpSpPr/>
          <p:nvPr/>
        </p:nvGrpSpPr>
        <p:grpSpPr>
          <a:xfrm>
            <a:off x="6736283" y="1971528"/>
            <a:ext cx="1528303" cy="1731992"/>
            <a:chOff x="6736283" y="1971528"/>
            <a:chExt cx="1528303" cy="1731992"/>
          </a:xfrm>
        </p:grpSpPr>
        <p:sp>
          <p:nvSpPr>
            <p:cNvPr id="21" name="Tekstvak 20"/>
            <p:cNvSpPr txBox="1"/>
            <p:nvPr/>
          </p:nvSpPr>
          <p:spPr>
            <a:xfrm>
              <a:off x="6736283" y="1971528"/>
              <a:ext cx="152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3.</a:t>
              </a:r>
            </a:p>
            <a:p>
              <a:r>
                <a:rPr lang="en-GB" dirty="0"/>
                <a:t>Webapplicatie</a:t>
              </a:r>
              <a:endParaRPr lang="nl-BE" dirty="0"/>
            </a:p>
          </p:txBody>
        </p:sp>
        <p:pic>
          <p:nvPicPr>
            <p:cNvPr id="30" name="Picture 4" descr="Application, asp.net, development, programming, web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863" y="2759553"/>
              <a:ext cx="943967" cy="94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77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Typisch </a:t>
            </a:r>
            <a:r>
              <a:rPr lang="nl-BE" sz="2400" b="1" dirty="0">
                <a:solidFill>
                  <a:schemeClr val="tx1"/>
                </a:solidFill>
                <a:latin typeface="+mj-lt"/>
              </a:rPr>
              <a:t>MVC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i="1" dirty="0">
                <a:solidFill>
                  <a:schemeClr val="tx1"/>
                </a:solidFill>
                <a:latin typeface="+mj-lt"/>
              </a:rPr>
              <a:t>software pattern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Controllers</a:t>
            </a:r>
            <a:r>
              <a:rPr lang="en-GB" sz="2000" i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navigatie en CRUD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Model</a:t>
            </a:r>
            <a:r>
              <a:rPr lang="en-GB" sz="2000" i="1" dirty="0">
                <a:solidFill>
                  <a:schemeClr val="tx1"/>
                </a:solidFill>
              </a:rPr>
              <a:t>: Object Relational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Views</a:t>
            </a:r>
            <a:r>
              <a:rPr lang="en-GB" sz="2000" dirty="0">
                <a:solidFill>
                  <a:schemeClr val="tx1"/>
                </a:solidFill>
              </a:rPr>
              <a:t>: ‘</a:t>
            </a:r>
            <a:r>
              <a:rPr lang="en-GB" sz="2000" i="1" dirty="0">
                <a:solidFill>
                  <a:schemeClr val="tx1"/>
                </a:solidFill>
              </a:rPr>
              <a:t>Razor pages</a:t>
            </a:r>
            <a:r>
              <a:rPr lang="en-GB" sz="2000" dirty="0">
                <a:solidFill>
                  <a:schemeClr val="tx1"/>
                </a:solidFill>
              </a:rPr>
              <a:t>’ (.cshtml)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  <p:pic>
        <p:nvPicPr>
          <p:cNvPr id="9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# Development Fundamentals | Plurals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9139" y="4200279"/>
            <a:ext cx="1652611" cy="16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1963" y="4672480"/>
            <a:ext cx="708211" cy="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using CSS3 - Catalin 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61666" y="4597870"/>
            <a:ext cx="995081" cy="8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8328212" y="1420585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>
                <a:solidFill>
                  <a:schemeClr val="tx1"/>
                </a:solidFill>
              </a:rPr>
              <a:t>HTML-tabel met extra functionaliteiten…</a:t>
            </a:r>
          </a:p>
          <a:p>
            <a:pPr marL="0" indent="0">
              <a:buNone/>
            </a:pPr>
            <a:endParaRPr lang="en-GB" sz="22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Zoeken</a:t>
            </a:r>
            <a:r>
              <a:rPr lang="nl-BE" sz="2000" dirty="0">
                <a:solidFill>
                  <a:schemeClr val="tx1"/>
                </a:solidFill>
              </a:rPr>
              <a:t> in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Sorteren</a:t>
            </a:r>
            <a:r>
              <a:rPr lang="nl-BE" sz="2000" dirty="0">
                <a:solidFill>
                  <a:schemeClr val="tx1"/>
                </a:solidFill>
              </a:rPr>
              <a:t> van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Paginering</a:t>
            </a:r>
            <a:r>
              <a:rPr lang="en-GB" sz="2000" dirty="0">
                <a:solidFill>
                  <a:schemeClr val="tx1"/>
                </a:solidFill>
              </a:rPr>
              <a:t> van entries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-&gt;</a:t>
            </a:r>
            <a:r>
              <a:rPr lang="en-GB" sz="2000" b="1" dirty="0">
                <a:solidFill>
                  <a:schemeClr val="tx1"/>
                </a:solidFill>
              </a:rPr>
              <a:t> Data Tables </a:t>
            </a:r>
            <a:r>
              <a:rPr lang="en-GB" sz="2000" dirty="0">
                <a:solidFill>
                  <a:schemeClr val="tx1"/>
                </a:solidFill>
              </a:rPr>
              <a:t>(jQuery)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685" y="1045029"/>
            <a:ext cx="7577671" cy="5391558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8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Uploaden van bestanden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072" y="1144116"/>
            <a:ext cx="10498671" cy="475707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071" y="1144116"/>
            <a:ext cx="10498671" cy="51545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430" y="1163777"/>
            <a:ext cx="10481312" cy="5161619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070" y="1153052"/>
            <a:ext cx="10498672" cy="519200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79872" y="1144115"/>
            <a:ext cx="5819775" cy="501967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94072" y="1125064"/>
            <a:ext cx="6505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31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Ontworpen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in SQL Server Management Studio (SSMS)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3FE28DE5-FE1D-466B-9EE7-53DAF25E8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5461" y="2184656"/>
            <a:ext cx="7870372" cy="40335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="" xmlns:a16="http://schemas.microsoft.com/office/drawing/2014/main" id="{DB9FE702-B333-4089-9DC3-2607F3B69E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4" name="Picture 2" descr="Database Diagram Icon - Wiring Diagrams Show">
            <a:extLst>
              <a:ext uri="{FF2B5EF4-FFF2-40B4-BE49-F238E27FC236}">
                <a16:creationId xmlns="" xmlns:a16="http://schemas.microsoft.com/office/drawing/2014/main" id="{94D99D60-36FD-4703-B0B3-39EBFA97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Office, database Free Icon of Super Flat Remix V1.08 Apps">
            <a:extLst>
              <a:ext uri="{FF2B5EF4-FFF2-40B4-BE49-F238E27FC236}">
                <a16:creationId xmlns="" xmlns:a16="http://schemas.microsoft.com/office/drawing/2014/main" id="{609CA9DF-E4A3-46C2-9D48-FECD26A8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Entity </a:t>
            </a:r>
            <a:r>
              <a:rPr lang="en-GB" dirty="0" smtClean="0">
                <a:solidFill>
                  <a:schemeClr val="tx1"/>
                </a:solidFill>
              </a:rPr>
              <a:t>Framework 6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=""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86731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Object </a:t>
            </a:r>
            <a:r>
              <a:rPr lang="nl-BE" sz="2000" b="1" i="1" dirty="0" err="1">
                <a:solidFill>
                  <a:schemeClr val="tx1"/>
                </a:solidFill>
              </a:rPr>
              <a:t>Relational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dirty="0">
                <a:solidFill>
                  <a:schemeClr val="tx1"/>
                </a:solidFill>
              </a:rPr>
              <a:t>(ORM)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Genereren </a:t>
            </a:r>
            <a:r>
              <a:rPr lang="nl-BE" sz="2000" dirty="0">
                <a:solidFill>
                  <a:schemeClr val="tx1"/>
                </a:solidFill>
              </a:rPr>
              <a:t>van entiteitsklassen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Eenvoudige </a:t>
            </a:r>
            <a:r>
              <a:rPr lang="nl-BE" sz="2000" b="1" dirty="0">
                <a:solidFill>
                  <a:schemeClr val="tx1"/>
                </a:solidFill>
              </a:rPr>
              <a:t>communicatie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met de databank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E88CCEAF-6E39-401F-B547-278BC1C8AB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3" name="Picture 2" descr="Database Diagram Icon - Wiring Diagrams Show">
            <a:extLst>
              <a:ext uri="{FF2B5EF4-FFF2-40B4-BE49-F238E27FC236}">
                <a16:creationId xmlns="" xmlns:a16="http://schemas.microsoft.com/office/drawing/2014/main" id="{19C24C76-C278-43CC-AEE2-E33B58C1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Office, database Free Icon of Super Flat Remix V1.08 Apps">
            <a:extLst>
              <a:ext uri="{FF2B5EF4-FFF2-40B4-BE49-F238E27FC236}">
                <a16:creationId xmlns="" xmlns:a16="http://schemas.microsoft.com/office/drawing/2014/main" id="{8C94D101-142A-4391-94D9-25EE58C0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F11B46D1-0961-45DA-A524-5F5F90DCEB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4278" y="2006208"/>
            <a:ext cx="725496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13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</TotalTime>
  <Words>843</Words>
  <Application>Microsoft Office PowerPoint</Application>
  <PresentationFormat>Custom</PresentationFormat>
  <Paragraphs>228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Terugblik</vt:lpstr>
      <vt:lpstr>Droneplanning-tool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pylyp</cp:lastModifiedBy>
  <cp:revision>97</cp:revision>
  <dcterms:created xsi:type="dcterms:W3CDTF">2020-04-07T07:52:24Z</dcterms:created>
  <dcterms:modified xsi:type="dcterms:W3CDTF">2020-05-11T14:26:23Z</dcterms:modified>
</cp:coreProperties>
</file>