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54" r:id="rId1"/>
  </p:sldMasterIdLst>
  <p:notesMasterIdLst>
    <p:notesMasterId r:id="rId23"/>
  </p:notesMasterIdLst>
  <p:sldIdLst>
    <p:sldId id="256" r:id="rId2"/>
    <p:sldId id="259" r:id="rId3"/>
    <p:sldId id="263" r:id="rId4"/>
    <p:sldId id="266" r:id="rId5"/>
    <p:sldId id="271" r:id="rId6"/>
    <p:sldId id="274" r:id="rId7"/>
    <p:sldId id="272" r:id="rId8"/>
    <p:sldId id="273" r:id="rId9"/>
    <p:sldId id="270" r:id="rId10"/>
    <p:sldId id="297" r:id="rId11"/>
    <p:sldId id="276" r:id="rId12"/>
    <p:sldId id="298" r:id="rId13"/>
    <p:sldId id="299" r:id="rId14"/>
    <p:sldId id="284" r:id="rId15"/>
    <p:sldId id="285" r:id="rId16"/>
    <p:sldId id="286" r:id="rId17"/>
    <p:sldId id="287" r:id="rId18"/>
    <p:sldId id="288" r:id="rId19"/>
    <p:sldId id="300" r:id="rId20"/>
    <p:sldId id="301" r:id="rId21"/>
    <p:sldId id="302" r:id="rId2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7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7" y="5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34FB8-1EEA-4A53-A61D-7886E86DA318}" type="datetimeFigureOut">
              <a:rPr lang="nl-BE" smtClean="0"/>
              <a:pPr/>
              <a:t>14/05/2020</a:t>
            </a:fld>
            <a:endParaRPr lang="nl-BE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00D73-668A-46B1-89A8-3453E910E085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11688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00D73-668A-46B1-89A8-3453E910E085}" type="slidenum">
              <a:rPr lang="nl-BE" smtClean="0"/>
              <a:pPr/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2400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pPr/>
              <a:t>‹nr.›</a:t>
            </a:fld>
            <a:endParaRPr lang="nl-B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89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3840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5899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634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pPr/>
              <a:t>‹nr.›</a:t>
            </a:fld>
            <a:endParaRPr lang="nl-B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47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3683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474079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786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2968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nl-BE" dirty="0"/>
              <a:t>Naam student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5572C1-3FAA-4346-9330-03EF25016D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812143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3135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5572C1-3FAA-4346-9330-03EF25016D70}" type="slidenum">
              <a:rPr lang="nl-BE" smtClean="0"/>
              <a:pPr/>
              <a:t>‹nr.›</a:t>
            </a:fld>
            <a:endParaRPr lang="nl-B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18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56" r:id="rId2"/>
    <p:sldLayoutId id="2147484457" r:id="rId3"/>
    <p:sldLayoutId id="2147484458" r:id="rId4"/>
    <p:sldLayoutId id="2147484459" r:id="rId5"/>
    <p:sldLayoutId id="2147484460" r:id="rId6"/>
    <p:sldLayoutId id="2147484461" r:id="rId7"/>
    <p:sldLayoutId id="2147484462" r:id="rId8"/>
    <p:sldLayoutId id="2147484463" r:id="rId9"/>
    <p:sldLayoutId id="2147484464" r:id="rId10"/>
    <p:sldLayoutId id="2147484465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Droneplanning-tool</a:t>
            </a:r>
            <a:endParaRPr lang="nl-BE" dirty="0">
              <a:solidFill>
                <a:schemeClr val="tx1"/>
              </a:solidFill>
            </a:endParaRPr>
          </a:p>
        </p:txBody>
      </p:sp>
      <p:pic>
        <p:nvPicPr>
          <p:cNvPr id="1026" name="Picture 2" descr="DJI - The World Leader in Camera Drones/Quadcopters for Aerial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819" y="758952"/>
            <a:ext cx="4566861" cy="268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28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82"/>
    </mc:Choice>
    <mc:Fallback xmlns="">
      <p:transition spd="slow" advTm="1698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Deployment diagram –</a:t>
            </a:r>
            <a:r>
              <a:rPr lang="en-GB" sz="1600" b="1" cap="none" dirty="0"/>
              <a:t> Databank </a:t>
            </a:r>
            <a:r>
              <a:rPr lang="en-GB" sz="1400" cap="none" dirty="0"/>
              <a:t>– ASP.NET MVC – </a:t>
            </a:r>
            <a:r>
              <a:rPr lang="en-GB" sz="1400" cap="none" dirty="0" err="1"/>
              <a:t>Inlogsysteem</a:t>
            </a:r>
            <a:r>
              <a:rPr lang="en-GB" sz="1400" cap="none" dirty="0"/>
              <a:t>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10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chemeClr val="tx1"/>
                </a:solidFill>
              </a:rPr>
              <a:t>Verwerking</a:t>
            </a:r>
            <a:r>
              <a:rPr lang="en-GB" dirty="0">
                <a:solidFill>
                  <a:schemeClr val="tx1"/>
                </a:solidFill>
              </a:rPr>
              <a:t> PDF </a:t>
            </a:r>
            <a:r>
              <a:rPr lang="en-GB" dirty="0" err="1">
                <a:solidFill>
                  <a:schemeClr val="tx1"/>
                </a:solidFill>
              </a:rPr>
              <a:t>kwaliteitsrapport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4652979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b="1" dirty="0" err="1">
                <a:solidFill>
                  <a:schemeClr val="tx1"/>
                </a:solidFill>
              </a:rPr>
              <a:t>PDFParser</a:t>
            </a:r>
            <a:endParaRPr lang="en-GB" sz="1600" b="1" dirty="0">
              <a:solidFill>
                <a:schemeClr val="tx1"/>
              </a:solidFill>
            </a:endParaRPr>
          </a:p>
          <a:p>
            <a:pPr marL="384048" lvl="2" indent="0">
              <a:buNone/>
            </a:pPr>
            <a:endParaRPr lang="en-GB" sz="16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 err="1">
                <a:solidFill>
                  <a:schemeClr val="tx1"/>
                </a:solidFill>
              </a:rPr>
              <a:t>IvyPDF</a:t>
            </a:r>
            <a:endParaRPr lang="nl-BE" sz="2400" b="1" i="1" dirty="0"/>
          </a:p>
        </p:txBody>
      </p:sp>
    </p:spTree>
    <p:extLst>
      <p:ext uri="{BB962C8B-B14F-4D97-AF65-F5344CB8AC3E}">
        <p14:creationId xmlns:p14="http://schemas.microsoft.com/office/powerpoint/2010/main" val="306536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Deployment diagram –</a:t>
            </a:r>
            <a:r>
              <a:rPr lang="en-GB" sz="1600" b="1" cap="none" dirty="0"/>
              <a:t> Databank </a:t>
            </a:r>
            <a:r>
              <a:rPr lang="en-GB" sz="1400" cap="none" dirty="0"/>
              <a:t>– ASP.NET MVC – </a:t>
            </a:r>
            <a:r>
              <a:rPr lang="en-GB" sz="1400" cap="none" dirty="0" err="1"/>
              <a:t>Inlogsysteem</a:t>
            </a:r>
            <a:r>
              <a:rPr lang="en-GB" sz="1400" cap="none" dirty="0"/>
              <a:t>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11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DAT-bestand </a:t>
            </a:r>
            <a:r>
              <a:rPr lang="en-GB" dirty="0" err="1">
                <a:solidFill>
                  <a:schemeClr val="tx1"/>
                </a:solidFill>
              </a:rPr>
              <a:t>conversie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7303414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Automatisch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omzetten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naar</a:t>
            </a:r>
            <a:r>
              <a:rPr lang="en-GB" sz="2000" dirty="0">
                <a:solidFill>
                  <a:schemeClr val="tx1"/>
                </a:solidFill>
              </a:rPr>
              <a:t> CSV met </a:t>
            </a:r>
            <a:r>
              <a:rPr lang="en-GB" sz="2000" b="1" dirty="0" err="1">
                <a:solidFill>
                  <a:schemeClr val="tx1"/>
                </a:solidFill>
              </a:rPr>
              <a:t>DatCon</a:t>
            </a:r>
            <a:r>
              <a:rPr lang="en-GB" sz="2000" b="1" dirty="0">
                <a:solidFill>
                  <a:schemeClr val="tx1"/>
                </a:solidFill>
              </a:rPr>
              <a:t> 3.5</a:t>
            </a: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schemeClr val="tx1"/>
                </a:solidFill>
              </a:rPr>
              <a:t>CSV-</a:t>
            </a:r>
            <a:r>
              <a:rPr lang="en-GB" sz="2000" b="1" dirty="0" err="1">
                <a:solidFill>
                  <a:schemeClr val="tx1"/>
                </a:solidFill>
              </a:rPr>
              <a:t>bestanden</a:t>
            </a:r>
            <a:r>
              <a:rPr lang="en-GB" sz="2000" b="1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van </a:t>
            </a:r>
            <a:r>
              <a:rPr lang="en-GB" sz="2000" dirty="0" err="1">
                <a:solidFill>
                  <a:schemeClr val="tx1"/>
                </a:solidFill>
              </a:rPr>
              <a:t>recentere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versies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kunnen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geüpload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worden</a:t>
            </a:r>
            <a:endParaRPr lang="en-GB" sz="20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>
                <a:solidFill>
                  <a:schemeClr val="tx1"/>
                </a:solidFill>
              </a:rPr>
              <a:t>Java </a:t>
            </a:r>
            <a:r>
              <a:rPr lang="en-GB" sz="2000" b="1" i="1" dirty="0" err="1">
                <a:solidFill>
                  <a:schemeClr val="tx1"/>
                </a:solidFill>
              </a:rPr>
              <a:t>ARchive</a:t>
            </a:r>
            <a:r>
              <a:rPr lang="en-GB" sz="2000" b="1" i="1" dirty="0">
                <a:solidFill>
                  <a:schemeClr val="tx1"/>
                </a:solidFill>
              </a:rPr>
              <a:t> (JAR) </a:t>
            </a:r>
            <a:r>
              <a:rPr lang="en-GB" sz="2000" dirty="0">
                <a:solidFill>
                  <a:schemeClr val="tx1"/>
                </a:solidFill>
              </a:rPr>
              <a:t>met </a:t>
            </a:r>
            <a:r>
              <a:rPr lang="en-GB" sz="2000" i="1" dirty="0">
                <a:solidFill>
                  <a:schemeClr val="tx1"/>
                </a:solidFill>
              </a:rPr>
              <a:t>command line </a:t>
            </a:r>
            <a:r>
              <a:rPr lang="en-GB" sz="2000" dirty="0" err="1">
                <a:solidFill>
                  <a:schemeClr val="tx1"/>
                </a:solidFill>
              </a:rPr>
              <a:t>versie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DatCon</a:t>
            </a: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</a:rPr>
              <a:t>JAR </a:t>
            </a:r>
            <a:r>
              <a:rPr lang="en-GB" sz="2000" dirty="0" err="1">
                <a:solidFill>
                  <a:schemeClr val="tx1"/>
                </a:solidFill>
              </a:rPr>
              <a:t>gewrapt</a:t>
            </a:r>
            <a:r>
              <a:rPr lang="en-GB" sz="2000" dirty="0">
                <a:solidFill>
                  <a:schemeClr val="tx1"/>
                </a:solidFill>
              </a:rPr>
              <a:t> in </a:t>
            </a:r>
            <a:r>
              <a:rPr lang="en-GB" sz="2000" b="1" i="1" dirty="0">
                <a:solidFill>
                  <a:schemeClr val="tx1"/>
                </a:solidFill>
              </a:rPr>
              <a:t>executable</a:t>
            </a:r>
            <a:endParaRPr lang="nl-BE" sz="2400" i="1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78163BF0-3543-4E5E-B8E9-31A9E7B8059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2" name="Picture 2" descr="Database Diagram Icon - Wiring Diagrams Show">
            <a:extLst>
              <a:ext uri="{FF2B5EF4-FFF2-40B4-BE49-F238E27FC236}">
                <a16:creationId xmlns:a16="http://schemas.microsoft.com/office/drawing/2014/main" id="{933A2A07-78D4-4FCA-A625-D9A0F13B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68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Niels Hauttekeete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Deployment diagram –</a:t>
            </a:r>
            <a:r>
              <a:rPr lang="en-GB" sz="1600" b="1" cap="none" dirty="0"/>
              <a:t> </a:t>
            </a:r>
            <a:r>
              <a:rPr lang="en-GB" sz="1400" cap="none" dirty="0"/>
              <a:t>Databank</a:t>
            </a:r>
            <a:r>
              <a:rPr lang="en-GB" sz="1600" b="1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ASP.NET MVC </a:t>
            </a:r>
            <a:r>
              <a:rPr lang="en-GB" sz="1400" cap="none" dirty="0"/>
              <a:t>– </a:t>
            </a:r>
            <a:r>
              <a:rPr lang="en-GB" sz="1400" cap="none" dirty="0" err="1"/>
              <a:t>Inlogsysteem</a:t>
            </a:r>
            <a:r>
              <a:rPr lang="en-GB" sz="1400" cap="none" dirty="0"/>
              <a:t>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12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chemeClr val="tx1"/>
                </a:solidFill>
              </a:rPr>
              <a:t>Webapplicatie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7303414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nl-BE" sz="2000" dirty="0"/>
              <a:t> ASP.NET MVC 5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dirty="0"/>
              <a:t> C#, </a:t>
            </a:r>
            <a:r>
              <a:rPr lang="nl-BE" sz="2000" dirty="0" err="1"/>
              <a:t>JavaScript</a:t>
            </a:r>
            <a:r>
              <a:rPr lang="nl-BE" sz="2000" dirty="0"/>
              <a:t> en HTML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400" dirty="0"/>
          </a:p>
          <a:p>
            <a:pPr marL="201168" lvl="1" indent="0">
              <a:buNone/>
            </a:pP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14919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Niels Hauttekeete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Deployment diagram –</a:t>
            </a:r>
            <a:r>
              <a:rPr lang="en-GB" sz="1600" b="1" cap="none" dirty="0"/>
              <a:t> </a:t>
            </a:r>
            <a:r>
              <a:rPr lang="en-GB" sz="1400" cap="none" dirty="0"/>
              <a:t>Databank</a:t>
            </a:r>
            <a:r>
              <a:rPr lang="en-GB" sz="1600" b="1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ASP.NET MVC </a:t>
            </a:r>
            <a:r>
              <a:rPr lang="en-GB" sz="1400" cap="none" dirty="0"/>
              <a:t>– </a:t>
            </a:r>
            <a:r>
              <a:rPr lang="en-GB" sz="1400" cap="none" dirty="0" err="1"/>
              <a:t>Inlogsysteem</a:t>
            </a:r>
            <a:r>
              <a:rPr lang="en-GB" sz="1400" cap="none" dirty="0"/>
              <a:t>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13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MVC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7303414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nl-BE" sz="2000" dirty="0"/>
              <a:t>Controller: Navigatie en CRUD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dirty="0"/>
              <a:t>Model: Object </a:t>
            </a:r>
            <a:r>
              <a:rPr lang="nl-BE" sz="2000" dirty="0" err="1"/>
              <a:t>Relational</a:t>
            </a:r>
            <a:r>
              <a:rPr lang="nl-BE" sz="2000" dirty="0"/>
              <a:t> </a:t>
            </a:r>
            <a:r>
              <a:rPr lang="nl-BE" sz="2000" dirty="0" err="1"/>
              <a:t>Mapping</a:t>
            </a:r>
            <a:endParaRPr lang="nl-BE" sz="2000" dirty="0"/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dirty="0"/>
              <a:t>View: </a:t>
            </a:r>
            <a:r>
              <a:rPr lang="nl-BE" sz="2000" dirty="0" err="1"/>
              <a:t>Razor</a:t>
            </a:r>
            <a:r>
              <a:rPr lang="nl-BE" sz="2000" dirty="0"/>
              <a:t> pages (.</a:t>
            </a:r>
            <a:r>
              <a:rPr lang="nl-BE" sz="2000" dirty="0" err="1"/>
              <a:t>cshtml</a:t>
            </a:r>
            <a:r>
              <a:rPr lang="nl-BE" sz="2000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/>
          </a:p>
          <a:p>
            <a:pPr marL="201168" lvl="1" indent="0">
              <a:buNone/>
            </a:pPr>
            <a:endParaRPr lang="nl-BE" sz="2400" dirty="0"/>
          </a:p>
        </p:txBody>
      </p:sp>
      <p:pic>
        <p:nvPicPr>
          <p:cNvPr id="3" name="Afbeelding 2" descr="Afbeelding met klok&#10;&#10;Automatisch gegenereerde beschrijving">
            <a:extLst>
              <a:ext uri="{FF2B5EF4-FFF2-40B4-BE49-F238E27FC236}">
                <a16:creationId xmlns:a16="http://schemas.microsoft.com/office/drawing/2014/main" id="{8416BE23-DE96-4EB0-B239-3626D79FB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123" y="1803456"/>
            <a:ext cx="4213557" cy="215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2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Niels Hauttekeete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Deployment diagram –</a:t>
            </a:r>
            <a:r>
              <a:rPr lang="en-GB" sz="1600" b="1" cap="none" dirty="0"/>
              <a:t> </a:t>
            </a:r>
            <a:r>
              <a:rPr lang="en-GB" sz="1400" cap="none" dirty="0"/>
              <a:t>Databank</a:t>
            </a:r>
            <a:r>
              <a:rPr lang="en-GB" sz="1600" b="1" cap="none" dirty="0"/>
              <a:t> </a:t>
            </a:r>
            <a:r>
              <a:rPr lang="en-GB" sz="1400" cap="none" dirty="0"/>
              <a:t>– ASP.NET MVC – </a:t>
            </a:r>
            <a:r>
              <a:rPr lang="en-GB" sz="1600" b="1" cap="none" dirty="0" err="1"/>
              <a:t>Inlogsysteem</a:t>
            </a:r>
            <a:r>
              <a:rPr lang="en-GB" sz="1400" cap="none" dirty="0"/>
              <a:t>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14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>
                <a:solidFill>
                  <a:schemeClr val="tx1"/>
                </a:solidFill>
              </a:rPr>
              <a:t>Inlogsysteem</a:t>
            </a: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1097280" y="1420585"/>
            <a:ext cx="1005840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nl-BE" sz="2400" dirty="0">
                <a:solidFill>
                  <a:schemeClr val="tx1"/>
                </a:solidFill>
              </a:rPr>
              <a:t> </a:t>
            </a:r>
            <a:r>
              <a:rPr lang="nl-BE" dirty="0">
                <a:solidFill>
                  <a:schemeClr val="tx1"/>
                </a:solidFill>
              </a:rPr>
              <a:t>ASP.NET Identity</a:t>
            </a:r>
          </a:p>
          <a:p>
            <a:pPr marL="0" indent="0">
              <a:buNone/>
            </a:pPr>
            <a:endParaRPr lang="nl-BE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l-BE" dirty="0">
                <a:solidFill>
                  <a:schemeClr val="tx1"/>
                </a:solidFill>
              </a:rPr>
              <a:t> Authenticatie en autorisatie</a:t>
            </a:r>
          </a:p>
          <a:p>
            <a:pPr marL="0" indent="0">
              <a:buNone/>
            </a:pPr>
            <a:endParaRPr lang="nl-BE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13" name="Afbeelding 12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3B1A1760-CEFD-4CA0-B515-46CF76BC5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029" y="1420584"/>
            <a:ext cx="4045694" cy="314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75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Niels Hauttekeete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Deployment diagram –</a:t>
            </a:r>
            <a:r>
              <a:rPr lang="en-GB" sz="1600" b="1" cap="none" dirty="0"/>
              <a:t> </a:t>
            </a:r>
            <a:r>
              <a:rPr lang="en-GB" sz="1400" cap="none" dirty="0"/>
              <a:t>Databank</a:t>
            </a:r>
            <a:r>
              <a:rPr lang="en-GB" sz="1600" b="1" cap="none" dirty="0"/>
              <a:t> </a:t>
            </a:r>
            <a:r>
              <a:rPr lang="en-GB" sz="1400" cap="none" dirty="0"/>
              <a:t>– ASP.NET MVC – </a:t>
            </a:r>
            <a:r>
              <a:rPr lang="en-GB" sz="1600" b="1" cap="none" dirty="0" err="1"/>
              <a:t>Inlogsysteem</a:t>
            </a:r>
            <a:r>
              <a:rPr lang="en-GB" sz="1400" cap="none" dirty="0"/>
              <a:t>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15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chemeClr val="tx1"/>
                </a:solidFill>
              </a:rPr>
              <a:t>Logintabellen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6601047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Tabellen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voor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loginfunctionaliteit</a:t>
            </a:r>
            <a:endParaRPr lang="nl-BE" sz="2400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415B2642-349A-46CA-877A-DF1A0A32E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182" y="2006208"/>
            <a:ext cx="7614389" cy="397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0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Niels Hauttekeete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Deployment diagram –</a:t>
            </a:r>
            <a:r>
              <a:rPr lang="en-GB" sz="1600" b="1" cap="none" dirty="0"/>
              <a:t> </a:t>
            </a:r>
            <a:r>
              <a:rPr lang="en-GB" sz="1400" cap="none" dirty="0"/>
              <a:t>Databank</a:t>
            </a:r>
            <a:r>
              <a:rPr lang="en-GB" sz="1600" b="1" cap="none" dirty="0"/>
              <a:t> </a:t>
            </a:r>
            <a:r>
              <a:rPr lang="en-GB" sz="1400" cap="none" dirty="0"/>
              <a:t>– ASP.NET MVC – </a:t>
            </a:r>
            <a:r>
              <a:rPr lang="en-GB" sz="1600" b="1" cap="none" dirty="0" err="1"/>
              <a:t>Inlogsysteem</a:t>
            </a:r>
            <a:r>
              <a:rPr lang="en-GB" sz="1400" cap="none" dirty="0"/>
              <a:t>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16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chemeClr val="tx1"/>
                </a:solidFill>
              </a:rPr>
              <a:t>AspNetUsers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6601047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nl-BE" sz="2000" dirty="0">
                <a:solidFill>
                  <a:schemeClr val="tx1"/>
                </a:solidFill>
              </a:rPr>
              <a:t> Geregistreerde gebruikers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dirty="0">
                <a:solidFill>
                  <a:schemeClr val="tx1"/>
                </a:solidFill>
              </a:rPr>
              <a:t> Authenticatie</a:t>
            </a:r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721C80B3-2877-4689-BE20-56A4164FB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992" y="1247782"/>
            <a:ext cx="3998355" cy="496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6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Niels Hauttekeete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Deployment diagram –</a:t>
            </a:r>
            <a:r>
              <a:rPr lang="en-GB" sz="1600" b="1" cap="none" dirty="0"/>
              <a:t> </a:t>
            </a:r>
            <a:r>
              <a:rPr lang="en-GB" sz="1400" cap="none" dirty="0"/>
              <a:t>Databank</a:t>
            </a:r>
            <a:r>
              <a:rPr lang="en-GB" sz="1600" b="1" cap="none" dirty="0"/>
              <a:t> </a:t>
            </a:r>
            <a:r>
              <a:rPr lang="en-GB" sz="1400" cap="none" dirty="0"/>
              <a:t>– ASP.NET MVC – </a:t>
            </a:r>
            <a:r>
              <a:rPr lang="en-GB" sz="1600" b="1" cap="none" dirty="0" err="1"/>
              <a:t>Inlogsysteem</a:t>
            </a:r>
            <a:r>
              <a:rPr lang="en-GB" sz="1400" cap="none" dirty="0"/>
              <a:t>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17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chemeClr val="tx1"/>
                </a:solidFill>
              </a:rPr>
              <a:t>AspNetRoles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AspNetUserRoles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6601047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nl-BE" sz="2000" dirty="0">
                <a:solidFill>
                  <a:schemeClr val="tx1"/>
                </a:solidFill>
              </a:rPr>
              <a:t> </a:t>
            </a:r>
            <a:r>
              <a:rPr lang="nl-BE" sz="2000" i="1" dirty="0">
                <a:solidFill>
                  <a:schemeClr val="tx1"/>
                </a:solidFill>
              </a:rPr>
              <a:t>User</a:t>
            </a:r>
            <a:r>
              <a:rPr lang="nl-BE" sz="2000" dirty="0">
                <a:solidFill>
                  <a:schemeClr val="tx1"/>
                </a:solidFill>
              </a:rPr>
              <a:t> en </a:t>
            </a:r>
            <a:r>
              <a:rPr lang="nl-BE" sz="2000" i="1" dirty="0" err="1">
                <a:solidFill>
                  <a:schemeClr val="tx1"/>
                </a:solidFill>
              </a:rPr>
              <a:t>Admin</a:t>
            </a:r>
            <a:r>
              <a:rPr lang="nl-BE" sz="2000" dirty="0">
                <a:solidFill>
                  <a:schemeClr val="tx1"/>
                </a:solidFill>
              </a:rPr>
              <a:t> rol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dirty="0">
                <a:solidFill>
                  <a:schemeClr val="tx1"/>
                </a:solidFill>
              </a:rPr>
              <a:t> Autorisatie</a:t>
            </a:r>
          </a:p>
          <a:p>
            <a:pPr marL="201168" lvl="1" indent="0">
              <a:buNone/>
            </a:pPr>
            <a:endParaRPr lang="nl-BE" sz="2000" dirty="0"/>
          </a:p>
        </p:txBody>
      </p:sp>
      <p:pic>
        <p:nvPicPr>
          <p:cNvPr id="3" name="Afbeelding 2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98794EA9-A2F6-4294-8ADF-7DFB86D29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444300"/>
            <a:ext cx="4433041" cy="427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7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Niels Hauttekeete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Deployment diagram –</a:t>
            </a:r>
            <a:r>
              <a:rPr lang="en-GB" sz="1600" b="1" cap="none" dirty="0"/>
              <a:t> </a:t>
            </a:r>
            <a:r>
              <a:rPr lang="en-GB" sz="1400" cap="none" dirty="0"/>
              <a:t>Databank</a:t>
            </a:r>
            <a:r>
              <a:rPr lang="en-GB" sz="1600" b="1" cap="none" dirty="0"/>
              <a:t> </a:t>
            </a:r>
            <a:r>
              <a:rPr lang="en-GB" sz="1400" cap="none" dirty="0"/>
              <a:t>– ASP.NET MVC – </a:t>
            </a:r>
            <a:r>
              <a:rPr lang="en-GB" sz="1600" b="1" cap="none" dirty="0" err="1"/>
              <a:t>Inlogsysteem</a:t>
            </a:r>
            <a:r>
              <a:rPr lang="en-GB" sz="1400" cap="none" dirty="0"/>
              <a:t>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18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chemeClr val="tx1"/>
                </a:solidFill>
              </a:rPr>
              <a:t>Overige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tabellen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6601047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nl-BE" sz="2400" dirty="0">
                <a:solidFill>
                  <a:schemeClr val="tx1"/>
                </a:solidFill>
              </a:rPr>
              <a:t> </a:t>
            </a:r>
            <a:r>
              <a:rPr lang="nl-BE" sz="2000" dirty="0" err="1">
                <a:solidFill>
                  <a:schemeClr val="tx1"/>
                </a:solidFill>
              </a:rPr>
              <a:t>AspNetUserClaims</a:t>
            </a:r>
            <a:r>
              <a:rPr lang="nl-BE" sz="2000" dirty="0">
                <a:solidFill>
                  <a:schemeClr val="tx1"/>
                </a:solidFill>
              </a:rPr>
              <a:t>-tabel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dirty="0">
                <a:solidFill>
                  <a:schemeClr val="tx1"/>
                </a:solidFill>
              </a:rPr>
              <a:t> </a:t>
            </a:r>
            <a:r>
              <a:rPr lang="nl-BE" sz="2000" dirty="0" err="1">
                <a:solidFill>
                  <a:schemeClr val="tx1"/>
                </a:solidFill>
              </a:rPr>
              <a:t>AspNetUserLogins</a:t>
            </a:r>
            <a:r>
              <a:rPr lang="nl-BE" sz="2000" dirty="0">
                <a:solidFill>
                  <a:schemeClr val="tx1"/>
                </a:solidFill>
              </a:rPr>
              <a:t>-tabel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dirty="0">
                <a:solidFill>
                  <a:schemeClr val="tx1"/>
                </a:solidFill>
              </a:rPr>
              <a:t> Latere uitbreiding</a:t>
            </a:r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51EB0AE2-2101-4881-BF89-9191F3684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652" y="1340738"/>
            <a:ext cx="3490094" cy="447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4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Niels Hauttekeete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Deployment diagram –</a:t>
            </a:r>
            <a:r>
              <a:rPr lang="en-GB" sz="1600" b="1" cap="none" dirty="0"/>
              <a:t> </a:t>
            </a:r>
            <a:r>
              <a:rPr lang="en-GB" sz="1400" cap="none" dirty="0"/>
              <a:t>Databank</a:t>
            </a:r>
            <a:r>
              <a:rPr lang="en-GB" sz="1600" b="1" cap="none" dirty="0"/>
              <a:t> </a:t>
            </a:r>
            <a:r>
              <a:rPr lang="en-GB" sz="1400" cap="none" dirty="0"/>
              <a:t>– ASP.NET MVC – </a:t>
            </a:r>
            <a:r>
              <a:rPr lang="en-GB" sz="1400" cap="none" dirty="0" err="1"/>
              <a:t>Inlogsysteem</a:t>
            </a:r>
            <a:r>
              <a:rPr lang="en-GB" sz="1400" cap="none" dirty="0"/>
              <a:t> – </a:t>
            </a:r>
            <a:r>
              <a:rPr lang="en-GB" sz="1600" b="1" cap="none" dirty="0"/>
              <a:t>Future work</a:t>
            </a:r>
            <a:endParaRPr lang="nl-BE" sz="1600" b="1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19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Future work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6601047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nl-BE" sz="2000" dirty="0">
                <a:solidFill>
                  <a:schemeClr val="tx1"/>
                </a:solidFill>
              </a:rPr>
              <a:t>Slechts 1 gebruiker kan uploaden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dirty="0">
                <a:solidFill>
                  <a:schemeClr val="tx1"/>
                </a:solidFill>
              </a:rPr>
              <a:t>Beperkte bestandsgrootte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dirty="0" err="1">
                <a:solidFill>
                  <a:schemeClr val="tx1"/>
                </a:solidFill>
              </a:rPr>
              <a:t>RawImagesParser</a:t>
            </a:r>
            <a:r>
              <a:rPr lang="nl-BE" sz="2000" dirty="0">
                <a:solidFill>
                  <a:schemeClr val="tx1"/>
                </a:solidFill>
              </a:rPr>
              <a:t> out of memory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dirty="0">
                <a:solidFill>
                  <a:schemeClr val="tx1"/>
                </a:solidFill>
              </a:rPr>
              <a:t>Data per dronevlucht verwijderen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dirty="0">
                <a:solidFill>
                  <a:schemeClr val="tx1"/>
                </a:solidFill>
              </a:rPr>
              <a:t>Mooiere logboeken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dirty="0">
                <a:solidFill>
                  <a:schemeClr val="tx1"/>
                </a:solidFill>
              </a:rPr>
              <a:t>Huisstijl Jan De Nul toepassen</a:t>
            </a:r>
          </a:p>
        </p:txBody>
      </p:sp>
    </p:spTree>
    <p:extLst>
      <p:ext uri="{BB962C8B-B14F-4D97-AF65-F5344CB8AC3E}">
        <p14:creationId xmlns:p14="http://schemas.microsoft.com/office/powerpoint/2010/main" val="177564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600" cap="none" dirty="0"/>
              <a:t>Droneplanning-tool</a:t>
            </a:r>
            <a:endParaRPr lang="nl-BE" sz="16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2</a:t>
            </a:fld>
            <a:endParaRPr lang="nl-BE" sz="1600" dirty="0"/>
          </a:p>
        </p:txBody>
      </p:sp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1526720" y="1420585"/>
            <a:ext cx="9628959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3600" dirty="0">
                <a:solidFill>
                  <a:schemeClr val="tx1"/>
                </a:solidFill>
                <a:latin typeface="+mj-lt"/>
              </a:rPr>
              <a:t>  Deploymentdiagram</a:t>
            </a:r>
          </a:p>
          <a:p>
            <a:pPr marL="0" indent="0">
              <a:buNone/>
            </a:pPr>
            <a:r>
              <a:rPr lang="nl-BE" sz="3600" dirty="0">
                <a:solidFill>
                  <a:schemeClr val="tx1"/>
                </a:solidFill>
                <a:latin typeface="+mj-lt"/>
              </a:rPr>
              <a:t>  Databank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tx1"/>
                </a:solidFill>
                <a:latin typeface="+mj-lt"/>
              </a:rPr>
              <a:t>  ASP.NET MVC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tx1"/>
                </a:solidFill>
                <a:latin typeface="+mj-lt"/>
              </a:rPr>
              <a:t>  Inlogsysteem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tx1"/>
                </a:solidFill>
                <a:latin typeface="+mj-lt"/>
              </a:rPr>
              <a:t>  Future work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GB" sz="36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Inhoud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3" name="PIJL-OMLAAG 12"/>
          <p:cNvSpPr/>
          <p:nvPr/>
        </p:nvSpPr>
        <p:spPr>
          <a:xfrm>
            <a:off x="1097280" y="1420584"/>
            <a:ext cx="484632" cy="3336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2050" name="Picture 2" descr="Dotted Line Stock Photos And Images - 123R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404" y="2717068"/>
            <a:ext cx="42862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37983" y="2781583"/>
            <a:ext cx="1112184" cy="64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5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Niels Hauttekeete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Deployment diagram –</a:t>
            </a:r>
            <a:r>
              <a:rPr lang="en-GB" sz="1600" b="1" cap="none" dirty="0"/>
              <a:t> </a:t>
            </a:r>
            <a:r>
              <a:rPr lang="en-GB" sz="1400" cap="none" dirty="0"/>
              <a:t>Databank</a:t>
            </a:r>
            <a:r>
              <a:rPr lang="en-GB" sz="1600" b="1" cap="none" dirty="0"/>
              <a:t> </a:t>
            </a:r>
            <a:r>
              <a:rPr lang="en-GB" sz="1400" cap="none" dirty="0"/>
              <a:t>– ASP.NET MVC – </a:t>
            </a:r>
            <a:r>
              <a:rPr lang="en-GB" sz="1400" cap="none" dirty="0" err="1"/>
              <a:t>Inlogsysteem</a:t>
            </a:r>
            <a:r>
              <a:rPr lang="en-GB" sz="1400" cap="none" dirty="0"/>
              <a:t> – </a:t>
            </a:r>
            <a:r>
              <a:rPr lang="en-GB" sz="1600" b="1" cap="none" dirty="0"/>
              <a:t>Future work</a:t>
            </a:r>
            <a:endParaRPr lang="nl-BE" sz="1600" b="1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20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Future work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5130057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nl-BE" sz="2000" dirty="0">
                <a:solidFill>
                  <a:schemeClr val="tx1"/>
                </a:solidFill>
              </a:rPr>
              <a:t>Kleur track dynamisch aanpassen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dirty="0">
                <a:solidFill>
                  <a:schemeClr val="tx1"/>
                </a:solidFill>
              </a:rPr>
              <a:t>Flow </a:t>
            </a:r>
            <a:r>
              <a:rPr lang="nl-BE" sz="2000" dirty="0" err="1">
                <a:solidFill>
                  <a:schemeClr val="tx1"/>
                </a:solidFill>
              </a:rPr>
              <a:t>mapview</a:t>
            </a:r>
            <a:r>
              <a:rPr lang="nl-BE" sz="2000" dirty="0">
                <a:solidFill>
                  <a:schemeClr val="tx1"/>
                </a:solidFill>
              </a:rPr>
              <a:t> verbeteren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dirty="0" err="1">
                <a:solidFill>
                  <a:schemeClr val="tx1"/>
                </a:solidFill>
              </a:rPr>
              <a:t>Differential</a:t>
            </a:r>
            <a:r>
              <a:rPr lang="nl-BE" sz="2000" dirty="0">
                <a:solidFill>
                  <a:schemeClr val="tx1"/>
                </a:solidFill>
              </a:rPr>
              <a:t> view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dirty="0">
                <a:solidFill>
                  <a:schemeClr val="tx1"/>
                </a:solidFill>
              </a:rPr>
              <a:t>Flight plan via KML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dirty="0">
                <a:solidFill>
                  <a:schemeClr val="tx1"/>
                </a:solidFill>
              </a:rPr>
              <a:t>Grenzen afbeeldingen tonen</a:t>
            </a:r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4CF8AB7D-FD88-454E-8866-D704A84DB071}"/>
              </a:ext>
            </a:extLst>
          </p:cNvPr>
          <p:cNvSpPr txBox="1">
            <a:spLocks/>
          </p:cNvSpPr>
          <p:nvPr/>
        </p:nvSpPr>
        <p:spPr>
          <a:xfrm>
            <a:off x="6025623" y="1521948"/>
            <a:ext cx="5130057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nl-BE" sz="2000" dirty="0">
                <a:solidFill>
                  <a:schemeClr val="tx1"/>
                </a:solidFill>
              </a:rPr>
              <a:t>TIFF-afbeelding projecteren op kaart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dirty="0">
                <a:solidFill>
                  <a:schemeClr val="tx1"/>
                </a:solidFill>
              </a:rPr>
              <a:t>Track voorstellen als polyline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dirty="0">
                <a:solidFill>
                  <a:schemeClr val="tx1"/>
                </a:solidFill>
              </a:rPr>
              <a:t>Puntenwolk visualiseren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dirty="0">
                <a:solidFill>
                  <a:schemeClr val="tx1"/>
                </a:solidFill>
              </a:rPr>
              <a:t>Screenshot kaart</a:t>
            </a:r>
          </a:p>
        </p:txBody>
      </p:sp>
    </p:spTree>
    <p:extLst>
      <p:ext uri="{BB962C8B-B14F-4D97-AF65-F5344CB8AC3E}">
        <p14:creationId xmlns:p14="http://schemas.microsoft.com/office/powerpoint/2010/main" val="400492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Niels Hauttekeete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Deployment diagram –</a:t>
            </a:r>
            <a:r>
              <a:rPr lang="en-GB" sz="1600" b="1" cap="none" dirty="0"/>
              <a:t> </a:t>
            </a:r>
            <a:r>
              <a:rPr lang="en-GB" sz="1400" cap="none" dirty="0"/>
              <a:t>Databank</a:t>
            </a:r>
            <a:r>
              <a:rPr lang="en-GB" sz="1600" b="1" cap="none" dirty="0"/>
              <a:t> </a:t>
            </a:r>
            <a:r>
              <a:rPr lang="en-GB" sz="1400" cap="none" dirty="0"/>
              <a:t>– ASP.NET MVC – </a:t>
            </a:r>
            <a:r>
              <a:rPr lang="en-GB" sz="1400" cap="none" dirty="0" err="1"/>
              <a:t>Inlogsysteem</a:t>
            </a:r>
            <a:r>
              <a:rPr lang="en-GB" sz="1400" cap="none" dirty="0"/>
              <a:t>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21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chemeClr val="tx1"/>
                </a:solidFill>
              </a:rPr>
              <a:t>Vragen</a:t>
            </a:r>
            <a:r>
              <a:rPr lang="en-GB" dirty="0">
                <a:solidFill>
                  <a:schemeClr val="tx1"/>
                </a:solidFill>
              </a:rPr>
              <a:t>?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6601047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endParaRPr lang="nl-BE" sz="2000" dirty="0">
              <a:solidFill>
                <a:schemeClr val="tx1"/>
              </a:solidFill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98B03516-AF67-483C-804C-05710EF59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185908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600" b="1" cap="none" dirty="0"/>
              <a:t>Deployment diagram </a:t>
            </a:r>
            <a:r>
              <a:rPr lang="en-GB" sz="1400" cap="none" dirty="0"/>
              <a:t>– Databank – ASP.NET MVC – </a:t>
            </a:r>
            <a:r>
              <a:rPr lang="en-GB" sz="1400" cap="none" dirty="0" err="1"/>
              <a:t>Inlogsysteem</a:t>
            </a:r>
            <a:r>
              <a:rPr lang="en-GB" sz="1400" cap="none" dirty="0"/>
              <a:t>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3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chemeClr val="tx1"/>
                </a:solidFill>
              </a:rPr>
              <a:t>Deploymentdiagram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6732493" y="1420585"/>
            <a:ext cx="4787153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schemeClr val="tx1"/>
                </a:solidFill>
              </a:rPr>
              <a:t>Databank</a:t>
            </a:r>
            <a:r>
              <a:rPr lang="en-GB" sz="2000" i="1" dirty="0">
                <a:solidFill>
                  <a:schemeClr val="tx1"/>
                </a:solidFill>
              </a:rPr>
              <a:t>: SQL Server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000" i="1" dirty="0">
              <a:solidFill>
                <a:schemeClr val="tx1"/>
              </a:solidFill>
              <a:latin typeface="+mj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>
                <a:solidFill>
                  <a:schemeClr val="tx1"/>
                </a:solidFill>
              </a:rPr>
              <a:t>Drone Web Application</a:t>
            </a:r>
            <a:r>
              <a:rPr lang="en-GB" sz="2000" dirty="0">
                <a:solidFill>
                  <a:schemeClr val="tx1"/>
                </a:solidFill>
              </a:rPr>
              <a:t>: ASP.NET MVC 5</a:t>
            </a:r>
            <a:endParaRPr lang="nl-BE" sz="240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97" y="986492"/>
            <a:ext cx="5672650" cy="539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1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Deployment diagram –</a:t>
            </a:r>
            <a:r>
              <a:rPr lang="en-GB" sz="1600" b="1" cap="none" dirty="0"/>
              <a:t> Databank </a:t>
            </a:r>
            <a:r>
              <a:rPr lang="en-GB" sz="1400" cap="none" dirty="0"/>
              <a:t>– ASP.NET MVC – </a:t>
            </a:r>
            <a:r>
              <a:rPr lang="en-GB" sz="1400" cap="none" dirty="0" err="1"/>
              <a:t>Inlogsysteem</a:t>
            </a:r>
            <a:r>
              <a:rPr lang="en-GB" sz="1400" cap="none" dirty="0"/>
              <a:t>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4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Databank met SQL Server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1097280" y="1420585"/>
            <a:ext cx="1005840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D5377B0-390F-44E8-8D88-0B2E3A7DB0FA}"/>
              </a:ext>
            </a:extLst>
          </p:cNvPr>
          <p:cNvSpPr txBox="1">
            <a:spLocks/>
          </p:cNvSpPr>
          <p:nvPr/>
        </p:nvSpPr>
        <p:spPr>
          <a:xfrm>
            <a:off x="965944" y="1528153"/>
            <a:ext cx="679983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nl-BE" sz="2000" b="1" dirty="0">
                <a:solidFill>
                  <a:schemeClr val="tx1"/>
                </a:solidFill>
              </a:rPr>
              <a:t>Ontworpen</a:t>
            </a:r>
            <a:r>
              <a:rPr lang="nl-BE" sz="2000" b="1" i="1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in </a:t>
            </a:r>
            <a:r>
              <a:rPr lang="nl-BE" sz="2000" i="1" dirty="0">
                <a:solidFill>
                  <a:schemeClr val="tx1"/>
                </a:solidFill>
              </a:rPr>
              <a:t>SQL Server Management Studio</a:t>
            </a:r>
            <a:endParaRPr lang="en-GB" sz="2000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>
                <a:solidFill>
                  <a:schemeClr val="tx1"/>
                </a:solidFill>
              </a:rPr>
              <a:t>SQL Server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 err="1">
                <a:solidFill>
                  <a:schemeClr val="tx1"/>
                </a:solidFill>
              </a:rPr>
              <a:t>Entity</a:t>
            </a:r>
            <a:r>
              <a:rPr lang="nl-BE" sz="2000" b="1" i="1" dirty="0">
                <a:solidFill>
                  <a:schemeClr val="tx1"/>
                </a:solidFill>
              </a:rPr>
              <a:t> Framework 6</a:t>
            </a:r>
            <a:r>
              <a:rPr lang="nl-BE" sz="2000" dirty="0">
                <a:solidFill>
                  <a:schemeClr val="tx1"/>
                </a:solidFill>
              </a:rPr>
              <a:t>: </a:t>
            </a:r>
            <a:r>
              <a:rPr lang="nl-BE" sz="2000" i="1" dirty="0">
                <a:solidFill>
                  <a:schemeClr val="tx1"/>
                </a:solidFill>
              </a:rPr>
              <a:t>Object </a:t>
            </a:r>
            <a:r>
              <a:rPr lang="nl-BE" sz="2000" i="1" dirty="0" err="1">
                <a:solidFill>
                  <a:schemeClr val="tx1"/>
                </a:solidFill>
              </a:rPr>
              <a:t>Relational</a:t>
            </a:r>
            <a:r>
              <a:rPr lang="nl-BE" sz="2000" i="1" dirty="0">
                <a:solidFill>
                  <a:schemeClr val="tx1"/>
                </a:solidFill>
              </a:rPr>
              <a:t> </a:t>
            </a:r>
            <a:r>
              <a:rPr lang="nl-BE" sz="2000" i="1" dirty="0" err="1">
                <a:solidFill>
                  <a:schemeClr val="tx1"/>
                </a:solidFill>
              </a:rPr>
              <a:t>Mapping</a:t>
            </a:r>
            <a:r>
              <a:rPr lang="nl-BE" sz="2000" i="1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(ORM)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 err="1">
                <a:solidFill>
                  <a:schemeClr val="tx1"/>
                </a:solidFill>
              </a:rPr>
              <a:t>Mapping</a:t>
            </a:r>
            <a:r>
              <a:rPr lang="nl-BE" sz="2000" b="1" i="1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van </a:t>
            </a:r>
            <a:r>
              <a:rPr lang="nl-BE" sz="2000" i="1" dirty="0" err="1">
                <a:solidFill>
                  <a:schemeClr val="tx1"/>
                </a:solidFill>
              </a:rPr>
              <a:t>primary</a:t>
            </a:r>
            <a:r>
              <a:rPr lang="nl-BE" sz="2000" i="1" dirty="0">
                <a:solidFill>
                  <a:schemeClr val="tx1"/>
                </a:solidFill>
              </a:rPr>
              <a:t> </a:t>
            </a:r>
            <a:r>
              <a:rPr lang="nl-BE" sz="2000" i="1" dirty="0" err="1">
                <a:solidFill>
                  <a:schemeClr val="tx1"/>
                </a:solidFill>
              </a:rPr>
              <a:t>keys</a:t>
            </a:r>
            <a:r>
              <a:rPr lang="nl-BE" sz="2000" i="1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op</a:t>
            </a:r>
            <a:r>
              <a:rPr lang="nl-BE" sz="2000" i="1" dirty="0">
                <a:solidFill>
                  <a:schemeClr val="tx1"/>
                </a:solidFill>
              </a:rPr>
              <a:t> </a:t>
            </a:r>
            <a:r>
              <a:rPr lang="nl-BE" sz="2000" i="1" dirty="0" err="1">
                <a:solidFill>
                  <a:schemeClr val="tx1"/>
                </a:solidFill>
              </a:rPr>
              <a:t>primary</a:t>
            </a:r>
            <a:r>
              <a:rPr lang="nl-BE" sz="2000" i="1" dirty="0">
                <a:solidFill>
                  <a:schemeClr val="tx1"/>
                </a:solidFill>
              </a:rPr>
              <a:t> </a:t>
            </a:r>
            <a:r>
              <a:rPr lang="nl-BE" sz="2000" i="1" dirty="0" err="1">
                <a:solidFill>
                  <a:schemeClr val="tx1"/>
                </a:solidFill>
              </a:rPr>
              <a:t>keys</a:t>
            </a:r>
            <a:endParaRPr lang="nl-BE" sz="2000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nl-BE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 err="1">
                <a:solidFill>
                  <a:schemeClr val="tx1"/>
                </a:solidFill>
              </a:rPr>
              <a:t>Mapping</a:t>
            </a:r>
            <a:r>
              <a:rPr lang="nl-BE" sz="2000" b="1" i="1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van </a:t>
            </a:r>
            <a:r>
              <a:rPr lang="nl-BE" sz="2000" i="1" dirty="0" err="1">
                <a:solidFill>
                  <a:schemeClr val="tx1"/>
                </a:solidFill>
              </a:rPr>
              <a:t>primary</a:t>
            </a:r>
            <a:r>
              <a:rPr lang="nl-BE" sz="2000" i="1" dirty="0">
                <a:solidFill>
                  <a:schemeClr val="tx1"/>
                </a:solidFill>
              </a:rPr>
              <a:t> </a:t>
            </a:r>
            <a:r>
              <a:rPr lang="nl-BE" sz="2000" i="1" dirty="0" err="1">
                <a:solidFill>
                  <a:schemeClr val="tx1"/>
                </a:solidFill>
              </a:rPr>
              <a:t>keys</a:t>
            </a:r>
            <a:r>
              <a:rPr lang="nl-BE" sz="2000" i="1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op</a:t>
            </a:r>
            <a:r>
              <a:rPr lang="nl-BE" sz="2000" i="1" dirty="0">
                <a:solidFill>
                  <a:schemeClr val="tx1"/>
                </a:solidFill>
              </a:rPr>
              <a:t> </a:t>
            </a:r>
            <a:r>
              <a:rPr lang="nl-BE" sz="2000" i="1" dirty="0" err="1">
                <a:solidFill>
                  <a:schemeClr val="tx1"/>
                </a:solidFill>
              </a:rPr>
              <a:t>foreign</a:t>
            </a:r>
            <a:r>
              <a:rPr lang="nl-BE" sz="2000" i="1" dirty="0">
                <a:solidFill>
                  <a:schemeClr val="tx1"/>
                </a:solidFill>
              </a:rPr>
              <a:t> </a:t>
            </a:r>
            <a:r>
              <a:rPr lang="nl-BE" sz="2000" i="1" dirty="0" err="1">
                <a:solidFill>
                  <a:schemeClr val="tx1"/>
                </a:solidFill>
              </a:rPr>
              <a:t>keys</a:t>
            </a:r>
            <a:endParaRPr lang="nl-BE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nl-BE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nl-BE" sz="2400" dirty="0">
              <a:solidFill>
                <a:schemeClr val="tx1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35269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Deployment diagram –</a:t>
            </a:r>
            <a:r>
              <a:rPr lang="en-GB" sz="1600" b="1" cap="none" dirty="0"/>
              <a:t> Databank </a:t>
            </a:r>
            <a:r>
              <a:rPr lang="en-GB" sz="1400" cap="none" dirty="0"/>
              <a:t>– ASP.NET MVC – </a:t>
            </a:r>
            <a:r>
              <a:rPr lang="en-GB" sz="1400" cap="none" dirty="0" err="1"/>
              <a:t>Inlogsysteem</a:t>
            </a:r>
            <a:r>
              <a:rPr lang="en-GB" sz="1400" cap="none" dirty="0"/>
              <a:t>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5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chemeClr val="tx1"/>
                </a:solidFill>
              </a:rPr>
              <a:t>DroneFlighttabel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3916299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Gegevens</a:t>
            </a:r>
            <a:r>
              <a:rPr lang="en-GB" sz="2000" b="1" i="1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over </a:t>
            </a:r>
            <a:r>
              <a:rPr lang="en-GB" sz="2000" b="1" dirty="0" err="1">
                <a:solidFill>
                  <a:schemeClr val="tx1"/>
                </a:solidFill>
              </a:rPr>
              <a:t>dronevluchten</a:t>
            </a:r>
            <a:endParaRPr lang="en-GB" sz="20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schemeClr val="tx1"/>
                </a:solidFill>
              </a:rPr>
              <a:t>Data </a:t>
            </a:r>
            <a:r>
              <a:rPr lang="en-GB" sz="2000" dirty="0" err="1">
                <a:solidFill>
                  <a:schemeClr val="tx1"/>
                </a:solidFill>
              </a:rPr>
              <a:t>voor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visualisatie</a:t>
            </a: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dirty="0" err="1">
                <a:solidFill>
                  <a:schemeClr val="tx1"/>
                </a:solidFill>
              </a:rPr>
              <a:t>Project</a:t>
            </a:r>
            <a:r>
              <a:rPr lang="en-GB" sz="2000" dirty="0" err="1">
                <a:solidFill>
                  <a:schemeClr val="tx1"/>
                </a:solidFill>
              </a:rPr>
              <a:t>tabel</a:t>
            </a:r>
            <a:endParaRPr lang="nl-BE" sz="2400" b="1" i="1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9CB15827-3A33-44CC-B5F4-DE87491D0A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953" y="1880422"/>
            <a:ext cx="7053583" cy="419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2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Deployment diagram –</a:t>
            </a:r>
            <a:r>
              <a:rPr lang="en-GB" sz="1600" b="1" cap="none" dirty="0"/>
              <a:t> Databank </a:t>
            </a:r>
            <a:r>
              <a:rPr lang="en-GB" sz="1400" cap="none" dirty="0"/>
              <a:t>– ASP.NET MVC – </a:t>
            </a:r>
            <a:r>
              <a:rPr lang="en-GB" sz="1400" cap="none" dirty="0" err="1"/>
              <a:t>Inlogsysteem</a:t>
            </a:r>
            <a:r>
              <a:rPr lang="en-GB" sz="1400" cap="none" dirty="0"/>
              <a:t>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6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chemeClr val="tx1"/>
                </a:solidFill>
              </a:rPr>
              <a:t>QualityReporttabel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4406139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Gegevens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uit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kwaliteitsrapport</a:t>
            </a:r>
            <a:endParaRPr lang="nl-BE" sz="2400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60B1A678-79C0-42C6-A194-EEA70EB45E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082" y="1137931"/>
            <a:ext cx="6192114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5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Deployment diagram –</a:t>
            </a:r>
            <a:r>
              <a:rPr lang="en-GB" sz="1600" b="1" cap="none" dirty="0"/>
              <a:t> Databank </a:t>
            </a:r>
            <a:r>
              <a:rPr lang="en-GB" sz="1400" cap="none" dirty="0"/>
              <a:t>– ASP.NET MVC – </a:t>
            </a:r>
            <a:r>
              <a:rPr lang="en-GB" sz="1400" cap="none" dirty="0" err="1"/>
              <a:t>Inlogsysteem</a:t>
            </a:r>
            <a:r>
              <a:rPr lang="en-GB" sz="1400" cap="none" dirty="0"/>
              <a:t>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7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chemeClr val="tx1"/>
                </a:solidFill>
              </a:rPr>
              <a:t>DroneLogEntrytabel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4" y="1528153"/>
            <a:ext cx="3778334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Informatie</a:t>
            </a:r>
            <a:r>
              <a:rPr lang="en-GB" sz="2000" dirty="0">
                <a:solidFill>
                  <a:schemeClr val="tx1"/>
                </a:solidFill>
              </a:rPr>
              <a:t> op </a:t>
            </a:r>
            <a:r>
              <a:rPr lang="en-GB" sz="2000" b="1" dirty="0" err="1">
                <a:solidFill>
                  <a:schemeClr val="tx1"/>
                </a:solidFill>
              </a:rPr>
              <a:t>verschillende</a:t>
            </a:r>
            <a:r>
              <a:rPr lang="en-GB" sz="2000" b="1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momenten</a:t>
            </a:r>
            <a:r>
              <a:rPr lang="en-GB" sz="2000" dirty="0">
                <a:solidFill>
                  <a:schemeClr val="tx1"/>
                </a:solidFill>
              </a:rPr>
              <a:t> van de </a:t>
            </a:r>
            <a:r>
              <a:rPr lang="en-GB" sz="2000" dirty="0" err="1">
                <a:solidFill>
                  <a:schemeClr val="tx1"/>
                </a:solidFill>
              </a:rPr>
              <a:t>dronevlucht</a:t>
            </a: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</a:rPr>
              <a:t>Per </a:t>
            </a:r>
            <a:r>
              <a:rPr lang="en-GB" sz="2000" dirty="0" err="1">
                <a:solidFill>
                  <a:schemeClr val="tx1"/>
                </a:solidFill>
              </a:rPr>
              <a:t>geregistreerde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i="1" dirty="0">
                <a:solidFill>
                  <a:schemeClr val="tx1"/>
                </a:solidFill>
              </a:rPr>
              <a:t>tick</a:t>
            </a:r>
            <a:endParaRPr lang="nl-BE" sz="2400" b="1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8EE97774-63EA-414B-808C-DC91150E46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278" y="1176545"/>
            <a:ext cx="6924983" cy="492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4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Deployment diagram –</a:t>
            </a:r>
            <a:r>
              <a:rPr lang="en-GB" sz="1600" b="1" cap="none" dirty="0"/>
              <a:t> Databank </a:t>
            </a:r>
            <a:r>
              <a:rPr lang="en-GB" sz="1400" cap="none" dirty="0"/>
              <a:t>– ASP.NET MVC – </a:t>
            </a:r>
            <a:r>
              <a:rPr lang="en-GB" sz="1400" cap="none" dirty="0" err="1"/>
              <a:t>Inlogsysteem</a:t>
            </a:r>
            <a:r>
              <a:rPr lang="en-GB" sz="1400" cap="none" dirty="0"/>
              <a:t>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8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chemeClr val="tx1"/>
                </a:solidFill>
              </a:rPr>
              <a:t>Logintabellen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6601047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Tabellen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voor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loginfunctionaliteit</a:t>
            </a:r>
            <a:endParaRPr lang="nl-BE" sz="2400" b="1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415B2642-349A-46CA-877A-DF1A0A32E0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182" y="2006208"/>
            <a:ext cx="7614389" cy="397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1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Deployment diagram –</a:t>
            </a:r>
            <a:r>
              <a:rPr lang="en-GB" sz="1600" b="1" cap="none" dirty="0"/>
              <a:t> Databank </a:t>
            </a:r>
            <a:r>
              <a:rPr lang="en-GB" sz="1400" cap="none" dirty="0"/>
              <a:t>– ASP.NET MVC – </a:t>
            </a:r>
            <a:r>
              <a:rPr lang="en-GB" sz="1400" cap="none" dirty="0" err="1"/>
              <a:t>Inlogsysteem</a:t>
            </a:r>
            <a:r>
              <a:rPr lang="en-GB" sz="1400" cap="none" dirty="0"/>
              <a:t>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9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i="1" dirty="0">
                <a:solidFill>
                  <a:schemeClr val="tx1"/>
                </a:solidFill>
              </a:rPr>
              <a:t>Reverse geocoding</a:t>
            </a:r>
            <a:endParaRPr lang="nl-BE" i="1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4652979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Automatisch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bepalen</a:t>
            </a:r>
            <a:r>
              <a:rPr lang="en-GB" sz="2000" dirty="0">
                <a:solidFill>
                  <a:schemeClr val="tx1"/>
                </a:solidFill>
              </a:rPr>
              <a:t> van de </a:t>
            </a:r>
            <a:r>
              <a:rPr lang="en-GB" sz="2000" b="1" dirty="0" err="1">
                <a:solidFill>
                  <a:schemeClr val="tx1"/>
                </a:solidFill>
              </a:rPr>
              <a:t>locatie</a:t>
            </a:r>
            <a:r>
              <a:rPr lang="en-GB" sz="2000" b="1" i="1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op basis van </a:t>
            </a:r>
            <a:r>
              <a:rPr lang="en-GB" sz="2000" dirty="0" err="1">
                <a:solidFill>
                  <a:schemeClr val="tx1"/>
                </a:solidFill>
              </a:rPr>
              <a:t>coördinaten</a:t>
            </a:r>
            <a:endParaRPr lang="en-GB" sz="1600" dirty="0">
              <a:solidFill>
                <a:schemeClr val="tx1"/>
              </a:solidFill>
            </a:endParaRPr>
          </a:p>
          <a:p>
            <a:pPr marL="384048" lvl="2" indent="0">
              <a:buNone/>
            </a:pPr>
            <a:endParaRPr lang="en-GB" sz="16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dirty="0">
                <a:solidFill>
                  <a:schemeClr val="tx1"/>
                </a:solidFill>
              </a:rPr>
              <a:t>ArcGIS</a:t>
            </a:r>
            <a:r>
              <a:rPr lang="nl-BE" sz="2000" b="1" i="1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REST API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>
                <a:solidFill>
                  <a:schemeClr val="tx1"/>
                </a:solidFill>
              </a:rPr>
              <a:t>Token</a:t>
            </a:r>
            <a:r>
              <a:rPr lang="nl-BE" sz="2000" b="1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om data op te slaan in databank</a:t>
            </a:r>
            <a:endParaRPr lang="nl-BE" sz="2400" b="1" dirty="0"/>
          </a:p>
        </p:txBody>
      </p:sp>
    </p:spTree>
    <p:extLst>
      <p:ext uri="{BB962C8B-B14F-4D97-AF65-F5344CB8AC3E}">
        <p14:creationId xmlns:p14="http://schemas.microsoft.com/office/powerpoint/2010/main" val="19470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rugblik">
  <a:themeElements>
    <a:clrScheme name="Terugbli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rugbli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2174</TotalTime>
  <Words>604</Words>
  <Application>Microsoft Office PowerPoint</Application>
  <PresentationFormat>Breedbeeld</PresentationFormat>
  <Paragraphs>175</Paragraphs>
  <Slides>21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Wingdings</vt:lpstr>
      <vt:lpstr>Terugblik</vt:lpstr>
      <vt:lpstr>Droneplanning-tool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Droneplanning-tool</dc:title>
  <dc:creator>Bryan Van Huyneghem</dc:creator>
  <cp:lastModifiedBy>Niels Hauttekeete</cp:lastModifiedBy>
  <cp:revision>124</cp:revision>
  <dcterms:created xsi:type="dcterms:W3CDTF">2020-04-07T07:52:24Z</dcterms:created>
  <dcterms:modified xsi:type="dcterms:W3CDTF">2020-05-13T23:21:09Z</dcterms:modified>
</cp:coreProperties>
</file>