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454" r:id="rId1"/>
  </p:sldMasterIdLst>
  <p:notesMasterIdLst>
    <p:notesMasterId r:id="rId1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0" r:id="rId13"/>
    <p:sldId id="274" r:id="rId14"/>
    <p:sldId id="273" r:id="rId15"/>
    <p:sldId id="272" r:id="rId16"/>
    <p:sldId id="276" r:id="rId17"/>
    <p:sldId id="267" r:id="rId1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34FB8-1EEA-4A53-A61D-7886E86DA318}" type="datetimeFigureOut">
              <a:rPr lang="nl-BE" smtClean="0"/>
              <a:t>11/05/2020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00D73-668A-46B1-89A8-3453E910E085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1168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100D73-668A-46B1-89A8-3453E910E085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24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840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589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634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47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3683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740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78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296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1214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dirty="0"/>
              <a:t>Naam student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3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Naam student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BE" dirty="0"/>
              <a:t>Context - Ontwerp - Implementatie – Samenvatting en conclusie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5572C1-3FAA-4346-9330-03EF25016D70}" type="slidenum">
              <a:rPr lang="nl-BE" smtClean="0"/>
              <a:t>‹nr.›</a:t>
            </a:fld>
            <a:endParaRPr lang="nl-BE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56" r:id="rId2"/>
    <p:sldLayoutId id="2147484457" r:id="rId3"/>
    <p:sldLayoutId id="2147484458" r:id="rId4"/>
    <p:sldLayoutId id="2147484459" r:id="rId5"/>
    <p:sldLayoutId id="2147484460" r:id="rId6"/>
    <p:sldLayoutId id="2147484461" r:id="rId7"/>
    <p:sldLayoutId id="2147484462" r:id="rId8"/>
    <p:sldLayoutId id="2147484463" r:id="rId9"/>
    <p:sldLayoutId id="2147484464" r:id="rId10"/>
    <p:sldLayoutId id="214748446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Droneplanning-tool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Groep 1</a:t>
            </a:r>
          </a:p>
          <a:p>
            <a:r>
              <a:rPr lang="en-GB" dirty="0"/>
              <a:t>Bryan Van Huyneghem – Nathan Beyne – </a:t>
            </a:r>
          </a:p>
          <a:p>
            <a:r>
              <a:rPr lang="en-GB" dirty="0"/>
              <a:t>Philip Kukoba – Niels Hauttekeete</a:t>
            </a:r>
            <a:endParaRPr lang="nl-BE" dirty="0"/>
          </a:p>
        </p:txBody>
      </p:sp>
      <p:pic>
        <p:nvPicPr>
          <p:cNvPr id="1026" name="Picture 2" descr="DJI - The World Leader in Camera Drones/Quadcopters for Aerial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819" y="758952"/>
            <a:ext cx="4566861" cy="268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28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82"/>
    </mc:Choice>
    <mc:Fallback xmlns="">
      <p:transition spd="slow" advTm="169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10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Databankmodel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4 </a:t>
            </a:r>
            <a:r>
              <a:rPr lang="en-GB" sz="2000" b="1" i="1" dirty="0" err="1">
                <a:solidFill>
                  <a:schemeClr val="tx1"/>
                </a:solidFill>
              </a:rPr>
              <a:t>grote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onderdelen</a:t>
            </a:r>
            <a:r>
              <a:rPr lang="en-GB" sz="2000" dirty="0">
                <a:solidFill>
                  <a:schemeClr val="tx1"/>
                </a:solidFill>
              </a:rPr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DroneFlight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QualityReport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 err="1">
                <a:solidFill>
                  <a:schemeClr val="tx1"/>
                </a:solidFill>
              </a:rPr>
              <a:t>DroneLogEntry</a:t>
            </a:r>
            <a:endParaRPr lang="en-GB" sz="1600" dirty="0">
              <a:solidFill>
                <a:schemeClr val="tx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chemeClr val="tx1"/>
                </a:solidFill>
              </a:rPr>
              <a:t>Login</a:t>
            </a: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r>
              <a:rPr lang="nl-BE" sz="2000" dirty="0">
                <a:solidFill>
                  <a:schemeClr val="tx1"/>
                </a:solidFill>
              </a:rPr>
              <a:t> op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van </a:t>
            </a:r>
            <a:r>
              <a:rPr lang="nl-BE" sz="2000" dirty="0" err="1">
                <a:solidFill>
                  <a:schemeClr val="tx1"/>
                </a:solidFill>
              </a:rPr>
              <a:t>primary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r>
              <a:rPr lang="nl-BE" sz="2000" dirty="0">
                <a:solidFill>
                  <a:schemeClr val="tx1"/>
                </a:solidFill>
              </a:rPr>
              <a:t> op </a:t>
            </a:r>
            <a:r>
              <a:rPr lang="nl-BE" sz="2000" dirty="0" err="1">
                <a:solidFill>
                  <a:schemeClr val="tx1"/>
                </a:solidFill>
              </a:rPr>
              <a:t>foreign</a:t>
            </a:r>
            <a:r>
              <a:rPr lang="nl-BE" sz="2000" dirty="0">
                <a:solidFill>
                  <a:schemeClr val="tx1"/>
                </a:solidFill>
              </a:rPr>
              <a:t> </a:t>
            </a:r>
            <a:r>
              <a:rPr lang="nl-BE" sz="2000" dirty="0" err="1">
                <a:solidFill>
                  <a:schemeClr val="tx1"/>
                </a:solidFill>
              </a:rPr>
              <a:t>keys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30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11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DroneFlight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659066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over </a:t>
            </a:r>
            <a:r>
              <a:rPr lang="en-GB" sz="2000" b="1" i="1" dirty="0" err="1">
                <a:solidFill>
                  <a:schemeClr val="tx1"/>
                </a:solidFill>
              </a:rPr>
              <a:t>dronevluchten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Data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visualisatie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Project </a:t>
            </a:r>
            <a:r>
              <a:rPr lang="en-GB" sz="2000" dirty="0" err="1">
                <a:solidFill>
                  <a:schemeClr val="tx1"/>
                </a:solidFill>
              </a:rPr>
              <a:t>tabel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9CB15827-3A33-44CC-B5F4-DE87491D0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53" y="1880422"/>
            <a:ext cx="7053583" cy="419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12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Reverse geocoding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65297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Automatisch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bepalen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b="1" i="1" dirty="0" err="1">
                <a:solidFill>
                  <a:schemeClr val="tx1"/>
                </a:solidFill>
              </a:rPr>
              <a:t>locatie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>
                <a:solidFill>
                  <a:schemeClr val="tx1"/>
                </a:solidFill>
              </a:rPr>
              <a:t>op basis van </a:t>
            </a:r>
            <a:r>
              <a:rPr lang="en-GB" sz="2000" dirty="0" err="1">
                <a:solidFill>
                  <a:schemeClr val="tx1"/>
                </a:solidFill>
              </a:rPr>
              <a:t>coördinaten</a:t>
            </a:r>
            <a:endParaRPr lang="en-GB" sz="1600" dirty="0">
              <a:solidFill>
                <a:schemeClr val="tx1"/>
              </a:solidFill>
            </a:endParaRPr>
          </a:p>
          <a:p>
            <a:pPr marL="384048" lvl="2" indent="0">
              <a:buNone/>
            </a:pPr>
            <a:endParaRPr lang="en-GB" sz="16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 err="1">
                <a:solidFill>
                  <a:schemeClr val="tx1"/>
                </a:solidFill>
              </a:rPr>
              <a:t>Arcgis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dirty="0">
                <a:solidFill>
                  <a:schemeClr val="tx1"/>
                </a:solidFill>
              </a:rPr>
              <a:t>rest </a:t>
            </a:r>
            <a:r>
              <a:rPr lang="nl-BE" sz="2000" dirty="0" err="1">
                <a:solidFill>
                  <a:schemeClr val="tx1"/>
                </a:solidFill>
              </a:rPr>
              <a:t>api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496" y="163388"/>
            <a:ext cx="797040" cy="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QualityReport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406139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Gegevens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uit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kwaliteitsrapport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PDF </a:t>
            </a:r>
            <a:r>
              <a:rPr lang="en-GB" sz="2000" dirty="0" err="1">
                <a:solidFill>
                  <a:schemeClr val="tx1"/>
                </a:solidFill>
              </a:rPr>
              <a:t>parsen</a:t>
            </a:r>
            <a:r>
              <a:rPr lang="en-GB" sz="2000" dirty="0">
                <a:solidFill>
                  <a:schemeClr val="tx1"/>
                </a:solidFill>
              </a:rPr>
              <a:t> door middle van </a:t>
            </a:r>
            <a:r>
              <a:rPr lang="en-GB" sz="2000" b="1" i="1" dirty="0" err="1">
                <a:solidFill>
                  <a:schemeClr val="tx1"/>
                </a:solidFill>
              </a:rPr>
              <a:t>IvyPDF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60B1A678-79C0-42C6-A194-EEA70EB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82" y="1137931"/>
            <a:ext cx="6192114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Login </a:t>
            </a:r>
            <a:r>
              <a:rPr lang="en-GB" dirty="0" err="1">
                <a:solidFill>
                  <a:schemeClr val="tx1"/>
                </a:solidFill>
              </a:rPr>
              <a:t>tabellen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660104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Tabellen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voor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loginfunctionaliteit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415B2642-349A-46CA-877A-DF1A0A32E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82" y="2006208"/>
            <a:ext cx="7614389" cy="397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chemeClr val="tx1"/>
                </a:solidFill>
              </a:rPr>
              <a:t>DroneLogEntry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tabel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Informatie</a:t>
            </a:r>
            <a:r>
              <a:rPr lang="en-GB" sz="2000" dirty="0">
                <a:solidFill>
                  <a:schemeClr val="tx1"/>
                </a:solidFill>
              </a:rPr>
              <a:t> op </a:t>
            </a:r>
            <a:r>
              <a:rPr lang="en-GB" sz="2000" b="1" i="1" dirty="0" err="1">
                <a:solidFill>
                  <a:schemeClr val="tx1"/>
                </a:solidFill>
              </a:rPr>
              <a:t>verschillende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momenten</a:t>
            </a:r>
            <a:r>
              <a:rPr lang="en-GB" sz="2000" dirty="0">
                <a:solidFill>
                  <a:schemeClr val="tx1"/>
                </a:solidFill>
              </a:rPr>
              <a:t> van de </a:t>
            </a:r>
            <a:r>
              <a:rPr lang="en-GB" sz="2000" dirty="0" err="1">
                <a:solidFill>
                  <a:schemeClr val="tx1"/>
                </a:solidFill>
              </a:rPr>
              <a:t>dronevlucht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Per </a:t>
            </a:r>
            <a:r>
              <a:rPr lang="en-GB" sz="2000" dirty="0" err="1">
                <a:solidFill>
                  <a:schemeClr val="tx1"/>
                </a:solidFill>
              </a:rPr>
              <a:t>geregistreerde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Tick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 err="1">
                <a:solidFill>
                  <a:schemeClr val="tx1"/>
                </a:solidFill>
              </a:rPr>
              <a:t>Onder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andere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hoogte</a:t>
            </a:r>
            <a:r>
              <a:rPr lang="en-GB" sz="2000" b="1" i="1" dirty="0">
                <a:solidFill>
                  <a:schemeClr val="tx1"/>
                </a:solidFill>
              </a:rPr>
              <a:t>, </a:t>
            </a:r>
            <a:r>
              <a:rPr lang="en-GB" sz="2000" b="1" i="1" dirty="0" err="1">
                <a:solidFill>
                  <a:schemeClr val="tx1"/>
                </a:solidFill>
              </a:rPr>
              <a:t>tijdstip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en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coördinaten</a:t>
            </a:r>
            <a:endParaRPr lang="nl-BE" sz="2400" b="1" i="1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EE97774-63EA-414B-808C-DC91150E4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278" y="1176545"/>
            <a:ext cx="6924983" cy="49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4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.</a:t>
            </a:r>
            <a:r>
              <a:rPr lang="en-GB" dirty="0" err="1">
                <a:solidFill>
                  <a:schemeClr val="tx1"/>
                </a:solidFill>
              </a:rPr>
              <a:t>dat</a:t>
            </a:r>
            <a:r>
              <a:rPr lang="en-GB" dirty="0">
                <a:solidFill>
                  <a:schemeClr val="tx1"/>
                </a:solidFill>
              </a:rPr>
              <a:t> file </a:t>
            </a:r>
            <a:r>
              <a:rPr lang="en-GB" dirty="0" err="1">
                <a:solidFill>
                  <a:schemeClr val="tx1"/>
                </a:solidFill>
              </a:rPr>
              <a:t>conversie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3" y="1528153"/>
            <a:ext cx="4096387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err="1">
                <a:solidFill>
                  <a:schemeClr val="tx1"/>
                </a:solidFill>
              </a:rPr>
              <a:t>Geëncrypteerde</a:t>
            </a:r>
            <a:r>
              <a:rPr lang="en-GB" sz="2000" b="1" i="1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binaire</a:t>
            </a:r>
            <a:r>
              <a:rPr lang="en-GB" sz="2000" dirty="0">
                <a:solidFill>
                  <a:schemeClr val="tx1"/>
                </a:solidFill>
              </a:rPr>
              <a:t> files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 err="1">
                <a:solidFill>
                  <a:schemeClr val="tx1"/>
                </a:solidFill>
              </a:rPr>
              <a:t>DatCon</a:t>
            </a: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Java </a:t>
            </a:r>
            <a:r>
              <a:rPr lang="en-GB" sz="2000" b="1" i="1" dirty="0" err="1">
                <a:solidFill>
                  <a:schemeClr val="tx1"/>
                </a:solidFill>
              </a:rPr>
              <a:t>ARchive</a:t>
            </a:r>
            <a:r>
              <a:rPr lang="en-GB" sz="2000" b="1" i="1" dirty="0">
                <a:solidFill>
                  <a:schemeClr val="tx1"/>
                </a:solidFill>
              </a:rPr>
              <a:t> (JAR) </a:t>
            </a:r>
            <a:r>
              <a:rPr lang="en-GB" sz="2000" dirty="0">
                <a:solidFill>
                  <a:schemeClr val="tx1"/>
                </a:solidFill>
              </a:rPr>
              <a:t>met command line </a:t>
            </a:r>
            <a:r>
              <a:rPr lang="en-GB" sz="2000" dirty="0" err="1">
                <a:solidFill>
                  <a:schemeClr val="tx1"/>
                </a:solidFill>
              </a:rPr>
              <a:t>versie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endParaRPr lang="en-GB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.jar </a:t>
            </a:r>
            <a:r>
              <a:rPr lang="en-GB" sz="2000" dirty="0" err="1">
                <a:solidFill>
                  <a:schemeClr val="tx1"/>
                </a:solidFill>
              </a:rPr>
              <a:t>omzetten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naar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>
                <a:solidFill>
                  <a:schemeClr val="tx1"/>
                </a:solidFill>
              </a:rPr>
              <a:t>.exe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chemeClr val="tx1"/>
                </a:solidFill>
              </a:rPr>
              <a:t>Command line </a:t>
            </a:r>
            <a:r>
              <a:rPr lang="en-GB" sz="2000" dirty="0" err="1">
                <a:solidFill>
                  <a:schemeClr val="tx1"/>
                </a:solidFill>
              </a:rPr>
              <a:t>DatCon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 err="1">
                <a:solidFill>
                  <a:schemeClr val="tx1"/>
                </a:solidFill>
              </a:rPr>
              <a:t>starten</a:t>
            </a:r>
            <a:r>
              <a:rPr lang="en-GB" sz="2000" dirty="0">
                <a:solidFill>
                  <a:schemeClr val="tx1"/>
                </a:solidFill>
              </a:rPr>
              <a:t> via </a:t>
            </a:r>
            <a:r>
              <a:rPr lang="en-GB" sz="2000" dirty="0" err="1">
                <a:solidFill>
                  <a:schemeClr val="tx1"/>
                </a:solidFill>
              </a:rPr>
              <a:t>nieuw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i="1" dirty="0" err="1">
                <a:solidFill>
                  <a:schemeClr val="tx1"/>
                </a:solidFill>
              </a:rPr>
              <a:t>proces</a:t>
            </a: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78163BF0-3543-4E5E-B8E9-31A9E7B80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2" name="Picture 2" descr="Database Diagram Icon - Wiring Diagrams Show">
            <a:extLst>
              <a:ext uri="{FF2B5EF4-FFF2-40B4-BE49-F238E27FC236}">
                <a16:creationId xmlns:a16="http://schemas.microsoft.com/office/drawing/2014/main" id="{933A2A07-78D4-4FCA-A625-D9A0F13B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6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17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nl-BE" sz="2400" dirty="0">
                <a:solidFill>
                  <a:schemeClr val="tx1"/>
                </a:solidFill>
                <a:latin typeface="+mj-lt"/>
              </a:rPr>
              <a:t>Tekst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9635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cap="none" dirty="0"/>
              <a:t>Droneplanning-tool</a:t>
            </a:r>
            <a:endParaRPr lang="nl-BE" sz="16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2</a:t>
            </a:fld>
            <a:endParaRPr lang="nl-BE" sz="1600" dirty="0"/>
          </a:p>
        </p:txBody>
      </p:sp>
      <p:sp>
        <p:nvSpPr>
          <p:cNvPr id="8" name="Tijdelijke aanduiding voor inhoud 2"/>
          <p:cNvSpPr txBox="1">
            <a:spLocks/>
          </p:cNvSpPr>
          <p:nvPr/>
        </p:nvSpPr>
        <p:spPr>
          <a:xfrm>
            <a:off x="1526720" y="1420585"/>
            <a:ext cx="9628959" cy="44485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Contextschets en doelstellingen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Webapplicatie (MVC)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nl-BE" sz="3600" dirty="0">
                <a:solidFill>
                  <a:schemeClr val="tx1"/>
                </a:solidFill>
                <a:latin typeface="+mj-lt"/>
              </a:rPr>
              <a:t>  Databank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Parsers</a:t>
            </a:r>
            <a:endParaRPr lang="nl-BE" sz="36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Visualisatie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Inlogsysteem</a:t>
            </a:r>
          </a:p>
          <a:p>
            <a:pPr marL="0" indent="0">
              <a:buNone/>
            </a:pPr>
            <a:r>
              <a:rPr lang="en-GB" sz="3600" dirty="0">
                <a:solidFill>
                  <a:schemeClr val="tx1"/>
                </a:solidFill>
                <a:latin typeface="+mj-lt"/>
              </a:rPr>
              <a:t>  Future work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GB" sz="36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Inhoud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3" name="PIJL-OMLAAG 12"/>
          <p:cNvSpPr/>
          <p:nvPr/>
        </p:nvSpPr>
        <p:spPr>
          <a:xfrm>
            <a:off x="1097280" y="1420584"/>
            <a:ext cx="484632" cy="4237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50" name="Picture 2" descr="Dotted Line Stock Photos And Images - 123R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04" y="2717068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Afbeelding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1666" y="2978015"/>
            <a:ext cx="713014" cy="4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5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3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Context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479" y="1108034"/>
            <a:ext cx="2848373" cy="1390844"/>
          </a:xfrm>
          <a:prstGeom prst="rect">
            <a:avLst/>
          </a:prstGeom>
        </p:spPr>
      </p:pic>
      <p:pic>
        <p:nvPicPr>
          <p:cNvPr id="9" name="Picture 2" descr="https://www.jandenul.com/sites/default/files/styles/large/public/rs3270_img_1379.jpg?itok=WlwNPAb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203710"/>
            <a:ext cx="5252649" cy="29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www.jandenul.com/sites/default/files/project/images/Suez_web1_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211" y="2745033"/>
            <a:ext cx="5038641" cy="335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Jan De Nul successfully completes cable installation for the ADNOC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085" y="3711599"/>
            <a:ext cx="3591037" cy="2392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00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600" b="1" cap="none" dirty="0"/>
              <a:t>Context</a:t>
            </a:r>
            <a:r>
              <a:rPr lang="en-GB" sz="1600" cap="none" dirty="0"/>
              <a:t> </a:t>
            </a:r>
            <a:r>
              <a:rPr lang="en-GB" sz="1400" cap="none" dirty="0"/>
              <a:t>– MVC 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4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>
                <a:solidFill>
                  <a:schemeClr val="tx1"/>
                </a:solidFill>
              </a:rPr>
              <a:t>Projectdoelstellingen</a:t>
            </a: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8" name="Picture 2" descr="Database Diagram Icon - Wiring Diagrams S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65" y="2676604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/>
          <p:cNvSpPr txBox="1"/>
          <p:nvPr/>
        </p:nvSpPr>
        <p:spPr>
          <a:xfrm>
            <a:off x="1248584" y="1969759"/>
            <a:ext cx="2433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1.</a:t>
            </a:r>
          </a:p>
          <a:p>
            <a:r>
              <a:rPr lang="en-GB" dirty="0"/>
              <a:t>Data en databankmodel</a:t>
            </a:r>
            <a:endParaRPr lang="nl-BE" dirty="0"/>
          </a:p>
        </p:txBody>
      </p:sp>
      <p:pic>
        <p:nvPicPr>
          <p:cNvPr id="13" name="Afbeelding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96" y="2833017"/>
            <a:ext cx="797040" cy="797040"/>
          </a:xfrm>
          <a:prstGeom prst="rect">
            <a:avLst/>
          </a:prstGeom>
        </p:spPr>
      </p:pic>
      <p:pic>
        <p:nvPicPr>
          <p:cNvPr id="14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005" y="296473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ep 14"/>
          <p:cNvGrpSpPr/>
          <p:nvPr/>
        </p:nvGrpSpPr>
        <p:grpSpPr>
          <a:xfrm>
            <a:off x="4581411" y="1969758"/>
            <a:ext cx="1079013" cy="1756735"/>
            <a:chOff x="4356292" y="1802059"/>
            <a:chExt cx="1079013" cy="1756735"/>
          </a:xfrm>
        </p:grpSpPr>
        <p:pic>
          <p:nvPicPr>
            <p:cNvPr id="16" name="Picture 8" descr="Office, database Free Icon of Super Flat Remix V1.08 App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647" y="2848490"/>
              <a:ext cx="710304" cy="710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kstvak 16"/>
            <p:cNvSpPr txBox="1"/>
            <p:nvPr/>
          </p:nvSpPr>
          <p:spPr>
            <a:xfrm>
              <a:off x="4356292" y="1802059"/>
              <a:ext cx="1079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2.</a:t>
              </a:r>
            </a:p>
            <a:p>
              <a:r>
                <a:rPr lang="en-GB" dirty="0"/>
                <a:t>Databank</a:t>
              </a:r>
              <a:endParaRPr lang="nl-BE" dirty="0"/>
            </a:p>
          </p:txBody>
        </p:sp>
      </p:grpSp>
      <p:pic>
        <p:nvPicPr>
          <p:cNvPr id="18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021" y="29437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72" y="2951046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ep 22"/>
          <p:cNvGrpSpPr/>
          <p:nvPr/>
        </p:nvGrpSpPr>
        <p:grpSpPr>
          <a:xfrm>
            <a:off x="9340445" y="1965866"/>
            <a:ext cx="1240532" cy="1760627"/>
            <a:chOff x="9315938" y="2042612"/>
            <a:chExt cx="1240532" cy="1760627"/>
          </a:xfrm>
        </p:grpSpPr>
        <p:pic>
          <p:nvPicPr>
            <p:cNvPr id="24" name="Afbeelding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271" y="2989373"/>
              <a:ext cx="813866" cy="813866"/>
            </a:xfrm>
            <a:prstGeom prst="rect">
              <a:avLst/>
            </a:prstGeom>
          </p:spPr>
        </p:pic>
        <p:sp>
          <p:nvSpPr>
            <p:cNvPr id="25" name="Tekstvak 24"/>
            <p:cNvSpPr txBox="1"/>
            <p:nvPr/>
          </p:nvSpPr>
          <p:spPr>
            <a:xfrm>
              <a:off x="9315938" y="2042612"/>
              <a:ext cx="124053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4.</a:t>
              </a:r>
            </a:p>
            <a:p>
              <a:r>
                <a:rPr lang="en-GB" dirty="0"/>
                <a:t>Visualisatie</a:t>
              </a:r>
              <a:endParaRPr lang="nl-BE" dirty="0"/>
            </a:p>
          </p:txBody>
        </p:sp>
      </p:grpSp>
      <p:pic>
        <p:nvPicPr>
          <p:cNvPr id="26" name="Picture 6" descr="Hand Drawn Arrow Icons - Download Free Vector Icons | Noun Projec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2044" y="3953875"/>
            <a:ext cx="516777" cy="5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Afbeelding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4096" y="5255289"/>
            <a:ext cx="793230" cy="541998"/>
          </a:xfrm>
          <a:prstGeom prst="rect">
            <a:avLst/>
          </a:prstGeom>
        </p:spPr>
      </p:pic>
      <p:sp>
        <p:nvSpPr>
          <p:cNvPr id="28" name="Tekstvak 27"/>
          <p:cNvSpPr txBox="1"/>
          <p:nvPr/>
        </p:nvSpPr>
        <p:spPr>
          <a:xfrm>
            <a:off x="6888277" y="4608958"/>
            <a:ext cx="1224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5.</a:t>
            </a:r>
          </a:p>
          <a:p>
            <a:r>
              <a:rPr lang="en-GB" dirty="0"/>
              <a:t>Exporteren</a:t>
            </a:r>
            <a:endParaRPr lang="nl-BE" dirty="0"/>
          </a:p>
        </p:txBody>
      </p:sp>
      <p:grpSp>
        <p:nvGrpSpPr>
          <p:cNvPr id="2" name="Groep 1"/>
          <p:cNvGrpSpPr/>
          <p:nvPr/>
        </p:nvGrpSpPr>
        <p:grpSpPr>
          <a:xfrm>
            <a:off x="6736283" y="1971528"/>
            <a:ext cx="1528303" cy="1731992"/>
            <a:chOff x="6736283" y="1971528"/>
            <a:chExt cx="1528303" cy="1731992"/>
          </a:xfrm>
        </p:grpSpPr>
        <p:sp>
          <p:nvSpPr>
            <p:cNvPr id="21" name="Tekstvak 20"/>
            <p:cNvSpPr txBox="1"/>
            <p:nvPr/>
          </p:nvSpPr>
          <p:spPr>
            <a:xfrm>
              <a:off x="6736283" y="1971528"/>
              <a:ext cx="15283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3.</a:t>
              </a:r>
            </a:p>
            <a:p>
              <a:r>
                <a:rPr lang="en-GB" dirty="0"/>
                <a:t>Webapplicatie</a:t>
              </a:r>
              <a:endParaRPr lang="nl-BE" dirty="0"/>
            </a:p>
          </p:txBody>
        </p:sp>
        <p:pic>
          <p:nvPicPr>
            <p:cNvPr id="30" name="Picture 4" descr="Application, asp.net, development, programming, web icon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3863" y="2759553"/>
              <a:ext cx="943967" cy="9439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2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5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6732493" y="1420585"/>
            <a:ext cx="4787153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Typisch </a:t>
            </a:r>
            <a:r>
              <a:rPr lang="nl-BE" sz="2400" b="1" dirty="0">
                <a:solidFill>
                  <a:schemeClr val="tx1"/>
                </a:solidFill>
                <a:latin typeface="+mj-lt"/>
              </a:rPr>
              <a:t>MVC</a:t>
            </a:r>
            <a:r>
              <a:rPr lang="nl-BE" sz="2400" dirty="0">
                <a:solidFill>
                  <a:schemeClr val="tx1"/>
                </a:solidFill>
                <a:latin typeface="+mj-lt"/>
              </a:rPr>
              <a:t> </a:t>
            </a:r>
            <a:r>
              <a:rPr lang="nl-BE" sz="2400" i="1" dirty="0">
                <a:solidFill>
                  <a:schemeClr val="tx1"/>
                </a:solidFill>
                <a:latin typeface="+mj-lt"/>
              </a:rPr>
              <a:t>software pattern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2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Controllers</a:t>
            </a:r>
            <a:r>
              <a:rPr lang="en-GB" sz="2000" i="1" dirty="0">
                <a:solidFill>
                  <a:schemeClr val="tx1"/>
                </a:solidFill>
              </a:rPr>
              <a:t>: </a:t>
            </a:r>
            <a:r>
              <a:rPr lang="en-GB" sz="2000" dirty="0">
                <a:solidFill>
                  <a:schemeClr val="tx1"/>
                </a:solidFill>
              </a:rPr>
              <a:t>navigatie en CRUD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Model</a:t>
            </a:r>
            <a:r>
              <a:rPr lang="en-GB" sz="2000" i="1" dirty="0">
                <a:solidFill>
                  <a:schemeClr val="tx1"/>
                </a:solidFill>
              </a:rPr>
              <a:t>: Object Relational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2000" i="1" dirty="0">
              <a:solidFill>
                <a:schemeClr val="tx1"/>
              </a:solidFill>
              <a:latin typeface="+mj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Views</a:t>
            </a:r>
            <a:r>
              <a:rPr lang="en-GB" sz="2000" dirty="0">
                <a:solidFill>
                  <a:schemeClr val="tx1"/>
                </a:solidFill>
              </a:rPr>
              <a:t>: ‘</a:t>
            </a:r>
            <a:r>
              <a:rPr lang="en-GB" sz="2000" i="1" dirty="0">
                <a:solidFill>
                  <a:schemeClr val="tx1"/>
                </a:solidFill>
              </a:rPr>
              <a:t>Razor pages</a:t>
            </a:r>
            <a:r>
              <a:rPr lang="en-GB" sz="2000" dirty="0">
                <a:solidFill>
                  <a:schemeClr val="tx1"/>
                </a:solidFill>
              </a:rPr>
              <a:t>’ (.cshtml)</a:t>
            </a: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97" y="986492"/>
            <a:ext cx="5672650" cy="5395743"/>
          </a:xfrm>
          <a:prstGeom prst="rect">
            <a:avLst/>
          </a:prstGeom>
        </p:spPr>
      </p:pic>
      <p:pic>
        <p:nvPicPr>
          <p:cNvPr id="9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# Development Fundamentals | Pluralsigh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39" y="4200279"/>
            <a:ext cx="1652611" cy="165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JavaScript-logo.png - Wikimedia Comm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963" y="4672480"/>
            <a:ext cx="708211" cy="7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5 logo using CSS3 - Catalin Red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1666" y="4597870"/>
            <a:ext cx="995081" cy="85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1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6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Webapplicatie met ASP.NET MVC 5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8328212" y="1420585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2400" dirty="0">
                <a:solidFill>
                  <a:schemeClr val="tx1"/>
                </a:solidFill>
              </a:rPr>
              <a:t>HTML-tabel met extra functionaliteiten…</a:t>
            </a:r>
          </a:p>
          <a:p>
            <a:pPr marL="0" indent="0">
              <a:buNone/>
            </a:pPr>
            <a:endParaRPr lang="en-GB" sz="22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Zoeken</a:t>
            </a:r>
            <a:r>
              <a:rPr lang="nl-BE" sz="2000" dirty="0">
                <a:solidFill>
                  <a:schemeClr val="tx1"/>
                </a:solidFill>
              </a:rPr>
              <a:t> in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Sorteren</a:t>
            </a:r>
            <a:r>
              <a:rPr lang="nl-BE" sz="2000" dirty="0">
                <a:solidFill>
                  <a:schemeClr val="tx1"/>
                </a:solidFill>
              </a:rPr>
              <a:t> van kolommen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000" b="1" i="1" dirty="0">
                <a:solidFill>
                  <a:schemeClr val="tx1"/>
                </a:solidFill>
              </a:rPr>
              <a:t>Paginering</a:t>
            </a:r>
            <a:r>
              <a:rPr lang="en-GB" sz="2000" dirty="0">
                <a:solidFill>
                  <a:schemeClr val="tx1"/>
                </a:solidFill>
              </a:rPr>
              <a:t> van entries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b="1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r>
              <a:rPr lang="en-GB" sz="2000" dirty="0">
                <a:solidFill>
                  <a:schemeClr val="tx1"/>
                </a:solidFill>
              </a:rPr>
              <a:t>-&gt;</a:t>
            </a:r>
            <a:r>
              <a:rPr lang="en-GB" sz="2000" b="1" dirty="0">
                <a:solidFill>
                  <a:schemeClr val="tx1"/>
                </a:solidFill>
              </a:rPr>
              <a:t> Data Tables </a:t>
            </a:r>
            <a:r>
              <a:rPr lang="en-GB" sz="2000" dirty="0">
                <a:solidFill>
                  <a:schemeClr val="tx1"/>
                </a:solidFill>
              </a:rPr>
              <a:t>(jQuery)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5" y="1045029"/>
            <a:ext cx="7577671" cy="5391558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Bryan Van Huyneghem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</a:t>
            </a:r>
            <a:r>
              <a:rPr lang="en-GB" sz="1600" b="1" cap="none" dirty="0"/>
              <a:t>MVC</a:t>
            </a:r>
            <a:r>
              <a:rPr lang="en-GB" sz="1600" cap="none" dirty="0"/>
              <a:t> </a:t>
            </a:r>
            <a:r>
              <a:rPr lang="en-GB" sz="1400" cap="none" dirty="0"/>
              <a:t>– Databank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7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Uploaden van bestanden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72" y="1144116"/>
            <a:ext cx="10498671" cy="4757074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1" y="1144116"/>
            <a:ext cx="10498671" cy="5154558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430" y="1163777"/>
            <a:ext cx="10481312" cy="5161619"/>
          </a:xfrm>
          <a:prstGeom prst="rect">
            <a:avLst/>
          </a:prstGeom>
        </p:spPr>
      </p:pic>
      <p:pic>
        <p:nvPicPr>
          <p:cNvPr id="13" name="Picture 4" descr="Application, asp.net, development, programming, web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0" y="42525"/>
            <a:ext cx="943967" cy="94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070" y="1153052"/>
            <a:ext cx="10498672" cy="519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0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8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Databank met SQL 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12" name="Tijdelijke aanduiding voor inhoud 2"/>
          <p:cNvSpPr txBox="1">
            <a:spLocks/>
          </p:cNvSpPr>
          <p:nvPr/>
        </p:nvSpPr>
        <p:spPr>
          <a:xfrm>
            <a:off x="1097280" y="1420585"/>
            <a:ext cx="1005840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D5377B0-390F-44E8-8D88-0B2E3A7DB0FA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639670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Ontworpen </a:t>
            </a:r>
            <a:r>
              <a:rPr lang="nl-BE" sz="2000" dirty="0">
                <a:solidFill>
                  <a:schemeClr val="tx1"/>
                </a:solidFill>
              </a:rPr>
              <a:t>in SQL Server Management Studio (SSMS)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SQL Server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FE28DE5-FE1D-466B-9EE7-53DAF25E8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61" y="2184656"/>
            <a:ext cx="7870372" cy="4033566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DB9FE702-B333-4089-9DC3-2607F3B6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4" name="Picture 2" descr="Database Diagram Icon - Wiring Diagrams Show">
            <a:extLst>
              <a:ext uri="{FF2B5EF4-FFF2-40B4-BE49-F238E27FC236}">
                <a16:creationId xmlns:a16="http://schemas.microsoft.com/office/drawing/2014/main" id="{94D99D60-36FD-4703-B0B3-39EBFA97B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Office, database Free Icon of Super Flat Remix V1.08 Apps">
            <a:extLst>
              <a:ext uri="{FF2B5EF4-FFF2-40B4-BE49-F238E27FC236}">
                <a16:creationId xmlns:a16="http://schemas.microsoft.com/office/drawing/2014/main" id="{609CA9DF-E4A3-46C2-9D48-FECD26A8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69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313508" y="6459783"/>
            <a:ext cx="2472271" cy="365125"/>
          </a:xfrm>
        </p:spPr>
        <p:txBody>
          <a:bodyPr/>
          <a:lstStyle/>
          <a:p>
            <a:r>
              <a:rPr lang="nl-BE" sz="1400" dirty="0"/>
              <a:t>Nathan Beyne</a:t>
            </a:r>
            <a:endParaRPr lang="nl-BE" sz="800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2191294" y="6459784"/>
            <a:ext cx="7870372" cy="365125"/>
          </a:xfrm>
        </p:spPr>
        <p:txBody>
          <a:bodyPr/>
          <a:lstStyle/>
          <a:p>
            <a:r>
              <a:rPr lang="en-GB" sz="1400" cap="none" dirty="0"/>
              <a:t>Context – MVC</a:t>
            </a:r>
            <a:r>
              <a:rPr lang="en-GB" sz="1600" cap="none" dirty="0"/>
              <a:t> </a:t>
            </a:r>
            <a:r>
              <a:rPr lang="en-GB" sz="1400" cap="none" dirty="0"/>
              <a:t>– </a:t>
            </a:r>
            <a:r>
              <a:rPr lang="en-GB" sz="1600" b="1" cap="none" dirty="0"/>
              <a:t>Databank</a:t>
            </a:r>
            <a:r>
              <a:rPr lang="en-GB" sz="1400" cap="none" dirty="0"/>
              <a:t> – Parsers – Visualisatie – Inlogsysteem – Future work</a:t>
            </a:r>
            <a:endParaRPr lang="nl-BE" sz="1400" cap="non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613571" y="6459785"/>
            <a:ext cx="598912" cy="365125"/>
          </a:xfrm>
        </p:spPr>
        <p:txBody>
          <a:bodyPr/>
          <a:lstStyle/>
          <a:p>
            <a:fld id="{535572C1-3FAA-4346-9330-03EF25016D70}" type="slidenum">
              <a:rPr lang="nl-BE" sz="1600" smtClean="0"/>
              <a:t>9</a:t>
            </a:fld>
            <a:endParaRPr lang="nl-BE" sz="1600" dirty="0"/>
          </a:p>
        </p:txBody>
      </p:sp>
      <p:cxnSp>
        <p:nvCxnSpPr>
          <p:cNvPr id="10" name="Rechte verbindingslijn 9"/>
          <p:cNvCxnSpPr/>
          <p:nvPr/>
        </p:nvCxnSpPr>
        <p:spPr>
          <a:xfrm>
            <a:off x="1097280" y="1045030"/>
            <a:ext cx="1021025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/>
          <p:cNvSpPr txBox="1">
            <a:spLocks/>
          </p:cNvSpPr>
          <p:nvPr/>
        </p:nvSpPr>
        <p:spPr>
          <a:xfrm>
            <a:off x="1097280" y="286604"/>
            <a:ext cx="10058400" cy="75842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Entity Framework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F369E50-FD53-4A8F-BEB4-927F2DB729E9}"/>
              </a:ext>
            </a:extLst>
          </p:cNvPr>
          <p:cNvSpPr txBox="1">
            <a:spLocks/>
          </p:cNvSpPr>
          <p:nvPr/>
        </p:nvSpPr>
        <p:spPr>
          <a:xfrm>
            <a:off x="965944" y="1528153"/>
            <a:ext cx="3778334" cy="444850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Object </a:t>
            </a:r>
            <a:r>
              <a:rPr lang="nl-BE" sz="2000" b="1" i="1" dirty="0" err="1">
                <a:solidFill>
                  <a:schemeClr val="tx1"/>
                </a:solidFill>
              </a:rPr>
              <a:t>Relational</a:t>
            </a:r>
            <a:r>
              <a:rPr lang="nl-BE" sz="2000" b="1" i="1" dirty="0">
                <a:solidFill>
                  <a:schemeClr val="tx1"/>
                </a:solidFill>
              </a:rPr>
              <a:t> </a:t>
            </a:r>
            <a:r>
              <a:rPr lang="nl-BE" sz="2000" b="1" i="1" dirty="0" err="1">
                <a:solidFill>
                  <a:schemeClr val="tx1"/>
                </a:solidFill>
              </a:rPr>
              <a:t>Mapping</a:t>
            </a:r>
            <a:r>
              <a:rPr lang="nl-BE" sz="2000" b="1" i="1" dirty="0">
                <a:solidFill>
                  <a:schemeClr val="tx1"/>
                </a:solidFill>
              </a:rPr>
              <a:t> (ORM)</a:t>
            </a: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000" i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b="1" i="1" dirty="0">
                <a:solidFill>
                  <a:schemeClr val="tx1"/>
                </a:solidFill>
              </a:rPr>
              <a:t>Genereren </a:t>
            </a:r>
            <a:r>
              <a:rPr lang="nl-BE" sz="2000" dirty="0">
                <a:solidFill>
                  <a:schemeClr val="tx1"/>
                </a:solidFill>
              </a:rPr>
              <a:t>van entiteitsklassen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nl-BE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nl-BE" sz="2000" dirty="0">
                <a:solidFill>
                  <a:schemeClr val="tx1"/>
                </a:solidFill>
              </a:rPr>
              <a:t>Eenvoudige </a:t>
            </a:r>
            <a:r>
              <a:rPr lang="nl-BE" sz="2000" b="1" i="1" dirty="0">
                <a:solidFill>
                  <a:schemeClr val="tx1"/>
                </a:solidFill>
              </a:rPr>
              <a:t>communicatie </a:t>
            </a:r>
            <a:r>
              <a:rPr lang="nl-BE" sz="2000" dirty="0">
                <a:solidFill>
                  <a:schemeClr val="tx1"/>
                </a:solidFill>
              </a:rPr>
              <a:t>met de databank</a:t>
            </a:r>
            <a:endParaRPr lang="nl-BE" sz="2400" dirty="0">
              <a:solidFill>
                <a:schemeClr val="tx1"/>
              </a:solidFill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nl-BE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arenR"/>
            </a:pPr>
            <a:endParaRPr lang="nl-BE" sz="24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E88CCEAF-6E39-401F-B547-278BC1C8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26" y="164138"/>
            <a:ext cx="797040" cy="797040"/>
          </a:xfrm>
          <a:prstGeom prst="rect">
            <a:avLst/>
          </a:prstGeom>
        </p:spPr>
      </p:pic>
      <p:pic>
        <p:nvPicPr>
          <p:cNvPr id="13" name="Picture 2" descr="Database Diagram Icon - Wiring Diagrams Show">
            <a:extLst>
              <a:ext uri="{FF2B5EF4-FFF2-40B4-BE49-F238E27FC236}">
                <a16:creationId xmlns:a16="http://schemas.microsoft.com/office/drawing/2014/main" id="{19C24C76-C278-43CC-AEE2-E33B58C1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38" y="0"/>
            <a:ext cx="1075857" cy="105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Office, database Free Icon of Super Flat Remix V1.08 Apps">
            <a:extLst>
              <a:ext uri="{FF2B5EF4-FFF2-40B4-BE49-F238E27FC236}">
                <a16:creationId xmlns:a16="http://schemas.microsoft.com/office/drawing/2014/main" id="{8C94D101-142A-4391-94D9-25EE58C0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483" y="286604"/>
            <a:ext cx="710304" cy="71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6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653</TotalTime>
  <Words>535</Words>
  <Application>Microsoft Office PowerPoint</Application>
  <PresentationFormat>Breedbeeld</PresentationFormat>
  <Paragraphs>148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Wingdings</vt:lpstr>
      <vt:lpstr>Terugblik</vt:lpstr>
      <vt:lpstr>Droneplanning-tool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Droneplanning-tool</dc:title>
  <dc:creator>Bryan Van Huyneghem</dc:creator>
  <cp:lastModifiedBy>nathan beyne</cp:lastModifiedBy>
  <cp:revision>80</cp:revision>
  <dcterms:created xsi:type="dcterms:W3CDTF">2020-04-07T07:52:24Z</dcterms:created>
  <dcterms:modified xsi:type="dcterms:W3CDTF">2020-05-11T01:12:36Z</dcterms:modified>
</cp:coreProperties>
</file>