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454" r:id="rId1"/>
  </p:sldMasterIdLst>
  <p:notesMasterIdLst>
    <p:notesMasterId r:id="rId19"/>
  </p:notesMasterIdLst>
  <p:sldIdLst>
    <p:sldId id="256" r:id="rId2"/>
    <p:sldId id="259" r:id="rId3"/>
    <p:sldId id="261" r:id="rId4"/>
    <p:sldId id="262" r:id="rId5"/>
    <p:sldId id="263" r:id="rId6"/>
    <p:sldId id="264" r:id="rId7"/>
    <p:sldId id="265" r:id="rId8"/>
    <p:sldId id="266" r:id="rId9"/>
    <p:sldId id="268" r:id="rId10"/>
    <p:sldId id="269" r:id="rId11"/>
    <p:sldId id="271" r:id="rId12"/>
    <p:sldId id="270" r:id="rId13"/>
    <p:sldId id="274" r:id="rId14"/>
    <p:sldId id="273" r:id="rId15"/>
    <p:sldId id="272" r:id="rId16"/>
    <p:sldId id="276" r:id="rId17"/>
    <p:sldId id="267" r:id="rId18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3" d="100"/>
          <a:sy n="63" d="100"/>
        </p:scale>
        <p:origin x="96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A34FB8-1EEA-4A53-A61D-7886E86DA318}" type="datetimeFigureOut">
              <a:rPr lang="nl-BE" smtClean="0"/>
              <a:t>11/05/2020</a:t>
            </a:fld>
            <a:endParaRPr lang="nl-BE" dirty="0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 dirty="0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100D73-668A-46B1-89A8-3453E910E085}" type="slidenum">
              <a:rPr lang="nl-BE" smtClean="0"/>
              <a:t>‹nr.›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1116888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100D73-668A-46B1-89A8-3453E910E085}" type="slidenum">
              <a:rPr lang="nl-BE" smtClean="0"/>
              <a:t>1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724001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nl-NL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BE" dirty="0"/>
              <a:t>Naam student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Context - Ontwerp - Implementatie – Samenvatting en conclusie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572C1-3FAA-4346-9330-03EF25016D70}" type="slidenum">
              <a:rPr lang="nl-BE" smtClean="0"/>
              <a:t>‹nr.›</a:t>
            </a:fld>
            <a:endParaRPr lang="nl-BE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0897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BE" dirty="0"/>
              <a:t>Naam student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Context - Ontwerp - Implementatie – Samenvatting en conclusie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572C1-3FAA-4346-9330-03EF25016D70}" type="slidenum">
              <a:rPr lang="nl-BE" smtClean="0"/>
              <a:t>‹nr.›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838400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BE" dirty="0"/>
              <a:t>Naam student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Context - Ontwerp - Implementatie – Samenvatting en conclusie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572C1-3FAA-4346-9330-03EF25016D70}" type="slidenum">
              <a:rPr lang="nl-BE" smtClean="0"/>
              <a:t>‹nr.›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958995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BE" dirty="0"/>
              <a:t>Naam student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Context - Ontwerp - Implementatie – Samenvatting en conclusie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572C1-3FAA-4346-9330-03EF25016D70}" type="slidenum">
              <a:rPr lang="nl-BE" smtClean="0"/>
              <a:t>‹nr.›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66344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BE" dirty="0"/>
              <a:t>Naam student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Context - Ontwerp - Implementatie – Samenvatting en conclusie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572C1-3FAA-4346-9330-03EF25016D70}" type="slidenum">
              <a:rPr lang="nl-BE" smtClean="0"/>
              <a:t>‹nr.›</a:t>
            </a:fld>
            <a:endParaRPr lang="nl-BE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9479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BE" dirty="0"/>
              <a:t>Naam student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Context - Ontwerp - Implementatie – Samenvatting en conclusie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572C1-3FAA-4346-9330-03EF25016D70}" type="slidenum">
              <a:rPr lang="nl-BE" smtClean="0"/>
              <a:t>‹nr.›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243683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BE" dirty="0"/>
              <a:t>Naam student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Context - Ontwerp - Implementatie – Samenvatting en conclusie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572C1-3FAA-4346-9330-03EF25016D70}" type="slidenum">
              <a:rPr lang="nl-BE" smtClean="0"/>
              <a:t>‹nr.›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04740790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BE" dirty="0"/>
              <a:t>Naam student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Context - Ontwerp - Implementatie – Samenvatting en conclusie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572C1-3FAA-4346-9330-03EF25016D70}" type="slidenum">
              <a:rPr lang="nl-BE" smtClean="0"/>
              <a:t>‹nr.›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847866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BE" dirty="0"/>
              <a:t>Naam student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nl-BE" dirty="0"/>
              <a:t>Context - Ontwerp - Implementatie – Samenvatting en conclusie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572C1-3FAA-4346-9330-03EF25016D70}" type="slidenum">
              <a:rPr lang="nl-BE" smtClean="0"/>
              <a:t>‹nr.›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129688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nl-BE" dirty="0"/>
              <a:t>Naam student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nl-BE" dirty="0"/>
              <a:t>Context - Ontwerp - Implementatie – Samenvatting en conclusie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35572C1-3FAA-4346-9330-03EF25016D70}" type="slidenum">
              <a:rPr lang="nl-BE" smtClean="0"/>
              <a:t>‹nr.›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18121437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dirty="0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BE" dirty="0"/>
              <a:t>Naam student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572C1-3FAA-4346-9330-03EF25016D70}" type="slidenum">
              <a:rPr lang="nl-BE" smtClean="0"/>
              <a:t>‹nr.›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631356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r>
              <a:rPr lang="nl-BE" dirty="0"/>
              <a:t>Naam student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nl-BE" dirty="0"/>
              <a:t>Context - Ontwerp - Implementatie – Samenvatting en conclusie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35572C1-3FAA-4346-9330-03EF25016D70}" type="slidenum">
              <a:rPr lang="nl-BE" smtClean="0"/>
              <a:t>‹nr.›</a:t>
            </a:fld>
            <a:endParaRPr lang="nl-BE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6183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55" r:id="rId1"/>
    <p:sldLayoutId id="2147484456" r:id="rId2"/>
    <p:sldLayoutId id="2147484457" r:id="rId3"/>
    <p:sldLayoutId id="2147484458" r:id="rId4"/>
    <p:sldLayoutId id="2147484459" r:id="rId5"/>
    <p:sldLayoutId id="2147484460" r:id="rId6"/>
    <p:sldLayoutId id="2147484461" r:id="rId7"/>
    <p:sldLayoutId id="2147484462" r:id="rId8"/>
    <p:sldLayoutId id="2147484463" r:id="rId9"/>
    <p:sldLayoutId id="2147484464" r:id="rId10"/>
    <p:sldLayoutId id="2147484465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14.png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Droneplanning-tool</a:t>
            </a: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/>
              <a:t>Groep 1</a:t>
            </a:r>
          </a:p>
          <a:p>
            <a:r>
              <a:rPr lang="en-GB" dirty="0"/>
              <a:t>Bryan Van Huyneghem – Nathan Beyne – </a:t>
            </a:r>
          </a:p>
          <a:p>
            <a:r>
              <a:rPr lang="en-GB" dirty="0"/>
              <a:t>Philip Kukoba – Niels Hauttekeete</a:t>
            </a:r>
            <a:endParaRPr lang="nl-BE" dirty="0"/>
          </a:p>
        </p:txBody>
      </p:sp>
      <p:pic>
        <p:nvPicPr>
          <p:cNvPr id="1026" name="Picture 2" descr="DJI - The World Leader in Camera Drones/Quadcopters for Aerial ...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819" y="758952"/>
            <a:ext cx="4566861" cy="2688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0281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982"/>
    </mc:Choice>
    <mc:Fallback xmlns="">
      <p:transition spd="slow" advTm="16982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313508" y="6459783"/>
            <a:ext cx="2472271" cy="365125"/>
          </a:xfrm>
        </p:spPr>
        <p:txBody>
          <a:bodyPr/>
          <a:lstStyle/>
          <a:p>
            <a:r>
              <a:rPr lang="nl-BE" sz="1400" dirty="0"/>
              <a:t>Nathan Beyne</a:t>
            </a:r>
            <a:endParaRPr lang="nl-BE" sz="800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2191294" y="6459784"/>
            <a:ext cx="7870372" cy="365125"/>
          </a:xfrm>
        </p:spPr>
        <p:txBody>
          <a:bodyPr/>
          <a:lstStyle/>
          <a:p>
            <a:r>
              <a:rPr lang="en-GB" sz="1400" cap="none" dirty="0"/>
              <a:t>Context – MVC</a:t>
            </a:r>
            <a:r>
              <a:rPr lang="en-GB" sz="1600" cap="none" dirty="0"/>
              <a:t> </a:t>
            </a:r>
            <a:r>
              <a:rPr lang="en-GB" sz="1400" cap="none" dirty="0"/>
              <a:t>– </a:t>
            </a:r>
            <a:r>
              <a:rPr lang="en-GB" sz="1600" b="1" cap="none" dirty="0"/>
              <a:t>Databank</a:t>
            </a:r>
            <a:r>
              <a:rPr lang="en-GB" sz="1400" cap="none" dirty="0"/>
              <a:t> – Parsers – Visualisatie – Inlogsysteem – Future work</a:t>
            </a:r>
            <a:endParaRPr lang="nl-BE" sz="1400" cap="none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10613571" y="6459785"/>
            <a:ext cx="598912" cy="365125"/>
          </a:xfrm>
        </p:spPr>
        <p:txBody>
          <a:bodyPr/>
          <a:lstStyle/>
          <a:p>
            <a:fld id="{535572C1-3FAA-4346-9330-03EF25016D70}" type="slidenum">
              <a:rPr lang="nl-BE" sz="1600" smtClean="0"/>
              <a:t>10</a:t>
            </a:fld>
            <a:endParaRPr lang="nl-BE" sz="1600" dirty="0"/>
          </a:p>
        </p:txBody>
      </p:sp>
      <p:cxnSp>
        <p:nvCxnSpPr>
          <p:cNvPr id="10" name="Rechte verbindingslijn 9"/>
          <p:cNvCxnSpPr/>
          <p:nvPr/>
        </p:nvCxnSpPr>
        <p:spPr>
          <a:xfrm>
            <a:off x="1097280" y="1045030"/>
            <a:ext cx="1021025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el 1"/>
          <p:cNvSpPr txBox="1">
            <a:spLocks/>
          </p:cNvSpPr>
          <p:nvPr/>
        </p:nvSpPr>
        <p:spPr>
          <a:xfrm>
            <a:off x="1097280" y="286604"/>
            <a:ext cx="10058400" cy="758426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err="1">
                <a:solidFill>
                  <a:schemeClr val="tx1"/>
                </a:solidFill>
              </a:rPr>
              <a:t>Databankmodel</a:t>
            </a: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6F369E50-FD53-4A8F-BEB4-927F2DB729E9}"/>
              </a:ext>
            </a:extLst>
          </p:cNvPr>
          <p:cNvSpPr txBox="1">
            <a:spLocks/>
          </p:cNvSpPr>
          <p:nvPr/>
        </p:nvSpPr>
        <p:spPr>
          <a:xfrm>
            <a:off x="965943" y="1528153"/>
            <a:ext cx="6601047" cy="4448507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" panose="05000000000000000000" pitchFamily="2" charset="2"/>
              <a:buChar char="§"/>
            </a:pPr>
            <a:r>
              <a:rPr lang="en-GB" sz="2000" b="1" i="1" dirty="0">
                <a:solidFill>
                  <a:schemeClr val="tx1"/>
                </a:solidFill>
              </a:rPr>
              <a:t>4 </a:t>
            </a:r>
            <a:r>
              <a:rPr lang="en-GB" sz="2000" b="1" i="1" dirty="0" err="1">
                <a:solidFill>
                  <a:schemeClr val="tx1"/>
                </a:solidFill>
              </a:rPr>
              <a:t>grote</a:t>
            </a:r>
            <a:r>
              <a:rPr lang="en-GB" sz="2000" b="1" i="1" dirty="0">
                <a:solidFill>
                  <a:schemeClr val="tx1"/>
                </a:solidFill>
              </a:rPr>
              <a:t> </a:t>
            </a:r>
            <a:r>
              <a:rPr lang="en-GB" sz="2000" b="1" i="1" dirty="0" err="1">
                <a:solidFill>
                  <a:schemeClr val="tx1"/>
                </a:solidFill>
              </a:rPr>
              <a:t>onderdelen</a:t>
            </a:r>
            <a:r>
              <a:rPr lang="en-GB" sz="2000" dirty="0">
                <a:solidFill>
                  <a:schemeClr val="tx1"/>
                </a:solidFill>
              </a:rPr>
              <a:t>: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GB" sz="1600" dirty="0" err="1">
                <a:solidFill>
                  <a:schemeClr val="tx1"/>
                </a:solidFill>
              </a:rPr>
              <a:t>DroneFlight</a:t>
            </a:r>
            <a:endParaRPr lang="en-GB" sz="1600" dirty="0">
              <a:solidFill>
                <a:schemeClr val="tx1"/>
              </a:solidFill>
            </a:endParaRPr>
          </a:p>
          <a:p>
            <a:pPr lvl="2">
              <a:buFont typeface="Wingdings" panose="05000000000000000000" pitchFamily="2" charset="2"/>
              <a:buChar char="§"/>
            </a:pPr>
            <a:r>
              <a:rPr lang="en-GB" sz="1600" dirty="0" err="1">
                <a:solidFill>
                  <a:schemeClr val="tx1"/>
                </a:solidFill>
              </a:rPr>
              <a:t>QualityReport</a:t>
            </a:r>
            <a:endParaRPr lang="en-GB" sz="1600" dirty="0">
              <a:solidFill>
                <a:schemeClr val="tx1"/>
              </a:solidFill>
            </a:endParaRPr>
          </a:p>
          <a:p>
            <a:pPr lvl="2">
              <a:buFont typeface="Wingdings" panose="05000000000000000000" pitchFamily="2" charset="2"/>
              <a:buChar char="§"/>
            </a:pPr>
            <a:r>
              <a:rPr lang="en-GB" sz="1600" dirty="0" err="1">
                <a:solidFill>
                  <a:schemeClr val="tx1"/>
                </a:solidFill>
              </a:rPr>
              <a:t>DroneLogEntry</a:t>
            </a:r>
            <a:endParaRPr lang="en-GB" sz="1600" dirty="0">
              <a:solidFill>
                <a:schemeClr val="tx1"/>
              </a:solidFill>
            </a:endParaRPr>
          </a:p>
          <a:p>
            <a:pPr lvl="2">
              <a:buFont typeface="Wingdings" panose="05000000000000000000" pitchFamily="2" charset="2"/>
              <a:buChar char="§"/>
            </a:pPr>
            <a:r>
              <a:rPr lang="en-GB" sz="1600" dirty="0">
                <a:solidFill>
                  <a:schemeClr val="tx1"/>
                </a:solidFill>
              </a:rPr>
              <a:t>Login</a:t>
            </a:r>
          </a:p>
          <a:p>
            <a:pPr marL="384048" lvl="2" indent="0">
              <a:buNone/>
            </a:pPr>
            <a:endParaRPr lang="en-GB" sz="1600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nl-BE" sz="2000" b="1" i="1" dirty="0" err="1">
                <a:solidFill>
                  <a:schemeClr val="tx1"/>
                </a:solidFill>
              </a:rPr>
              <a:t>Mapping</a:t>
            </a:r>
            <a:r>
              <a:rPr lang="nl-BE" sz="2000" b="1" i="1" dirty="0">
                <a:solidFill>
                  <a:schemeClr val="tx1"/>
                </a:solidFill>
              </a:rPr>
              <a:t> </a:t>
            </a:r>
            <a:r>
              <a:rPr lang="nl-BE" sz="2000" dirty="0">
                <a:solidFill>
                  <a:schemeClr val="tx1"/>
                </a:solidFill>
              </a:rPr>
              <a:t>van </a:t>
            </a:r>
            <a:r>
              <a:rPr lang="nl-BE" sz="2000" dirty="0" err="1">
                <a:solidFill>
                  <a:schemeClr val="tx1"/>
                </a:solidFill>
              </a:rPr>
              <a:t>primary</a:t>
            </a:r>
            <a:r>
              <a:rPr lang="nl-BE" sz="2000" dirty="0">
                <a:solidFill>
                  <a:schemeClr val="tx1"/>
                </a:solidFill>
              </a:rPr>
              <a:t> </a:t>
            </a:r>
            <a:r>
              <a:rPr lang="nl-BE" sz="2000" dirty="0" err="1">
                <a:solidFill>
                  <a:schemeClr val="tx1"/>
                </a:solidFill>
              </a:rPr>
              <a:t>keys</a:t>
            </a:r>
            <a:r>
              <a:rPr lang="nl-BE" sz="2000" dirty="0">
                <a:solidFill>
                  <a:schemeClr val="tx1"/>
                </a:solidFill>
              </a:rPr>
              <a:t> op </a:t>
            </a:r>
            <a:r>
              <a:rPr lang="nl-BE" sz="2000" dirty="0" err="1">
                <a:solidFill>
                  <a:schemeClr val="tx1"/>
                </a:solidFill>
              </a:rPr>
              <a:t>primary</a:t>
            </a:r>
            <a:r>
              <a:rPr lang="nl-BE" sz="2000" dirty="0">
                <a:solidFill>
                  <a:schemeClr val="tx1"/>
                </a:solidFill>
              </a:rPr>
              <a:t> </a:t>
            </a:r>
            <a:r>
              <a:rPr lang="nl-BE" sz="2000" dirty="0" err="1">
                <a:solidFill>
                  <a:schemeClr val="tx1"/>
                </a:solidFill>
              </a:rPr>
              <a:t>keys</a:t>
            </a:r>
            <a:endParaRPr lang="nl-BE" sz="2000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nl-BE" sz="2000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nl-BE" sz="2000" b="1" i="1" dirty="0" err="1">
                <a:solidFill>
                  <a:schemeClr val="tx1"/>
                </a:solidFill>
              </a:rPr>
              <a:t>Mapping</a:t>
            </a:r>
            <a:r>
              <a:rPr lang="nl-BE" sz="2000" b="1" i="1" dirty="0">
                <a:solidFill>
                  <a:schemeClr val="tx1"/>
                </a:solidFill>
              </a:rPr>
              <a:t> </a:t>
            </a:r>
            <a:r>
              <a:rPr lang="nl-BE" sz="2000" dirty="0">
                <a:solidFill>
                  <a:schemeClr val="tx1"/>
                </a:solidFill>
              </a:rPr>
              <a:t>van </a:t>
            </a:r>
            <a:r>
              <a:rPr lang="nl-BE" sz="2000" dirty="0" err="1">
                <a:solidFill>
                  <a:schemeClr val="tx1"/>
                </a:solidFill>
              </a:rPr>
              <a:t>primary</a:t>
            </a:r>
            <a:r>
              <a:rPr lang="nl-BE" sz="2000" dirty="0">
                <a:solidFill>
                  <a:schemeClr val="tx1"/>
                </a:solidFill>
              </a:rPr>
              <a:t> </a:t>
            </a:r>
            <a:r>
              <a:rPr lang="nl-BE" sz="2000" dirty="0" err="1">
                <a:solidFill>
                  <a:schemeClr val="tx1"/>
                </a:solidFill>
              </a:rPr>
              <a:t>keys</a:t>
            </a:r>
            <a:r>
              <a:rPr lang="nl-BE" sz="2000" dirty="0">
                <a:solidFill>
                  <a:schemeClr val="tx1"/>
                </a:solidFill>
              </a:rPr>
              <a:t> op </a:t>
            </a:r>
            <a:r>
              <a:rPr lang="nl-BE" sz="2000" dirty="0" err="1">
                <a:solidFill>
                  <a:schemeClr val="tx1"/>
                </a:solidFill>
              </a:rPr>
              <a:t>foreign</a:t>
            </a:r>
            <a:r>
              <a:rPr lang="nl-BE" sz="2000" dirty="0">
                <a:solidFill>
                  <a:schemeClr val="tx1"/>
                </a:solidFill>
              </a:rPr>
              <a:t> </a:t>
            </a:r>
            <a:r>
              <a:rPr lang="nl-BE" sz="2000" dirty="0" err="1">
                <a:solidFill>
                  <a:schemeClr val="tx1"/>
                </a:solidFill>
              </a:rPr>
              <a:t>keys</a:t>
            </a:r>
            <a:endParaRPr lang="nl-BE" sz="2400" dirty="0">
              <a:solidFill>
                <a:schemeClr val="tx1"/>
              </a:solidFill>
            </a:endParaRPr>
          </a:p>
          <a:p>
            <a:pPr marL="514350" indent="-514350">
              <a:buFont typeface="+mj-lt"/>
              <a:buAutoNum type="arabicParenR"/>
            </a:pPr>
            <a:endParaRPr lang="nl-BE" sz="2400" dirty="0"/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78163BF0-3543-4E5E-B8E9-31A9E7B805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4626" y="164138"/>
            <a:ext cx="797040" cy="797040"/>
          </a:xfrm>
          <a:prstGeom prst="rect">
            <a:avLst/>
          </a:prstGeom>
        </p:spPr>
      </p:pic>
      <p:pic>
        <p:nvPicPr>
          <p:cNvPr id="12" name="Picture 2" descr="Database Diagram Icon - Wiring Diagrams Show">
            <a:extLst>
              <a:ext uri="{FF2B5EF4-FFF2-40B4-BE49-F238E27FC236}">
                <a16:creationId xmlns:a16="http://schemas.microsoft.com/office/drawing/2014/main" id="{933A2A07-78D4-4FCA-A625-D9A0F13B10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3138" y="0"/>
            <a:ext cx="1075857" cy="1054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2309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313508" y="6459783"/>
            <a:ext cx="2472271" cy="365125"/>
          </a:xfrm>
        </p:spPr>
        <p:txBody>
          <a:bodyPr/>
          <a:lstStyle/>
          <a:p>
            <a:r>
              <a:rPr lang="nl-BE" sz="1400" dirty="0"/>
              <a:t>Nathan Beyne</a:t>
            </a:r>
            <a:endParaRPr lang="nl-BE" sz="800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2191294" y="6459784"/>
            <a:ext cx="7870372" cy="365125"/>
          </a:xfrm>
        </p:spPr>
        <p:txBody>
          <a:bodyPr/>
          <a:lstStyle/>
          <a:p>
            <a:r>
              <a:rPr lang="en-GB" sz="1400" cap="none" dirty="0"/>
              <a:t>Context – MVC</a:t>
            </a:r>
            <a:r>
              <a:rPr lang="en-GB" sz="1600" cap="none" dirty="0"/>
              <a:t> </a:t>
            </a:r>
            <a:r>
              <a:rPr lang="en-GB" sz="1400" cap="none" dirty="0"/>
              <a:t>– </a:t>
            </a:r>
            <a:r>
              <a:rPr lang="en-GB" sz="1600" b="1" cap="none" dirty="0"/>
              <a:t>Databank</a:t>
            </a:r>
            <a:r>
              <a:rPr lang="en-GB" sz="1400" cap="none" dirty="0"/>
              <a:t> – Parsers – Visualisatie – Inlogsysteem – Future work</a:t>
            </a:r>
            <a:endParaRPr lang="nl-BE" sz="1400" cap="none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10613571" y="6459785"/>
            <a:ext cx="598912" cy="365125"/>
          </a:xfrm>
        </p:spPr>
        <p:txBody>
          <a:bodyPr/>
          <a:lstStyle/>
          <a:p>
            <a:fld id="{535572C1-3FAA-4346-9330-03EF25016D70}" type="slidenum">
              <a:rPr lang="nl-BE" sz="1600" smtClean="0"/>
              <a:t>11</a:t>
            </a:fld>
            <a:endParaRPr lang="nl-BE" sz="1600" dirty="0"/>
          </a:p>
        </p:txBody>
      </p:sp>
      <p:cxnSp>
        <p:nvCxnSpPr>
          <p:cNvPr id="10" name="Rechte verbindingslijn 9"/>
          <p:cNvCxnSpPr/>
          <p:nvPr/>
        </p:nvCxnSpPr>
        <p:spPr>
          <a:xfrm>
            <a:off x="1097280" y="1045030"/>
            <a:ext cx="1021025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el 1"/>
          <p:cNvSpPr txBox="1">
            <a:spLocks/>
          </p:cNvSpPr>
          <p:nvPr/>
        </p:nvSpPr>
        <p:spPr>
          <a:xfrm>
            <a:off x="1097280" y="286604"/>
            <a:ext cx="10058400" cy="758426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err="1">
                <a:solidFill>
                  <a:schemeClr val="tx1"/>
                </a:solidFill>
              </a:rPr>
              <a:t>DroneFlight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tabel</a:t>
            </a: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6F369E50-FD53-4A8F-BEB4-927F2DB729E9}"/>
              </a:ext>
            </a:extLst>
          </p:cNvPr>
          <p:cNvSpPr txBox="1">
            <a:spLocks/>
          </p:cNvSpPr>
          <p:nvPr/>
        </p:nvSpPr>
        <p:spPr>
          <a:xfrm>
            <a:off x="965944" y="1528153"/>
            <a:ext cx="3659066" cy="4448507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" panose="05000000000000000000" pitchFamily="2" charset="2"/>
              <a:buChar char="§"/>
            </a:pPr>
            <a:r>
              <a:rPr lang="en-GB" sz="2000" dirty="0" err="1">
                <a:solidFill>
                  <a:schemeClr val="tx1"/>
                </a:solidFill>
              </a:rPr>
              <a:t>Gegevens</a:t>
            </a:r>
            <a:r>
              <a:rPr lang="en-GB" sz="2000" b="1" i="1" dirty="0">
                <a:solidFill>
                  <a:schemeClr val="tx1"/>
                </a:solidFill>
              </a:rPr>
              <a:t> </a:t>
            </a:r>
            <a:r>
              <a:rPr lang="en-GB" sz="2000" dirty="0">
                <a:solidFill>
                  <a:schemeClr val="tx1"/>
                </a:solidFill>
              </a:rPr>
              <a:t>over </a:t>
            </a:r>
            <a:r>
              <a:rPr lang="en-GB" sz="2000" b="1" i="1" dirty="0" err="1">
                <a:solidFill>
                  <a:schemeClr val="tx1"/>
                </a:solidFill>
              </a:rPr>
              <a:t>dronevluchten</a:t>
            </a:r>
            <a:endParaRPr lang="en-GB" sz="2000" b="1" i="1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GB" sz="2000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000" b="1" i="1" dirty="0">
                <a:solidFill>
                  <a:schemeClr val="tx1"/>
                </a:solidFill>
              </a:rPr>
              <a:t>Data</a:t>
            </a:r>
            <a:r>
              <a:rPr lang="en-GB" sz="2000" b="1" dirty="0">
                <a:solidFill>
                  <a:schemeClr val="tx1"/>
                </a:solidFill>
              </a:rPr>
              <a:t> </a:t>
            </a:r>
            <a:r>
              <a:rPr lang="en-GB" sz="2000" dirty="0" err="1">
                <a:solidFill>
                  <a:schemeClr val="tx1"/>
                </a:solidFill>
              </a:rPr>
              <a:t>voor</a:t>
            </a:r>
            <a:r>
              <a:rPr lang="en-GB" sz="2000" dirty="0">
                <a:solidFill>
                  <a:schemeClr val="tx1"/>
                </a:solidFill>
              </a:rPr>
              <a:t> </a:t>
            </a:r>
            <a:r>
              <a:rPr lang="en-GB" sz="2000" dirty="0" err="1">
                <a:solidFill>
                  <a:schemeClr val="tx1"/>
                </a:solidFill>
              </a:rPr>
              <a:t>visualisatie</a:t>
            </a:r>
            <a:endParaRPr lang="en-GB" sz="2000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GB" sz="2000" b="1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000" b="1" i="1" dirty="0">
                <a:solidFill>
                  <a:schemeClr val="tx1"/>
                </a:solidFill>
              </a:rPr>
              <a:t>Project </a:t>
            </a:r>
            <a:r>
              <a:rPr lang="en-GB" sz="2000" dirty="0" err="1">
                <a:solidFill>
                  <a:schemeClr val="tx1"/>
                </a:solidFill>
              </a:rPr>
              <a:t>tabel</a:t>
            </a:r>
            <a:endParaRPr lang="nl-BE" sz="2400" b="1" i="1" dirty="0"/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78163BF0-3543-4E5E-B8E9-31A9E7B805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4626" y="164138"/>
            <a:ext cx="797040" cy="797040"/>
          </a:xfrm>
          <a:prstGeom prst="rect">
            <a:avLst/>
          </a:prstGeom>
        </p:spPr>
      </p:pic>
      <p:pic>
        <p:nvPicPr>
          <p:cNvPr id="12" name="Picture 2" descr="Database Diagram Icon - Wiring Diagrams Show">
            <a:extLst>
              <a:ext uri="{FF2B5EF4-FFF2-40B4-BE49-F238E27FC236}">
                <a16:creationId xmlns:a16="http://schemas.microsoft.com/office/drawing/2014/main" id="{933A2A07-78D4-4FCA-A625-D9A0F13B10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3138" y="0"/>
            <a:ext cx="1075857" cy="1054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Afbeelding 2">
            <a:extLst>
              <a:ext uri="{FF2B5EF4-FFF2-40B4-BE49-F238E27FC236}">
                <a16:creationId xmlns:a16="http://schemas.microsoft.com/office/drawing/2014/main" id="{9CB15827-3A33-44CC-B5F4-DE87491D0A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3953" y="1880422"/>
            <a:ext cx="7053583" cy="4198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026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313508" y="6459783"/>
            <a:ext cx="2472271" cy="365125"/>
          </a:xfrm>
        </p:spPr>
        <p:txBody>
          <a:bodyPr/>
          <a:lstStyle/>
          <a:p>
            <a:r>
              <a:rPr lang="nl-BE" sz="1400" dirty="0"/>
              <a:t>Nathan Beyne</a:t>
            </a:r>
            <a:endParaRPr lang="nl-BE" sz="800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2191294" y="6459784"/>
            <a:ext cx="7870372" cy="365125"/>
          </a:xfrm>
        </p:spPr>
        <p:txBody>
          <a:bodyPr/>
          <a:lstStyle/>
          <a:p>
            <a:r>
              <a:rPr lang="en-GB" sz="1400" cap="none" dirty="0"/>
              <a:t>Context – MVC</a:t>
            </a:r>
            <a:r>
              <a:rPr lang="en-GB" sz="1600" cap="none" dirty="0"/>
              <a:t> </a:t>
            </a:r>
            <a:r>
              <a:rPr lang="en-GB" sz="1400" cap="none" dirty="0"/>
              <a:t>– </a:t>
            </a:r>
            <a:r>
              <a:rPr lang="en-GB" sz="1600" b="1" cap="none" dirty="0"/>
              <a:t>Databank</a:t>
            </a:r>
            <a:r>
              <a:rPr lang="en-GB" sz="1400" cap="none" dirty="0"/>
              <a:t> – Parsers – Visualisatie – Inlogsysteem – Future work</a:t>
            </a:r>
            <a:endParaRPr lang="nl-BE" sz="1400" cap="none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10613571" y="6459785"/>
            <a:ext cx="598912" cy="365125"/>
          </a:xfrm>
        </p:spPr>
        <p:txBody>
          <a:bodyPr/>
          <a:lstStyle/>
          <a:p>
            <a:fld id="{535572C1-3FAA-4346-9330-03EF25016D70}" type="slidenum">
              <a:rPr lang="nl-BE" sz="1600" smtClean="0"/>
              <a:t>12</a:t>
            </a:fld>
            <a:endParaRPr lang="nl-BE" sz="1600" dirty="0"/>
          </a:p>
        </p:txBody>
      </p:sp>
      <p:cxnSp>
        <p:nvCxnSpPr>
          <p:cNvPr id="10" name="Rechte verbindingslijn 9"/>
          <p:cNvCxnSpPr/>
          <p:nvPr/>
        </p:nvCxnSpPr>
        <p:spPr>
          <a:xfrm>
            <a:off x="1097280" y="1045030"/>
            <a:ext cx="1021025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el 1"/>
          <p:cNvSpPr txBox="1">
            <a:spLocks/>
          </p:cNvSpPr>
          <p:nvPr/>
        </p:nvSpPr>
        <p:spPr>
          <a:xfrm>
            <a:off x="1097280" y="286604"/>
            <a:ext cx="10058400" cy="758426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>
                <a:solidFill>
                  <a:schemeClr val="tx1"/>
                </a:solidFill>
              </a:rPr>
              <a:t>Reverse geocoding</a:t>
            </a: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6F369E50-FD53-4A8F-BEB4-927F2DB729E9}"/>
              </a:ext>
            </a:extLst>
          </p:cNvPr>
          <p:cNvSpPr txBox="1">
            <a:spLocks/>
          </p:cNvSpPr>
          <p:nvPr/>
        </p:nvSpPr>
        <p:spPr>
          <a:xfrm>
            <a:off x="965943" y="1528153"/>
            <a:ext cx="4652979" cy="4448507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" panose="05000000000000000000" pitchFamily="2" charset="2"/>
              <a:buChar char="§"/>
            </a:pPr>
            <a:r>
              <a:rPr lang="en-GB" sz="2000" dirty="0" err="1">
                <a:solidFill>
                  <a:schemeClr val="tx1"/>
                </a:solidFill>
              </a:rPr>
              <a:t>Automatisch</a:t>
            </a:r>
            <a:r>
              <a:rPr lang="en-GB" sz="2000" dirty="0">
                <a:solidFill>
                  <a:schemeClr val="tx1"/>
                </a:solidFill>
              </a:rPr>
              <a:t> </a:t>
            </a:r>
            <a:r>
              <a:rPr lang="en-GB" sz="2000" dirty="0" err="1">
                <a:solidFill>
                  <a:schemeClr val="tx1"/>
                </a:solidFill>
              </a:rPr>
              <a:t>bepalen</a:t>
            </a:r>
            <a:r>
              <a:rPr lang="en-GB" sz="2000" dirty="0">
                <a:solidFill>
                  <a:schemeClr val="tx1"/>
                </a:solidFill>
              </a:rPr>
              <a:t> van de </a:t>
            </a:r>
            <a:r>
              <a:rPr lang="en-GB" sz="2000" b="1" i="1" dirty="0" err="1">
                <a:solidFill>
                  <a:schemeClr val="tx1"/>
                </a:solidFill>
              </a:rPr>
              <a:t>locatie</a:t>
            </a:r>
            <a:r>
              <a:rPr lang="en-GB" sz="2000" b="1" i="1" dirty="0">
                <a:solidFill>
                  <a:schemeClr val="tx1"/>
                </a:solidFill>
              </a:rPr>
              <a:t> </a:t>
            </a:r>
            <a:r>
              <a:rPr lang="en-GB" sz="2000" dirty="0">
                <a:solidFill>
                  <a:schemeClr val="tx1"/>
                </a:solidFill>
              </a:rPr>
              <a:t>op basis van </a:t>
            </a:r>
            <a:r>
              <a:rPr lang="en-GB" sz="2000" dirty="0" err="1">
                <a:solidFill>
                  <a:schemeClr val="tx1"/>
                </a:solidFill>
              </a:rPr>
              <a:t>coördinaten</a:t>
            </a:r>
            <a:endParaRPr lang="en-GB" sz="1600" dirty="0">
              <a:solidFill>
                <a:schemeClr val="tx1"/>
              </a:solidFill>
            </a:endParaRPr>
          </a:p>
          <a:p>
            <a:pPr marL="384048" lvl="2" indent="0">
              <a:buNone/>
            </a:pPr>
            <a:endParaRPr lang="en-GB" sz="1600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nl-BE" sz="2000" b="1" i="1" dirty="0" err="1">
                <a:solidFill>
                  <a:schemeClr val="tx1"/>
                </a:solidFill>
              </a:rPr>
              <a:t>Arcgis</a:t>
            </a:r>
            <a:r>
              <a:rPr lang="nl-BE" sz="2000" b="1" i="1" dirty="0">
                <a:solidFill>
                  <a:schemeClr val="tx1"/>
                </a:solidFill>
              </a:rPr>
              <a:t> </a:t>
            </a:r>
            <a:r>
              <a:rPr lang="nl-BE" sz="2000" dirty="0">
                <a:solidFill>
                  <a:schemeClr val="tx1"/>
                </a:solidFill>
              </a:rPr>
              <a:t>rest </a:t>
            </a:r>
            <a:r>
              <a:rPr lang="nl-BE" sz="2000" dirty="0" err="1">
                <a:solidFill>
                  <a:schemeClr val="tx1"/>
                </a:solidFill>
              </a:rPr>
              <a:t>api</a:t>
            </a:r>
            <a:endParaRPr lang="nl-BE" sz="2400" dirty="0"/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78163BF0-3543-4E5E-B8E9-31A9E7B805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0496" y="163388"/>
            <a:ext cx="797040" cy="797040"/>
          </a:xfrm>
          <a:prstGeom prst="rect">
            <a:avLst/>
          </a:prstGeom>
        </p:spPr>
      </p:pic>
      <p:pic>
        <p:nvPicPr>
          <p:cNvPr id="3" name="Afbeelding 2">
            <a:extLst>
              <a:ext uri="{FF2B5EF4-FFF2-40B4-BE49-F238E27FC236}">
                <a16:creationId xmlns:a16="http://schemas.microsoft.com/office/drawing/2014/main" id="{5992E346-CF22-4F00-9A37-CA0E5B7B3D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0759" y="2066013"/>
            <a:ext cx="7386777" cy="3910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08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313508" y="6459783"/>
            <a:ext cx="2472271" cy="365125"/>
          </a:xfrm>
        </p:spPr>
        <p:txBody>
          <a:bodyPr/>
          <a:lstStyle/>
          <a:p>
            <a:r>
              <a:rPr lang="nl-BE" sz="1400" dirty="0"/>
              <a:t>Nathan Beyne</a:t>
            </a:r>
            <a:endParaRPr lang="nl-BE" sz="800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2191294" y="6459784"/>
            <a:ext cx="7870372" cy="365125"/>
          </a:xfrm>
        </p:spPr>
        <p:txBody>
          <a:bodyPr/>
          <a:lstStyle/>
          <a:p>
            <a:r>
              <a:rPr lang="en-GB" sz="1400" cap="none" dirty="0"/>
              <a:t>Context – MVC</a:t>
            </a:r>
            <a:r>
              <a:rPr lang="en-GB" sz="1600" cap="none" dirty="0"/>
              <a:t> </a:t>
            </a:r>
            <a:r>
              <a:rPr lang="en-GB" sz="1400" cap="none" dirty="0"/>
              <a:t>– </a:t>
            </a:r>
            <a:r>
              <a:rPr lang="en-GB" sz="1600" b="1" cap="none" dirty="0"/>
              <a:t>Databank</a:t>
            </a:r>
            <a:r>
              <a:rPr lang="en-GB" sz="1400" cap="none" dirty="0"/>
              <a:t> – Parsers – Visualisatie – Inlogsysteem – Future work</a:t>
            </a:r>
            <a:endParaRPr lang="nl-BE" sz="1400" cap="none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10613571" y="6459785"/>
            <a:ext cx="598912" cy="365125"/>
          </a:xfrm>
        </p:spPr>
        <p:txBody>
          <a:bodyPr/>
          <a:lstStyle/>
          <a:p>
            <a:fld id="{535572C1-3FAA-4346-9330-03EF25016D70}" type="slidenum">
              <a:rPr lang="nl-BE" sz="1600" smtClean="0"/>
              <a:t>13</a:t>
            </a:fld>
            <a:endParaRPr lang="nl-BE" sz="1600" dirty="0"/>
          </a:p>
        </p:txBody>
      </p:sp>
      <p:cxnSp>
        <p:nvCxnSpPr>
          <p:cNvPr id="10" name="Rechte verbindingslijn 9"/>
          <p:cNvCxnSpPr/>
          <p:nvPr/>
        </p:nvCxnSpPr>
        <p:spPr>
          <a:xfrm>
            <a:off x="1097280" y="1045030"/>
            <a:ext cx="1021025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el 1"/>
          <p:cNvSpPr txBox="1">
            <a:spLocks/>
          </p:cNvSpPr>
          <p:nvPr/>
        </p:nvSpPr>
        <p:spPr>
          <a:xfrm>
            <a:off x="1097280" y="286604"/>
            <a:ext cx="10058400" cy="758426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err="1">
                <a:solidFill>
                  <a:schemeClr val="tx1"/>
                </a:solidFill>
              </a:rPr>
              <a:t>QualityReport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tabel</a:t>
            </a: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6F369E50-FD53-4A8F-BEB4-927F2DB729E9}"/>
              </a:ext>
            </a:extLst>
          </p:cNvPr>
          <p:cNvSpPr txBox="1">
            <a:spLocks/>
          </p:cNvSpPr>
          <p:nvPr/>
        </p:nvSpPr>
        <p:spPr>
          <a:xfrm>
            <a:off x="965943" y="1528153"/>
            <a:ext cx="4406139" cy="4448507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" panose="05000000000000000000" pitchFamily="2" charset="2"/>
              <a:buChar char="§"/>
            </a:pPr>
            <a:r>
              <a:rPr lang="en-GB" sz="2000" dirty="0" err="1">
                <a:solidFill>
                  <a:schemeClr val="tx1"/>
                </a:solidFill>
              </a:rPr>
              <a:t>Gegevens</a:t>
            </a:r>
            <a:r>
              <a:rPr lang="en-GB" sz="2000" dirty="0">
                <a:solidFill>
                  <a:schemeClr val="tx1"/>
                </a:solidFill>
              </a:rPr>
              <a:t> </a:t>
            </a:r>
            <a:r>
              <a:rPr lang="en-GB" sz="2000" dirty="0" err="1">
                <a:solidFill>
                  <a:schemeClr val="tx1"/>
                </a:solidFill>
              </a:rPr>
              <a:t>uit</a:t>
            </a:r>
            <a:r>
              <a:rPr lang="en-GB" sz="2000" dirty="0">
                <a:solidFill>
                  <a:schemeClr val="tx1"/>
                </a:solidFill>
              </a:rPr>
              <a:t> </a:t>
            </a:r>
            <a:r>
              <a:rPr lang="en-GB" sz="2000" b="1" i="1" dirty="0" err="1">
                <a:solidFill>
                  <a:schemeClr val="tx1"/>
                </a:solidFill>
              </a:rPr>
              <a:t>kwaliteitsrapport</a:t>
            </a:r>
            <a:endParaRPr lang="en-GB" sz="2000" b="1" i="1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GB" sz="2000" b="1" i="1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000" dirty="0">
                <a:solidFill>
                  <a:schemeClr val="tx1"/>
                </a:solidFill>
              </a:rPr>
              <a:t>PDF </a:t>
            </a:r>
            <a:r>
              <a:rPr lang="en-GB" sz="2000" dirty="0" err="1">
                <a:solidFill>
                  <a:schemeClr val="tx1"/>
                </a:solidFill>
              </a:rPr>
              <a:t>parsen</a:t>
            </a:r>
            <a:r>
              <a:rPr lang="en-GB" sz="2000" dirty="0">
                <a:solidFill>
                  <a:schemeClr val="tx1"/>
                </a:solidFill>
              </a:rPr>
              <a:t> door middle van </a:t>
            </a:r>
            <a:r>
              <a:rPr lang="en-GB" sz="2000" b="1" i="1" dirty="0" err="1">
                <a:solidFill>
                  <a:schemeClr val="tx1"/>
                </a:solidFill>
              </a:rPr>
              <a:t>IvyPDF</a:t>
            </a:r>
            <a:endParaRPr lang="nl-BE" sz="2400" dirty="0"/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78163BF0-3543-4E5E-B8E9-31A9E7B805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4626" y="164138"/>
            <a:ext cx="797040" cy="797040"/>
          </a:xfrm>
          <a:prstGeom prst="rect">
            <a:avLst/>
          </a:prstGeom>
        </p:spPr>
      </p:pic>
      <p:pic>
        <p:nvPicPr>
          <p:cNvPr id="12" name="Picture 2" descr="Database Diagram Icon - Wiring Diagrams Show">
            <a:extLst>
              <a:ext uri="{FF2B5EF4-FFF2-40B4-BE49-F238E27FC236}">
                <a16:creationId xmlns:a16="http://schemas.microsoft.com/office/drawing/2014/main" id="{933A2A07-78D4-4FCA-A625-D9A0F13B10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3138" y="0"/>
            <a:ext cx="1075857" cy="1054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Afbeelding 2">
            <a:extLst>
              <a:ext uri="{FF2B5EF4-FFF2-40B4-BE49-F238E27FC236}">
                <a16:creationId xmlns:a16="http://schemas.microsoft.com/office/drawing/2014/main" id="{60B1A678-79C0-42C6-A194-EEA70EB45E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2082" y="1137931"/>
            <a:ext cx="6192114" cy="5058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253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313508" y="6459783"/>
            <a:ext cx="2472271" cy="365125"/>
          </a:xfrm>
        </p:spPr>
        <p:txBody>
          <a:bodyPr/>
          <a:lstStyle/>
          <a:p>
            <a:r>
              <a:rPr lang="nl-BE" sz="1400" dirty="0"/>
              <a:t>Nathan Beyne</a:t>
            </a:r>
            <a:endParaRPr lang="nl-BE" sz="800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2191294" y="6459784"/>
            <a:ext cx="7870372" cy="365125"/>
          </a:xfrm>
        </p:spPr>
        <p:txBody>
          <a:bodyPr/>
          <a:lstStyle/>
          <a:p>
            <a:r>
              <a:rPr lang="en-GB" sz="1400" cap="none" dirty="0"/>
              <a:t>Context – MVC</a:t>
            </a:r>
            <a:r>
              <a:rPr lang="en-GB" sz="1600" cap="none" dirty="0"/>
              <a:t> </a:t>
            </a:r>
            <a:r>
              <a:rPr lang="en-GB" sz="1400" cap="none" dirty="0"/>
              <a:t>– </a:t>
            </a:r>
            <a:r>
              <a:rPr lang="en-GB" sz="1600" b="1" cap="none" dirty="0"/>
              <a:t>Databank</a:t>
            </a:r>
            <a:r>
              <a:rPr lang="en-GB" sz="1400" cap="none" dirty="0"/>
              <a:t> – Parsers – Visualisatie – Inlogsysteem – Future work</a:t>
            </a:r>
            <a:endParaRPr lang="nl-BE" sz="1400" cap="none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10613571" y="6459785"/>
            <a:ext cx="598912" cy="365125"/>
          </a:xfrm>
        </p:spPr>
        <p:txBody>
          <a:bodyPr/>
          <a:lstStyle/>
          <a:p>
            <a:fld id="{535572C1-3FAA-4346-9330-03EF25016D70}" type="slidenum">
              <a:rPr lang="nl-BE" sz="1600" smtClean="0"/>
              <a:t>14</a:t>
            </a:fld>
            <a:endParaRPr lang="nl-BE" sz="1600" dirty="0"/>
          </a:p>
        </p:txBody>
      </p:sp>
      <p:cxnSp>
        <p:nvCxnSpPr>
          <p:cNvPr id="10" name="Rechte verbindingslijn 9"/>
          <p:cNvCxnSpPr/>
          <p:nvPr/>
        </p:nvCxnSpPr>
        <p:spPr>
          <a:xfrm>
            <a:off x="1097280" y="1045030"/>
            <a:ext cx="1021025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el 1"/>
          <p:cNvSpPr txBox="1">
            <a:spLocks/>
          </p:cNvSpPr>
          <p:nvPr/>
        </p:nvSpPr>
        <p:spPr>
          <a:xfrm>
            <a:off x="1097280" y="286604"/>
            <a:ext cx="10058400" cy="758426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>
                <a:solidFill>
                  <a:schemeClr val="tx1"/>
                </a:solidFill>
              </a:rPr>
              <a:t>Login </a:t>
            </a:r>
            <a:r>
              <a:rPr lang="en-GB" dirty="0" err="1">
                <a:solidFill>
                  <a:schemeClr val="tx1"/>
                </a:solidFill>
              </a:rPr>
              <a:t>tabellen</a:t>
            </a: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6F369E50-FD53-4A8F-BEB4-927F2DB729E9}"/>
              </a:ext>
            </a:extLst>
          </p:cNvPr>
          <p:cNvSpPr txBox="1">
            <a:spLocks/>
          </p:cNvSpPr>
          <p:nvPr/>
        </p:nvSpPr>
        <p:spPr>
          <a:xfrm>
            <a:off x="965943" y="1528153"/>
            <a:ext cx="6601047" cy="4448507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" panose="05000000000000000000" pitchFamily="2" charset="2"/>
              <a:buChar char="§"/>
            </a:pPr>
            <a:r>
              <a:rPr lang="en-GB" sz="2000" dirty="0" err="1">
                <a:solidFill>
                  <a:schemeClr val="tx1"/>
                </a:solidFill>
              </a:rPr>
              <a:t>Tabellen</a:t>
            </a:r>
            <a:r>
              <a:rPr lang="en-GB" sz="2000" dirty="0">
                <a:solidFill>
                  <a:schemeClr val="tx1"/>
                </a:solidFill>
              </a:rPr>
              <a:t> </a:t>
            </a:r>
            <a:r>
              <a:rPr lang="en-GB" sz="2000" dirty="0" err="1">
                <a:solidFill>
                  <a:schemeClr val="tx1"/>
                </a:solidFill>
              </a:rPr>
              <a:t>voor</a:t>
            </a:r>
            <a:r>
              <a:rPr lang="en-GB" sz="2000" dirty="0">
                <a:solidFill>
                  <a:schemeClr val="tx1"/>
                </a:solidFill>
              </a:rPr>
              <a:t> </a:t>
            </a:r>
            <a:r>
              <a:rPr lang="en-GB" sz="2000" b="1" i="1" dirty="0" err="1">
                <a:solidFill>
                  <a:schemeClr val="tx1"/>
                </a:solidFill>
              </a:rPr>
              <a:t>loginfunctionaliteit</a:t>
            </a:r>
            <a:endParaRPr lang="nl-BE" sz="2400" b="1" i="1" dirty="0"/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78163BF0-3543-4E5E-B8E9-31A9E7B805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4626" y="164138"/>
            <a:ext cx="797040" cy="797040"/>
          </a:xfrm>
          <a:prstGeom prst="rect">
            <a:avLst/>
          </a:prstGeom>
        </p:spPr>
      </p:pic>
      <p:pic>
        <p:nvPicPr>
          <p:cNvPr id="12" name="Picture 2" descr="Database Diagram Icon - Wiring Diagrams Show">
            <a:extLst>
              <a:ext uri="{FF2B5EF4-FFF2-40B4-BE49-F238E27FC236}">
                <a16:creationId xmlns:a16="http://schemas.microsoft.com/office/drawing/2014/main" id="{933A2A07-78D4-4FCA-A625-D9A0F13B10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3138" y="0"/>
            <a:ext cx="1075857" cy="1054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Afbeelding 2">
            <a:extLst>
              <a:ext uri="{FF2B5EF4-FFF2-40B4-BE49-F238E27FC236}">
                <a16:creationId xmlns:a16="http://schemas.microsoft.com/office/drawing/2014/main" id="{415B2642-349A-46CA-877A-DF1A0A32E0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5182" y="2006208"/>
            <a:ext cx="7614389" cy="3970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017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313508" y="6459783"/>
            <a:ext cx="2472271" cy="365125"/>
          </a:xfrm>
        </p:spPr>
        <p:txBody>
          <a:bodyPr/>
          <a:lstStyle/>
          <a:p>
            <a:r>
              <a:rPr lang="nl-BE" sz="1400" dirty="0"/>
              <a:t>Nathan Beyne</a:t>
            </a:r>
            <a:endParaRPr lang="nl-BE" sz="800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2191294" y="6459784"/>
            <a:ext cx="7870372" cy="365125"/>
          </a:xfrm>
        </p:spPr>
        <p:txBody>
          <a:bodyPr/>
          <a:lstStyle/>
          <a:p>
            <a:r>
              <a:rPr lang="en-GB" sz="1400" cap="none" dirty="0"/>
              <a:t>Context – MVC</a:t>
            </a:r>
            <a:r>
              <a:rPr lang="en-GB" sz="1600" cap="none" dirty="0"/>
              <a:t> </a:t>
            </a:r>
            <a:r>
              <a:rPr lang="en-GB" sz="1400" cap="none" dirty="0"/>
              <a:t>– </a:t>
            </a:r>
            <a:r>
              <a:rPr lang="en-GB" sz="1600" b="1" cap="none" dirty="0"/>
              <a:t>Databank</a:t>
            </a:r>
            <a:r>
              <a:rPr lang="en-GB" sz="1400" cap="none" dirty="0"/>
              <a:t> – Parsers – Visualisatie – Inlogsysteem – Future work</a:t>
            </a:r>
            <a:endParaRPr lang="nl-BE" sz="1400" cap="none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10613571" y="6459785"/>
            <a:ext cx="598912" cy="365125"/>
          </a:xfrm>
        </p:spPr>
        <p:txBody>
          <a:bodyPr/>
          <a:lstStyle/>
          <a:p>
            <a:fld id="{535572C1-3FAA-4346-9330-03EF25016D70}" type="slidenum">
              <a:rPr lang="nl-BE" sz="1600" smtClean="0"/>
              <a:t>15</a:t>
            </a:fld>
            <a:endParaRPr lang="nl-BE" sz="1600" dirty="0"/>
          </a:p>
        </p:txBody>
      </p:sp>
      <p:cxnSp>
        <p:nvCxnSpPr>
          <p:cNvPr id="10" name="Rechte verbindingslijn 9"/>
          <p:cNvCxnSpPr/>
          <p:nvPr/>
        </p:nvCxnSpPr>
        <p:spPr>
          <a:xfrm>
            <a:off x="1097280" y="1045030"/>
            <a:ext cx="1021025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el 1"/>
          <p:cNvSpPr txBox="1">
            <a:spLocks/>
          </p:cNvSpPr>
          <p:nvPr/>
        </p:nvSpPr>
        <p:spPr>
          <a:xfrm>
            <a:off x="1097280" y="286604"/>
            <a:ext cx="10058400" cy="758426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err="1">
                <a:solidFill>
                  <a:schemeClr val="tx1"/>
                </a:solidFill>
              </a:rPr>
              <a:t>DroneLogEntry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tabel</a:t>
            </a: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6F369E50-FD53-4A8F-BEB4-927F2DB729E9}"/>
              </a:ext>
            </a:extLst>
          </p:cNvPr>
          <p:cNvSpPr txBox="1">
            <a:spLocks/>
          </p:cNvSpPr>
          <p:nvPr/>
        </p:nvSpPr>
        <p:spPr>
          <a:xfrm>
            <a:off x="965944" y="1528153"/>
            <a:ext cx="3778334" cy="4448507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" panose="05000000000000000000" pitchFamily="2" charset="2"/>
              <a:buChar char="§"/>
            </a:pPr>
            <a:r>
              <a:rPr lang="en-GB" sz="2000" dirty="0" err="1">
                <a:solidFill>
                  <a:schemeClr val="tx1"/>
                </a:solidFill>
              </a:rPr>
              <a:t>Informatie</a:t>
            </a:r>
            <a:r>
              <a:rPr lang="en-GB" sz="2000" dirty="0">
                <a:solidFill>
                  <a:schemeClr val="tx1"/>
                </a:solidFill>
              </a:rPr>
              <a:t> op </a:t>
            </a:r>
            <a:r>
              <a:rPr lang="en-GB" sz="2000" b="1" i="1" dirty="0" err="1">
                <a:solidFill>
                  <a:schemeClr val="tx1"/>
                </a:solidFill>
              </a:rPr>
              <a:t>verschillende</a:t>
            </a:r>
            <a:r>
              <a:rPr lang="en-GB" sz="2000" b="1" i="1" dirty="0">
                <a:solidFill>
                  <a:schemeClr val="tx1"/>
                </a:solidFill>
              </a:rPr>
              <a:t> </a:t>
            </a:r>
            <a:r>
              <a:rPr lang="en-GB" sz="2000" b="1" i="1" dirty="0" err="1">
                <a:solidFill>
                  <a:schemeClr val="tx1"/>
                </a:solidFill>
              </a:rPr>
              <a:t>momenten</a:t>
            </a:r>
            <a:r>
              <a:rPr lang="en-GB" sz="2000" dirty="0">
                <a:solidFill>
                  <a:schemeClr val="tx1"/>
                </a:solidFill>
              </a:rPr>
              <a:t> van de </a:t>
            </a:r>
            <a:r>
              <a:rPr lang="en-GB" sz="2000" dirty="0" err="1">
                <a:solidFill>
                  <a:schemeClr val="tx1"/>
                </a:solidFill>
              </a:rPr>
              <a:t>dronevlucht</a:t>
            </a:r>
            <a:endParaRPr lang="en-GB" sz="2000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GB" sz="2000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000" dirty="0">
                <a:solidFill>
                  <a:schemeClr val="tx1"/>
                </a:solidFill>
              </a:rPr>
              <a:t>Per </a:t>
            </a:r>
            <a:r>
              <a:rPr lang="en-GB" sz="2000" dirty="0" err="1">
                <a:solidFill>
                  <a:schemeClr val="tx1"/>
                </a:solidFill>
              </a:rPr>
              <a:t>geregistreerde</a:t>
            </a:r>
            <a:r>
              <a:rPr lang="en-GB" sz="2000" dirty="0">
                <a:solidFill>
                  <a:schemeClr val="tx1"/>
                </a:solidFill>
              </a:rPr>
              <a:t> </a:t>
            </a:r>
            <a:r>
              <a:rPr lang="en-GB" sz="2000" b="1" i="1" dirty="0">
                <a:solidFill>
                  <a:schemeClr val="tx1"/>
                </a:solidFill>
              </a:rPr>
              <a:t>Tick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GB" sz="2000" b="1" i="1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000" dirty="0" err="1">
                <a:solidFill>
                  <a:schemeClr val="tx1"/>
                </a:solidFill>
              </a:rPr>
              <a:t>Onder</a:t>
            </a:r>
            <a:r>
              <a:rPr lang="en-GB" sz="2000" dirty="0">
                <a:solidFill>
                  <a:schemeClr val="tx1"/>
                </a:solidFill>
              </a:rPr>
              <a:t> </a:t>
            </a:r>
            <a:r>
              <a:rPr lang="en-GB" sz="2000" dirty="0" err="1">
                <a:solidFill>
                  <a:schemeClr val="tx1"/>
                </a:solidFill>
              </a:rPr>
              <a:t>andere</a:t>
            </a:r>
            <a:r>
              <a:rPr lang="en-GB" sz="2000" dirty="0">
                <a:solidFill>
                  <a:schemeClr val="tx1"/>
                </a:solidFill>
              </a:rPr>
              <a:t> </a:t>
            </a:r>
            <a:r>
              <a:rPr lang="en-GB" sz="2000" b="1" i="1" dirty="0" err="1">
                <a:solidFill>
                  <a:schemeClr val="tx1"/>
                </a:solidFill>
              </a:rPr>
              <a:t>hoogte</a:t>
            </a:r>
            <a:r>
              <a:rPr lang="en-GB" sz="2000" b="1" i="1" dirty="0">
                <a:solidFill>
                  <a:schemeClr val="tx1"/>
                </a:solidFill>
              </a:rPr>
              <a:t>, </a:t>
            </a:r>
            <a:r>
              <a:rPr lang="en-GB" sz="2000" b="1" i="1" dirty="0" err="1">
                <a:solidFill>
                  <a:schemeClr val="tx1"/>
                </a:solidFill>
              </a:rPr>
              <a:t>tijdstip</a:t>
            </a:r>
            <a:r>
              <a:rPr lang="en-GB" sz="2000" b="1" i="1" dirty="0">
                <a:solidFill>
                  <a:schemeClr val="tx1"/>
                </a:solidFill>
              </a:rPr>
              <a:t> </a:t>
            </a:r>
            <a:r>
              <a:rPr lang="en-GB" sz="2000" b="1" i="1" dirty="0" err="1">
                <a:solidFill>
                  <a:schemeClr val="tx1"/>
                </a:solidFill>
              </a:rPr>
              <a:t>en</a:t>
            </a:r>
            <a:r>
              <a:rPr lang="en-GB" sz="2000" b="1" i="1" dirty="0">
                <a:solidFill>
                  <a:schemeClr val="tx1"/>
                </a:solidFill>
              </a:rPr>
              <a:t> </a:t>
            </a:r>
            <a:r>
              <a:rPr lang="en-GB" sz="2000" b="1" i="1" dirty="0" err="1">
                <a:solidFill>
                  <a:schemeClr val="tx1"/>
                </a:solidFill>
              </a:rPr>
              <a:t>coördinaten</a:t>
            </a:r>
            <a:endParaRPr lang="nl-BE" sz="2400" b="1" i="1" dirty="0"/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78163BF0-3543-4E5E-B8E9-31A9E7B805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4626" y="164138"/>
            <a:ext cx="797040" cy="797040"/>
          </a:xfrm>
          <a:prstGeom prst="rect">
            <a:avLst/>
          </a:prstGeom>
        </p:spPr>
      </p:pic>
      <p:pic>
        <p:nvPicPr>
          <p:cNvPr id="12" name="Picture 2" descr="Database Diagram Icon - Wiring Diagrams Show">
            <a:extLst>
              <a:ext uri="{FF2B5EF4-FFF2-40B4-BE49-F238E27FC236}">
                <a16:creationId xmlns:a16="http://schemas.microsoft.com/office/drawing/2014/main" id="{933A2A07-78D4-4FCA-A625-D9A0F13B10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3138" y="0"/>
            <a:ext cx="1075857" cy="1054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Afbeelding 2">
            <a:extLst>
              <a:ext uri="{FF2B5EF4-FFF2-40B4-BE49-F238E27FC236}">
                <a16:creationId xmlns:a16="http://schemas.microsoft.com/office/drawing/2014/main" id="{8EE97774-63EA-414B-808C-DC91150E46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4278" y="1176545"/>
            <a:ext cx="6924983" cy="4923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946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313508" y="6459783"/>
            <a:ext cx="2472271" cy="365125"/>
          </a:xfrm>
        </p:spPr>
        <p:txBody>
          <a:bodyPr/>
          <a:lstStyle/>
          <a:p>
            <a:r>
              <a:rPr lang="nl-BE" sz="1400" dirty="0"/>
              <a:t>Nathan Beyne</a:t>
            </a:r>
            <a:endParaRPr lang="nl-BE" sz="800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2191294" y="6459784"/>
            <a:ext cx="7870372" cy="365125"/>
          </a:xfrm>
        </p:spPr>
        <p:txBody>
          <a:bodyPr/>
          <a:lstStyle/>
          <a:p>
            <a:r>
              <a:rPr lang="en-GB" sz="1400" cap="none" dirty="0"/>
              <a:t>Context – MVC</a:t>
            </a:r>
            <a:r>
              <a:rPr lang="en-GB" sz="1600" cap="none" dirty="0"/>
              <a:t> </a:t>
            </a:r>
            <a:r>
              <a:rPr lang="en-GB" sz="1400" cap="none" dirty="0"/>
              <a:t>– </a:t>
            </a:r>
            <a:r>
              <a:rPr lang="en-GB" sz="1600" b="1" cap="none" dirty="0"/>
              <a:t>Databank</a:t>
            </a:r>
            <a:r>
              <a:rPr lang="en-GB" sz="1400" cap="none" dirty="0"/>
              <a:t> – Parsers – Visualisatie – Inlogsysteem – Future work</a:t>
            </a:r>
            <a:endParaRPr lang="nl-BE" sz="1400" cap="none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10613571" y="6459785"/>
            <a:ext cx="598912" cy="365125"/>
          </a:xfrm>
        </p:spPr>
        <p:txBody>
          <a:bodyPr/>
          <a:lstStyle/>
          <a:p>
            <a:fld id="{535572C1-3FAA-4346-9330-03EF25016D70}" type="slidenum">
              <a:rPr lang="nl-BE" sz="1600" smtClean="0"/>
              <a:t>16</a:t>
            </a:fld>
            <a:endParaRPr lang="nl-BE" sz="1600" dirty="0"/>
          </a:p>
        </p:txBody>
      </p:sp>
      <p:cxnSp>
        <p:nvCxnSpPr>
          <p:cNvPr id="10" name="Rechte verbindingslijn 9"/>
          <p:cNvCxnSpPr/>
          <p:nvPr/>
        </p:nvCxnSpPr>
        <p:spPr>
          <a:xfrm>
            <a:off x="1097280" y="1045030"/>
            <a:ext cx="1021025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el 1"/>
          <p:cNvSpPr txBox="1">
            <a:spLocks/>
          </p:cNvSpPr>
          <p:nvPr/>
        </p:nvSpPr>
        <p:spPr>
          <a:xfrm>
            <a:off x="1097280" y="286604"/>
            <a:ext cx="10058400" cy="758426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>
                <a:solidFill>
                  <a:schemeClr val="tx1"/>
                </a:solidFill>
              </a:rPr>
              <a:t>.</a:t>
            </a:r>
            <a:r>
              <a:rPr lang="en-GB" dirty="0" err="1">
                <a:solidFill>
                  <a:schemeClr val="tx1"/>
                </a:solidFill>
              </a:rPr>
              <a:t>dat</a:t>
            </a:r>
            <a:r>
              <a:rPr lang="en-GB" dirty="0">
                <a:solidFill>
                  <a:schemeClr val="tx1"/>
                </a:solidFill>
              </a:rPr>
              <a:t> file </a:t>
            </a:r>
            <a:r>
              <a:rPr lang="en-GB" dirty="0" err="1">
                <a:solidFill>
                  <a:schemeClr val="tx1"/>
                </a:solidFill>
              </a:rPr>
              <a:t>conversie</a:t>
            </a: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6F369E50-FD53-4A8F-BEB4-927F2DB729E9}"/>
              </a:ext>
            </a:extLst>
          </p:cNvPr>
          <p:cNvSpPr txBox="1">
            <a:spLocks/>
          </p:cNvSpPr>
          <p:nvPr/>
        </p:nvSpPr>
        <p:spPr>
          <a:xfrm>
            <a:off x="965943" y="1528153"/>
            <a:ext cx="4096387" cy="4448507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" panose="05000000000000000000" pitchFamily="2" charset="2"/>
              <a:buChar char="§"/>
            </a:pPr>
            <a:r>
              <a:rPr lang="en-GB" sz="2000" b="1" i="1" dirty="0" err="1">
                <a:solidFill>
                  <a:schemeClr val="tx1"/>
                </a:solidFill>
              </a:rPr>
              <a:t>Geëncrypteerde</a:t>
            </a:r>
            <a:r>
              <a:rPr lang="en-GB" sz="2000" b="1" i="1" dirty="0">
                <a:solidFill>
                  <a:schemeClr val="tx1"/>
                </a:solidFill>
              </a:rPr>
              <a:t> </a:t>
            </a:r>
            <a:r>
              <a:rPr lang="en-GB" sz="2000" dirty="0" err="1">
                <a:solidFill>
                  <a:schemeClr val="tx1"/>
                </a:solidFill>
              </a:rPr>
              <a:t>binaire</a:t>
            </a:r>
            <a:r>
              <a:rPr lang="en-GB" sz="2000" dirty="0">
                <a:solidFill>
                  <a:schemeClr val="tx1"/>
                </a:solidFill>
              </a:rPr>
              <a:t> files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GB" sz="2000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000" b="1" i="1" dirty="0" err="1">
                <a:solidFill>
                  <a:schemeClr val="tx1"/>
                </a:solidFill>
              </a:rPr>
              <a:t>DatCon</a:t>
            </a:r>
            <a:endParaRPr lang="en-GB" sz="2000" b="1" i="1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GB" sz="2000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000" b="1" i="1" dirty="0">
                <a:solidFill>
                  <a:schemeClr val="tx1"/>
                </a:solidFill>
              </a:rPr>
              <a:t>Java </a:t>
            </a:r>
            <a:r>
              <a:rPr lang="en-GB" sz="2000" b="1" i="1" dirty="0" err="1">
                <a:solidFill>
                  <a:schemeClr val="tx1"/>
                </a:solidFill>
              </a:rPr>
              <a:t>ARchive</a:t>
            </a:r>
            <a:r>
              <a:rPr lang="en-GB" sz="2000" b="1" i="1" dirty="0">
                <a:solidFill>
                  <a:schemeClr val="tx1"/>
                </a:solidFill>
              </a:rPr>
              <a:t> (JAR) </a:t>
            </a:r>
            <a:r>
              <a:rPr lang="en-GB" sz="2000" dirty="0">
                <a:solidFill>
                  <a:schemeClr val="tx1"/>
                </a:solidFill>
              </a:rPr>
              <a:t>met command line </a:t>
            </a:r>
            <a:r>
              <a:rPr lang="en-GB" sz="2000" dirty="0" err="1">
                <a:solidFill>
                  <a:schemeClr val="tx1"/>
                </a:solidFill>
              </a:rPr>
              <a:t>versie</a:t>
            </a:r>
            <a:r>
              <a:rPr lang="en-GB" sz="2000" dirty="0">
                <a:solidFill>
                  <a:schemeClr val="tx1"/>
                </a:solidFill>
              </a:rPr>
              <a:t> </a:t>
            </a:r>
            <a:r>
              <a:rPr lang="en-GB" sz="2000" dirty="0" err="1">
                <a:solidFill>
                  <a:schemeClr val="tx1"/>
                </a:solidFill>
              </a:rPr>
              <a:t>DatCon</a:t>
            </a:r>
            <a:endParaRPr lang="en-GB" sz="2000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GB" sz="2000" b="1" i="1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000" dirty="0">
                <a:solidFill>
                  <a:schemeClr val="tx1"/>
                </a:solidFill>
              </a:rPr>
              <a:t>.jar </a:t>
            </a:r>
            <a:r>
              <a:rPr lang="en-GB" sz="2000" dirty="0" err="1">
                <a:solidFill>
                  <a:schemeClr val="tx1"/>
                </a:solidFill>
              </a:rPr>
              <a:t>omzetten</a:t>
            </a:r>
            <a:r>
              <a:rPr lang="en-GB" sz="2000" dirty="0">
                <a:solidFill>
                  <a:schemeClr val="tx1"/>
                </a:solidFill>
              </a:rPr>
              <a:t> </a:t>
            </a:r>
            <a:r>
              <a:rPr lang="en-GB" sz="2000" dirty="0" err="1">
                <a:solidFill>
                  <a:schemeClr val="tx1"/>
                </a:solidFill>
              </a:rPr>
              <a:t>naar</a:t>
            </a:r>
            <a:r>
              <a:rPr lang="en-GB" sz="2000" dirty="0">
                <a:solidFill>
                  <a:schemeClr val="tx1"/>
                </a:solidFill>
              </a:rPr>
              <a:t> </a:t>
            </a:r>
            <a:r>
              <a:rPr lang="en-GB" sz="2000" b="1" i="1" dirty="0">
                <a:solidFill>
                  <a:schemeClr val="tx1"/>
                </a:solidFill>
              </a:rPr>
              <a:t>.exe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GB" sz="2000" b="1" i="1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000" dirty="0">
                <a:solidFill>
                  <a:schemeClr val="tx1"/>
                </a:solidFill>
              </a:rPr>
              <a:t>Command line </a:t>
            </a:r>
            <a:r>
              <a:rPr lang="en-GB" sz="2000" dirty="0" err="1">
                <a:solidFill>
                  <a:schemeClr val="tx1"/>
                </a:solidFill>
              </a:rPr>
              <a:t>DatCon</a:t>
            </a:r>
            <a:r>
              <a:rPr lang="en-GB" sz="2000" dirty="0">
                <a:solidFill>
                  <a:schemeClr val="tx1"/>
                </a:solidFill>
              </a:rPr>
              <a:t> </a:t>
            </a:r>
            <a:r>
              <a:rPr lang="en-GB" sz="2000" dirty="0" err="1">
                <a:solidFill>
                  <a:schemeClr val="tx1"/>
                </a:solidFill>
              </a:rPr>
              <a:t>starten</a:t>
            </a:r>
            <a:r>
              <a:rPr lang="en-GB" sz="2000" dirty="0">
                <a:solidFill>
                  <a:schemeClr val="tx1"/>
                </a:solidFill>
              </a:rPr>
              <a:t> via </a:t>
            </a:r>
            <a:r>
              <a:rPr lang="en-GB" sz="2000" dirty="0" err="1">
                <a:solidFill>
                  <a:schemeClr val="tx1"/>
                </a:solidFill>
              </a:rPr>
              <a:t>nieuw</a:t>
            </a:r>
            <a:r>
              <a:rPr lang="en-GB" sz="2000" dirty="0">
                <a:solidFill>
                  <a:schemeClr val="tx1"/>
                </a:solidFill>
              </a:rPr>
              <a:t> </a:t>
            </a:r>
            <a:r>
              <a:rPr lang="en-GB" sz="2000" b="1" i="1" dirty="0" err="1">
                <a:solidFill>
                  <a:schemeClr val="tx1"/>
                </a:solidFill>
              </a:rPr>
              <a:t>proces</a:t>
            </a:r>
            <a:endParaRPr lang="nl-BE" sz="2400" dirty="0"/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78163BF0-3543-4E5E-B8E9-31A9E7B805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4626" y="164138"/>
            <a:ext cx="797040" cy="797040"/>
          </a:xfrm>
          <a:prstGeom prst="rect">
            <a:avLst/>
          </a:prstGeom>
        </p:spPr>
      </p:pic>
      <p:pic>
        <p:nvPicPr>
          <p:cNvPr id="12" name="Picture 2" descr="Database Diagram Icon - Wiring Diagrams Show">
            <a:extLst>
              <a:ext uri="{FF2B5EF4-FFF2-40B4-BE49-F238E27FC236}">
                <a16:creationId xmlns:a16="http://schemas.microsoft.com/office/drawing/2014/main" id="{933A2A07-78D4-4FCA-A625-D9A0F13B10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3138" y="0"/>
            <a:ext cx="1075857" cy="1054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Afbeelding 14">
            <a:extLst>
              <a:ext uri="{FF2B5EF4-FFF2-40B4-BE49-F238E27FC236}">
                <a16:creationId xmlns:a16="http://schemas.microsoft.com/office/drawing/2014/main" id="{8D2C55ED-1A8A-41E0-B589-0B836853BB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636" y="1528153"/>
            <a:ext cx="6542042" cy="3566970"/>
          </a:xfrm>
          <a:prstGeom prst="rect">
            <a:avLst/>
          </a:prstGeom>
        </p:spPr>
      </p:pic>
      <p:pic>
        <p:nvPicPr>
          <p:cNvPr id="17" name="Afbeelding 16">
            <a:extLst>
              <a:ext uri="{FF2B5EF4-FFF2-40B4-BE49-F238E27FC236}">
                <a16:creationId xmlns:a16="http://schemas.microsoft.com/office/drawing/2014/main" id="{91A2594F-5052-4919-A59A-7D0CED28C41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2408" y="1719604"/>
            <a:ext cx="4780181" cy="3131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684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313508" y="6459783"/>
            <a:ext cx="2472271" cy="365125"/>
          </a:xfrm>
        </p:spPr>
        <p:txBody>
          <a:bodyPr/>
          <a:lstStyle/>
          <a:p>
            <a:r>
              <a:rPr lang="nl-BE" sz="1400" dirty="0"/>
              <a:t>Bryan Van Huyneghem</a:t>
            </a:r>
            <a:endParaRPr lang="nl-BE" sz="800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2191294" y="6459784"/>
            <a:ext cx="7870372" cy="365125"/>
          </a:xfrm>
        </p:spPr>
        <p:txBody>
          <a:bodyPr/>
          <a:lstStyle/>
          <a:p>
            <a:r>
              <a:rPr lang="en-GB" sz="1400" cap="none" dirty="0"/>
              <a:t>Context – </a:t>
            </a:r>
            <a:r>
              <a:rPr lang="en-GB" sz="1600" b="1" cap="none" dirty="0"/>
              <a:t>MVC</a:t>
            </a:r>
            <a:r>
              <a:rPr lang="en-GB" sz="1600" cap="none" dirty="0"/>
              <a:t> </a:t>
            </a:r>
            <a:r>
              <a:rPr lang="en-GB" sz="1400" cap="none" dirty="0"/>
              <a:t>– Databank – Parsers – Visualisatie – Inlogsysteem – Future work</a:t>
            </a:r>
            <a:endParaRPr lang="nl-BE" sz="1400" cap="none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10613571" y="6459785"/>
            <a:ext cx="598912" cy="365125"/>
          </a:xfrm>
        </p:spPr>
        <p:txBody>
          <a:bodyPr/>
          <a:lstStyle/>
          <a:p>
            <a:fld id="{535572C1-3FAA-4346-9330-03EF25016D70}" type="slidenum">
              <a:rPr lang="nl-BE" sz="1600" smtClean="0"/>
              <a:t>17</a:t>
            </a:fld>
            <a:endParaRPr lang="nl-BE" sz="1600" dirty="0"/>
          </a:p>
        </p:txBody>
      </p:sp>
      <p:cxnSp>
        <p:nvCxnSpPr>
          <p:cNvPr id="10" name="Rechte verbindingslijn 9"/>
          <p:cNvCxnSpPr/>
          <p:nvPr/>
        </p:nvCxnSpPr>
        <p:spPr>
          <a:xfrm>
            <a:off x="1097280" y="1045030"/>
            <a:ext cx="1021025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el 1"/>
          <p:cNvSpPr txBox="1">
            <a:spLocks/>
          </p:cNvSpPr>
          <p:nvPr/>
        </p:nvSpPr>
        <p:spPr>
          <a:xfrm>
            <a:off x="1097280" y="286604"/>
            <a:ext cx="10058400" cy="758426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>
                <a:solidFill>
                  <a:schemeClr val="tx1"/>
                </a:solidFill>
              </a:rPr>
              <a:t>Webapplicatie met ASP.NET MVC 5</a:t>
            </a: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12" name="Tijdelijke aanduiding voor inhoud 2"/>
          <p:cNvSpPr txBox="1">
            <a:spLocks/>
          </p:cNvSpPr>
          <p:nvPr/>
        </p:nvSpPr>
        <p:spPr>
          <a:xfrm>
            <a:off x="1097280" y="1420585"/>
            <a:ext cx="10058400" cy="4448507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nl-BE" sz="2400" dirty="0">
                <a:solidFill>
                  <a:schemeClr val="tx1"/>
                </a:solidFill>
                <a:latin typeface="+mj-lt"/>
              </a:rPr>
              <a:t>Tekst</a:t>
            </a:r>
          </a:p>
          <a:p>
            <a:pPr marL="0" indent="0">
              <a:buFont typeface="Calibri" panose="020F0502020204030204" pitchFamily="34" charset="0"/>
              <a:buNone/>
            </a:pPr>
            <a:endParaRPr lang="nl-BE" sz="2400" dirty="0">
              <a:solidFill>
                <a:schemeClr val="tx1"/>
              </a:solidFill>
            </a:endParaRPr>
          </a:p>
          <a:p>
            <a:pPr marL="514350" indent="-514350">
              <a:buFont typeface="+mj-lt"/>
              <a:buAutoNum type="arabicParenR"/>
            </a:pP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3496357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313508" y="6459783"/>
            <a:ext cx="2472271" cy="365125"/>
          </a:xfrm>
        </p:spPr>
        <p:txBody>
          <a:bodyPr/>
          <a:lstStyle/>
          <a:p>
            <a:r>
              <a:rPr lang="nl-BE" sz="1400" dirty="0"/>
              <a:t>Bryan Van Huyneghem</a:t>
            </a:r>
            <a:endParaRPr lang="nl-BE" sz="800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2191294" y="6459784"/>
            <a:ext cx="7870372" cy="365125"/>
          </a:xfrm>
        </p:spPr>
        <p:txBody>
          <a:bodyPr/>
          <a:lstStyle/>
          <a:p>
            <a:r>
              <a:rPr lang="en-GB" sz="1600" cap="none" dirty="0"/>
              <a:t>Droneplanning-tool</a:t>
            </a:r>
            <a:endParaRPr lang="nl-BE" sz="1600" cap="none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10613571" y="6459785"/>
            <a:ext cx="598912" cy="365125"/>
          </a:xfrm>
        </p:spPr>
        <p:txBody>
          <a:bodyPr/>
          <a:lstStyle/>
          <a:p>
            <a:fld id="{535572C1-3FAA-4346-9330-03EF25016D70}" type="slidenum">
              <a:rPr lang="nl-BE" sz="1600" smtClean="0"/>
              <a:t>2</a:t>
            </a:fld>
            <a:endParaRPr lang="nl-BE" sz="1600" dirty="0"/>
          </a:p>
        </p:txBody>
      </p:sp>
      <p:sp>
        <p:nvSpPr>
          <p:cNvPr id="8" name="Tijdelijke aanduiding voor inhoud 2"/>
          <p:cNvSpPr txBox="1">
            <a:spLocks/>
          </p:cNvSpPr>
          <p:nvPr/>
        </p:nvSpPr>
        <p:spPr>
          <a:xfrm>
            <a:off x="1526720" y="1420585"/>
            <a:ext cx="9628959" cy="4448507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BE" sz="3600" dirty="0">
                <a:solidFill>
                  <a:schemeClr val="tx1"/>
                </a:solidFill>
                <a:latin typeface="+mj-lt"/>
              </a:rPr>
              <a:t>  Contextschets en doelstellingen</a:t>
            </a:r>
          </a:p>
          <a:p>
            <a:pPr marL="0" indent="0">
              <a:buNone/>
            </a:pPr>
            <a:r>
              <a:rPr lang="en-GB" sz="3600" dirty="0">
                <a:solidFill>
                  <a:schemeClr val="tx1"/>
                </a:solidFill>
                <a:latin typeface="+mj-lt"/>
              </a:rPr>
              <a:t>  Webapplicatie (MVC)</a:t>
            </a:r>
            <a:endParaRPr lang="nl-BE" sz="3600" dirty="0">
              <a:solidFill>
                <a:schemeClr val="tx1"/>
              </a:solidFill>
              <a:latin typeface="+mj-lt"/>
            </a:endParaRPr>
          </a:p>
          <a:p>
            <a:pPr marL="0" indent="0">
              <a:buNone/>
            </a:pPr>
            <a:r>
              <a:rPr lang="nl-BE" sz="3600" dirty="0">
                <a:solidFill>
                  <a:schemeClr val="tx1"/>
                </a:solidFill>
                <a:latin typeface="+mj-lt"/>
              </a:rPr>
              <a:t>  Databank</a:t>
            </a:r>
          </a:p>
          <a:p>
            <a:pPr marL="0" indent="0">
              <a:buNone/>
            </a:pPr>
            <a:r>
              <a:rPr lang="en-GB" sz="3600" dirty="0">
                <a:solidFill>
                  <a:schemeClr val="tx1"/>
                </a:solidFill>
                <a:latin typeface="+mj-lt"/>
              </a:rPr>
              <a:t>  Parsers</a:t>
            </a:r>
            <a:endParaRPr lang="nl-BE" sz="3600" dirty="0">
              <a:solidFill>
                <a:schemeClr val="tx1"/>
              </a:solidFill>
              <a:latin typeface="+mj-lt"/>
            </a:endParaRPr>
          </a:p>
          <a:p>
            <a:pPr marL="0" indent="0">
              <a:buNone/>
            </a:pPr>
            <a:r>
              <a:rPr lang="en-GB" sz="3600" dirty="0">
                <a:solidFill>
                  <a:schemeClr val="tx1"/>
                </a:solidFill>
                <a:latin typeface="+mj-lt"/>
              </a:rPr>
              <a:t>  Visualisatie</a:t>
            </a:r>
          </a:p>
          <a:p>
            <a:pPr marL="0" indent="0">
              <a:buNone/>
            </a:pPr>
            <a:r>
              <a:rPr lang="en-GB" sz="3600" dirty="0">
                <a:solidFill>
                  <a:schemeClr val="tx1"/>
                </a:solidFill>
                <a:latin typeface="+mj-lt"/>
              </a:rPr>
              <a:t>  Inlogsysteem</a:t>
            </a:r>
          </a:p>
          <a:p>
            <a:pPr marL="0" indent="0">
              <a:buNone/>
            </a:pPr>
            <a:r>
              <a:rPr lang="en-GB" sz="3600" dirty="0">
                <a:solidFill>
                  <a:schemeClr val="tx1"/>
                </a:solidFill>
                <a:latin typeface="+mj-lt"/>
              </a:rPr>
              <a:t>  Future work</a:t>
            </a:r>
          </a:p>
          <a:p>
            <a:pPr marL="0" indent="0">
              <a:buFont typeface="Calibri" panose="020F0502020204030204" pitchFamily="34" charset="0"/>
              <a:buNone/>
            </a:pPr>
            <a:endParaRPr lang="en-GB" sz="3600" dirty="0">
              <a:solidFill>
                <a:schemeClr val="tx1"/>
              </a:solidFill>
            </a:endParaRPr>
          </a:p>
          <a:p>
            <a:pPr marL="514350" indent="-514350">
              <a:buFont typeface="+mj-lt"/>
              <a:buAutoNum type="arabicParenR"/>
            </a:pPr>
            <a:endParaRPr lang="nl-BE" dirty="0"/>
          </a:p>
        </p:txBody>
      </p:sp>
      <p:cxnSp>
        <p:nvCxnSpPr>
          <p:cNvPr id="10" name="Rechte verbindingslijn 9"/>
          <p:cNvCxnSpPr/>
          <p:nvPr/>
        </p:nvCxnSpPr>
        <p:spPr>
          <a:xfrm>
            <a:off x="1097280" y="1045030"/>
            <a:ext cx="1021025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el 1"/>
          <p:cNvSpPr txBox="1">
            <a:spLocks/>
          </p:cNvSpPr>
          <p:nvPr/>
        </p:nvSpPr>
        <p:spPr>
          <a:xfrm>
            <a:off x="1097280" y="286604"/>
            <a:ext cx="10058400" cy="758426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>
                <a:solidFill>
                  <a:schemeClr val="tx1"/>
                </a:solidFill>
              </a:rPr>
              <a:t>Inhoud</a:t>
            </a: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13" name="PIJL-OMLAAG 12"/>
          <p:cNvSpPr/>
          <p:nvPr/>
        </p:nvSpPr>
        <p:spPr>
          <a:xfrm>
            <a:off x="1097280" y="1420584"/>
            <a:ext cx="484632" cy="42372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pic>
        <p:nvPicPr>
          <p:cNvPr id="2050" name="Picture 2" descr="Dotted Line Stock Photos And Images - 123R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8404" y="2717068"/>
            <a:ext cx="4286250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Afbeelding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61666" y="2978015"/>
            <a:ext cx="713014" cy="414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459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313508" y="6459783"/>
            <a:ext cx="2472271" cy="365125"/>
          </a:xfrm>
        </p:spPr>
        <p:txBody>
          <a:bodyPr/>
          <a:lstStyle/>
          <a:p>
            <a:r>
              <a:rPr lang="nl-BE" sz="1400" dirty="0"/>
              <a:t>Bryan Van Huyneghem</a:t>
            </a:r>
            <a:endParaRPr lang="nl-BE" sz="800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2191294" y="6459784"/>
            <a:ext cx="7870372" cy="365125"/>
          </a:xfrm>
        </p:spPr>
        <p:txBody>
          <a:bodyPr/>
          <a:lstStyle/>
          <a:p>
            <a:r>
              <a:rPr lang="en-GB" sz="1600" b="1" cap="none" dirty="0"/>
              <a:t>Context</a:t>
            </a:r>
            <a:r>
              <a:rPr lang="en-GB" sz="1600" cap="none" dirty="0"/>
              <a:t> </a:t>
            </a:r>
            <a:r>
              <a:rPr lang="en-GB" sz="1400" cap="none" dirty="0"/>
              <a:t>– MVC – Databank – Parsers – Visualisatie – Inlogsysteem – Future work</a:t>
            </a:r>
            <a:endParaRPr lang="nl-BE" sz="1400" cap="none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10613571" y="6459785"/>
            <a:ext cx="598912" cy="365125"/>
          </a:xfrm>
        </p:spPr>
        <p:txBody>
          <a:bodyPr/>
          <a:lstStyle/>
          <a:p>
            <a:fld id="{535572C1-3FAA-4346-9330-03EF25016D70}" type="slidenum">
              <a:rPr lang="nl-BE" sz="1600" smtClean="0"/>
              <a:t>3</a:t>
            </a:fld>
            <a:endParaRPr lang="nl-BE" sz="1600" dirty="0"/>
          </a:p>
        </p:txBody>
      </p:sp>
      <p:cxnSp>
        <p:nvCxnSpPr>
          <p:cNvPr id="10" name="Rechte verbindingslijn 9"/>
          <p:cNvCxnSpPr/>
          <p:nvPr/>
        </p:nvCxnSpPr>
        <p:spPr>
          <a:xfrm>
            <a:off x="1097280" y="1045030"/>
            <a:ext cx="1021025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el 1"/>
          <p:cNvSpPr txBox="1">
            <a:spLocks/>
          </p:cNvSpPr>
          <p:nvPr/>
        </p:nvSpPr>
        <p:spPr>
          <a:xfrm>
            <a:off x="1097280" y="286604"/>
            <a:ext cx="10058400" cy="758426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>
                <a:solidFill>
                  <a:schemeClr val="tx1"/>
                </a:solidFill>
              </a:rPr>
              <a:t>Context</a:t>
            </a: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12" name="Tijdelijke aanduiding voor inhoud 2"/>
          <p:cNvSpPr txBox="1">
            <a:spLocks/>
          </p:cNvSpPr>
          <p:nvPr/>
        </p:nvSpPr>
        <p:spPr>
          <a:xfrm>
            <a:off x="1097280" y="1420585"/>
            <a:ext cx="10058400" cy="4448507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endParaRPr lang="nl-BE" sz="2400" dirty="0">
              <a:solidFill>
                <a:schemeClr val="tx1"/>
              </a:solidFill>
              <a:latin typeface="+mj-lt"/>
            </a:endParaRPr>
          </a:p>
          <a:p>
            <a:pPr marL="0" indent="0">
              <a:buFont typeface="Calibri" panose="020F0502020204030204" pitchFamily="34" charset="0"/>
              <a:buNone/>
            </a:pPr>
            <a:endParaRPr lang="nl-BE" sz="2400" dirty="0">
              <a:solidFill>
                <a:schemeClr val="tx1"/>
              </a:solidFill>
            </a:endParaRPr>
          </a:p>
          <a:p>
            <a:pPr marL="514350" indent="-514350">
              <a:buFont typeface="+mj-lt"/>
              <a:buAutoNum type="arabicParenR"/>
            </a:pPr>
            <a:endParaRPr lang="nl-BE" sz="2400" dirty="0"/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7479" y="1108034"/>
            <a:ext cx="2848373" cy="1390844"/>
          </a:xfrm>
          <a:prstGeom prst="rect">
            <a:avLst/>
          </a:prstGeom>
        </p:spPr>
      </p:pic>
      <p:pic>
        <p:nvPicPr>
          <p:cNvPr id="9" name="Picture 2" descr="https://www.jandenul.com/sites/default/files/styles/large/public/rs3270_img_1379.jpg?itok=WlwNPAb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" y="1203710"/>
            <a:ext cx="5252649" cy="2961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https://www.jandenul.com/sites/default/files/project/images/Suez_web1_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7211" y="2745033"/>
            <a:ext cx="5038641" cy="3359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 descr="Jan De Nul successfully completes cable installation for the ADNOC ...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8085" y="3711599"/>
            <a:ext cx="3591037" cy="2392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7006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313508" y="6459783"/>
            <a:ext cx="2472271" cy="365125"/>
          </a:xfrm>
        </p:spPr>
        <p:txBody>
          <a:bodyPr/>
          <a:lstStyle/>
          <a:p>
            <a:r>
              <a:rPr lang="nl-BE" sz="1400" dirty="0"/>
              <a:t>Bryan Van Huyneghem</a:t>
            </a:r>
            <a:endParaRPr lang="nl-BE" sz="800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2191294" y="6459784"/>
            <a:ext cx="7870372" cy="365125"/>
          </a:xfrm>
        </p:spPr>
        <p:txBody>
          <a:bodyPr/>
          <a:lstStyle/>
          <a:p>
            <a:r>
              <a:rPr lang="en-GB" sz="1600" b="1" cap="none" dirty="0"/>
              <a:t>Context</a:t>
            </a:r>
            <a:r>
              <a:rPr lang="en-GB" sz="1600" cap="none" dirty="0"/>
              <a:t> </a:t>
            </a:r>
            <a:r>
              <a:rPr lang="en-GB" sz="1400" cap="none" dirty="0"/>
              <a:t>– MVC – Databank – Parsers – Visualisatie – Inlogsysteem – Future work</a:t>
            </a:r>
            <a:endParaRPr lang="nl-BE" sz="1400" cap="none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10613571" y="6459785"/>
            <a:ext cx="598912" cy="365125"/>
          </a:xfrm>
        </p:spPr>
        <p:txBody>
          <a:bodyPr/>
          <a:lstStyle/>
          <a:p>
            <a:fld id="{535572C1-3FAA-4346-9330-03EF25016D70}" type="slidenum">
              <a:rPr lang="nl-BE" sz="1600" smtClean="0"/>
              <a:t>4</a:t>
            </a:fld>
            <a:endParaRPr lang="nl-BE" sz="1600" dirty="0"/>
          </a:p>
        </p:txBody>
      </p:sp>
      <p:cxnSp>
        <p:nvCxnSpPr>
          <p:cNvPr id="10" name="Rechte verbindingslijn 9"/>
          <p:cNvCxnSpPr/>
          <p:nvPr/>
        </p:nvCxnSpPr>
        <p:spPr>
          <a:xfrm>
            <a:off x="1097280" y="1045030"/>
            <a:ext cx="1021025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el 1"/>
          <p:cNvSpPr txBox="1">
            <a:spLocks/>
          </p:cNvSpPr>
          <p:nvPr/>
        </p:nvSpPr>
        <p:spPr>
          <a:xfrm>
            <a:off x="1097280" y="286604"/>
            <a:ext cx="10058400" cy="758426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dirty="0">
                <a:solidFill>
                  <a:schemeClr val="tx1"/>
                </a:solidFill>
              </a:rPr>
              <a:t>Projectdoelstellingen</a:t>
            </a:r>
          </a:p>
        </p:txBody>
      </p:sp>
      <p:sp>
        <p:nvSpPr>
          <p:cNvPr id="12" name="Tijdelijke aanduiding voor inhoud 2"/>
          <p:cNvSpPr txBox="1">
            <a:spLocks/>
          </p:cNvSpPr>
          <p:nvPr/>
        </p:nvSpPr>
        <p:spPr>
          <a:xfrm>
            <a:off x="1097280" y="1420585"/>
            <a:ext cx="10058400" cy="4448507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endParaRPr lang="nl-BE" sz="2400" dirty="0">
              <a:solidFill>
                <a:schemeClr val="tx1"/>
              </a:solidFill>
            </a:endParaRPr>
          </a:p>
          <a:p>
            <a:pPr marL="514350" indent="-514350">
              <a:buFont typeface="+mj-lt"/>
              <a:buAutoNum type="arabicParenR"/>
            </a:pPr>
            <a:endParaRPr lang="nl-BE" sz="2400" dirty="0"/>
          </a:p>
        </p:txBody>
      </p:sp>
      <p:pic>
        <p:nvPicPr>
          <p:cNvPr id="8" name="Picture 2" descr="Database Diagram Icon - Wiring Diagrams Sho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1165" y="2676604"/>
            <a:ext cx="1075857" cy="1054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kstvak 8"/>
          <p:cNvSpPr txBox="1"/>
          <p:nvPr/>
        </p:nvSpPr>
        <p:spPr>
          <a:xfrm>
            <a:off x="1248584" y="1969759"/>
            <a:ext cx="24334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1.</a:t>
            </a:r>
          </a:p>
          <a:p>
            <a:r>
              <a:rPr lang="en-GB" dirty="0"/>
              <a:t>Data en databankmodel</a:t>
            </a:r>
            <a:endParaRPr lang="nl-BE" dirty="0"/>
          </a:p>
        </p:txBody>
      </p:sp>
      <p:pic>
        <p:nvPicPr>
          <p:cNvPr id="13" name="Afbeelding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5696" y="2833017"/>
            <a:ext cx="797040" cy="797040"/>
          </a:xfrm>
          <a:prstGeom prst="rect">
            <a:avLst/>
          </a:prstGeom>
        </p:spPr>
      </p:pic>
      <p:pic>
        <p:nvPicPr>
          <p:cNvPr id="14" name="Picture 6" descr="Hand Drawn Arrow Icons - Download Free Vector Icons | Noun Projec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3005" y="2964735"/>
            <a:ext cx="516777" cy="516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oep 14"/>
          <p:cNvGrpSpPr/>
          <p:nvPr/>
        </p:nvGrpSpPr>
        <p:grpSpPr>
          <a:xfrm>
            <a:off x="4581411" y="1969758"/>
            <a:ext cx="1079013" cy="1756735"/>
            <a:chOff x="4356292" y="1802059"/>
            <a:chExt cx="1079013" cy="1756735"/>
          </a:xfrm>
        </p:grpSpPr>
        <p:pic>
          <p:nvPicPr>
            <p:cNvPr id="16" name="Picture 8" descr="Office, database Free Icon of Super Flat Remix V1.08 Apps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40647" y="2848490"/>
              <a:ext cx="710304" cy="7103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Tekstvak 16"/>
            <p:cNvSpPr txBox="1"/>
            <p:nvPr/>
          </p:nvSpPr>
          <p:spPr>
            <a:xfrm>
              <a:off x="4356292" y="1802059"/>
              <a:ext cx="107901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dirty="0"/>
                <a:t>2.</a:t>
              </a:r>
            </a:p>
            <a:p>
              <a:r>
                <a:rPr lang="en-GB" dirty="0"/>
                <a:t>Databank</a:t>
              </a:r>
              <a:endParaRPr lang="nl-BE" dirty="0"/>
            </a:p>
          </p:txBody>
        </p:sp>
      </p:grpSp>
      <p:pic>
        <p:nvPicPr>
          <p:cNvPr id="18" name="Picture 6" descr="Hand Drawn Arrow Icons - Download Free Vector Icons | Noun Projec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6021" y="2943746"/>
            <a:ext cx="516777" cy="516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6" descr="Hand Drawn Arrow Icons - Download Free Vector Icons | Noun Projec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072" y="2951046"/>
            <a:ext cx="516777" cy="516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3" name="Groep 22"/>
          <p:cNvGrpSpPr/>
          <p:nvPr/>
        </p:nvGrpSpPr>
        <p:grpSpPr>
          <a:xfrm>
            <a:off x="9340445" y="1965866"/>
            <a:ext cx="1240532" cy="1760627"/>
            <a:chOff x="9315938" y="2042612"/>
            <a:chExt cx="1240532" cy="1760627"/>
          </a:xfrm>
        </p:grpSpPr>
        <p:pic>
          <p:nvPicPr>
            <p:cNvPr id="24" name="Afbeelding 23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29271" y="2989373"/>
              <a:ext cx="813866" cy="813866"/>
            </a:xfrm>
            <a:prstGeom prst="rect">
              <a:avLst/>
            </a:prstGeom>
          </p:spPr>
        </p:pic>
        <p:sp>
          <p:nvSpPr>
            <p:cNvPr id="25" name="Tekstvak 24"/>
            <p:cNvSpPr txBox="1"/>
            <p:nvPr/>
          </p:nvSpPr>
          <p:spPr>
            <a:xfrm>
              <a:off x="9315938" y="2042612"/>
              <a:ext cx="124053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dirty="0"/>
                <a:t>4.</a:t>
              </a:r>
            </a:p>
            <a:p>
              <a:r>
                <a:rPr lang="en-GB" dirty="0"/>
                <a:t>Visualisatie</a:t>
              </a:r>
              <a:endParaRPr lang="nl-BE" dirty="0"/>
            </a:p>
          </p:txBody>
        </p:sp>
      </p:grpSp>
      <p:pic>
        <p:nvPicPr>
          <p:cNvPr id="26" name="Picture 6" descr="Hand Drawn Arrow Icons - Download Free Vector Icons | Noun Projec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7242044" y="3953875"/>
            <a:ext cx="516777" cy="516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Afbeelding 2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14096" y="5255289"/>
            <a:ext cx="793230" cy="541998"/>
          </a:xfrm>
          <a:prstGeom prst="rect">
            <a:avLst/>
          </a:prstGeom>
        </p:spPr>
      </p:pic>
      <p:sp>
        <p:nvSpPr>
          <p:cNvPr id="28" name="Tekstvak 27"/>
          <p:cNvSpPr txBox="1"/>
          <p:nvPr/>
        </p:nvSpPr>
        <p:spPr>
          <a:xfrm>
            <a:off x="6888277" y="4608958"/>
            <a:ext cx="12243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5.</a:t>
            </a:r>
          </a:p>
          <a:p>
            <a:r>
              <a:rPr lang="en-GB" dirty="0"/>
              <a:t>Exporteren</a:t>
            </a:r>
            <a:endParaRPr lang="nl-BE" dirty="0"/>
          </a:p>
        </p:txBody>
      </p:sp>
      <p:grpSp>
        <p:nvGrpSpPr>
          <p:cNvPr id="2" name="Groep 1"/>
          <p:cNvGrpSpPr/>
          <p:nvPr/>
        </p:nvGrpSpPr>
        <p:grpSpPr>
          <a:xfrm>
            <a:off x="6736283" y="1971528"/>
            <a:ext cx="1528303" cy="1731992"/>
            <a:chOff x="6736283" y="1971528"/>
            <a:chExt cx="1528303" cy="1731992"/>
          </a:xfrm>
        </p:grpSpPr>
        <p:sp>
          <p:nvSpPr>
            <p:cNvPr id="21" name="Tekstvak 20"/>
            <p:cNvSpPr txBox="1"/>
            <p:nvPr/>
          </p:nvSpPr>
          <p:spPr>
            <a:xfrm>
              <a:off x="6736283" y="1971528"/>
              <a:ext cx="152830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dirty="0"/>
                <a:t>3.</a:t>
              </a:r>
            </a:p>
            <a:p>
              <a:r>
                <a:rPr lang="en-GB" dirty="0"/>
                <a:t>Webapplicatie</a:t>
              </a:r>
              <a:endParaRPr lang="nl-BE" dirty="0"/>
            </a:p>
          </p:txBody>
        </p:sp>
        <p:pic>
          <p:nvPicPr>
            <p:cNvPr id="30" name="Picture 4" descr="Application, asp.net, development, programming, web icon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43863" y="2759553"/>
              <a:ext cx="943967" cy="9439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77246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313508" y="6459783"/>
            <a:ext cx="2472271" cy="365125"/>
          </a:xfrm>
        </p:spPr>
        <p:txBody>
          <a:bodyPr/>
          <a:lstStyle/>
          <a:p>
            <a:r>
              <a:rPr lang="nl-BE" sz="1400" dirty="0"/>
              <a:t>Bryan Van Huyneghem</a:t>
            </a:r>
            <a:endParaRPr lang="nl-BE" sz="800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2191294" y="6459784"/>
            <a:ext cx="7870372" cy="365125"/>
          </a:xfrm>
        </p:spPr>
        <p:txBody>
          <a:bodyPr/>
          <a:lstStyle/>
          <a:p>
            <a:r>
              <a:rPr lang="en-GB" sz="1400" cap="none" dirty="0"/>
              <a:t>Context – </a:t>
            </a:r>
            <a:r>
              <a:rPr lang="en-GB" sz="1600" b="1" cap="none" dirty="0"/>
              <a:t>MVC</a:t>
            </a:r>
            <a:r>
              <a:rPr lang="en-GB" sz="1600" cap="none" dirty="0"/>
              <a:t> </a:t>
            </a:r>
            <a:r>
              <a:rPr lang="en-GB" sz="1400" cap="none" dirty="0"/>
              <a:t>– Databank – Parsers – Visualisatie – Inlogsysteem – Future work</a:t>
            </a:r>
            <a:endParaRPr lang="nl-BE" sz="1400" cap="none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10613571" y="6459785"/>
            <a:ext cx="598912" cy="365125"/>
          </a:xfrm>
        </p:spPr>
        <p:txBody>
          <a:bodyPr/>
          <a:lstStyle/>
          <a:p>
            <a:fld id="{535572C1-3FAA-4346-9330-03EF25016D70}" type="slidenum">
              <a:rPr lang="nl-BE" sz="1600" smtClean="0"/>
              <a:t>5</a:t>
            </a:fld>
            <a:endParaRPr lang="nl-BE" sz="1600" dirty="0"/>
          </a:p>
        </p:txBody>
      </p:sp>
      <p:cxnSp>
        <p:nvCxnSpPr>
          <p:cNvPr id="10" name="Rechte verbindingslijn 9"/>
          <p:cNvCxnSpPr/>
          <p:nvPr/>
        </p:nvCxnSpPr>
        <p:spPr>
          <a:xfrm>
            <a:off x="1097280" y="1045030"/>
            <a:ext cx="1021025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el 1"/>
          <p:cNvSpPr txBox="1">
            <a:spLocks/>
          </p:cNvSpPr>
          <p:nvPr/>
        </p:nvSpPr>
        <p:spPr>
          <a:xfrm>
            <a:off x="1097280" y="286604"/>
            <a:ext cx="10058400" cy="758426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>
                <a:solidFill>
                  <a:schemeClr val="tx1"/>
                </a:solidFill>
              </a:rPr>
              <a:t>Webapplicatie met ASP.NET MVC 5</a:t>
            </a: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12" name="Tijdelijke aanduiding voor inhoud 2"/>
          <p:cNvSpPr txBox="1">
            <a:spLocks/>
          </p:cNvSpPr>
          <p:nvPr/>
        </p:nvSpPr>
        <p:spPr>
          <a:xfrm>
            <a:off x="6732493" y="1420585"/>
            <a:ext cx="4787153" cy="4448507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GB" sz="2400" dirty="0">
                <a:solidFill>
                  <a:schemeClr val="tx1"/>
                </a:solidFill>
                <a:latin typeface="+mj-lt"/>
              </a:rPr>
              <a:t> </a:t>
            </a:r>
            <a:r>
              <a:rPr lang="nl-BE" sz="2400" dirty="0">
                <a:solidFill>
                  <a:schemeClr val="tx1"/>
                </a:solidFill>
                <a:latin typeface="+mj-lt"/>
              </a:rPr>
              <a:t>Typisch </a:t>
            </a:r>
            <a:r>
              <a:rPr lang="nl-BE" sz="2400" b="1" dirty="0">
                <a:solidFill>
                  <a:schemeClr val="tx1"/>
                </a:solidFill>
                <a:latin typeface="+mj-lt"/>
              </a:rPr>
              <a:t>MVC</a:t>
            </a:r>
            <a:r>
              <a:rPr lang="nl-BE" sz="2400" dirty="0">
                <a:solidFill>
                  <a:schemeClr val="tx1"/>
                </a:solidFill>
                <a:latin typeface="+mj-lt"/>
              </a:rPr>
              <a:t> </a:t>
            </a:r>
            <a:r>
              <a:rPr lang="nl-BE" sz="2400" i="1" dirty="0">
                <a:solidFill>
                  <a:schemeClr val="tx1"/>
                </a:solidFill>
                <a:latin typeface="+mj-lt"/>
              </a:rPr>
              <a:t>software pattern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GB" sz="2200" i="1" dirty="0">
              <a:solidFill>
                <a:schemeClr val="tx1"/>
              </a:solidFill>
              <a:latin typeface="+mj-lt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000" b="1" i="1" dirty="0">
                <a:solidFill>
                  <a:schemeClr val="tx1"/>
                </a:solidFill>
              </a:rPr>
              <a:t>Controllers</a:t>
            </a:r>
            <a:r>
              <a:rPr lang="en-GB" sz="2000" i="1" dirty="0">
                <a:solidFill>
                  <a:schemeClr val="tx1"/>
                </a:solidFill>
              </a:rPr>
              <a:t>: </a:t>
            </a:r>
            <a:r>
              <a:rPr lang="en-GB" sz="2000" dirty="0">
                <a:solidFill>
                  <a:schemeClr val="tx1"/>
                </a:solidFill>
              </a:rPr>
              <a:t>navigatie en CRUD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GB" sz="2000" i="1" dirty="0">
              <a:solidFill>
                <a:schemeClr val="tx1"/>
              </a:solidFill>
              <a:latin typeface="+mj-lt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000" b="1" i="1" dirty="0">
                <a:solidFill>
                  <a:schemeClr val="tx1"/>
                </a:solidFill>
              </a:rPr>
              <a:t>Model</a:t>
            </a:r>
            <a:r>
              <a:rPr lang="en-GB" sz="2000" i="1" dirty="0">
                <a:solidFill>
                  <a:schemeClr val="tx1"/>
                </a:solidFill>
              </a:rPr>
              <a:t>: Object Relational Modelling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GB" sz="2000" i="1" dirty="0">
              <a:solidFill>
                <a:schemeClr val="tx1"/>
              </a:solidFill>
              <a:latin typeface="+mj-lt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000" b="1" i="1" dirty="0">
                <a:solidFill>
                  <a:schemeClr val="tx1"/>
                </a:solidFill>
              </a:rPr>
              <a:t>Views</a:t>
            </a:r>
            <a:r>
              <a:rPr lang="en-GB" sz="2000" dirty="0">
                <a:solidFill>
                  <a:schemeClr val="tx1"/>
                </a:solidFill>
              </a:rPr>
              <a:t>: ‘</a:t>
            </a:r>
            <a:r>
              <a:rPr lang="en-GB" sz="2000" i="1" dirty="0">
                <a:solidFill>
                  <a:schemeClr val="tx1"/>
                </a:solidFill>
              </a:rPr>
              <a:t>Razor pages</a:t>
            </a:r>
            <a:r>
              <a:rPr lang="en-GB" sz="2000" dirty="0">
                <a:solidFill>
                  <a:schemeClr val="tx1"/>
                </a:solidFill>
              </a:rPr>
              <a:t>’ (.cshtml)</a:t>
            </a:r>
            <a:endParaRPr lang="nl-BE" sz="2400" dirty="0">
              <a:solidFill>
                <a:schemeClr val="tx1"/>
              </a:solidFill>
            </a:endParaRPr>
          </a:p>
          <a:p>
            <a:pPr marL="514350" indent="-514350">
              <a:buFont typeface="+mj-lt"/>
              <a:buAutoNum type="arabicParenR"/>
            </a:pPr>
            <a:endParaRPr lang="nl-BE" sz="2400" dirty="0"/>
          </a:p>
        </p:txBody>
      </p:sp>
      <p:pic>
        <p:nvPicPr>
          <p:cNvPr id="2" name="Afbeelding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997" y="986492"/>
            <a:ext cx="5672650" cy="5395743"/>
          </a:xfrm>
          <a:prstGeom prst="rect">
            <a:avLst/>
          </a:prstGeom>
        </p:spPr>
      </p:pic>
      <p:pic>
        <p:nvPicPr>
          <p:cNvPr id="9" name="Picture 4" descr="Application, asp.net, development, programming, web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5680" y="42525"/>
            <a:ext cx="943967" cy="943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# Development Fundamentals | Pluralsigh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9139" y="4200279"/>
            <a:ext cx="1652611" cy="1652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ile:JavaScript-logo.png - Wikimedia Commons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1963" y="4672480"/>
            <a:ext cx="708211" cy="708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ML5 logo using CSS3 - Catalin Red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1666" y="4597870"/>
            <a:ext cx="995081" cy="857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4212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313508" y="6459783"/>
            <a:ext cx="2472271" cy="365125"/>
          </a:xfrm>
        </p:spPr>
        <p:txBody>
          <a:bodyPr/>
          <a:lstStyle/>
          <a:p>
            <a:r>
              <a:rPr lang="nl-BE" sz="1400" dirty="0"/>
              <a:t>Bryan Van Huyneghem</a:t>
            </a:r>
            <a:endParaRPr lang="nl-BE" sz="800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2191294" y="6459784"/>
            <a:ext cx="7870372" cy="365125"/>
          </a:xfrm>
        </p:spPr>
        <p:txBody>
          <a:bodyPr/>
          <a:lstStyle/>
          <a:p>
            <a:r>
              <a:rPr lang="en-GB" sz="1400" cap="none" dirty="0"/>
              <a:t>Context – </a:t>
            </a:r>
            <a:r>
              <a:rPr lang="en-GB" sz="1600" b="1" cap="none" dirty="0"/>
              <a:t>MVC</a:t>
            </a:r>
            <a:r>
              <a:rPr lang="en-GB" sz="1600" cap="none" dirty="0"/>
              <a:t> </a:t>
            </a:r>
            <a:r>
              <a:rPr lang="en-GB" sz="1400" cap="none" dirty="0"/>
              <a:t>– Databank – Parsers – Visualisatie – Inlogsysteem – Future work</a:t>
            </a:r>
            <a:endParaRPr lang="nl-BE" sz="1400" cap="none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10613571" y="6459785"/>
            <a:ext cx="598912" cy="365125"/>
          </a:xfrm>
        </p:spPr>
        <p:txBody>
          <a:bodyPr/>
          <a:lstStyle/>
          <a:p>
            <a:fld id="{535572C1-3FAA-4346-9330-03EF25016D70}" type="slidenum">
              <a:rPr lang="nl-BE" sz="1600" smtClean="0"/>
              <a:t>6</a:t>
            </a:fld>
            <a:endParaRPr lang="nl-BE" sz="1600" dirty="0"/>
          </a:p>
        </p:txBody>
      </p:sp>
      <p:cxnSp>
        <p:nvCxnSpPr>
          <p:cNvPr id="10" name="Rechte verbindingslijn 9"/>
          <p:cNvCxnSpPr/>
          <p:nvPr/>
        </p:nvCxnSpPr>
        <p:spPr>
          <a:xfrm>
            <a:off x="1097280" y="1045030"/>
            <a:ext cx="1021025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el 1"/>
          <p:cNvSpPr txBox="1">
            <a:spLocks/>
          </p:cNvSpPr>
          <p:nvPr/>
        </p:nvSpPr>
        <p:spPr>
          <a:xfrm>
            <a:off x="1097280" y="286604"/>
            <a:ext cx="10058400" cy="758426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>
                <a:solidFill>
                  <a:schemeClr val="tx1"/>
                </a:solidFill>
              </a:rPr>
              <a:t>Webapplicatie met ASP.NET MVC 5</a:t>
            </a: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12" name="Tijdelijke aanduiding voor inhoud 2"/>
          <p:cNvSpPr txBox="1">
            <a:spLocks/>
          </p:cNvSpPr>
          <p:nvPr/>
        </p:nvSpPr>
        <p:spPr>
          <a:xfrm>
            <a:off x="8328212" y="1420585"/>
            <a:ext cx="3639670" cy="4448507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BE" sz="2400" dirty="0">
                <a:solidFill>
                  <a:schemeClr val="tx1"/>
                </a:solidFill>
              </a:rPr>
              <a:t>HTML-tabel met extra functionaliteiten…</a:t>
            </a:r>
          </a:p>
          <a:p>
            <a:pPr marL="0" indent="0">
              <a:buNone/>
            </a:pPr>
            <a:endParaRPr lang="en-GB" sz="2200" i="1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nl-BE" sz="2000" b="1" i="1" dirty="0">
                <a:solidFill>
                  <a:schemeClr val="tx1"/>
                </a:solidFill>
              </a:rPr>
              <a:t>Zoeken</a:t>
            </a:r>
            <a:r>
              <a:rPr lang="nl-BE" sz="2000" dirty="0">
                <a:solidFill>
                  <a:schemeClr val="tx1"/>
                </a:solidFill>
              </a:rPr>
              <a:t> in kolommen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GB" sz="2000" i="1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nl-BE" sz="2000" b="1" i="1" dirty="0">
                <a:solidFill>
                  <a:schemeClr val="tx1"/>
                </a:solidFill>
              </a:rPr>
              <a:t>Sorteren</a:t>
            </a:r>
            <a:r>
              <a:rPr lang="nl-BE" sz="2000" dirty="0">
                <a:solidFill>
                  <a:schemeClr val="tx1"/>
                </a:solidFill>
              </a:rPr>
              <a:t> van kolommen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nl-BE" sz="2000" i="1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000" b="1" i="1" dirty="0">
                <a:solidFill>
                  <a:schemeClr val="tx1"/>
                </a:solidFill>
              </a:rPr>
              <a:t>Paginering</a:t>
            </a:r>
            <a:r>
              <a:rPr lang="en-GB" sz="2000" dirty="0">
                <a:solidFill>
                  <a:schemeClr val="tx1"/>
                </a:solidFill>
              </a:rPr>
              <a:t> van entries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GB" sz="2000" b="1" dirty="0">
              <a:solidFill>
                <a:schemeClr val="tx1"/>
              </a:solidFill>
            </a:endParaRPr>
          </a:p>
          <a:p>
            <a:pPr marL="201168" lvl="1" indent="0">
              <a:buNone/>
            </a:pPr>
            <a:r>
              <a:rPr lang="en-GB" sz="2000" dirty="0">
                <a:solidFill>
                  <a:schemeClr val="tx1"/>
                </a:solidFill>
              </a:rPr>
              <a:t>-&gt;</a:t>
            </a:r>
            <a:r>
              <a:rPr lang="en-GB" sz="2000" b="1" dirty="0">
                <a:solidFill>
                  <a:schemeClr val="tx1"/>
                </a:solidFill>
              </a:rPr>
              <a:t> Data Tables </a:t>
            </a:r>
            <a:r>
              <a:rPr lang="en-GB" sz="2000" dirty="0">
                <a:solidFill>
                  <a:schemeClr val="tx1"/>
                </a:solidFill>
              </a:rPr>
              <a:t>(jQuery)</a:t>
            </a:r>
            <a:endParaRPr lang="nl-BE" sz="2400" dirty="0">
              <a:solidFill>
                <a:schemeClr val="tx1"/>
              </a:solidFill>
            </a:endParaRPr>
          </a:p>
          <a:p>
            <a:pPr marL="0" indent="0">
              <a:buFont typeface="Calibri" panose="020F0502020204030204" pitchFamily="34" charset="0"/>
              <a:buNone/>
            </a:pPr>
            <a:endParaRPr lang="nl-BE" sz="2400" dirty="0">
              <a:solidFill>
                <a:schemeClr val="tx1"/>
              </a:solidFill>
            </a:endParaRPr>
          </a:p>
          <a:p>
            <a:pPr marL="514350" indent="-514350">
              <a:buFont typeface="+mj-lt"/>
              <a:buAutoNum type="arabicParenR"/>
            </a:pPr>
            <a:endParaRPr lang="nl-BE" sz="2400" dirty="0"/>
          </a:p>
        </p:txBody>
      </p:sp>
      <p:pic>
        <p:nvPicPr>
          <p:cNvPr id="2" name="Afbeelding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685" y="1045029"/>
            <a:ext cx="7577671" cy="5391558"/>
          </a:xfrm>
          <a:prstGeom prst="rect">
            <a:avLst/>
          </a:prstGeom>
        </p:spPr>
      </p:pic>
      <p:pic>
        <p:nvPicPr>
          <p:cNvPr id="13" name="Picture 4" descr="Application, asp.net, development, programming, web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5680" y="42525"/>
            <a:ext cx="943967" cy="943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824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313508" y="6459783"/>
            <a:ext cx="2472271" cy="365125"/>
          </a:xfrm>
        </p:spPr>
        <p:txBody>
          <a:bodyPr/>
          <a:lstStyle/>
          <a:p>
            <a:r>
              <a:rPr lang="nl-BE" sz="1400" dirty="0"/>
              <a:t>Bryan Van Huyneghem</a:t>
            </a:r>
            <a:endParaRPr lang="nl-BE" sz="800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2191294" y="6459784"/>
            <a:ext cx="7870372" cy="365125"/>
          </a:xfrm>
        </p:spPr>
        <p:txBody>
          <a:bodyPr/>
          <a:lstStyle/>
          <a:p>
            <a:r>
              <a:rPr lang="en-GB" sz="1400" cap="none" dirty="0"/>
              <a:t>Context – </a:t>
            </a:r>
            <a:r>
              <a:rPr lang="en-GB" sz="1600" b="1" cap="none" dirty="0"/>
              <a:t>MVC</a:t>
            </a:r>
            <a:r>
              <a:rPr lang="en-GB" sz="1600" cap="none" dirty="0"/>
              <a:t> </a:t>
            </a:r>
            <a:r>
              <a:rPr lang="en-GB" sz="1400" cap="none" dirty="0"/>
              <a:t>– Databank – Parsers – Visualisatie – Inlogsysteem – Future work</a:t>
            </a:r>
            <a:endParaRPr lang="nl-BE" sz="1400" cap="none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10613571" y="6459785"/>
            <a:ext cx="598912" cy="365125"/>
          </a:xfrm>
        </p:spPr>
        <p:txBody>
          <a:bodyPr/>
          <a:lstStyle/>
          <a:p>
            <a:fld id="{535572C1-3FAA-4346-9330-03EF25016D70}" type="slidenum">
              <a:rPr lang="nl-BE" sz="1600" smtClean="0"/>
              <a:t>7</a:t>
            </a:fld>
            <a:endParaRPr lang="nl-BE" sz="1600" dirty="0"/>
          </a:p>
        </p:txBody>
      </p:sp>
      <p:cxnSp>
        <p:nvCxnSpPr>
          <p:cNvPr id="10" name="Rechte verbindingslijn 9"/>
          <p:cNvCxnSpPr/>
          <p:nvPr/>
        </p:nvCxnSpPr>
        <p:spPr>
          <a:xfrm>
            <a:off x="1097280" y="1045030"/>
            <a:ext cx="1021025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el 1"/>
          <p:cNvSpPr txBox="1">
            <a:spLocks/>
          </p:cNvSpPr>
          <p:nvPr/>
        </p:nvSpPr>
        <p:spPr>
          <a:xfrm>
            <a:off x="1097280" y="286604"/>
            <a:ext cx="10058400" cy="758426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>
                <a:solidFill>
                  <a:schemeClr val="tx1"/>
                </a:solidFill>
              </a:rPr>
              <a:t>Uploaden van bestanden</a:t>
            </a: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12" name="Tijdelijke aanduiding voor inhoud 2"/>
          <p:cNvSpPr txBox="1">
            <a:spLocks/>
          </p:cNvSpPr>
          <p:nvPr/>
        </p:nvSpPr>
        <p:spPr>
          <a:xfrm>
            <a:off x="1097280" y="1420585"/>
            <a:ext cx="10058400" cy="4448507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endParaRPr lang="nl-BE" sz="2400" dirty="0">
              <a:solidFill>
                <a:schemeClr val="tx1"/>
              </a:solidFill>
              <a:latin typeface="+mj-lt"/>
            </a:endParaRPr>
          </a:p>
          <a:p>
            <a:pPr marL="0" indent="0">
              <a:buNone/>
            </a:pPr>
            <a:endParaRPr lang="nl-BE" sz="2400" dirty="0">
              <a:solidFill>
                <a:schemeClr val="tx1"/>
              </a:solidFill>
            </a:endParaRPr>
          </a:p>
          <a:p>
            <a:pPr marL="514350" indent="-514350">
              <a:buFont typeface="+mj-lt"/>
              <a:buAutoNum type="arabicParenR"/>
            </a:pPr>
            <a:endParaRPr lang="nl-BE" sz="2400" dirty="0"/>
          </a:p>
        </p:txBody>
      </p:sp>
      <p:pic>
        <p:nvPicPr>
          <p:cNvPr id="2" name="Afbeelding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072" y="1144116"/>
            <a:ext cx="10498671" cy="4757074"/>
          </a:xfrm>
          <a:prstGeom prst="rect">
            <a:avLst/>
          </a:prstGeom>
        </p:spPr>
      </p:pic>
      <p:pic>
        <p:nvPicPr>
          <p:cNvPr id="3" name="Afbeelding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071" y="1144116"/>
            <a:ext cx="10498671" cy="5154558"/>
          </a:xfrm>
          <a:prstGeom prst="rect">
            <a:avLst/>
          </a:prstGeom>
        </p:spPr>
      </p:pic>
      <p:pic>
        <p:nvPicPr>
          <p:cNvPr id="7" name="Afbeelding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0430" y="1163777"/>
            <a:ext cx="10481312" cy="5161619"/>
          </a:xfrm>
          <a:prstGeom prst="rect">
            <a:avLst/>
          </a:prstGeom>
        </p:spPr>
      </p:pic>
      <p:pic>
        <p:nvPicPr>
          <p:cNvPr id="13" name="Picture 4" descr="Application, asp.net, development, programming, web ic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5680" y="42525"/>
            <a:ext cx="943967" cy="943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Afbeelding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3070" y="1153052"/>
            <a:ext cx="10498672" cy="5192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105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313508" y="6459783"/>
            <a:ext cx="2472271" cy="365125"/>
          </a:xfrm>
        </p:spPr>
        <p:txBody>
          <a:bodyPr/>
          <a:lstStyle/>
          <a:p>
            <a:r>
              <a:rPr lang="nl-BE" sz="1400" dirty="0"/>
              <a:t>Nathan Beyne</a:t>
            </a:r>
            <a:endParaRPr lang="nl-BE" sz="800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2191294" y="6459784"/>
            <a:ext cx="7870372" cy="365125"/>
          </a:xfrm>
        </p:spPr>
        <p:txBody>
          <a:bodyPr/>
          <a:lstStyle/>
          <a:p>
            <a:r>
              <a:rPr lang="en-GB" sz="1400" cap="none" dirty="0"/>
              <a:t>Context – MVC</a:t>
            </a:r>
            <a:r>
              <a:rPr lang="en-GB" sz="1600" cap="none" dirty="0"/>
              <a:t> </a:t>
            </a:r>
            <a:r>
              <a:rPr lang="en-GB" sz="1400" cap="none" dirty="0"/>
              <a:t>– </a:t>
            </a:r>
            <a:r>
              <a:rPr lang="en-GB" sz="1600" b="1" cap="none" dirty="0"/>
              <a:t>Databank</a:t>
            </a:r>
            <a:r>
              <a:rPr lang="en-GB" sz="1400" cap="none" dirty="0"/>
              <a:t> – Parsers – Visualisatie – Inlogsysteem – Future work</a:t>
            </a:r>
            <a:endParaRPr lang="nl-BE" sz="1400" cap="none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10613571" y="6459785"/>
            <a:ext cx="598912" cy="365125"/>
          </a:xfrm>
        </p:spPr>
        <p:txBody>
          <a:bodyPr/>
          <a:lstStyle/>
          <a:p>
            <a:fld id="{535572C1-3FAA-4346-9330-03EF25016D70}" type="slidenum">
              <a:rPr lang="nl-BE" sz="1600" smtClean="0"/>
              <a:t>8</a:t>
            </a:fld>
            <a:endParaRPr lang="nl-BE" sz="1600" dirty="0"/>
          </a:p>
        </p:txBody>
      </p:sp>
      <p:cxnSp>
        <p:nvCxnSpPr>
          <p:cNvPr id="10" name="Rechte verbindingslijn 9"/>
          <p:cNvCxnSpPr/>
          <p:nvPr/>
        </p:nvCxnSpPr>
        <p:spPr>
          <a:xfrm>
            <a:off x="1097280" y="1045030"/>
            <a:ext cx="1021025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el 1"/>
          <p:cNvSpPr txBox="1">
            <a:spLocks/>
          </p:cNvSpPr>
          <p:nvPr/>
        </p:nvSpPr>
        <p:spPr>
          <a:xfrm>
            <a:off x="1097280" y="286604"/>
            <a:ext cx="10058400" cy="758426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>
                <a:solidFill>
                  <a:schemeClr val="tx1"/>
                </a:solidFill>
              </a:rPr>
              <a:t>Databank met SQL Server</a:t>
            </a: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12" name="Tijdelijke aanduiding voor inhoud 2"/>
          <p:cNvSpPr txBox="1">
            <a:spLocks/>
          </p:cNvSpPr>
          <p:nvPr/>
        </p:nvSpPr>
        <p:spPr>
          <a:xfrm>
            <a:off x="1097280" y="1420585"/>
            <a:ext cx="10058400" cy="4448507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endParaRPr lang="nl-BE" sz="2400" dirty="0">
              <a:solidFill>
                <a:schemeClr val="tx1"/>
              </a:solidFill>
            </a:endParaRPr>
          </a:p>
          <a:p>
            <a:pPr marL="514350" indent="-514350">
              <a:buFont typeface="+mj-lt"/>
              <a:buAutoNum type="arabicParenR"/>
            </a:pPr>
            <a:endParaRPr lang="nl-BE" sz="2400" dirty="0"/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D5377B0-390F-44E8-8D88-0B2E3A7DB0FA}"/>
              </a:ext>
            </a:extLst>
          </p:cNvPr>
          <p:cNvSpPr txBox="1">
            <a:spLocks/>
          </p:cNvSpPr>
          <p:nvPr/>
        </p:nvSpPr>
        <p:spPr>
          <a:xfrm>
            <a:off x="965944" y="1528153"/>
            <a:ext cx="3639670" cy="4448507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" panose="05000000000000000000" pitchFamily="2" charset="2"/>
              <a:buChar char="§"/>
            </a:pPr>
            <a:r>
              <a:rPr lang="nl-BE" sz="2000" b="1" i="1" dirty="0">
                <a:solidFill>
                  <a:schemeClr val="tx1"/>
                </a:solidFill>
              </a:rPr>
              <a:t>Ontworpen </a:t>
            </a:r>
            <a:r>
              <a:rPr lang="nl-BE" sz="2000" dirty="0">
                <a:solidFill>
                  <a:schemeClr val="tx1"/>
                </a:solidFill>
              </a:rPr>
              <a:t>in SQL Server Management Studio (SSMS)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GB" sz="2000" i="1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nl-BE" sz="2000" b="1" i="1" dirty="0">
                <a:solidFill>
                  <a:schemeClr val="tx1"/>
                </a:solidFill>
              </a:rPr>
              <a:t>SQL Server</a:t>
            </a:r>
            <a:endParaRPr lang="nl-BE" sz="2400" dirty="0">
              <a:solidFill>
                <a:schemeClr val="tx1"/>
              </a:solidFill>
            </a:endParaRPr>
          </a:p>
          <a:p>
            <a:pPr marL="0" indent="0">
              <a:buFont typeface="Calibri" panose="020F0502020204030204" pitchFamily="34" charset="0"/>
              <a:buNone/>
            </a:pPr>
            <a:endParaRPr lang="nl-BE" sz="2400" dirty="0">
              <a:solidFill>
                <a:schemeClr val="tx1"/>
              </a:solidFill>
            </a:endParaRPr>
          </a:p>
          <a:p>
            <a:pPr marL="514350" indent="-514350">
              <a:buFont typeface="+mj-lt"/>
              <a:buAutoNum type="arabicParenR"/>
            </a:pPr>
            <a:endParaRPr lang="nl-BE" sz="2400" dirty="0"/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3FE28DE5-FE1D-466B-9EE7-53DAF25E8A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5461" y="2184656"/>
            <a:ext cx="7870372" cy="4033566"/>
          </a:xfrm>
          <a:prstGeom prst="rect">
            <a:avLst/>
          </a:prstGeom>
        </p:spPr>
      </p:pic>
      <p:pic>
        <p:nvPicPr>
          <p:cNvPr id="13" name="Afbeelding 12">
            <a:extLst>
              <a:ext uri="{FF2B5EF4-FFF2-40B4-BE49-F238E27FC236}">
                <a16:creationId xmlns:a16="http://schemas.microsoft.com/office/drawing/2014/main" id="{DB9FE702-B333-4089-9DC3-2607F3B69E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64626" y="164138"/>
            <a:ext cx="797040" cy="797040"/>
          </a:xfrm>
          <a:prstGeom prst="rect">
            <a:avLst/>
          </a:prstGeom>
        </p:spPr>
      </p:pic>
      <p:pic>
        <p:nvPicPr>
          <p:cNvPr id="14" name="Picture 2" descr="Database Diagram Icon - Wiring Diagrams Show">
            <a:extLst>
              <a:ext uri="{FF2B5EF4-FFF2-40B4-BE49-F238E27FC236}">
                <a16:creationId xmlns:a16="http://schemas.microsoft.com/office/drawing/2014/main" id="{94D99D60-36FD-4703-B0B3-39EBFA97B6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3138" y="0"/>
            <a:ext cx="1075857" cy="1054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8" descr="Office, database Free Icon of Super Flat Remix V1.08 Apps">
            <a:extLst>
              <a:ext uri="{FF2B5EF4-FFF2-40B4-BE49-F238E27FC236}">
                <a16:creationId xmlns:a16="http://schemas.microsoft.com/office/drawing/2014/main" id="{609CA9DF-E4A3-46C2-9D48-FECD26A860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2483" y="286604"/>
            <a:ext cx="710304" cy="710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2699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313508" y="6459783"/>
            <a:ext cx="2472271" cy="365125"/>
          </a:xfrm>
        </p:spPr>
        <p:txBody>
          <a:bodyPr/>
          <a:lstStyle/>
          <a:p>
            <a:r>
              <a:rPr lang="nl-BE" sz="1400" dirty="0"/>
              <a:t>Nathan Beyne</a:t>
            </a:r>
            <a:endParaRPr lang="nl-BE" sz="800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2191294" y="6459784"/>
            <a:ext cx="7870372" cy="365125"/>
          </a:xfrm>
        </p:spPr>
        <p:txBody>
          <a:bodyPr/>
          <a:lstStyle/>
          <a:p>
            <a:r>
              <a:rPr lang="en-GB" sz="1400" cap="none" dirty="0"/>
              <a:t>Context – MVC</a:t>
            </a:r>
            <a:r>
              <a:rPr lang="en-GB" sz="1600" cap="none" dirty="0"/>
              <a:t> </a:t>
            </a:r>
            <a:r>
              <a:rPr lang="en-GB" sz="1400" cap="none" dirty="0"/>
              <a:t>– </a:t>
            </a:r>
            <a:r>
              <a:rPr lang="en-GB" sz="1600" b="1" cap="none" dirty="0"/>
              <a:t>Databank</a:t>
            </a:r>
            <a:r>
              <a:rPr lang="en-GB" sz="1400" cap="none" dirty="0"/>
              <a:t> – Parsers – Visualisatie – Inlogsysteem – Future work</a:t>
            </a:r>
            <a:endParaRPr lang="nl-BE" sz="1400" cap="none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10613571" y="6459785"/>
            <a:ext cx="598912" cy="365125"/>
          </a:xfrm>
        </p:spPr>
        <p:txBody>
          <a:bodyPr/>
          <a:lstStyle/>
          <a:p>
            <a:fld id="{535572C1-3FAA-4346-9330-03EF25016D70}" type="slidenum">
              <a:rPr lang="nl-BE" sz="1600" smtClean="0"/>
              <a:t>9</a:t>
            </a:fld>
            <a:endParaRPr lang="nl-BE" sz="1600" dirty="0"/>
          </a:p>
        </p:txBody>
      </p:sp>
      <p:cxnSp>
        <p:nvCxnSpPr>
          <p:cNvPr id="10" name="Rechte verbindingslijn 9"/>
          <p:cNvCxnSpPr/>
          <p:nvPr/>
        </p:nvCxnSpPr>
        <p:spPr>
          <a:xfrm>
            <a:off x="1097280" y="1045030"/>
            <a:ext cx="1021025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el 1"/>
          <p:cNvSpPr txBox="1">
            <a:spLocks/>
          </p:cNvSpPr>
          <p:nvPr/>
        </p:nvSpPr>
        <p:spPr>
          <a:xfrm>
            <a:off x="1097280" y="286604"/>
            <a:ext cx="10058400" cy="758426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>
                <a:solidFill>
                  <a:schemeClr val="tx1"/>
                </a:solidFill>
              </a:rPr>
              <a:t>Entity Framework</a:t>
            </a: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6F369E50-FD53-4A8F-BEB4-927F2DB729E9}"/>
              </a:ext>
            </a:extLst>
          </p:cNvPr>
          <p:cNvSpPr txBox="1">
            <a:spLocks/>
          </p:cNvSpPr>
          <p:nvPr/>
        </p:nvSpPr>
        <p:spPr>
          <a:xfrm>
            <a:off x="965944" y="1528153"/>
            <a:ext cx="3778334" cy="4448507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" panose="05000000000000000000" pitchFamily="2" charset="2"/>
              <a:buChar char="§"/>
            </a:pPr>
            <a:r>
              <a:rPr lang="nl-BE" sz="2000" b="1" i="1" dirty="0">
                <a:solidFill>
                  <a:schemeClr val="tx1"/>
                </a:solidFill>
              </a:rPr>
              <a:t>Object </a:t>
            </a:r>
            <a:r>
              <a:rPr lang="nl-BE" sz="2000" b="1" i="1" dirty="0" err="1">
                <a:solidFill>
                  <a:schemeClr val="tx1"/>
                </a:solidFill>
              </a:rPr>
              <a:t>Relational</a:t>
            </a:r>
            <a:r>
              <a:rPr lang="nl-BE" sz="2000" b="1" i="1" dirty="0">
                <a:solidFill>
                  <a:schemeClr val="tx1"/>
                </a:solidFill>
              </a:rPr>
              <a:t> </a:t>
            </a:r>
            <a:r>
              <a:rPr lang="nl-BE" sz="2000" b="1" i="1" dirty="0" err="1">
                <a:solidFill>
                  <a:schemeClr val="tx1"/>
                </a:solidFill>
              </a:rPr>
              <a:t>Mapping</a:t>
            </a:r>
            <a:r>
              <a:rPr lang="nl-BE" sz="2000" b="1" i="1" dirty="0">
                <a:solidFill>
                  <a:schemeClr val="tx1"/>
                </a:solidFill>
              </a:rPr>
              <a:t> (ORM)</a:t>
            </a:r>
            <a:endParaRPr lang="nl-BE" sz="2000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GB" sz="2000" i="1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nl-BE" sz="2000" b="1" i="1" dirty="0">
                <a:solidFill>
                  <a:schemeClr val="tx1"/>
                </a:solidFill>
              </a:rPr>
              <a:t>Genereren </a:t>
            </a:r>
            <a:r>
              <a:rPr lang="nl-BE" sz="2000" dirty="0">
                <a:solidFill>
                  <a:schemeClr val="tx1"/>
                </a:solidFill>
              </a:rPr>
              <a:t>van entiteitsklassen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nl-BE" sz="2000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nl-BE" sz="2000" dirty="0">
                <a:solidFill>
                  <a:schemeClr val="tx1"/>
                </a:solidFill>
              </a:rPr>
              <a:t>Eenvoudige </a:t>
            </a:r>
            <a:r>
              <a:rPr lang="nl-BE" sz="2000" b="1" i="1" dirty="0">
                <a:solidFill>
                  <a:schemeClr val="tx1"/>
                </a:solidFill>
              </a:rPr>
              <a:t>communicatie </a:t>
            </a:r>
            <a:r>
              <a:rPr lang="nl-BE" sz="2000" dirty="0">
                <a:solidFill>
                  <a:schemeClr val="tx1"/>
                </a:solidFill>
              </a:rPr>
              <a:t>met de databank</a:t>
            </a:r>
            <a:endParaRPr lang="nl-BE" sz="2400" dirty="0">
              <a:solidFill>
                <a:schemeClr val="tx1"/>
              </a:solidFill>
            </a:endParaRPr>
          </a:p>
          <a:p>
            <a:pPr marL="0" indent="0">
              <a:buFont typeface="Calibri" panose="020F0502020204030204" pitchFamily="34" charset="0"/>
              <a:buNone/>
            </a:pPr>
            <a:endParaRPr lang="nl-BE" sz="2400" dirty="0">
              <a:solidFill>
                <a:schemeClr val="tx1"/>
              </a:solidFill>
            </a:endParaRPr>
          </a:p>
          <a:p>
            <a:pPr marL="514350" indent="-514350">
              <a:buFont typeface="+mj-lt"/>
              <a:buAutoNum type="arabicParenR"/>
            </a:pPr>
            <a:endParaRPr lang="nl-BE" sz="2400" dirty="0"/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E88CCEAF-6E39-401F-B547-278BC1C8AB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4626" y="164138"/>
            <a:ext cx="797040" cy="797040"/>
          </a:xfrm>
          <a:prstGeom prst="rect">
            <a:avLst/>
          </a:prstGeom>
        </p:spPr>
      </p:pic>
      <p:pic>
        <p:nvPicPr>
          <p:cNvPr id="13" name="Picture 2" descr="Database Diagram Icon - Wiring Diagrams Show">
            <a:extLst>
              <a:ext uri="{FF2B5EF4-FFF2-40B4-BE49-F238E27FC236}">
                <a16:creationId xmlns:a16="http://schemas.microsoft.com/office/drawing/2014/main" id="{19C24C76-C278-43CC-AEE2-E33B58C166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3138" y="0"/>
            <a:ext cx="1075857" cy="1054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8" descr="Office, database Free Icon of Super Flat Remix V1.08 Apps">
            <a:extLst>
              <a:ext uri="{FF2B5EF4-FFF2-40B4-BE49-F238E27FC236}">
                <a16:creationId xmlns:a16="http://schemas.microsoft.com/office/drawing/2014/main" id="{8C94D101-142A-4391-94D9-25EE58C06D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2483" y="286604"/>
            <a:ext cx="710304" cy="710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Afbeelding 2">
            <a:extLst>
              <a:ext uri="{FF2B5EF4-FFF2-40B4-BE49-F238E27FC236}">
                <a16:creationId xmlns:a16="http://schemas.microsoft.com/office/drawing/2014/main" id="{F11B46D1-0961-45DA-A524-5F5F90DCEB5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4278" y="2006208"/>
            <a:ext cx="7254964" cy="3267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367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rugblik">
  <a:themeElements>
    <a:clrScheme name="Terugblik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Terugbli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rugbli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678</TotalTime>
  <Words>535</Words>
  <Application>Microsoft Office PowerPoint</Application>
  <PresentationFormat>Breedbeeld</PresentationFormat>
  <Paragraphs>148</Paragraphs>
  <Slides>17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17</vt:i4>
      </vt:variant>
    </vt:vector>
  </HeadingPairs>
  <TitlesOfParts>
    <vt:vector size="21" baseType="lpstr">
      <vt:lpstr>Calibri</vt:lpstr>
      <vt:lpstr>Calibri Light</vt:lpstr>
      <vt:lpstr>Wingdings</vt:lpstr>
      <vt:lpstr>Terugblik</vt:lpstr>
      <vt:lpstr>Droneplanning-tool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Droneplanning-tool</dc:title>
  <dc:creator>Bryan Van Huyneghem</dc:creator>
  <cp:lastModifiedBy>nathan beyne</cp:lastModifiedBy>
  <cp:revision>83</cp:revision>
  <dcterms:created xsi:type="dcterms:W3CDTF">2020-04-07T07:52:24Z</dcterms:created>
  <dcterms:modified xsi:type="dcterms:W3CDTF">2020-05-11T02:05:17Z</dcterms:modified>
</cp:coreProperties>
</file>