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5"/>
  </p:sldMasterIdLst>
  <p:notesMasterIdLst>
    <p:notesMasterId r:id="rId52"/>
  </p:notesMasterIdLst>
  <p:handoutMasterIdLst>
    <p:handoutMasterId r:id="rId53"/>
  </p:handoutMasterIdLst>
  <p:sldIdLst>
    <p:sldId id="256" r:id="rId6"/>
    <p:sldId id="262" r:id="rId7"/>
    <p:sldId id="263" r:id="rId8"/>
    <p:sldId id="264" r:id="rId9"/>
    <p:sldId id="266" r:id="rId10"/>
    <p:sldId id="268" r:id="rId11"/>
    <p:sldId id="348" r:id="rId12"/>
    <p:sldId id="349" r:id="rId13"/>
    <p:sldId id="350" r:id="rId14"/>
    <p:sldId id="351" r:id="rId15"/>
    <p:sldId id="287" r:id="rId16"/>
    <p:sldId id="352" r:id="rId17"/>
    <p:sldId id="353" r:id="rId18"/>
    <p:sldId id="354" r:id="rId19"/>
    <p:sldId id="269" r:id="rId20"/>
    <p:sldId id="283" r:id="rId21"/>
    <p:sldId id="270" r:id="rId22"/>
    <p:sldId id="284" r:id="rId23"/>
    <p:sldId id="277" r:id="rId24"/>
    <p:sldId id="278" r:id="rId25"/>
    <p:sldId id="271" r:id="rId26"/>
    <p:sldId id="315" r:id="rId27"/>
    <p:sldId id="289" r:id="rId28"/>
    <p:sldId id="281" r:id="rId29"/>
    <p:sldId id="282" r:id="rId30"/>
    <p:sldId id="317" r:id="rId31"/>
    <p:sldId id="345" r:id="rId32"/>
    <p:sldId id="316" r:id="rId33"/>
    <p:sldId id="319" r:id="rId34"/>
    <p:sldId id="346" r:id="rId35"/>
    <p:sldId id="347" r:id="rId36"/>
    <p:sldId id="326" r:id="rId37"/>
    <p:sldId id="320" r:id="rId38"/>
    <p:sldId id="337" r:id="rId39"/>
    <p:sldId id="338" r:id="rId40"/>
    <p:sldId id="339" r:id="rId41"/>
    <p:sldId id="328" r:id="rId42"/>
    <p:sldId id="329" r:id="rId43"/>
    <p:sldId id="340" r:id="rId44"/>
    <p:sldId id="341" r:id="rId45"/>
    <p:sldId id="330" r:id="rId46"/>
    <p:sldId id="355" r:id="rId47"/>
    <p:sldId id="356" r:id="rId48"/>
    <p:sldId id="357" r:id="rId49"/>
    <p:sldId id="342" r:id="rId50"/>
    <p:sldId id="259" r:id="rId5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1pPr>
    <a:lvl2pPr marL="457148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2pPr>
    <a:lvl3pPr marL="914296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3pPr>
    <a:lvl4pPr marL="1371444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4pPr>
    <a:lvl5pPr marL="1828592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0"/>
    <a:srgbClr val="E5E5E5"/>
    <a:srgbClr val="666666"/>
    <a:srgbClr val="CCCCCC"/>
    <a:srgbClr val="FF6D00"/>
    <a:srgbClr val="003B76"/>
    <a:srgbClr val="00539B"/>
    <a:srgbClr val="FFE175"/>
    <a:srgbClr val="F1F9FB"/>
    <a:srgbClr val="EE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06" autoAdjust="0"/>
  </p:normalViewPr>
  <p:slideViewPr>
    <p:cSldViewPr snapToGrid="0" showGuides="1">
      <p:cViewPr varScale="1">
        <p:scale>
          <a:sx n="124" d="100"/>
          <a:sy n="124" d="100"/>
        </p:scale>
        <p:origin x="-112" y="-200"/>
      </p:cViewPr>
      <p:guideLst>
        <p:guide orient="horz" pos="2829"/>
        <p:guide pos="23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108" d="100"/>
          <a:sy n="108" d="100"/>
        </p:scale>
        <p:origin x="-300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9.xml"/><Relationship Id="rId21" Type="http://schemas.openxmlformats.org/officeDocument/2006/relationships/slide" Target="slides/slide30.xml"/><Relationship Id="rId22" Type="http://schemas.openxmlformats.org/officeDocument/2006/relationships/slide" Target="slides/slide32.xml"/><Relationship Id="rId23" Type="http://schemas.openxmlformats.org/officeDocument/2006/relationships/slide" Target="slides/slide33.xml"/><Relationship Id="rId24" Type="http://schemas.openxmlformats.org/officeDocument/2006/relationships/slide" Target="slides/slide34.xml"/><Relationship Id="rId25" Type="http://schemas.openxmlformats.org/officeDocument/2006/relationships/slide" Target="slides/slide35.xml"/><Relationship Id="rId26" Type="http://schemas.openxmlformats.org/officeDocument/2006/relationships/slide" Target="slides/slide37.xml"/><Relationship Id="rId27" Type="http://schemas.openxmlformats.org/officeDocument/2006/relationships/slide" Target="slides/slide39.xml"/><Relationship Id="rId28" Type="http://schemas.openxmlformats.org/officeDocument/2006/relationships/slide" Target="slides/slide40.xml"/><Relationship Id="rId29" Type="http://schemas.openxmlformats.org/officeDocument/2006/relationships/slide" Target="slides/slide41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11.xml"/><Relationship Id="rId30" Type="http://schemas.openxmlformats.org/officeDocument/2006/relationships/slide" Target="slides/slide42.xml"/><Relationship Id="rId31" Type="http://schemas.openxmlformats.org/officeDocument/2006/relationships/slide" Target="slides/slide43.xml"/><Relationship Id="rId32" Type="http://schemas.openxmlformats.org/officeDocument/2006/relationships/slide" Target="slides/slide44.xml"/><Relationship Id="rId9" Type="http://schemas.openxmlformats.org/officeDocument/2006/relationships/slide" Target="slides/slide18.xml"/><Relationship Id="rId6" Type="http://schemas.openxmlformats.org/officeDocument/2006/relationships/slide" Target="slides/slide15.xml"/><Relationship Id="rId7" Type="http://schemas.openxmlformats.org/officeDocument/2006/relationships/slide" Target="slides/slide16.xml"/><Relationship Id="rId8" Type="http://schemas.openxmlformats.org/officeDocument/2006/relationships/slide" Target="slides/slide17.xml"/><Relationship Id="rId33" Type="http://schemas.openxmlformats.org/officeDocument/2006/relationships/slide" Target="slides/slide45.xml"/><Relationship Id="rId10" Type="http://schemas.openxmlformats.org/officeDocument/2006/relationships/slide" Target="slides/slide19.xml"/><Relationship Id="rId11" Type="http://schemas.openxmlformats.org/officeDocument/2006/relationships/slide" Target="slides/slide20.xml"/><Relationship Id="rId12" Type="http://schemas.openxmlformats.org/officeDocument/2006/relationships/slide" Target="slides/slide21.xml"/><Relationship Id="rId13" Type="http://schemas.openxmlformats.org/officeDocument/2006/relationships/slide" Target="slides/slide22.xml"/><Relationship Id="rId14" Type="http://schemas.openxmlformats.org/officeDocument/2006/relationships/slide" Target="slides/slide23.xml"/><Relationship Id="rId15" Type="http://schemas.openxmlformats.org/officeDocument/2006/relationships/slide" Target="slides/slide24.xml"/><Relationship Id="rId16" Type="http://schemas.openxmlformats.org/officeDocument/2006/relationships/slide" Target="slides/slide25.xml"/><Relationship Id="rId17" Type="http://schemas.openxmlformats.org/officeDocument/2006/relationships/slide" Target="slides/slide26.xml"/><Relationship Id="rId18" Type="http://schemas.openxmlformats.org/officeDocument/2006/relationships/slide" Target="slides/slide27.xml"/><Relationship Id="rId1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74836" y="8942517"/>
            <a:ext cx="155811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Copyright © </a:t>
            </a:r>
            <a:r>
              <a:rPr lang="en-US" sz="600" b="0" dirty="0" smtClean="0">
                <a:solidFill>
                  <a:schemeClr val="tx1">
                    <a:alpha val="40000"/>
                  </a:schemeClr>
                </a:solidFill>
                <a:latin typeface="+mj-lt"/>
              </a:rPr>
              <a:t>2012, </a:t>
            </a: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SAS Institute Inc. All rights reserved.</a:t>
            </a:r>
          </a:p>
        </p:txBody>
      </p:sp>
      <p:pic>
        <p:nvPicPr>
          <p:cNvPr id="8" name="Picture 7" descr="sas_logo_ppt_grey.png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356936" y="8579087"/>
            <a:ext cx="1473331" cy="360000"/>
          </a:xfrm>
          <a:prstGeom prst="rect">
            <a:avLst/>
          </a:prstGeom>
        </p:spPr>
      </p:pic>
      <p:sp>
        <p:nvSpPr>
          <p:cNvPr id="9" name="Slide Number Placeholder 7"/>
          <p:cNvSpPr>
            <a:spLocks noGrp="1"/>
          </p:cNvSpPr>
          <p:nvPr>
            <p:ph type="sldNum" sz="quarter" idx="3"/>
          </p:nvPr>
        </p:nvSpPr>
        <p:spPr bwMode="gray">
          <a:xfrm>
            <a:off x="6339422" y="8922071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39767" y="187568"/>
            <a:ext cx="197846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81000" y="685800"/>
            <a:ext cx="60960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60485" y="4343400"/>
            <a:ext cx="61106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39767" y="187568"/>
            <a:ext cx="1978466" cy="324000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374836" y="8942517"/>
            <a:ext cx="155811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Copyright © </a:t>
            </a:r>
            <a:r>
              <a:rPr lang="en-US" sz="600" b="0" dirty="0" smtClean="0">
                <a:solidFill>
                  <a:schemeClr val="tx1">
                    <a:alpha val="40000"/>
                  </a:schemeClr>
                </a:solidFill>
                <a:latin typeface="+mj-lt"/>
              </a:rPr>
              <a:t>2012, </a:t>
            </a: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SAS Institute Inc. All rights reserved.</a:t>
            </a:r>
          </a:p>
        </p:txBody>
      </p:sp>
      <p:pic>
        <p:nvPicPr>
          <p:cNvPr id="11" name="Picture 10" descr="sas_logo_ppt_grey.png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356936" y="8579087"/>
            <a:ext cx="1473331" cy="360000"/>
          </a:xfrm>
          <a:prstGeom prst="rect">
            <a:avLst/>
          </a:prstGeom>
        </p:spPr>
      </p:pic>
      <p:sp>
        <p:nvSpPr>
          <p:cNvPr id="12" name="Slide Number Placeholder 7"/>
          <p:cNvSpPr>
            <a:spLocks noGrp="1"/>
          </p:cNvSpPr>
          <p:nvPr>
            <p:ph type="sldNum" sz="quarter" idx="5"/>
          </p:nvPr>
        </p:nvSpPr>
        <p:spPr bwMode="gray">
          <a:xfrm>
            <a:off x="6339422" y="8922071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08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73019" indent="-185717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7624" indent="-174606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44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59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describe what a </a:t>
            </a:r>
            <a:r>
              <a:rPr lang="en-US" dirty="0" err="1" smtClean="0"/>
              <a:t>simpleStore</a:t>
            </a:r>
            <a:r>
              <a:rPr lang="en-US" baseline="0" dirty="0" smtClean="0"/>
              <a:t> is too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sz="800" smtClean="0"/>
              <a:t>#SASGF11</a:t>
            </a:r>
          </a:p>
          <a:p>
            <a:endParaRPr lang="en-US" smtClean="0"/>
          </a:p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://www.sasprofessionals.ne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://www.sasprofessionals.ne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28910" y="1455577"/>
            <a:ext cx="4909520" cy="1095156"/>
          </a:xfrm>
        </p:spPr>
        <p:txBody>
          <a:bodyPr wrap="square" anchor="b">
            <a:noAutofit/>
          </a:bodyPr>
          <a:lstStyle>
            <a:lvl1pPr algn="l">
              <a:defRPr sz="3200" b="0" i="0" spc="0">
                <a:solidFill>
                  <a:srgbClr val="FF5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44655" y="2589777"/>
            <a:ext cx="4899995" cy="1720970"/>
          </a:xfrm>
        </p:spPr>
        <p:txBody>
          <a:bodyPr>
            <a:noAutofit/>
          </a:bodyPr>
          <a:lstStyle>
            <a:lvl1pPr marL="0" indent="0"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666666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gray">
          <a:xfrm>
            <a:off x="433069" y="2571750"/>
            <a:ext cx="4805362" cy="0"/>
          </a:xfrm>
          <a:prstGeom prst="line">
            <a:avLst/>
          </a:prstGeom>
          <a:noFill/>
          <a:ln w="25400" cap="rnd">
            <a:solidFill>
              <a:srgbClr val="E5E5E5"/>
            </a:solidFill>
            <a:round/>
            <a:headEnd/>
            <a:tailEnd/>
          </a:ln>
          <a:effectLst/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9" name="Text Placeholder 6"/>
          <p:cNvSpPr txBox="1">
            <a:spLocks/>
          </p:cNvSpPr>
          <p:nvPr userDrawn="1"/>
        </p:nvSpPr>
        <p:spPr bwMode="gray">
          <a:xfrm>
            <a:off x="425078" y="1174612"/>
            <a:ext cx="3566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2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solidFill>
                  <a:srgbClr val="666666"/>
                </a:solidFill>
                <a:latin typeface="+mn-lt"/>
              </a:rPr>
              <a:t>m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connections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share ideas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solidFill>
                  <a:srgbClr val="666666"/>
                </a:solidFill>
                <a:latin typeface="+mn-lt"/>
              </a:rPr>
              <a:t>be inspired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gray">
          <a:xfrm>
            <a:off x="190206" y="5012356"/>
            <a:ext cx="155811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Copyright © </a:t>
            </a:r>
            <a:r>
              <a:rPr lang="en-US" sz="600" b="0" dirty="0" smtClean="0">
                <a:solidFill>
                  <a:schemeClr val="tx1">
                    <a:alpha val="40000"/>
                  </a:schemeClr>
                </a:solidFill>
                <a:latin typeface="+mj-lt"/>
              </a:rPr>
              <a:t>2012, </a:t>
            </a: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SAS Institute Inc. All rights reserved.</a:t>
            </a:r>
          </a:p>
        </p:txBody>
      </p:sp>
      <p:pic>
        <p:nvPicPr>
          <p:cNvPr id="13" name="Picture 12" descr="sas_logo_ppt_grey.png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72306" y="4648925"/>
            <a:ext cx="1473331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2996" y="395446"/>
            <a:ext cx="3548721" cy="581150"/>
          </a:xfrm>
          <a:prstGeom prst="rect">
            <a:avLst/>
          </a:prstGeom>
        </p:spPr>
      </p:pic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 bwMode="gray">
          <a:xfrm>
            <a:off x="8973189" y="4996106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hlinkClick r:id="rId5" tooltip="Visit the SAS Professionals website"/>
          </p:cNvPr>
          <p:cNvSpPr txBox="1"/>
          <p:nvPr userDrawn="1"/>
        </p:nvSpPr>
        <p:spPr>
          <a:xfrm>
            <a:off x="3924387" y="4888041"/>
            <a:ext cx="1295226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00" b="1" dirty="0" smtClean="0">
                <a:solidFill>
                  <a:srgbClr val="FF5500"/>
                </a:solidFill>
              </a:rPr>
              <a:t>www.sasprofessionals.net</a:t>
            </a:r>
            <a:endParaRPr lang="en-GB" sz="800" b="1" dirty="0">
              <a:solidFill>
                <a:srgbClr val="FF55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7600" y="1209600"/>
            <a:ext cx="8517600" cy="1177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371444" indent="0">
              <a:buNone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29263" y="351069"/>
            <a:ext cx="8517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 bwMode="gray">
          <a:xfrm>
            <a:off x="8973189" y="4996106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1200" y="352800"/>
            <a:ext cx="8517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 bwMode="gray">
          <a:xfrm>
            <a:off x="8973189" y="4996106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 bwMode="gray">
          <a:xfrm>
            <a:off x="8973189" y="4996106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5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26849" y="2096713"/>
            <a:ext cx="1628651" cy="408702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baseline="0">
                <a:solidFill>
                  <a:srgbClr val="FF5500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600" y="2625491"/>
            <a:ext cx="1583767" cy="276999"/>
          </a:xfr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666666"/>
                </a:solidFill>
                <a:latin typeface="+mj-lt"/>
              </a:defRPr>
            </a:lvl1pPr>
            <a:lvl2pPr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See you next year!</a:t>
            </a:r>
          </a:p>
        </p:txBody>
      </p:sp>
      <p:sp>
        <p:nvSpPr>
          <p:cNvPr id="8" name="Line 47"/>
          <p:cNvSpPr>
            <a:spLocks noChangeShapeType="1"/>
          </p:cNvSpPr>
          <p:nvPr userDrawn="1"/>
        </p:nvSpPr>
        <p:spPr bwMode="gray">
          <a:xfrm>
            <a:off x="433069" y="2571750"/>
            <a:ext cx="4805362" cy="0"/>
          </a:xfrm>
          <a:prstGeom prst="line">
            <a:avLst/>
          </a:prstGeom>
          <a:noFill/>
          <a:ln w="25400" cap="rnd">
            <a:solidFill>
              <a:srgbClr val="E5E5E5"/>
            </a:solidFill>
            <a:round/>
            <a:headEnd/>
            <a:tailEnd/>
          </a:ln>
          <a:effectLst/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1" name="Text Placeholder 6"/>
          <p:cNvSpPr txBox="1">
            <a:spLocks/>
          </p:cNvSpPr>
          <p:nvPr userDrawn="1"/>
        </p:nvSpPr>
        <p:spPr bwMode="gray">
          <a:xfrm>
            <a:off x="425078" y="1174612"/>
            <a:ext cx="3566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2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solidFill>
                  <a:srgbClr val="666666"/>
                </a:solidFill>
                <a:latin typeface="+mn-lt"/>
              </a:rPr>
              <a:t>m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connections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share ideas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solidFill>
                  <a:srgbClr val="666666"/>
                </a:solidFill>
                <a:latin typeface="+mn-lt"/>
              </a:rPr>
              <a:t>be inspired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gray">
          <a:xfrm>
            <a:off x="190206" y="5012356"/>
            <a:ext cx="155811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Copyright © </a:t>
            </a:r>
            <a:r>
              <a:rPr lang="en-US" sz="600" b="0" dirty="0" smtClean="0">
                <a:solidFill>
                  <a:schemeClr val="tx1">
                    <a:alpha val="40000"/>
                  </a:schemeClr>
                </a:solidFill>
                <a:latin typeface="+mj-lt"/>
              </a:rPr>
              <a:t>2012, </a:t>
            </a:r>
            <a:r>
              <a:rPr lang="en-US" sz="600" b="0" dirty="0">
                <a:solidFill>
                  <a:schemeClr val="tx1">
                    <a:alpha val="40000"/>
                  </a:schemeClr>
                </a:solidFill>
                <a:latin typeface="+mj-lt"/>
              </a:rPr>
              <a:t>SAS Institute Inc. All rights reserved.</a:t>
            </a:r>
          </a:p>
        </p:txBody>
      </p:sp>
      <p:pic>
        <p:nvPicPr>
          <p:cNvPr id="16" name="Picture 15" descr="sas_logo_ppt_grey.png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72306" y="4648925"/>
            <a:ext cx="1473331" cy="36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2996" y="395446"/>
            <a:ext cx="3548721" cy="581150"/>
          </a:xfrm>
          <a:prstGeom prst="rect">
            <a:avLst/>
          </a:prstGeom>
        </p:spPr>
      </p:pic>
      <p:sp>
        <p:nvSpPr>
          <p:cNvPr id="22" name="TextBox 21">
            <a:hlinkClick r:id="rId5" tooltip="Visit the SAS Professionals website"/>
          </p:cNvPr>
          <p:cNvSpPr txBox="1"/>
          <p:nvPr userDrawn="1"/>
        </p:nvSpPr>
        <p:spPr>
          <a:xfrm>
            <a:off x="433069" y="3533941"/>
            <a:ext cx="3851824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GB" sz="2400" b="1" dirty="0" smtClean="0">
                <a:solidFill>
                  <a:srgbClr val="FF5500"/>
                </a:solidFill>
              </a:rPr>
              <a:t>www.sasprofessionals.net</a:t>
            </a:r>
            <a:endParaRPr lang="en-GB" sz="2400" b="1" dirty="0">
              <a:solidFill>
                <a:srgbClr val="FF55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00200"/>
            <a:ext cx="3505200" cy="245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505200" cy="245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18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919162"/>
            <a:ext cx="8201025" cy="196298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hyperlink" Target="http://www.sasprofessionals.net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29264" y="351090"/>
            <a:ext cx="851615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7805" y="1209251"/>
            <a:ext cx="8517616" cy="117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 bwMode="gray">
          <a:xfrm>
            <a:off x="8973189" y="4996106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i="0">
                <a:solidFill>
                  <a:schemeClr val="tx1">
                    <a:alpha val="40000"/>
                  </a:schemeClr>
                </a:solidFill>
                <a:latin typeface="Arial Black" pitchFamily="34" charset="0"/>
              </a:defRPr>
            </a:lvl1pPr>
          </a:lstStyle>
          <a:p>
            <a:fld id="{8E5CB498-0126-424F-A182-C64911E7EE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black">
          <a:xfrm>
            <a:off x="190206" y="5012356"/>
            <a:ext cx="155811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0" dirty="0">
                <a:solidFill>
                  <a:schemeClr val="bg1">
                    <a:alpha val="40000"/>
                  </a:schemeClr>
                </a:solidFill>
                <a:latin typeface="+mj-lt"/>
              </a:rPr>
              <a:t>Copyright © </a:t>
            </a:r>
            <a:r>
              <a:rPr lang="en-US" sz="600" b="0" dirty="0" smtClean="0">
                <a:solidFill>
                  <a:schemeClr val="bg1">
                    <a:alpha val="40000"/>
                  </a:schemeClr>
                </a:solidFill>
                <a:latin typeface="+mj-lt"/>
              </a:rPr>
              <a:t>2012, </a:t>
            </a:r>
            <a:r>
              <a:rPr lang="en-US" sz="600" b="0" dirty="0">
                <a:solidFill>
                  <a:schemeClr val="bg1">
                    <a:alpha val="40000"/>
                  </a:schemeClr>
                </a:solidFill>
                <a:latin typeface="+mj-lt"/>
              </a:rPr>
              <a:t>SAS Institute Inc.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65726" y="4662272"/>
            <a:ext cx="1978466" cy="324000"/>
          </a:xfrm>
          <a:prstGeom prst="rect">
            <a:avLst/>
          </a:prstGeom>
        </p:spPr>
      </p:pic>
      <p:sp>
        <p:nvSpPr>
          <p:cNvPr id="16" name="TextBox 15">
            <a:hlinkClick r:id="rId11" tooltip="Visit the SAS Professionals website"/>
          </p:cNvPr>
          <p:cNvSpPr txBox="1"/>
          <p:nvPr userDrawn="1"/>
        </p:nvSpPr>
        <p:spPr>
          <a:xfrm>
            <a:off x="3924387" y="4888041"/>
            <a:ext cx="1295226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00" b="1" dirty="0" smtClean="0">
                <a:solidFill>
                  <a:srgbClr val="FF5500"/>
                </a:solidFill>
              </a:rPr>
              <a:t>www.sasprofessionals.net</a:t>
            </a:r>
            <a:endParaRPr lang="en-GB" sz="800" b="1" dirty="0">
              <a:solidFill>
                <a:srgbClr val="FF55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2" r:id="rId3"/>
    <p:sldLayoutId id="2147483698" r:id="rId4"/>
    <p:sldLayoutId id="2147483697" r:id="rId5"/>
    <p:sldLayoutId id="2147483699" r:id="rId6"/>
    <p:sldLayoutId id="214748370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 b="0" i="0">
          <a:solidFill>
            <a:srgbClr val="003B7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5pPr>
      <a:lvl6pPr marL="457148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296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444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592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266670" indent="-266670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rgbClr val="FF6D00"/>
        </a:buClr>
        <a:buFont typeface="Courier New" pitchFamily="49" charset="0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277" indent="-274607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rgbClr val="FF6D00"/>
        </a:buClr>
        <a:buFont typeface="Courier New" pitchFamily="49" charset="0"/>
        <a:buChar char="o"/>
        <a:defRPr sz="2000">
          <a:solidFill>
            <a:srgbClr val="666666"/>
          </a:solidFill>
          <a:latin typeface="+mn-lt"/>
        </a:defRPr>
      </a:lvl2pPr>
      <a:lvl3pPr marL="807946" indent="-26667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rgbClr val="FF6D00"/>
        </a:buClr>
        <a:buFont typeface="Courier New" pitchFamily="49" charset="0"/>
        <a:buChar char="o"/>
        <a:defRPr sz="1800">
          <a:solidFill>
            <a:srgbClr val="666666"/>
          </a:solidFill>
          <a:latin typeface="+mn-lt"/>
        </a:defRPr>
      </a:lvl3pPr>
      <a:lvl4pPr marL="1600018" indent="-22857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166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314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62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10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58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Developing Stored Process Based Web Apps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Using HTML &amp; JavaScript with your Stored Processes to deliver interactive Web Apps to users anywhere.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Phil Mason</a:t>
            </a:r>
            <a:endParaRPr lang="en-GB" b="1" dirty="0"/>
          </a:p>
          <a:p>
            <a:r>
              <a:rPr lang="en-GB" b="1" dirty="0" smtClean="0"/>
              <a:t>Independent SAS Consultant</a:t>
            </a:r>
          </a:p>
        </p:txBody>
      </p:sp>
    </p:spTree>
    <p:extLst>
      <p:ext uri="{BB962C8B-B14F-4D97-AF65-F5344CB8AC3E}">
        <p14:creationId xmlns:p14="http://schemas.microsoft.com/office/powerpoint/2010/main" val="337579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239000" cy="800100"/>
          </a:xfrm>
        </p:spPr>
        <p:txBody>
          <a:bodyPr/>
          <a:lstStyle/>
          <a:p>
            <a:r>
              <a:rPr lang="en-GB" dirty="0">
                <a:latin typeface="Arial Narrow" charset="0"/>
              </a:rPr>
              <a:t>Put vs. </a:t>
            </a:r>
            <a:r>
              <a:rPr lang="en-GB" dirty="0" smtClean="0">
                <a:latin typeface="Arial Narrow" charset="0"/>
              </a:rPr>
              <a:t>Post methods</a:t>
            </a:r>
            <a:endParaRPr lang="en-US" dirty="0">
              <a:latin typeface="Arial Narrow" charset="0"/>
            </a:endParaRPr>
          </a:p>
        </p:txBody>
      </p:sp>
      <p:pic>
        <p:nvPicPr>
          <p:cNvPr id="2150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4" y="1257300"/>
            <a:ext cx="3932237" cy="3657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0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257300"/>
            <a:ext cx="3932238" cy="3657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70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1815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Arial" charset="0"/>
              </a:rPr>
              <a:t>Get has a limit of about 2,083 </a:t>
            </a:r>
            <a:r>
              <a:rPr lang="en-GB" sz="2000" dirty="0" smtClean="0">
                <a:latin typeface="Arial" charset="0"/>
              </a:rPr>
              <a:t>characters </a:t>
            </a:r>
            <a:r>
              <a:rPr lang="en-GB" sz="1400" dirty="0" smtClean="0">
                <a:latin typeface="Arial" charset="0"/>
              </a:rPr>
              <a:t>(on some browsers)</a:t>
            </a:r>
            <a:endParaRPr lang="en-GB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GB" sz="2000" dirty="0">
                <a:latin typeface="Arial" charset="0"/>
              </a:rPr>
              <a:t>If you pass more they are truncated without warning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Arial" charset="0"/>
              </a:rPr>
              <a:t>Can have unpredictable results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Arial" charset="0"/>
              </a:rPr>
              <a:t>Get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Arial" charset="0"/>
              </a:rPr>
              <a:t>Nice for short URLs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Arial" charset="0"/>
              </a:rPr>
              <a:t>Shows URL to user via properties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Arial" charset="0"/>
              </a:rPr>
              <a:t>Post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Arial" charset="0"/>
              </a:rPr>
              <a:t>More secure, user cant see URL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Arial" charset="0"/>
              </a:rPr>
              <a:t>Needed for long URLs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Get vs. Post method</a:t>
            </a:r>
          </a:p>
        </p:txBody>
      </p:sp>
    </p:spTree>
    <p:extLst>
      <p:ext uri="{BB962C8B-B14F-4D97-AF65-F5344CB8AC3E}">
        <p14:creationId xmlns:p14="http://schemas.microsoft.com/office/powerpoint/2010/main" val="243597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Copy URL to an IQY file</a:t>
            </a:r>
            <a:endParaRPr lang="en-US" dirty="0">
              <a:latin typeface="Arial Narrow" charset="0"/>
            </a:endParaRPr>
          </a:p>
        </p:txBody>
      </p:sp>
      <p:pic>
        <p:nvPicPr>
          <p:cNvPr id="21913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57300"/>
            <a:ext cx="6400800" cy="67746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91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8764" y="2000251"/>
            <a:ext cx="3614737" cy="289917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1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2133600" cy="2400300"/>
          </a:xfrm>
        </p:spPr>
        <p:txBody>
          <a:bodyPr/>
          <a:lstStyle/>
          <a:p>
            <a:r>
              <a:rPr lang="en-GB" dirty="0">
                <a:latin typeface="Arial Narrow" charset="0"/>
              </a:rPr>
              <a:t>Open URL in Word</a:t>
            </a:r>
          </a:p>
        </p:txBody>
      </p:sp>
      <p:pic>
        <p:nvPicPr>
          <p:cNvPr id="22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711994"/>
            <a:ext cx="6216650" cy="420290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4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3124200" cy="1657350"/>
          </a:xfrm>
        </p:spPr>
        <p:txBody>
          <a:bodyPr/>
          <a:lstStyle/>
          <a:p>
            <a:r>
              <a:rPr lang="en-GB" dirty="0">
                <a:latin typeface="Arial Narrow" charset="0"/>
              </a:rPr>
              <a:t>Open URL in EXCEL</a:t>
            </a:r>
          </a:p>
        </p:txBody>
      </p:sp>
      <p:pic>
        <p:nvPicPr>
          <p:cNvPr id="223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1889" y="628650"/>
            <a:ext cx="5430837" cy="42862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87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651588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Use a single stored process to make a mini application</a:t>
            </a:r>
          </a:p>
          <a:p>
            <a:pPr eaLnBrk="1" hangingPunct="1"/>
            <a:r>
              <a:rPr lang="en-GB" dirty="0" smtClean="0">
                <a:latin typeface="Arial" charset="0"/>
              </a:rPr>
              <a:t>If </a:t>
            </a:r>
            <a:r>
              <a:rPr lang="en-GB" dirty="0">
                <a:latin typeface="Arial" charset="0"/>
              </a:rPr>
              <a:t>specific parameters are passed in then produce report</a:t>
            </a:r>
          </a:p>
          <a:p>
            <a:pPr eaLnBrk="1" hangingPunct="1"/>
            <a:r>
              <a:rPr lang="en-GB" dirty="0">
                <a:latin typeface="Arial" charset="0"/>
              </a:rPr>
              <a:t>If they are not, then produce a menu</a:t>
            </a:r>
          </a:p>
          <a:p>
            <a:pPr lvl="1" eaLnBrk="1" hangingPunct="1"/>
            <a:r>
              <a:rPr lang="en-GB" dirty="0">
                <a:latin typeface="Arial" charset="0"/>
              </a:rPr>
              <a:t>Menu allows selection of various options</a:t>
            </a:r>
          </a:p>
          <a:p>
            <a:pPr lvl="1" eaLnBrk="1" hangingPunct="1"/>
            <a:r>
              <a:rPr lang="en-GB" dirty="0">
                <a:latin typeface="Arial" charset="0"/>
              </a:rPr>
              <a:t>When user clicks on “submit” then stored process is called again</a:t>
            </a:r>
          </a:p>
          <a:p>
            <a:pPr lvl="2"/>
            <a:r>
              <a:rPr lang="en-GB" dirty="0">
                <a:latin typeface="Arial" charset="0"/>
              </a:rPr>
              <a:t>Users selections are passed in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 Narrow" charset="0"/>
              </a:rPr>
              <a:t>Stored Process </a:t>
            </a:r>
            <a:r>
              <a:rPr lang="en-GB" dirty="0">
                <a:latin typeface="Arial Narrow" charset="0"/>
              </a:rPr>
              <a:t>with menu</a:t>
            </a:r>
          </a:p>
        </p:txBody>
      </p:sp>
    </p:spTree>
    <p:extLst>
      <p:ext uri="{BB962C8B-B14F-4D97-AF65-F5344CB8AC3E}">
        <p14:creationId xmlns:p14="http://schemas.microsoft.com/office/powerpoint/2010/main" val="154890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Macro variables used with %</a:t>
            </a:r>
            <a:r>
              <a:rPr lang="en-GB" dirty="0" err="1" smtClean="0">
                <a:latin typeface="Arial Narrow" charset="0"/>
              </a:rPr>
              <a:t>stpbegin</a:t>
            </a:r>
            <a:r>
              <a:rPr lang="en-GB" dirty="0" smtClean="0">
                <a:latin typeface="Arial Narrow" charset="0"/>
              </a:rPr>
              <a:t>, which can be specified on a call to Stored Process</a:t>
            </a:r>
            <a:endParaRPr lang="en-GB" dirty="0">
              <a:latin typeface="Arial Narrow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0" y="1600200"/>
            <a:ext cx="3505200" cy="251052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_action</a:t>
            </a:r>
          </a:p>
          <a:p>
            <a:pPr lvl="1">
              <a:lnSpc>
                <a:spcPct val="70000"/>
              </a:lnSpc>
            </a:pPr>
            <a:r>
              <a:rPr lang="en-GB" sz="1600" dirty="0">
                <a:latin typeface="Arial" charset="0"/>
              </a:rPr>
              <a:t>Form, execute, properties, background, strip, index, data</a:t>
            </a: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_debug</a:t>
            </a:r>
          </a:p>
          <a:p>
            <a:pPr lvl="1">
              <a:lnSpc>
                <a:spcPct val="70000"/>
              </a:lnSpc>
            </a:pPr>
            <a:r>
              <a:rPr lang="en-GB" sz="1600" dirty="0">
                <a:latin typeface="Arial" charset="0"/>
              </a:rPr>
              <a:t>Log, time</a:t>
            </a:r>
          </a:p>
          <a:p>
            <a:pPr lvl="1">
              <a:lnSpc>
                <a:spcPct val="70000"/>
              </a:lnSpc>
            </a:pPr>
            <a:r>
              <a:rPr lang="en-GB" sz="1600" dirty="0">
                <a:latin typeface="Arial" charset="0"/>
              </a:rPr>
              <a:t>My </a:t>
            </a:r>
            <a:r>
              <a:rPr lang="en-GB" sz="1600" dirty="0" smtClean="0">
                <a:latin typeface="Arial" charset="0"/>
              </a:rPr>
              <a:t>favourite </a:t>
            </a:r>
            <a:r>
              <a:rPr lang="en-GB" sz="1600" dirty="0">
                <a:latin typeface="Arial" charset="0"/>
              </a:rPr>
              <a:t>… 2179</a:t>
            </a: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</a:t>
            </a:r>
            <a:r>
              <a:rPr lang="en-GB" sz="1800" dirty="0" err="1">
                <a:latin typeface="Arial" charset="0"/>
              </a:rPr>
              <a:t>gopt_device</a:t>
            </a:r>
            <a:endParaRPr lang="en-GB" sz="1800" dirty="0">
              <a:latin typeface="Arial" charset="0"/>
            </a:endParaRPr>
          </a:p>
          <a:p>
            <a:pPr lvl="1">
              <a:lnSpc>
                <a:spcPct val="70000"/>
              </a:lnSpc>
            </a:pPr>
            <a:r>
              <a:rPr lang="en-GB" sz="1600" dirty="0" err="1">
                <a:latin typeface="Arial" charset="0"/>
              </a:rPr>
              <a:t>Sasemf</a:t>
            </a:r>
            <a:r>
              <a:rPr lang="en-GB" sz="1600" dirty="0">
                <a:latin typeface="Arial" charset="0"/>
              </a:rPr>
              <a:t>, java, </a:t>
            </a:r>
            <a:r>
              <a:rPr lang="en-GB" sz="1600" dirty="0" err="1">
                <a:latin typeface="Arial" charset="0"/>
              </a:rPr>
              <a:t>activex</a:t>
            </a:r>
            <a:r>
              <a:rPr lang="en-GB" sz="1600" dirty="0">
                <a:latin typeface="Arial" charset="0"/>
              </a:rPr>
              <a:t>, </a:t>
            </a:r>
            <a:r>
              <a:rPr lang="en-GB" sz="1600" dirty="0" err="1">
                <a:latin typeface="Arial" charset="0"/>
              </a:rPr>
              <a:t>png</a:t>
            </a:r>
            <a:endParaRPr lang="en-GB" sz="1600" dirty="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</a:t>
            </a:r>
            <a:r>
              <a:rPr lang="en-GB" sz="1800" dirty="0" err="1">
                <a:latin typeface="Arial" charset="0"/>
              </a:rPr>
              <a:t>gopt_hsize</a:t>
            </a:r>
            <a:r>
              <a:rPr lang="en-GB" sz="1800" dirty="0">
                <a:latin typeface="Arial" charset="0"/>
              </a:rPr>
              <a:t>, </a:t>
            </a:r>
            <a:r>
              <a:rPr lang="en-GB" sz="1800" dirty="0" smtClean="0">
                <a:latin typeface="Arial" charset="0"/>
              </a:rPr>
              <a:t>_</a:t>
            </a:r>
            <a:r>
              <a:rPr lang="en-GB" sz="1800" dirty="0" err="1" smtClean="0">
                <a:latin typeface="Arial" charset="0"/>
              </a:rPr>
              <a:t>gopt_vsize</a:t>
            </a:r>
            <a:endParaRPr lang="en-GB" sz="1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505200" cy="2450199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</a:t>
            </a:r>
            <a:r>
              <a:rPr lang="en-GB" sz="1800" dirty="0" err="1">
                <a:latin typeface="Arial" charset="0"/>
              </a:rPr>
              <a:t>gopt_xpixels</a:t>
            </a:r>
            <a:r>
              <a:rPr lang="en-GB" sz="1800" dirty="0">
                <a:latin typeface="Arial" charset="0"/>
              </a:rPr>
              <a:t>, _</a:t>
            </a:r>
            <a:r>
              <a:rPr lang="en-GB" sz="1800" dirty="0" err="1">
                <a:latin typeface="Arial" charset="0"/>
              </a:rPr>
              <a:t>gopt_ypixels</a:t>
            </a:r>
            <a:endParaRPr lang="en-GB" sz="1800" dirty="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</a:t>
            </a:r>
            <a:r>
              <a:rPr lang="en-GB" sz="1800" dirty="0" err="1">
                <a:latin typeface="Arial" charset="0"/>
              </a:rPr>
              <a:t>goptions</a:t>
            </a:r>
            <a:endParaRPr lang="en-GB" sz="1800" dirty="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</a:t>
            </a:r>
            <a:r>
              <a:rPr lang="en-GB" sz="1800" dirty="0" err="1">
                <a:latin typeface="Arial" charset="0"/>
              </a:rPr>
              <a:t>odsdest</a:t>
            </a:r>
            <a:r>
              <a:rPr lang="en-GB" sz="1800" dirty="0">
                <a:latin typeface="Arial" charset="0"/>
              </a:rPr>
              <a:t>, _</a:t>
            </a:r>
            <a:r>
              <a:rPr lang="en-GB" sz="1800" dirty="0" err="1">
                <a:latin typeface="Arial" charset="0"/>
              </a:rPr>
              <a:t>odsoptions</a:t>
            </a:r>
            <a:r>
              <a:rPr lang="en-GB" sz="1800" dirty="0">
                <a:latin typeface="Arial" charset="0"/>
              </a:rPr>
              <a:t>, _</a:t>
            </a:r>
            <a:r>
              <a:rPr lang="en-GB" sz="1800" dirty="0" err="1">
                <a:latin typeface="Arial" charset="0"/>
              </a:rPr>
              <a:t>odsstyle</a:t>
            </a:r>
            <a:endParaRPr lang="en-GB" sz="1800" dirty="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_program</a:t>
            </a:r>
          </a:p>
          <a:p>
            <a:pPr>
              <a:lnSpc>
                <a:spcPct val="70000"/>
              </a:lnSpc>
            </a:pPr>
            <a:r>
              <a:rPr lang="en-GB" sz="1800" dirty="0">
                <a:latin typeface="Arial" charset="0"/>
              </a:rPr>
              <a:t>_result</a:t>
            </a:r>
          </a:p>
          <a:p>
            <a:pPr lvl="1">
              <a:lnSpc>
                <a:spcPct val="70000"/>
              </a:lnSpc>
            </a:pPr>
            <a:r>
              <a:rPr lang="en-GB" sz="1600" dirty="0">
                <a:latin typeface="Arial" charset="0"/>
              </a:rPr>
              <a:t>Status, stream, </a:t>
            </a:r>
            <a:r>
              <a:rPr lang="en-GB" sz="1600" dirty="0" err="1">
                <a:latin typeface="Arial" charset="0"/>
              </a:rPr>
              <a:t>streamfragment</a:t>
            </a:r>
            <a:r>
              <a:rPr lang="en-GB" sz="1600" dirty="0">
                <a:latin typeface="Arial" charset="0"/>
              </a:rPr>
              <a:t>, </a:t>
            </a:r>
            <a:r>
              <a:rPr lang="en-GB" sz="1600" dirty="0" err="1">
                <a:latin typeface="Arial" charset="0"/>
              </a:rPr>
              <a:t>package_to_email</a:t>
            </a:r>
            <a:r>
              <a:rPr lang="en-GB" sz="1600" dirty="0">
                <a:latin typeface="Arial" charset="0"/>
              </a:rPr>
              <a:t>, etc</a:t>
            </a:r>
            <a:r>
              <a:rPr lang="en-GB" sz="1600" dirty="0" smtClean="0">
                <a:latin typeface="Arial" charset="0"/>
              </a:rPr>
              <a:t>.</a:t>
            </a:r>
            <a:endParaRPr lang="en-GB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0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966648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Set _</a:t>
            </a:r>
            <a:r>
              <a:rPr lang="en-GB" dirty="0" err="1" smtClean="0">
                <a:latin typeface="Arial" charset="0"/>
              </a:rPr>
              <a:t>odsdest</a:t>
            </a:r>
            <a:r>
              <a:rPr lang="en-GB" dirty="0" smtClean="0">
                <a:latin typeface="Arial" charset="0"/>
              </a:rPr>
              <a:t>=html</a:t>
            </a:r>
          </a:p>
          <a:p>
            <a:pPr lvl="1"/>
            <a:r>
              <a:rPr lang="en-GB" dirty="0">
                <a:latin typeface="Arial" charset="0"/>
              </a:rPr>
              <a:t>o</a:t>
            </a:r>
            <a:r>
              <a:rPr lang="en-GB" dirty="0" smtClean="0">
                <a:latin typeface="Arial" charset="0"/>
              </a:rPr>
              <a:t>r CHTML, PHTML, HTML4, etc.</a:t>
            </a:r>
          </a:p>
          <a:p>
            <a:pPr eaLnBrk="1" hangingPunct="1"/>
            <a:r>
              <a:rPr lang="en-GB" dirty="0" smtClean="0">
                <a:latin typeface="Arial" charset="0"/>
              </a:rPr>
              <a:t>Set </a:t>
            </a:r>
            <a:r>
              <a:rPr lang="en-GB" dirty="0">
                <a:latin typeface="Arial" charset="0"/>
              </a:rPr>
              <a:t>_result to stream</a:t>
            </a:r>
          </a:p>
          <a:p>
            <a:pPr eaLnBrk="1" hangingPunct="1"/>
            <a:r>
              <a:rPr lang="en-GB" dirty="0" smtClean="0">
                <a:latin typeface="Arial" charset="0"/>
              </a:rPr>
              <a:t>I </a:t>
            </a:r>
            <a:r>
              <a:rPr lang="en-GB" dirty="0">
                <a:latin typeface="Arial" charset="0"/>
              </a:rPr>
              <a:t>prefer to set _result to </a:t>
            </a:r>
            <a:r>
              <a:rPr lang="en-GB" dirty="0" err="1">
                <a:latin typeface="Arial" charset="0"/>
              </a:rPr>
              <a:t>streamfragment</a:t>
            </a:r>
            <a:endParaRPr lang="en-GB" dirty="0">
              <a:latin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</a:rPr>
              <a:t>Just writes HTML for reports/graphs without extra bits</a:t>
            </a:r>
          </a:p>
          <a:p>
            <a:pPr lvl="2" eaLnBrk="1" hangingPunct="1"/>
            <a:r>
              <a:rPr lang="en-GB" dirty="0">
                <a:latin typeface="Arial" charset="0"/>
              </a:rPr>
              <a:t>No &lt;html&gt; tag or &lt;body&gt; section</a:t>
            </a:r>
          </a:p>
          <a:p>
            <a:pPr lvl="2" eaLnBrk="1" hangingPunct="1"/>
            <a:r>
              <a:rPr lang="en-GB" dirty="0">
                <a:latin typeface="Arial" charset="0"/>
              </a:rPr>
              <a:t>Allows more customisation and control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Streaming HTML </a:t>
            </a:r>
            <a:r>
              <a:rPr lang="en-GB" dirty="0" smtClean="0">
                <a:latin typeface="Arial Narrow" charset="0"/>
              </a:rPr>
              <a:t>from Stored Process to </a:t>
            </a:r>
            <a:r>
              <a:rPr lang="en-GB" dirty="0">
                <a:latin typeface="Arial Narrow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3396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153879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Some of the useful ones, from many</a:t>
            </a:r>
          </a:p>
          <a:p>
            <a:pPr lvl="1"/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_</a:t>
            </a:r>
            <a:r>
              <a:rPr lang="en-GB" dirty="0" err="1" smtClean="0">
                <a:solidFill>
                  <a:srgbClr val="660066"/>
                </a:solidFill>
                <a:latin typeface="Arial" charset="0"/>
              </a:rPr>
              <a:t>srvname</a:t>
            </a:r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 … server name</a:t>
            </a:r>
            <a:endParaRPr lang="en-GB" dirty="0">
              <a:solidFill>
                <a:srgbClr val="660066"/>
              </a:solidFill>
              <a:latin typeface="Arial" charset="0"/>
            </a:endParaRPr>
          </a:p>
          <a:p>
            <a:pPr lvl="1"/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_</a:t>
            </a:r>
            <a:r>
              <a:rPr lang="en-GB" dirty="0" err="1" smtClean="0">
                <a:solidFill>
                  <a:srgbClr val="660066"/>
                </a:solidFill>
                <a:latin typeface="Arial" charset="0"/>
              </a:rPr>
              <a:t>srvport</a:t>
            </a:r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 … server port</a:t>
            </a:r>
            <a:endParaRPr lang="en-GB" dirty="0">
              <a:solidFill>
                <a:srgbClr val="660066"/>
              </a:solidFill>
              <a:latin typeface="Arial" charset="0"/>
            </a:endParaRPr>
          </a:p>
          <a:p>
            <a:pPr lvl="1"/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_</a:t>
            </a:r>
            <a:r>
              <a:rPr lang="en-GB" dirty="0" err="1" smtClean="0">
                <a:solidFill>
                  <a:srgbClr val="660066"/>
                </a:solidFill>
                <a:latin typeface="Arial" charset="0"/>
              </a:rPr>
              <a:t>url</a:t>
            </a:r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 … part of URL</a:t>
            </a:r>
            <a:endParaRPr lang="en-GB" dirty="0">
              <a:solidFill>
                <a:srgbClr val="660066"/>
              </a:solidFill>
              <a:latin typeface="Arial" charset="0"/>
            </a:endParaRPr>
          </a:p>
          <a:p>
            <a:pPr lvl="1"/>
            <a:r>
              <a:rPr lang="en-GB" dirty="0" smtClean="0">
                <a:solidFill>
                  <a:srgbClr val="660066"/>
                </a:solidFill>
                <a:latin typeface="Arial" charset="0"/>
              </a:rPr>
              <a:t>_program … stored process name</a:t>
            </a:r>
            <a:endParaRPr lang="en-GB" dirty="0">
              <a:solidFill>
                <a:srgbClr val="660066"/>
              </a:solidFill>
              <a:latin typeface="Arial" charset="0"/>
            </a:endParaRPr>
          </a:p>
          <a:p>
            <a:pPr lvl="1"/>
            <a:r>
              <a:rPr lang="en-GB" dirty="0" smtClean="0">
                <a:latin typeface="Arial" charset="0"/>
              </a:rPr>
              <a:t>_</a:t>
            </a:r>
            <a:r>
              <a:rPr lang="en-GB" dirty="0" err="1" smtClean="0">
                <a:latin typeface="Arial" charset="0"/>
              </a:rPr>
              <a:t>metauser</a:t>
            </a:r>
            <a:r>
              <a:rPr lang="en-GB" dirty="0" smtClean="0">
                <a:latin typeface="Arial" charset="0"/>
              </a:rPr>
              <a:t> … </a:t>
            </a:r>
            <a:r>
              <a:rPr lang="en-GB" dirty="0" err="1" smtClean="0">
                <a:latin typeface="Arial" charset="0"/>
              </a:rPr>
              <a:t>userid</a:t>
            </a:r>
            <a:r>
              <a:rPr lang="en-GB" dirty="0" smtClean="0">
                <a:latin typeface="Arial" charset="0"/>
              </a:rPr>
              <a:t> from metadata</a:t>
            </a:r>
            <a:endParaRPr lang="en-GB" dirty="0">
              <a:latin typeface="Arial" charset="0"/>
            </a:endParaRPr>
          </a:p>
          <a:p>
            <a:pPr lvl="1"/>
            <a:r>
              <a:rPr lang="en-GB" dirty="0" smtClean="0">
                <a:latin typeface="Arial" charset="0"/>
              </a:rPr>
              <a:t>_</a:t>
            </a:r>
            <a:r>
              <a:rPr lang="en-GB" dirty="0" err="1" smtClean="0">
                <a:latin typeface="Arial" charset="0"/>
              </a:rPr>
              <a:t>metaperson</a:t>
            </a:r>
            <a:r>
              <a:rPr lang="en-GB" dirty="0" smtClean="0">
                <a:latin typeface="Arial" charset="0"/>
              </a:rPr>
              <a:t> … name from metadata</a:t>
            </a:r>
            <a:endParaRPr lang="en-GB" dirty="0">
              <a:latin typeface="Arial" charset="0"/>
            </a:endParaRPr>
          </a:p>
          <a:p>
            <a:pPr lvl="1"/>
            <a:r>
              <a:rPr lang="en-GB" dirty="0" smtClean="0">
                <a:latin typeface="Arial" charset="0"/>
              </a:rPr>
              <a:t>_username … </a:t>
            </a:r>
            <a:r>
              <a:rPr lang="en-GB" dirty="0" err="1" smtClean="0">
                <a:latin typeface="Arial" charset="0"/>
              </a:rPr>
              <a:t>userid</a:t>
            </a:r>
            <a:endParaRPr lang="en-GB" dirty="0">
              <a:latin typeface="Arial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Macro variables that are available </a:t>
            </a:r>
            <a:r>
              <a:rPr lang="en-GB" dirty="0" smtClean="0">
                <a:latin typeface="Arial Narrow" charset="0"/>
              </a:rPr>
              <a:t>from web </a:t>
            </a:r>
            <a:r>
              <a:rPr lang="en-GB" dirty="0">
                <a:latin typeface="Arial Narrow" charset="0"/>
              </a:rPr>
              <a:t>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4806" y="1730715"/>
            <a:ext cx="1592939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Combine to reproduce call to stored process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5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056827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Usually cant see work datasets </a:t>
            </a:r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of </a:t>
            </a:r>
            <a:r>
              <a:rPr lang="en-GB" dirty="0">
                <a:latin typeface="Arial" charset="0"/>
              </a:rPr>
              <a:t>a stored process</a:t>
            </a:r>
          </a:p>
          <a:p>
            <a:r>
              <a:rPr lang="en-GB" dirty="0" smtClean="0">
                <a:latin typeface="Arial" charset="0"/>
              </a:rPr>
              <a:t>Just define a user </a:t>
            </a:r>
            <a:r>
              <a:rPr lang="en-GB" dirty="0" err="1" smtClean="0">
                <a:latin typeface="Arial" charset="0"/>
              </a:rPr>
              <a:t>libref</a:t>
            </a:r>
            <a:endParaRPr lang="en-GB" dirty="0" smtClean="0">
              <a:latin typeface="Arial" charset="0"/>
            </a:endParaRPr>
          </a:p>
          <a:p>
            <a:pPr marL="266670" lvl="1" indent="0">
              <a:buNone/>
            </a:pPr>
            <a:r>
              <a:rPr lang="en-GB" dirty="0" err="1" smtClean="0">
                <a:latin typeface="Courier"/>
                <a:cs typeface="Courier"/>
              </a:rPr>
              <a:t>Libname</a:t>
            </a:r>
            <a:r>
              <a:rPr lang="en-GB" dirty="0" smtClean="0">
                <a:latin typeface="Courier"/>
                <a:cs typeface="Courier"/>
              </a:rPr>
              <a:t> user ‘C:\temp’ ;</a:t>
            </a:r>
          </a:p>
          <a:p>
            <a:r>
              <a:rPr lang="en-GB" dirty="0" smtClean="0">
                <a:latin typeface="Arial" charset="0"/>
              </a:rPr>
              <a:t>Allows </a:t>
            </a:r>
            <a:r>
              <a:rPr lang="en-GB" dirty="0">
                <a:latin typeface="Arial" charset="0"/>
              </a:rPr>
              <a:t>viewing work </a:t>
            </a:r>
            <a:r>
              <a:rPr lang="en-GB" dirty="0" smtClean="0">
                <a:latin typeface="Arial" charset="0"/>
              </a:rPr>
              <a:t>datasets</a:t>
            </a:r>
            <a:endParaRPr lang="en-GB" dirty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Can also redirect log using</a:t>
            </a:r>
            <a:br>
              <a:rPr lang="en-GB" dirty="0" smtClean="0">
                <a:latin typeface="Arial" charset="0"/>
              </a:rPr>
            </a:br>
            <a:r>
              <a:rPr lang="en-GB" dirty="0" err="1" smtClean="0">
                <a:latin typeface="Arial" charset="0"/>
              </a:rPr>
              <a:t>Proc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Printto</a:t>
            </a:r>
            <a:endParaRPr lang="en-GB" dirty="0" smtClean="0">
              <a:latin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 Narrow" charset="0"/>
              </a:rPr>
              <a:t>Seeing work datasets</a:t>
            </a:r>
            <a:br>
              <a:rPr lang="en-GB" dirty="0" smtClean="0">
                <a:latin typeface="Arial Narrow" charset="0"/>
              </a:rPr>
            </a:br>
            <a:r>
              <a:rPr lang="en-GB" dirty="0" smtClean="0">
                <a:latin typeface="Arial Narrow" charset="0"/>
              </a:rPr>
              <a:t>from Stored Processes</a:t>
            </a:r>
            <a:endParaRPr lang="en-GB" dirty="0">
              <a:latin typeface="Arial Narrow" charset="0"/>
            </a:endParaRPr>
          </a:p>
        </p:txBody>
      </p:sp>
      <p:pic>
        <p:nvPicPr>
          <p:cNvPr id="70660" name="Picture 4" descr="what keep_work do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342900"/>
            <a:ext cx="3624262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9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167626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Like a SAS macro</a:t>
            </a:r>
          </a:p>
          <a:p>
            <a:pPr lvl="1"/>
            <a:r>
              <a:rPr lang="en-GB" dirty="0">
                <a:latin typeface="Arial" charset="0"/>
              </a:rPr>
              <a:t>Can pass parameters and define where it will run</a:t>
            </a:r>
          </a:p>
          <a:p>
            <a:r>
              <a:rPr lang="en-GB" dirty="0">
                <a:latin typeface="Arial" charset="0"/>
              </a:rPr>
              <a:t>Create either in:</a:t>
            </a:r>
          </a:p>
          <a:p>
            <a:pPr lvl="1"/>
            <a:r>
              <a:rPr lang="en-GB" dirty="0">
                <a:latin typeface="Arial" charset="0"/>
              </a:rPr>
              <a:t>Enterprise Guide, auto handle metadata</a:t>
            </a:r>
          </a:p>
          <a:p>
            <a:pPr lvl="1"/>
            <a:r>
              <a:rPr lang="en-GB" dirty="0">
                <a:latin typeface="Arial" charset="0"/>
              </a:rPr>
              <a:t>Define in management console and write code</a:t>
            </a:r>
          </a:p>
          <a:p>
            <a:r>
              <a:rPr lang="en-GB" dirty="0">
                <a:latin typeface="Arial" charset="0"/>
              </a:rPr>
              <a:t>Run on stored process server or workspace </a:t>
            </a:r>
            <a:r>
              <a:rPr lang="en-GB" dirty="0" smtClean="0">
                <a:latin typeface="Arial" charset="0"/>
              </a:rPr>
              <a:t>server</a:t>
            </a:r>
          </a:p>
          <a:p>
            <a:r>
              <a:rPr lang="en-GB" dirty="0" smtClean="0">
                <a:latin typeface="Arial" charset="0"/>
              </a:rPr>
              <a:t>Use from various SAS tools, e.g. Web Report Studio </a:t>
            </a:r>
            <a:endParaRPr lang="en-US" dirty="0">
              <a:latin typeface="Arial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Stored Processes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9312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193479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Free</a:t>
            </a:r>
          </a:p>
          <a:p>
            <a:r>
              <a:rPr lang="en-GB" dirty="0">
                <a:latin typeface="Arial" charset="0"/>
              </a:rPr>
              <a:t>Open source</a:t>
            </a:r>
          </a:p>
          <a:p>
            <a:r>
              <a:rPr lang="en-GB" dirty="0">
                <a:latin typeface="Arial" charset="0"/>
              </a:rPr>
              <a:t>Directory/file</a:t>
            </a:r>
          </a:p>
          <a:p>
            <a:r>
              <a:rPr lang="en-GB" dirty="0">
                <a:latin typeface="Arial" charset="0"/>
              </a:rPr>
              <a:t>Windows </a:t>
            </a:r>
            <a:endParaRPr lang="en-GB" dirty="0" smtClean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Beyond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Compare is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better</a:t>
            </a:r>
            <a:endParaRPr lang="en-US" dirty="0">
              <a:latin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Use </a:t>
            </a:r>
            <a:r>
              <a:rPr lang="en-GB" dirty="0" err="1">
                <a:latin typeface="Arial Narrow" charset="0"/>
              </a:rPr>
              <a:t>WinMerge</a:t>
            </a:r>
            <a:r>
              <a:rPr lang="en-GB" dirty="0">
                <a:latin typeface="Arial Narrow" charset="0"/>
              </a:rPr>
              <a:t> </a:t>
            </a:r>
            <a:r>
              <a:rPr lang="en-GB" dirty="0" smtClean="0">
                <a:latin typeface="Arial Narrow" charset="0"/>
              </a:rPr>
              <a:t>(or Beyond Compare) to </a:t>
            </a:r>
            <a:r>
              <a:rPr lang="en-GB" dirty="0">
                <a:latin typeface="Arial Narrow" charset="0"/>
              </a:rPr>
              <a:t>find differences in your code</a:t>
            </a:r>
          </a:p>
        </p:txBody>
      </p:sp>
      <p:pic>
        <p:nvPicPr>
          <p:cNvPr id="72708" name="Picture 4" descr="WinM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04937"/>
            <a:ext cx="640080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8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571720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Arial" charset="0"/>
              </a:rPr>
              <a:t>Write to the </a:t>
            </a:r>
            <a:r>
              <a:rPr lang="en-GB" sz="2000" dirty="0" err="1">
                <a:latin typeface="Arial" charset="0"/>
              </a:rPr>
              <a:t>fileref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2000" b="1" dirty="0" smtClean="0">
                <a:latin typeface="Arial" charset="0"/>
              </a:rPr>
              <a:t>_</a:t>
            </a:r>
            <a:r>
              <a:rPr lang="en-GB" sz="2000" b="1" dirty="0" err="1" smtClean="0">
                <a:latin typeface="Arial" charset="0"/>
              </a:rPr>
              <a:t>webout</a:t>
            </a:r>
            <a:endParaRPr lang="en-GB" sz="2000" b="1" dirty="0">
              <a:latin typeface="Arial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1400" dirty="0">
                <a:latin typeface="SAS Monospace" charset="0"/>
              </a:rPr>
              <a:t>Data _null_ 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1400" dirty="0">
                <a:latin typeface="SAS Monospace" charset="0"/>
              </a:rPr>
              <a:t>  File _</a:t>
            </a:r>
            <a:r>
              <a:rPr lang="en-US" sz="1400" dirty="0" err="1">
                <a:latin typeface="SAS Monospace" charset="0"/>
              </a:rPr>
              <a:t>webout</a:t>
            </a:r>
            <a:r>
              <a:rPr lang="en-US" sz="1400" dirty="0">
                <a:latin typeface="SAS Monospace" charset="0"/>
              </a:rPr>
              <a:t> 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1400" dirty="0">
                <a:latin typeface="SAS Monospace" charset="0"/>
              </a:rPr>
              <a:t>  Put </a:t>
            </a:r>
            <a:r>
              <a:rPr lang="ja-JP" altLang="en-US" sz="1400" dirty="0">
                <a:latin typeface="SAS Monospace" charset="0"/>
              </a:rPr>
              <a:t>‘</a:t>
            </a:r>
            <a:r>
              <a:rPr lang="en-US" sz="1400" dirty="0">
                <a:latin typeface="SAS Monospace" charset="0"/>
              </a:rPr>
              <a:t>&lt;h1&gt;Make your choices and press submit to continue&lt;/h1&gt;</a:t>
            </a:r>
            <a:r>
              <a:rPr lang="ja-JP" altLang="en-US" sz="1400" dirty="0">
                <a:latin typeface="SAS Monospace" charset="0"/>
              </a:rPr>
              <a:t>’</a:t>
            </a:r>
            <a:r>
              <a:rPr lang="en-US" sz="1400" dirty="0">
                <a:latin typeface="SAS Monospace" charset="0"/>
              </a:rPr>
              <a:t> 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1400" dirty="0">
                <a:latin typeface="SAS Monospace" charset="0"/>
              </a:rPr>
              <a:t>Run ;</a:t>
            </a:r>
          </a:p>
          <a:p>
            <a:pPr eaLnBrk="1" hangingPunct="1"/>
            <a:r>
              <a:rPr lang="en-GB" sz="2000" dirty="0" smtClean="0">
                <a:latin typeface="Arial" charset="0"/>
              </a:rPr>
              <a:t>Doesn’t </a:t>
            </a:r>
            <a:r>
              <a:rPr lang="en-GB" sz="2000" dirty="0">
                <a:latin typeface="Arial" charset="0"/>
              </a:rPr>
              <a:t>work in between %</a:t>
            </a:r>
            <a:r>
              <a:rPr lang="en-GB" sz="2000" dirty="0" err="1">
                <a:latin typeface="Arial" charset="0"/>
              </a:rPr>
              <a:t>stpbegin</a:t>
            </a:r>
            <a:r>
              <a:rPr lang="en-GB" sz="2000" dirty="0">
                <a:latin typeface="Arial" charset="0"/>
              </a:rPr>
              <a:t> &amp; %</a:t>
            </a:r>
            <a:r>
              <a:rPr lang="en-GB" sz="2000" dirty="0" err="1">
                <a:latin typeface="Arial" charset="0"/>
              </a:rPr>
              <a:t>stpend</a:t>
            </a:r>
            <a:r>
              <a:rPr lang="en-GB" sz="2000" dirty="0">
                <a:latin typeface="Arial" charset="0"/>
              </a:rPr>
              <a:t>, since _</a:t>
            </a:r>
            <a:r>
              <a:rPr lang="en-GB" sz="2000" dirty="0" err="1">
                <a:latin typeface="Arial" charset="0"/>
              </a:rPr>
              <a:t>webout</a:t>
            </a:r>
            <a:r>
              <a:rPr lang="en-GB" sz="2000" dirty="0">
                <a:latin typeface="Arial" charset="0"/>
              </a:rPr>
              <a:t> is being used</a:t>
            </a:r>
          </a:p>
          <a:p>
            <a:pPr eaLnBrk="1" hangingPunct="1"/>
            <a:r>
              <a:rPr lang="en-GB" sz="2000" dirty="0">
                <a:latin typeface="Arial" charset="0"/>
              </a:rPr>
              <a:t>Usually use with _result=stream, when streaming to </a:t>
            </a:r>
            <a:r>
              <a:rPr lang="en-GB" sz="2000" dirty="0" smtClean="0">
                <a:latin typeface="Arial" charset="0"/>
              </a:rPr>
              <a:t>browser</a:t>
            </a:r>
            <a:endParaRPr lang="en-GB" sz="2000" dirty="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Writing your own custom HTML</a:t>
            </a:r>
          </a:p>
        </p:txBody>
      </p:sp>
    </p:spTree>
    <p:extLst>
      <p:ext uri="{BB962C8B-B14F-4D97-AF65-F5344CB8AC3E}">
        <p14:creationId xmlns:p14="http://schemas.microsoft.com/office/powerpoint/2010/main" val="165440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" y="1209600"/>
            <a:ext cx="8517600" cy="3027485"/>
          </a:xfrm>
        </p:spPr>
        <p:txBody>
          <a:bodyPr/>
          <a:lstStyle/>
          <a:p>
            <a:r>
              <a:rPr lang="en-US" sz="2000" dirty="0" smtClean="0"/>
              <a:t>Use Resolve function to resolve any macro variables or macro calls in the </a:t>
            </a:r>
            <a:r>
              <a:rPr lang="en-US" sz="2000" dirty="0" err="1" smtClean="0"/>
              <a:t>datalines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data _null_</a:t>
            </a:r>
            <a:r>
              <a:rPr lang="en-US" sz="1200" b="1" dirty="0" smtClean="0">
                <a:latin typeface="Courier New"/>
                <a:cs typeface="Courier New"/>
              </a:rPr>
              <a:t>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file _</a:t>
            </a:r>
            <a:r>
              <a:rPr lang="en-US" sz="1200" b="1" dirty="0" err="1">
                <a:latin typeface="Courier New"/>
                <a:cs typeface="Courier New"/>
              </a:rPr>
              <a:t>webout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input ;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line=resolve(_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infile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_) ;</a:t>
            </a:r>
            <a:endParaRPr lang="en-US" sz="12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put </a:t>
            </a:r>
            <a:r>
              <a:rPr lang="en-US" sz="1200" b="1" dirty="0" smtClean="0">
                <a:latin typeface="Courier New"/>
                <a:cs typeface="Courier New"/>
              </a:rPr>
              <a:t>line;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cards4 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&lt;h1&gt;Welcome to &amp;</a:t>
            </a:r>
            <a:r>
              <a:rPr lang="en-US" sz="1200" b="1" dirty="0" err="1" smtClean="0">
                <a:latin typeface="Courier New"/>
                <a:cs typeface="Courier New"/>
              </a:rPr>
              <a:t>company_name</a:t>
            </a:r>
            <a:r>
              <a:rPr lang="en-US" sz="1200" b="1" dirty="0" smtClean="0">
                <a:latin typeface="Courier New"/>
                <a:cs typeface="Courier New"/>
              </a:rPr>
              <a:t>&lt;/h1&gt;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;;;;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Run;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addition to this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258728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Don Henderson’s idea</a:t>
            </a:r>
          </a:p>
          <a:p>
            <a:pPr lvl="1" eaLnBrk="1" hangingPunct="1"/>
            <a:r>
              <a:rPr lang="en-GB" dirty="0" smtClean="0">
                <a:latin typeface="Arial" charset="0"/>
              </a:rPr>
              <a:t>Make HTML that has SAS macro calls in it</a:t>
            </a:r>
          </a:p>
          <a:p>
            <a:pPr lvl="1" eaLnBrk="1" hangingPunct="1"/>
            <a:r>
              <a:rPr lang="en-GB" dirty="0" smtClean="0">
                <a:latin typeface="Arial" charset="0"/>
              </a:rPr>
              <a:t>A macro resolves these calls to produce valid HTML</a:t>
            </a:r>
          </a:p>
          <a:p>
            <a:pPr eaLnBrk="1" hangingPunct="1"/>
            <a:r>
              <a:rPr lang="en-GB" dirty="0" smtClean="0">
                <a:latin typeface="Arial" charset="0"/>
              </a:rPr>
              <a:t>Read his book for lots of great information</a:t>
            </a:r>
          </a:p>
          <a:p>
            <a:pPr lvl="1" eaLnBrk="1" hangingPunct="1"/>
            <a:r>
              <a:rPr lang="en-GB" dirty="0" smtClean="0">
                <a:latin typeface="Arial" charset="0"/>
              </a:rPr>
              <a:t>“Building Web Applications with SAS/</a:t>
            </a:r>
            <a:r>
              <a:rPr lang="en-GB" dirty="0" err="1" smtClean="0">
                <a:latin typeface="Arial" charset="0"/>
              </a:rPr>
              <a:t>IntrNet</a:t>
            </a:r>
            <a:r>
              <a:rPr lang="en-GB" dirty="0" smtClean="0">
                <a:latin typeface="Arial" charset="0"/>
              </a:rPr>
              <a:t> – A guide to the application dispatcher”</a:t>
            </a:r>
          </a:p>
          <a:p>
            <a:pPr eaLnBrk="1" hangingPunct="1"/>
            <a:r>
              <a:rPr lang="en-GB" dirty="0" smtClean="0">
                <a:latin typeface="Arial" charset="0"/>
              </a:rPr>
              <a:t>This </a:t>
            </a:r>
            <a:r>
              <a:rPr lang="en-GB" dirty="0">
                <a:latin typeface="Arial" charset="0"/>
              </a:rPr>
              <a:t>is a good approach, </a:t>
            </a:r>
            <a:r>
              <a:rPr lang="en-GB" dirty="0" smtClean="0">
                <a:latin typeface="Arial" charset="0"/>
              </a:rPr>
              <a:t>now implemented in SAS 9.3 as </a:t>
            </a:r>
            <a:r>
              <a:rPr lang="en-GB" b="1" i="1" dirty="0" err="1" smtClean="0">
                <a:latin typeface="Arial" charset="0"/>
              </a:rPr>
              <a:t>Proc</a:t>
            </a:r>
            <a:r>
              <a:rPr lang="en-GB" b="1" i="1" dirty="0" smtClean="0">
                <a:latin typeface="Arial" charset="0"/>
              </a:rPr>
              <a:t> Stream</a:t>
            </a:r>
            <a:endParaRPr lang="en-GB" b="1" i="1" dirty="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SAS Server Pages</a:t>
            </a:r>
          </a:p>
        </p:txBody>
      </p:sp>
    </p:spTree>
    <p:extLst>
      <p:ext uri="{BB962C8B-B14F-4D97-AF65-F5344CB8AC3E}">
        <p14:creationId xmlns:p14="http://schemas.microsoft.com/office/powerpoint/2010/main" val="295096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316385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Often used in html selection lists</a:t>
            </a:r>
          </a:p>
          <a:p>
            <a:r>
              <a:rPr lang="en-GB" dirty="0">
                <a:latin typeface="Arial" charset="0"/>
              </a:rPr>
              <a:t>If list is called pick then you will get a collection of macro variables</a:t>
            </a:r>
          </a:p>
          <a:p>
            <a:pPr lvl="1"/>
            <a:r>
              <a:rPr lang="en-GB" i="1" dirty="0" err="1">
                <a:latin typeface="Arial" charset="0"/>
              </a:rPr>
              <a:t>s</a:t>
            </a:r>
            <a:r>
              <a:rPr lang="en-GB" i="1" dirty="0" err="1" smtClean="0">
                <a:latin typeface="Arial" charset="0"/>
              </a:rPr>
              <a:t>tored-process-url</a:t>
            </a:r>
            <a:r>
              <a:rPr lang="en-GB" dirty="0" err="1">
                <a:solidFill>
                  <a:srgbClr val="008000"/>
                </a:solidFill>
                <a:latin typeface="Arial" charset="0"/>
              </a:rPr>
              <a:t>&amp;pick</a:t>
            </a:r>
            <a:r>
              <a:rPr lang="en-GB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GB" dirty="0" err="1">
                <a:solidFill>
                  <a:srgbClr val="008000"/>
                </a:solidFill>
                <a:latin typeface="Arial" charset="0"/>
              </a:rPr>
              <a:t>a&amp;pick</a:t>
            </a:r>
            <a:r>
              <a:rPr lang="en-GB" dirty="0">
                <a:solidFill>
                  <a:srgbClr val="008000"/>
                </a:solidFill>
                <a:latin typeface="Arial" charset="0"/>
              </a:rPr>
              <a:t>=b</a:t>
            </a:r>
          </a:p>
          <a:p>
            <a:pPr lvl="1"/>
            <a:r>
              <a:rPr lang="en-GB" dirty="0">
                <a:latin typeface="Arial" charset="0"/>
              </a:rPr>
              <a:t>Pick0=2, pick1=a, pick2=b</a:t>
            </a:r>
          </a:p>
          <a:p>
            <a:r>
              <a:rPr lang="en-GB" dirty="0">
                <a:latin typeface="Arial" charset="0"/>
              </a:rPr>
              <a:t>Its easy to make a macro to construct a macro variable for use with an IN operator</a:t>
            </a:r>
          </a:p>
          <a:p>
            <a:pPr lvl="1"/>
            <a:r>
              <a:rPr lang="en-GB" dirty="0">
                <a:latin typeface="Arial" charset="0"/>
              </a:rPr>
              <a:t>%let picks=</a:t>
            </a:r>
            <a:r>
              <a:rPr lang="en-GB" dirty="0" smtClean="0">
                <a:latin typeface="Arial" charset="0"/>
              </a:rPr>
              <a:t>“&amp;pick1”</a:t>
            </a:r>
            <a:r>
              <a:rPr lang="en-GB" dirty="0">
                <a:latin typeface="Arial" charset="0"/>
              </a:rPr>
              <a:t>,</a:t>
            </a:r>
            <a:r>
              <a:rPr lang="en-GB" dirty="0" smtClean="0">
                <a:latin typeface="Arial" charset="0"/>
              </a:rPr>
              <a:t>”&amp;pick2” ; … where x in (&amp;picks) ;</a:t>
            </a:r>
            <a:endParaRPr lang="en-GB" dirty="0">
              <a:latin typeface="Arial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Passing lots of parameters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33507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736432"/>
          </a:xfrm>
        </p:spPr>
        <p:txBody>
          <a:bodyPr/>
          <a:lstStyle/>
          <a:p>
            <a:r>
              <a:rPr lang="en-GB" sz="2000" dirty="0">
                <a:latin typeface="Arial" charset="0"/>
              </a:rPr>
              <a:t>Passing parameters on </a:t>
            </a:r>
            <a:r>
              <a:rPr lang="en-GB" sz="2000" dirty="0" smtClean="0">
                <a:latin typeface="Arial" charset="0"/>
              </a:rPr>
              <a:t>URL</a:t>
            </a:r>
          </a:p>
          <a:p>
            <a:pPr lvl="1"/>
            <a:r>
              <a:rPr lang="en-GB" sz="1800" dirty="0" smtClean="0">
                <a:latin typeface="Arial" charset="0"/>
              </a:rPr>
              <a:t>Safe &amp; easy, but not always appropriate</a:t>
            </a:r>
            <a:endParaRPr lang="en-GB" sz="1800" dirty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Sessions -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1800" dirty="0" smtClean="0">
                <a:latin typeface="Arial" charset="0"/>
              </a:rPr>
              <a:t>I don</a:t>
            </a:r>
            <a:r>
              <a:rPr lang="fr-FR" sz="1800" dirty="0" smtClean="0">
                <a:latin typeface="Arial" charset="0"/>
              </a:rPr>
              <a:t>’</a:t>
            </a:r>
            <a:r>
              <a:rPr lang="en-GB" sz="1800" dirty="0" smtClean="0">
                <a:latin typeface="Arial" charset="0"/>
              </a:rPr>
              <a:t>t recommend</a:t>
            </a:r>
            <a:endParaRPr lang="en-GB" sz="1800" dirty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Cookies - </a:t>
            </a:r>
            <a:r>
              <a:rPr lang="en-GB" sz="1800" dirty="0" smtClean="0">
                <a:latin typeface="Arial" charset="0"/>
              </a:rPr>
              <a:t>I have had mixed results</a:t>
            </a:r>
            <a:endParaRPr lang="en-GB" sz="1800" dirty="0">
              <a:latin typeface="Arial" charset="0"/>
            </a:endParaRPr>
          </a:p>
          <a:p>
            <a:r>
              <a:rPr lang="en-GB" sz="2000" dirty="0">
                <a:latin typeface="Arial" charset="0"/>
              </a:rPr>
              <a:t>Files / datasets</a:t>
            </a:r>
          </a:p>
          <a:p>
            <a:pPr lvl="1"/>
            <a:r>
              <a:rPr lang="en-GB" sz="1800" dirty="0">
                <a:latin typeface="Arial" charset="0"/>
              </a:rPr>
              <a:t>Sharing </a:t>
            </a:r>
            <a:r>
              <a:rPr lang="en-GB" sz="1800" dirty="0" smtClean="0">
                <a:latin typeface="Arial" charset="0"/>
              </a:rPr>
              <a:t>dataset(s)</a:t>
            </a:r>
            <a:endParaRPr lang="en-GB" sz="1800" dirty="0">
              <a:latin typeface="Arial" charset="0"/>
            </a:endParaRPr>
          </a:p>
          <a:p>
            <a:pPr lvl="1"/>
            <a:r>
              <a:rPr lang="en-GB" sz="1800" dirty="0" smtClean="0">
                <a:latin typeface="Arial" charset="0"/>
              </a:rPr>
              <a:t>May need to lock datasets and wait till free</a:t>
            </a:r>
            <a:endParaRPr lang="en-GB" sz="1800" dirty="0">
              <a:latin typeface="Arial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18087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Best way I have found is by using the </a:t>
            </a:r>
            <a:r>
              <a:rPr lang="en-GB" i="1" dirty="0" smtClean="0"/>
              <a:t>body</a:t>
            </a:r>
            <a:r>
              <a:rPr lang="en-GB" dirty="0" smtClean="0"/>
              <a:t> </a:t>
            </a:r>
            <a:r>
              <a:rPr lang="en-GB" i="1" dirty="0" err="1" smtClean="0"/>
              <a:t>onLoad</a:t>
            </a:r>
            <a:r>
              <a:rPr lang="en-GB" dirty="0" smtClean="0"/>
              <a:t> method</a:t>
            </a:r>
            <a:endParaRPr lang="en-US" sz="1000" dirty="0" smtClean="0">
              <a:latin typeface="SAS Monospace" pitchFamily="49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Linking stored processes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54606" y="2038110"/>
            <a:ext cx="8458200" cy="255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b="1" dirty="0">
                <a:latin typeface="Courier New"/>
                <a:cs typeface="Courier New"/>
              </a:rPr>
              <a:t>data _null_ ;</a:t>
            </a:r>
          </a:p>
          <a:p>
            <a:pPr algn="l">
              <a:lnSpc>
                <a:spcPct val="70000"/>
              </a:lnSpc>
            </a:pPr>
            <a:r>
              <a:rPr lang="en-US" b="1" dirty="0">
                <a:latin typeface="Courier New"/>
                <a:cs typeface="Courier New"/>
              </a:rPr>
              <a:t>  file _</a:t>
            </a:r>
            <a:r>
              <a:rPr lang="en-US" b="1" dirty="0" err="1">
                <a:latin typeface="Courier New"/>
                <a:cs typeface="Courier New"/>
              </a:rPr>
              <a:t>webout</a:t>
            </a:r>
            <a:r>
              <a:rPr lang="en-US" b="1" dirty="0">
                <a:latin typeface="Courier New"/>
                <a:cs typeface="Courier New"/>
              </a:rPr>
              <a:t> ;</a:t>
            </a:r>
          </a:p>
          <a:p>
            <a:pPr algn="l">
              <a:lnSpc>
                <a:spcPct val="70000"/>
              </a:lnSpc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put '</a:t>
            </a:r>
            <a:r>
              <a:rPr lang="en-US" b="1" dirty="0">
                <a:latin typeface="Courier New"/>
                <a:cs typeface="Courier New"/>
              </a:rPr>
              <a:t>&lt;body class="panel"' ;</a:t>
            </a:r>
          </a:p>
          <a:p>
            <a:pPr algn="l">
              <a:lnSpc>
                <a:spcPct val="70000"/>
              </a:lnSpc>
            </a:pPr>
            <a:r>
              <a:rPr lang="en-US" b="1" dirty="0" smtClean="0">
                <a:latin typeface="Courier New"/>
                <a:cs typeface="Courier New"/>
              </a:rPr>
              <a:t>  Put 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onload</a:t>
            </a:r>
            <a:r>
              <a:rPr lang="en-US" b="1" dirty="0">
                <a:latin typeface="Courier New"/>
                <a:cs typeface="Courier New"/>
              </a:rPr>
              <a:t>=""</a:t>
            </a:r>
            <a:r>
              <a:rPr lang="en-US" b="1" dirty="0" err="1">
                <a:latin typeface="Courier New"/>
                <a:cs typeface="Courier New"/>
              </a:rPr>
              <a:t>window.parent.document.getElementById</a:t>
            </a:r>
            <a:r>
              <a:rPr lang="en-US" b="1" dirty="0" smtClean="0">
                <a:latin typeface="Courier New"/>
                <a:cs typeface="Courier New"/>
              </a:rPr>
              <a:t>(’details'</a:t>
            </a:r>
            <a:r>
              <a:rPr lang="en-US" b="1" dirty="0">
                <a:latin typeface="Courier New"/>
                <a:cs typeface="Courier New"/>
              </a:rPr>
              <a:t>).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 = " ;</a:t>
            </a:r>
          </a:p>
          <a:p>
            <a:pPr algn="l">
              <a:lnSpc>
                <a:spcPct val="70000"/>
              </a:lnSpc>
            </a:pPr>
            <a:r>
              <a:rPr lang="en-US" b="1" dirty="0" smtClean="0">
                <a:latin typeface="Courier New"/>
                <a:cs typeface="Courier New"/>
              </a:rPr>
              <a:t>  Put </a:t>
            </a:r>
            <a:r>
              <a:rPr lang="en-US" b="1" dirty="0">
                <a:latin typeface="Courier New"/>
                <a:cs typeface="Courier New"/>
              </a:rPr>
              <a:t>"'http://&amp;_</a:t>
            </a:r>
            <a:r>
              <a:rPr lang="en-US" b="1" dirty="0" err="1">
                <a:latin typeface="Courier New"/>
                <a:cs typeface="Courier New"/>
              </a:rPr>
              <a:t>srvname</a:t>
            </a:r>
            <a:r>
              <a:rPr lang="en-US" b="1" dirty="0">
                <a:latin typeface="Courier New"/>
                <a:cs typeface="Courier New"/>
              </a:rPr>
              <a:t>:&amp;_</a:t>
            </a:r>
            <a:r>
              <a:rPr lang="en-US" b="1" dirty="0" err="1">
                <a:latin typeface="Courier New"/>
                <a:cs typeface="Courier New"/>
              </a:rPr>
              <a:t>srvport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SASStoredProcess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do?_program</a:t>
            </a:r>
            <a:r>
              <a:rPr lang="en-US" b="1" dirty="0">
                <a:latin typeface="Courier New"/>
                <a:cs typeface="Courier New"/>
              </a:rPr>
              <a:t>=SBIP://Foundation</a:t>
            </a:r>
            <a:r>
              <a:rPr lang="en-US" b="1" dirty="0" smtClean="0">
                <a:latin typeface="Courier New"/>
                <a:cs typeface="Courier New"/>
              </a:rPr>
              <a:t>/test” ;</a:t>
            </a:r>
            <a:endParaRPr lang="en-US" b="1" dirty="0">
              <a:latin typeface="Courier New"/>
              <a:cs typeface="Courier New"/>
            </a:endParaRPr>
          </a:p>
          <a:p>
            <a:pPr algn="l">
              <a:lnSpc>
                <a:spcPct val="70000"/>
              </a:lnSpc>
            </a:pPr>
            <a:r>
              <a:rPr lang="en-US" b="1" dirty="0" smtClean="0">
                <a:latin typeface="Courier New"/>
                <a:cs typeface="Courier New"/>
              </a:rPr>
              <a:t>  Put "</a:t>
            </a:r>
            <a:r>
              <a:rPr lang="en-US" b="1" dirty="0"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nrstr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&amp;parm1)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smtClean="0">
                <a:latin typeface="Courier New"/>
                <a:cs typeface="Courier New"/>
              </a:rPr>
              <a:t>120%</a:t>
            </a:r>
            <a:r>
              <a:rPr lang="en-US" b="1" dirty="0">
                <a:latin typeface="Courier New"/>
                <a:cs typeface="Courier New"/>
              </a:rPr>
              <a:t>nrstr(</a:t>
            </a:r>
            <a:r>
              <a:rPr lang="en-US" b="1" dirty="0" smtClean="0">
                <a:latin typeface="Courier New"/>
                <a:cs typeface="Courier New"/>
              </a:rPr>
              <a:t>&amp;parm2)=BP' </a:t>
            </a:r>
            <a:r>
              <a:rPr lang="en-US" b="1" dirty="0">
                <a:latin typeface="Courier New"/>
                <a:cs typeface="Courier New"/>
              </a:rPr>
              <a:t>;""" ;</a:t>
            </a:r>
          </a:p>
          <a:p>
            <a:pPr algn="l">
              <a:lnSpc>
                <a:spcPct val="70000"/>
              </a:lnSpc>
            </a:pPr>
            <a:r>
              <a:rPr lang="en-US" b="1" dirty="0" smtClean="0">
                <a:latin typeface="Courier New"/>
                <a:cs typeface="Courier New"/>
              </a:rPr>
              <a:t>  Put </a:t>
            </a:r>
            <a:r>
              <a:rPr lang="en-US" b="1" dirty="0">
                <a:latin typeface="Courier New"/>
                <a:cs typeface="Courier New"/>
              </a:rPr>
              <a:t>"&gt;" ;</a:t>
            </a:r>
          </a:p>
          <a:p>
            <a:pPr algn="l">
              <a:lnSpc>
                <a:spcPct val="70000"/>
              </a:lnSpc>
            </a:pPr>
            <a:r>
              <a:rPr lang="en-US" b="1" dirty="0">
                <a:latin typeface="Courier New"/>
                <a:cs typeface="Courier New"/>
              </a:rPr>
              <a:t>run ; </a:t>
            </a:r>
          </a:p>
        </p:txBody>
      </p:sp>
    </p:spTree>
    <p:extLst>
      <p:ext uri="{BB962C8B-B14F-4D97-AF65-F5344CB8AC3E}">
        <p14:creationId xmlns:p14="http://schemas.microsoft.com/office/powerpoint/2010/main" val="73216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385532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Update status as things are running</a:t>
            </a:r>
          </a:p>
          <a:p>
            <a:r>
              <a:rPr lang="en-US" dirty="0">
                <a:latin typeface="Arial" charset="0"/>
              </a:rPr>
              <a:t>Produce selection lists of various kinds based on variables in a dataset</a:t>
            </a:r>
          </a:p>
          <a:p>
            <a:r>
              <a:rPr lang="en-US" dirty="0">
                <a:latin typeface="Arial" charset="0"/>
              </a:rPr>
              <a:t>Produce messages of various types in HTML code</a:t>
            </a:r>
          </a:p>
          <a:p>
            <a:r>
              <a:rPr lang="en-US" dirty="0">
                <a:latin typeface="Arial" charset="0"/>
              </a:rPr>
              <a:t>Write </a:t>
            </a:r>
            <a:r>
              <a:rPr lang="en-US" dirty="0" smtClean="0">
                <a:latin typeface="Arial" charset="0"/>
              </a:rPr>
              <a:t>useful JavaScript </a:t>
            </a:r>
            <a:r>
              <a:rPr lang="en-US" dirty="0">
                <a:latin typeface="Arial" charset="0"/>
              </a:rPr>
              <a:t>functions to HTML</a:t>
            </a:r>
          </a:p>
          <a:p>
            <a:r>
              <a:rPr lang="en-US" dirty="0">
                <a:latin typeface="Arial" charset="0"/>
              </a:rPr>
              <a:t>Read and write values of HTML cookies</a:t>
            </a:r>
          </a:p>
          <a:p>
            <a:r>
              <a:rPr lang="en-US" dirty="0">
                <a:latin typeface="Arial" charset="0"/>
              </a:rPr>
              <a:t>Produce pop-up dialogs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 Narrow" charset="0"/>
              </a:rPr>
              <a:t>More useful techniques</a:t>
            </a:r>
            <a:endParaRPr lang="en-GB" dirty="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69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304279"/>
          </a:xfrm>
        </p:spPr>
        <p:txBody>
          <a:bodyPr/>
          <a:lstStyle/>
          <a:p>
            <a:pPr eaLnBrk="1" hangingPunct="1"/>
            <a:r>
              <a:rPr lang="en-GB" dirty="0" smtClean="0"/>
              <a:t>Popup windows</a:t>
            </a:r>
          </a:p>
          <a:p>
            <a:pPr lvl="1"/>
            <a:r>
              <a:rPr lang="en-GB" dirty="0" smtClean="0"/>
              <a:t>Simple to use the alert function</a:t>
            </a:r>
          </a:p>
          <a:p>
            <a:pPr eaLnBrk="1" hangingPunct="1"/>
            <a:r>
              <a:rPr lang="en-GB" dirty="0" smtClean="0"/>
              <a:t>Taking actions based on user interactions with objects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onclick</a:t>
            </a:r>
            <a:r>
              <a:rPr lang="en-GB" dirty="0" smtClean="0"/>
              <a:t>, </a:t>
            </a:r>
            <a:r>
              <a:rPr lang="en-GB" dirty="0" err="1" smtClean="0"/>
              <a:t>ondblclick</a:t>
            </a:r>
            <a:r>
              <a:rPr lang="en-GB" dirty="0" smtClean="0"/>
              <a:t>, </a:t>
            </a:r>
            <a:r>
              <a:rPr lang="en-GB" dirty="0" err="1" smtClean="0"/>
              <a:t>onmouseover</a:t>
            </a:r>
            <a:r>
              <a:rPr lang="en-GB" dirty="0" smtClean="0"/>
              <a:t>, </a:t>
            </a:r>
            <a:r>
              <a:rPr lang="en-GB" dirty="0" err="1" smtClean="0"/>
              <a:t>onkeydown</a:t>
            </a:r>
            <a:r>
              <a:rPr lang="en-GB" dirty="0" smtClean="0"/>
              <a:t>,  etc.</a:t>
            </a:r>
          </a:p>
          <a:p>
            <a:r>
              <a:rPr lang="en-GB" dirty="0" smtClean="0"/>
              <a:t>Validating form fields</a:t>
            </a:r>
          </a:p>
          <a:p>
            <a:r>
              <a:rPr lang="en-GB" dirty="0" smtClean="0"/>
              <a:t>Linking to one or more other URLs</a:t>
            </a:r>
          </a:p>
          <a:p>
            <a:r>
              <a:rPr lang="en-GB" dirty="0" smtClean="0"/>
              <a:t>Customising HTML programmatically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And more … (using JavaScript)</a:t>
            </a:r>
          </a:p>
        </p:txBody>
      </p:sp>
    </p:spTree>
    <p:extLst>
      <p:ext uri="{BB962C8B-B14F-4D97-AF65-F5344CB8AC3E}">
        <p14:creationId xmlns:p14="http://schemas.microsoft.com/office/powerpoint/2010/main" val="282152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" y="1209600"/>
            <a:ext cx="8517600" cy="2847334"/>
          </a:xfrm>
        </p:spPr>
        <p:txBody>
          <a:bodyPr/>
          <a:lstStyle/>
          <a:p>
            <a:r>
              <a:rPr lang="en-US" dirty="0" smtClean="0"/>
              <a:t>Apart from in IDEs (which are useful for development too)</a:t>
            </a:r>
            <a:endParaRPr lang="en-US" dirty="0"/>
          </a:p>
          <a:p>
            <a:r>
              <a:rPr lang="en-US" dirty="0" smtClean="0"/>
              <a:t>Some Web browsers have them built in or available as add-ons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Firefox, Firebug</a:t>
            </a:r>
          </a:p>
          <a:p>
            <a:pPr lvl="1"/>
            <a:r>
              <a:rPr lang="en-US" dirty="0" smtClean="0"/>
              <a:t>Safari, Firebug</a:t>
            </a:r>
          </a:p>
          <a:p>
            <a:pPr lvl="1"/>
            <a:r>
              <a:rPr lang="en-US" dirty="0" smtClean="0"/>
              <a:t>Internet Explorer, there are some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debuggers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Anatomy of a stored process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0" y="1600200"/>
            <a:ext cx="3505200" cy="1951704"/>
          </a:xfrm>
        </p:spPr>
        <p:txBody>
          <a:bodyPr/>
          <a:lstStyle/>
          <a:p>
            <a:r>
              <a:rPr lang="en-GB" sz="2400" dirty="0">
                <a:latin typeface="Arial" charset="0"/>
              </a:rPr>
              <a:t>Made up of 2 parts:</a:t>
            </a:r>
          </a:p>
          <a:p>
            <a:pPr lvl="1"/>
            <a:r>
              <a:rPr lang="en-GB" sz="2000" dirty="0">
                <a:latin typeface="Arial" charset="0"/>
              </a:rPr>
              <a:t>Metadata</a:t>
            </a:r>
          </a:p>
          <a:p>
            <a:pPr lvl="2"/>
            <a:r>
              <a:rPr lang="en-GB" sz="1800" dirty="0">
                <a:latin typeface="Arial" charset="0"/>
              </a:rPr>
              <a:t>Which server?</a:t>
            </a:r>
          </a:p>
          <a:p>
            <a:pPr lvl="2"/>
            <a:r>
              <a:rPr lang="en-GB" sz="1800" dirty="0">
                <a:latin typeface="Arial" charset="0"/>
              </a:rPr>
              <a:t>Which users?</a:t>
            </a:r>
          </a:p>
          <a:p>
            <a:pPr lvl="2"/>
            <a:r>
              <a:rPr lang="en-GB" sz="1800" dirty="0">
                <a:latin typeface="Arial" charset="0"/>
              </a:rPr>
              <a:t>What parameters</a:t>
            </a:r>
            <a:r>
              <a:rPr lang="en-GB" sz="1800" dirty="0" smtClean="0">
                <a:latin typeface="Arial" charset="0"/>
              </a:rPr>
              <a:t>?</a:t>
            </a:r>
            <a:endParaRPr lang="en-GB" sz="1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505200" cy="2342170"/>
          </a:xfrm>
        </p:spPr>
        <p:txBody>
          <a:bodyPr/>
          <a:lstStyle/>
          <a:p>
            <a:pPr lvl="1"/>
            <a:r>
              <a:rPr lang="en-GB" sz="1800" dirty="0">
                <a:latin typeface="Arial" charset="0"/>
              </a:rPr>
              <a:t>SAS code, optionally containing</a:t>
            </a:r>
          </a:p>
          <a:p>
            <a:pPr lvl="2"/>
            <a:r>
              <a:rPr lang="en-GB" sz="1800" dirty="0">
                <a:latin typeface="Arial" charset="0"/>
              </a:rPr>
              <a:t>*</a:t>
            </a:r>
            <a:r>
              <a:rPr lang="en-GB" sz="1800" dirty="0" err="1">
                <a:latin typeface="Arial" charset="0"/>
              </a:rPr>
              <a:t>ProcessBody</a:t>
            </a:r>
            <a:r>
              <a:rPr lang="en-GB" sz="1800" dirty="0">
                <a:latin typeface="Arial" charset="0"/>
              </a:rPr>
              <a:t>;</a:t>
            </a:r>
          </a:p>
          <a:p>
            <a:pPr lvl="3"/>
            <a:r>
              <a:rPr lang="en-GB" sz="1400" dirty="0">
                <a:latin typeface="Arial" charset="0"/>
              </a:rPr>
              <a:t>Substitutes </a:t>
            </a:r>
            <a:r>
              <a:rPr lang="en-GB" sz="1400" dirty="0" smtClean="0">
                <a:latin typeface="Arial" charset="0"/>
              </a:rPr>
              <a:t>parameters for Workspace server</a:t>
            </a:r>
            <a:endParaRPr lang="en-GB" sz="1400" dirty="0">
              <a:latin typeface="Arial" charset="0"/>
            </a:endParaRPr>
          </a:p>
          <a:p>
            <a:pPr lvl="2"/>
            <a:r>
              <a:rPr lang="en-GB" sz="1800" dirty="0">
                <a:latin typeface="Arial" charset="0"/>
              </a:rPr>
              <a:t>%</a:t>
            </a:r>
            <a:r>
              <a:rPr lang="en-GB" sz="1800" dirty="0" err="1">
                <a:latin typeface="Arial" charset="0"/>
              </a:rPr>
              <a:t>stpbegin</a:t>
            </a:r>
            <a:r>
              <a:rPr lang="en-GB" sz="1800" dirty="0">
                <a:latin typeface="Arial" charset="0"/>
              </a:rPr>
              <a:t> ;</a:t>
            </a:r>
          </a:p>
          <a:p>
            <a:pPr lvl="2"/>
            <a:r>
              <a:rPr lang="en-GB" sz="1800" dirty="0">
                <a:latin typeface="Arial" charset="0"/>
              </a:rPr>
              <a:t>%</a:t>
            </a:r>
            <a:r>
              <a:rPr lang="en-GB" sz="1800" dirty="0" err="1">
                <a:latin typeface="Arial" charset="0"/>
              </a:rPr>
              <a:t>stpend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smtClean="0">
                <a:latin typeface="Arial" charset="0"/>
              </a:rPr>
              <a:t>;</a:t>
            </a:r>
            <a:endParaRPr lang="en-GB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4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Provide a set of tools for building interactive web applications</a:t>
            </a:r>
          </a:p>
          <a:p>
            <a:pPr lvl="1"/>
            <a:r>
              <a:rPr lang="en-GB" dirty="0">
                <a:latin typeface="Arial" charset="0"/>
              </a:rPr>
              <a:t>Means you can make great things quickly and easily</a:t>
            </a:r>
          </a:p>
          <a:p>
            <a:r>
              <a:rPr lang="en-GB" dirty="0">
                <a:latin typeface="Arial" charset="0"/>
              </a:rPr>
              <a:t>Various such as: </a:t>
            </a:r>
            <a:r>
              <a:rPr lang="en-GB" dirty="0" err="1">
                <a:latin typeface="Arial" charset="0"/>
              </a:rPr>
              <a:t>jQuery</a:t>
            </a:r>
            <a:r>
              <a:rPr lang="en-GB" dirty="0">
                <a:latin typeface="Arial" charset="0"/>
              </a:rPr>
              <a:t>, Ext and Dojo.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Narrow" charset="0"/>
              </a:rPr>
              <a:t>JavaScript </a:t>
            </a:r>
            <a:r>
              <a:rPr lang="en-GB" dirty="0">
                <a:latin typeface="Arial Narrow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80757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The Ext </a:t>
            </a:r>
            <a:r>
              <a:rPr lang="en-GB" dirty="0" smtClean="0">
                <a:latin typeface="Arial Narrow" charset="0"/>
              </a:rPr>
              <a:t>JavaScript </a:t>
            </a:r>
            <a:r>
              <a:rPr lang="en-GB" dirty="0">
                <a:latin typeface="Arial Narrow" charset="0"/>
              </a:rPr>
              <a:t>framework home page</a:t>
            </a:r>
          </a:p>
        </p:txBody>
      </p:sp>
      <p:pic>
        <p:nvPicPr>
          <p:cNvPr id="4" name="Content Placeholder 3" descr="Screen Shot 2012-06-17 at 21.14.2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b="96"/>
          <a:stretch/>
        </p:blipFill>
        <p:spPr>
          <a:xfrm>
            <a:off x="942987" y="868608"/>
            <a:ext cx="7108825" cy="3669544"/>
          </a:xfrm>
        </p:spPr>
      </p:pic>
    </p:spTree>
    <p:extLst>
      <p:ext uri="{BB962C8B-B14F-4D97-AF65-F5344CB8AC3E}">
        <p14:creationId xmlns:p14="http://schemas.microsoft.com/office/powerpoint/2010/main" val="56707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 JS Designer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60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9154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Ext JS </a:t>
            </a:r>
            <a:r>
              <a:rPr lang="en-US" sz="2000" dirty="0"/>
              <a:t>and SAS make a powerful combination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SAS generate </a:t>
            </a:r>
            <a:r>
              <a:rPr lang="en-US" sz="2000" dirty="0"/>
              <a:t>dynamic data driven webpages</a:t>
            </a:r>
          </a:p>
          <a:p>
            <a:pPr marL="266670" lvl="1" indent="-266670"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/>
              <a:t>AJAX </a:t>
            </a:r>
            <a:r>
              <a:rPr lang="en-US" dirty="0"/>
              <a:t>(Asynchronous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  <a:r>
              <a:rPr lang="en-US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requests to SAS Stored Processes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 smtClean="0"/>
              <a:t>Ext JS </a:t>
            </a:r>
            <a:r>
              <a:rPr lang="en-US" sz="2000" dirty="0"/>
              <a:t>Graphs and Grids for </a:t>
            </a:r>
            <a:r>
              <a:rPr lang="en-US" sz="2000" dirty="0" smtClean="0"/>
              <a:t>web reports</a:t>
            </a:r>
          </a:p>
          <a:p>
            <a:pPr marL="266670" lvl="1" indent="-266670">
              <a:lnSpc>
                <a:spcPct val="80000"/>
              </a:lnSpc>
              <a:spcBef>
                <a:spcPct val="35000"/>
              </a:spcBef>
            </a:pPr>
            <a:r>
              <a:rPr lang="en-US" dirty="0" smtClean="0"/>
              <a:t>SAS produce JSON (</a:t>
            </a:r>
            <a:r>
              <a:rPr lang="en-US" dirty="0"/>
              <a:t>JavaScript Object Notation</a:t>
            </a:r>
            <a:r>
              <a:rPr lang="en-US" dirty="0" smtClean="0"/>
              <a:t>) for objects to use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Requires minimal SAS installation: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SAS Base, Stored </a:t>
            </a:r>
            <a:r>
              <a:rPr lang="en-US" sz="1600" dirty="0"/>
              <a:t>Process </a:t>
            </a:r>
            <a:r>
              <a:rPr lang="en-US" sz="1600" dirty="0" smtClean="0"/>
              <a:t>Server, Metadata Server, Management Console</a:t>
            </a:r>
            <a:endParaRPr lang="en-US" sz="16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 JS </a:t>
            </a:r>
            <a:r>
              <a:rPr lang="en-US" dirty="0"/>
              <a:t>&amp; SAS</a:t>
            </a:r>
          </a:p>
        </p:txBody>
      </p:sp>
    </p:spTree>
    <p:extLst>
      <p:ext uri="{BB962C8B-B14F-4D97-AF65-F5344CB8AC3E}">
        <p14:creationId xmlns:p14="http://schemas.microsoft.com/office/powerpoint/2010/main" val="17275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224770"/>
          </a:xfrm>
        </p:spPr>
        <p:txBody>
          <a:bodyPr/>
          <a:lstStyle/>
          <a:p>
            <a:r>
              <a:rPr lang="en-US" sz="1800" dirty="0"/>
              <a:t>Data Stores are objects where data is stored for </a:t>
            </a:r>
            <a:r>
              <a:rPr lang="en-US" sz="1800" dirty="0" smtClean="0"/>
              <a:t>combo boxes</a:t>
            </a:r>
            <a:r>
              <a:rPr lang="en-US" sz="1800" dirty="0"/>
              <a:t>, grids, etc.</a:t>
            </a:r>
          </a:p>
          <a:p>
            <a:r>
              <a:rPr lang="en-US" sz="1800" dirty="0"/>
              <a:t>Local </a:t>
            </a:r>
            <a:r>
              <a:rPr lang="en-US" sz="1800" dirty="0" smtClean="0"/>
              <a:t>vs. </a:t>
            </a:r>
            <a:r>
              <a:rPr lang="en-US" sz="1800" dirty="0"/>
              <a:t>Remote</a:t>
            </a:r>
          </a:p>
          <a:p>
            <a:pPr lvl="1"/>
            <a:r>
              <a:rPr lang="en-US" sz="1600" dirty="0"/>
              <a:t>Local </a:t>
            </a:r>
            <a:r>
              <a:rPr lang="en-US" sz="1600" dirty="0" smtClean="0"/>
              <a:t>data stores </a:t>
            </a:r>
            <a:r>
              <a:rPr lang="en-US" sz="1600" dirty="0"/>
              <a:t>refer to data defined on the client, like a JavaScript Array.</a:t>
            </a:r>
          </a:p>
          <a:p>
            <a:pPr lvl="1"/>
            <a:r>
              <a:rPr lang="en-US" sz="1600" dirty="0"/>
              <a:t>Remote </a:t>
            </a:r>
            <a:r>
              <a:rPr lang="en-US" sz="1600" dirty="0" smtClean="0"/>
              <a:t>data stores </a:t>
            </a:r>
            <a:r>
              <a:rPr lang="en-US" sz="1600" dirty="0"/>
              <a:t>refer to data defined on the server, using AJAX to retrieve the data</a:t>
            </a:r>
            <a:r>
              <a:rPr lang="en-US" sz="1600" dirty="0" smtClean="0"/>
              <a:t>.</a:t>
            </a:r>
          </a:p>
          <a:p>
            <a:r>
              <a:rPr lang="en-GB" sz="1800" dirty="0"/>
              <a:t>JavaScript objects use data in various formats</a:t>
            </a:r>
          </a:p>
          <a:p>
            <a:pPr lvl="1"/>
            <a:r>
              <a:rPr lang="en-GB" sz="1600" dirty="0"/>
              <a:t>Arrays</a:t>
            </a:r>
          </a:p>
          <a:p>
            <a:pPr lvl="1"/>
            <a:r>
              <a:rPr lang="en-GB" sz="1600" dirty="0"/>
              <a:t>Simple Stores</a:t>
            </a:r>
          </a:p>
          <a:p>
            <a:pPr lvl="1"/>
            <a:r>
              <a:rPr lang="en-GB" sz="1600" dirty="0"/>
              <a:t>XML</a:t>
            </a:r>
          </a:p>
          <a:p>
            <a:pPr lvl="1"/>
            <a:r>
              <a:rPr lang="en-GB" sz="1600" dirty="0" smtClean="0"/>
              <a:t>JSON</a:t>
            </a:r>
            <a:endParaRPr lang="en-GB" sz="1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Stores</a:t>
            </a:r>
          </a:p>
        </p:txBody>
      </p:sp>
    </p:spTree>
    <p:extLst>
      <p:ext uri="{BB962C8B-B14F-4D97-AF65-F5344CB8AC3E}">
        <p14:creationId xmlns:p14="http://schemas.microsoft.com/office/powerpoint/2010/main" val="156889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" y="1209600"/>
            <a:ext cx="8517600" cy="2964699"/>
          </a:xfrm>
        </p:spPr>
        <p:txBody>
          <a:bodyPr/>
          <a:lstStyle/>
          <a:p>
            <a:r>
              <a:rPr lang="en-US" sz="2000" dirty="0" smtClean="0"/>
              <a:t>Key idea</a:t>
            </a:r>
          </a:p>
          <a:p>
            <a:pPr lvl="1"/>
            <a:r>
              <a:rPr lang="en-US" sz="1800" dirty="0" smtClean="0"/>
              <a:t>Stored processes can produce any kind of output</a:t>
            </a:r>
          </a:p>
          <a:p>
            <a:pPr lvl="1"/>
            <a:r>
              <a:rPr lang="en-US" sz="1800" dirty="0" smtClean="0"/>
              <a:t>Write a stored process to produce required data</a:t>
            </a:r>
          </a:p>
          <a:p>
            <a:pPr lvl="2"/>
            <a:r>
              <a:rPr lang="en-US" sz="1600" dirty="0" smtClean="0"/>
              <a:t>e.g. JSON data or XML data</a:t>
            </a:r>
          </a:p>
          <a:p>
            <a:pPr lvl="1"/>
            <a:r>
              <a:rPr lang="en-US" sz="1800" dirty="0" smtClean="0"/>
              <a:t>Often a data source can be pointed to from JavaScript</a:t>
            </a:r>
          </a:p>
          <a:p>
            <a:pPr lvl="2"/>
            <a:r>
              <a:rPr lang="en-US" sz="1600" dirty="0" smtClean="0"/>
              <a:t>e.g. using the URL </a:t>
            </a:r>
            <a:r>
              <a:rPr lang="en-US" sz="1600" dirty="0" err="1" smtClean="0"/>
              <a:t>parm</a:t>
            </a:r>
            <a:r>
              <a:rPr lang="en-US" sz="1600" dirty="0" smtClean="0"/>
              <a:t> in Ext JS to point to Stored Process</a:t>
            </a:r>
          </a:p>
          <a:p>
            <a:pPr lvl="1"/>
            <a:r>
              <a:rPr lang="en-US" sz="1800" dirty="0" smtClean="0"/>
              <a:t>A Stored Process can write to _</a:t>
            </a:r>
            <a:r>
              <a:rPr lang="en-US" sz="1800" dirty="0" err="1" smtClean="0"/>
              <a:t>webout</a:t>
            </a:r>
            <a:r>
              <a:rPr lang="en-US" sz="1800" dirty="0" smtClean="0"/>
              <a:t> to write the data to the web browser at the appropriate point</a:t>
            </a:r>
          </a:p>
          <a:p>
            <a:pPr lvl="2"/>
            <a:r>
              <a:rPr lang="en-US" sz="1600" dirty="0" smtClean="0"/>
              <a:t>e.g. as an Array or </a:t>
            </a:r>
            <a:r>
              <a:rPr lang="en-US" sz="1600" dirty="0" err="1" smtClean="0"/>
              <a:t>SimpleStore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SAS to provide data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5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" y="1209600"/>
            <a:ext cx="8517600" cy="3444523"/>
          </a:xfrm>
        </p:spPr>
        <p:txBody>
          <a:bodyPr/>
          <a:lstStyle/>
          <a:p>
            <a:r>
              <a:rPr lang="en-US" sz="1800" dirty="0" err="1" smtClean="0"/>
              <a:t>Simplestore</a:t>
            </a:r>
            <a:r>
              <a:rPr lang="en-US" sz="1800" dirty="0" smtClean="0"/>
              <a:t> – can write from a data step to stream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var</a:t>
            </a:r>
            <a:r>
              <a:rPr lang="en-US" sz="1400" dirty="0">
                <a:latin typeface="Courier New"/>
                <a:cs typeface="Courier New"/>
              </a:rPr>
              <a:t> values = </a:t>
            </a:r>
            <a:r>
              <a:rPr lang="en-US" sz="1400" b="1" dirty="0">
                <a:latin typeface="Courier New"/>
                <a:cs typeface="Courier New"/>
              </a:rPr>
              <a:t>new </a:t>
            </a:r>
            <a:r>
              <a:rPr lang="en-US" sz="1400" dirty="0" err="1">
                <a:latin typeface="Courier New"/>
                <a:cs typeface="Courier New"/>
              </a:rPr>
              <a:t>Ext.data.SimpleStore</a:t>
            </a:r>
            <a:r>
              <a:rPr lang="en-US" sz="1400" dirty="0">
                <a:latin typeface="Courier New"/>
                <a:cs typeface="Courier New"/>
              </a:rPr>
              <a:t>({</a:t>
            </a:r>
          </a:p>
          <a:p>
            <a:pPr marL="0" indent="0">
              <a:buNone/>
            </a:pPr>
            <a:r>
              <a:rPr lang="fr-FR" sz="1400" dirty="0">
                <a:latin typeface="Courier New"/>
                <a:cs typeface="Courier New"/>
              </a:rPr>
              <a:t>          </a:t>
            </a:r>
            <a:r>
              <a:rPr lang="fr-FR" sz="1400" dirty="0" err="1">
                <a:latin typeface="Courier New"/>
                <a:cs typeface="Courier New"/>
              </a:rPr>
              <a:t>fields</a:t>
            </a:r>
            <a:r>
              <a:rPr lang="fr-FR" sz="1400" dirty="0">
                <a:latin typeface="Courier New"/>
                <a:cs typeface="Courier New"/>
              </a:rPr>
              <a:t>: ['id', 'value'],</a:t>
            </a:r>
          </a:p>
          <a:p>
            <a:pPr marL="0" indent="0">
              <a:buNone/>
            </a:pPr>
            <a:r>
              <a:rPr lang="fr-FR" sz="1400" dirty="0">
                <a:latin typeface="Courier New"/>
                <a:cs typeface="Courier New"/>
              </a:rPr>
              <a:t>          data : [['1','A'],['2','B'],['3','C']]</a:t>
            </a:r>
          </a:p>
          <a:p>
            <a:pPr marL="0" indent="0">
              <a:buNone/>
            </a:pPr>
            <a:r>
              <a:rPr lang="fr-FR" sz="1400" dirty="0">
                <a:latin typeface="Courier New"/>
                <a:cs typeface="Courier New"/>
              </a:rPr>
              <a:t>      });</a:t>
            </a:r>
          </a:p>
          <a:p>
            <a:r>
              <a:rPr lang="en-US" sz="1800" dirty="0" smtClean="0"/>
              <a:t>Array – can write from a data step to stream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var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myCars</a:t>
            </a:r>
            <a:r>
              <a:rPr lang="en-US" sz="1200" dirty="0">
                <a:latin typeface="Courier New"/>
                <a:cs typeface="Courier New"/>
              </a:rPr>
              <a:t>=new Array(); // regular array (add an optional integer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myCars</a:t>
            </a:r>
            <a:r>
              <a:rPr lang="en-US" sz="1200" dirty="0">
                <a:latin typeface="Courier New"/>
                <a:cs typeface="Courier New"/>
              </a:rPr>
              <a:t>[0]="Saab";       // argument to control array's size)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myCars</a:t>
            </a:r>
            <a:r>
              <a:rPr lang="en-US" sz="1200" dirty="0">
                <a:latin typeface="Courier New"/>
                <a:cs typeface="Courier New"/>
              </a:rPr>
              <a:t>[1]="Volvo";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myCars</a:t>
            </a:r>
            <a:r>
              <a:rPr lang="en-US" sz="1200" dirty="0">
                <a:latin typeface="Courier New"/>
                <a:cs typeface="Courier New"/>
              </a:rPr>
              <a:t>[2]="BMW";	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SimpleStores</a:t>
            </a:r>
            <a:r>
              <a:rPr lang="en-US" dirty="0" smtClean="0"/>
              <a:t> &amp; Arrays can be created by 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5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3252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Key-Value pairs</a:t>
            </a:r>
          </a:p>
          <a:p>
            <a:pPr>
              <a:lnSpc>
                <a:spcPct val="80000"/>
              </a:lnSpc>
            </a:pPr>
            <a:r>
              <a:rPr lang="en-US" dirty="0"/>
              <a:t>Man and Machine readable</a:t>
            </a:r>
          </a:p>
          <a:p>
            <a:pPr>
              <a:lnSpc>
                <a:spcPct val="80000"/>
              </a:lnSpc>
            </a:pPr>
            <a:r>
              <a:rPr lang="en-US" dirty="0"/>
              <a:t>Nested if necessary</a:t>
            </a:r>
          </a:p>
          <a:p>
            <a:pPr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/>
                <a:cs typeface="Courier New"/>
              </a:rPr>
              <a:t>{ key1 : value1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/>
                <a:cs typeface="Courier New"/>
              </a:rPr>
              <a:t> ,key2 : { </a:t>
            </a:r>
            <a:r>
              <a:rPr lang="en-US" b="1" dirty="0" smtClean="0">
                <a:latin typeface="Courier New"/>
                <a:cs typeface="Courier New"/>
              </a:rPr>
              <a:t>subkey1</a:t>
            </a:r>
            <a:r>
              <a:rPr lang="en-US" b="1" dirty="0">
                <a:latin typeface="Courier New"/>
                <a:cs typeface="Courier New"/>
              </a:rPr>
              <a:t>: subvalue1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</a:t>
            </a:r>
          </a:p>
        </p:txBody>
      </p:sp>
      <p:pic>
        <p:nvPicPr>
          <p:cNvPr id="4" name="Picture 3" descr="http://www.json.org/object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45" y="2300443"/>
            <a:ext cx="4866164" cy="689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 (&amp; XML)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9333" y="1998133"/>
            <a:ext cx="6333067" cy="2344346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{"menu":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"id": "file",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"value": "File",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"popup":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"</a:t>
            </a:r>
            <a:r>
              <a:rPr lang="en-US" sz="1200" b="1" dirty="0" err="1">
                <a:latin typeface="Courier New"/>
                <a:cs typeface="Courier New"/>
              </a:rPr>
              <a:t>menuitem</a:t>
            </a:r>
            <a:r>
              <a:rPr lang="en-US" sz="1200" b="1" dirty="0">
                <a:latin typeface="Courier New"/>
                <a:cs typeface="Courier New"/>
              </a:rPr>
              <a:t>": [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{"value": "New", "</a:t>
            </a:r>
            <a:r>
              <a:rPr lang="en-US" sz="1200" b="1" dirty="0" err="1">
                <a:latin typeface="Courier New"/>
                <a:cs typeface="Courier New"/>
              </a:rPr>
              <a:t>onclick</a:t>
            </a:r>
            <a:r>
              <a:rPr lang="en-US" sz="1200" b="1" dirty="0">
                <a:latin typeface="Courier New"/>
                <a:cs typeface="Courier New"/>
              </a:rPr>
              <a:t>": "</a:t>
            </a:r>
            <a:r>
              <a:rPr lang="en-US" sz="1200" b="1" dirty="0" err="1">
                <a:latin typeface="Courier New"/>
                <a:cs typeface="Courier New"/>
              </a:rPr>
              <a:t>CreateNewDoc</a:t>
            </a:r>
            <a:r>
              <a:rPr lang="en-US" sz="1200" b="1" dirty="0">
                <a:latin typeface="Courier New"/>
                <a:cs typeface="Courier New"/>
              </a:rPr>
              <a:t>()"},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{"value": "Open", "</a:t>
            </a:r>
            <a:r>
              <a:rPr lang="en-US" sz="1200" b="1" dirty="0" err="1">
                <a:latin typeface="Courier New"/>
                <a:cs typeface="Courier New"/>
              </a:rPr>
              <a:t>onclick</a:t>
            </a:r>
            <a:r>
              <a:rPr lang="en-US" sz="1200" b="1" dirty="0">
                <a:latin typeface="Courier New"/>
                <a:cs typeface="Courier New"/>
              </a:rPr>
              <a:t>": "OpenDoc()"},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{"value": "Close", "</a:t>
            </a:r>
            <a:r>
              <a:rPr lang="en-US" sz="1200" b="1" dirty="0" err="1">
                <a:latin typeface="Courier New"/>
                <a:cs typeface="Courier New"/>
              </a:rPr>
              <a:t>onclick</a:t>
            </a:r>
            <a:r>
              <a:rPr lang="en-US" sz="1200" b="1" dirty="0">
                <a:latin typeface="Courier New"/>
                <a:cs typeface="Courier New"/>
              </a:rPr>
              <a:t>": "</a:t>
            </a:r>
            <a:r>
              <a:rPr lang="en-US" sz="1200" b="1" dirty="0" err="1">
                <a:latin typeface="Courier New"/>
                <a:cs typeface="Courier New"/>
              </a:rPr>
              <a:t>CloseDoc</a:t>
            </a:r>
            <a:r>
              <a:rPr lang="en-US" sz="1200" b="1" dirty="0">
                <a:latin typeface="Courier New"/>
                <a:cs typeface="Courier New"/>
              </a:rPr>
              <a:t>()"}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0399" y="355601"/>
            <a:ext cx="4809067" cy="207794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chemeClr val="accent2"/>
                </a:solidFill>
                <a:cs typeface="Courier New"/>
              </a:rPr>
              <a:t>The same text expressed as XML:</a:t>
            </a:r>
          </a:p>
          <a:p>
            <a:pPr marL="0" indent="0">
              <a:lnSpc>
                <a:spcPct val="70000"/>
              </a:lnSpc>
              <a:buNone/>
            </a:pPr>
            <a:endParaRPr lang="en-US" sz="11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&lt;menu id="file" value="File"&gt;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 &lt;popup&gt;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menuitem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value="New" 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onclick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="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CreateNewDoc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()" 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menuitem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value="Open" 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onclick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="OpenDoc()" 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menuitem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value="Close" 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onclick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="</a:t>
            </a:r>
            <a:r>
              <a:rPr lang="en-US" sz="1100" b="1" dirty="0" err="1">
                <a:solidFill>
                  <a:schemeClr val="accent2"/>
                </a:solidFill>
                <a:latin typeface="Courier New"/>
                <a:cs typeface="Courier New"/>
              </a:rPr>
              <a:t>CloseDoc</a:t>
            </a: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()" 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  &lt;/popup&gt;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/>
                <a:cs typeface="Courier New"/>
              </a:rPr>
              <a:t>&lt;/menu&gt;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2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3099608"/>
          </a:xfrm>
        </p:spPr>
        <p:txBody>
          <a:bodyPr/>
          <a:lstStyle/>
          <a:p>
            <a:r>
              <a:rPr lang="en-US" sz="1800" dirty="0" smtClean="0"/>
              <a:t>Flexible, scalable &amp; more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store expects JSON data like this: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{ </a:t>
            </a:r>
            <a:r>
              <a:rPr lang="en-US" sz="1800" b="1" dirty="0" smtClean="0">
                <a:latin typeface="Courier New"/>
                <a:cs typeface="Courier New"/>
              </a:rPr>
              <a:t>success: </a:t>
            </a:r>
            <a:r>
              <a:rPr lang="en-US" sz="1800" b="1" dirty="0">
                <a:latin typeface="Courier New"/>
                <a:cs typeface="Courier New"/>
              </a:rPr>
              <a:t>true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,rows: [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{id: </a:t>
            </a:r>
            <a:r>
              <a:rPr lang="ja-JP" altLang="en-US" sz="1800" b="1" dirty="0">
                <a:latin typeface="Courier New"/>
                <a:cs typeface="Courier New"/>
              </a:rPr>
              <a:t>‘</a:t>
            </a:r>
            <a:r>
              <a:rPr lang="en-US" sz="1800" b="1" dirty="0">
                <a:latin typeface="Courier New"/>
                <a:cs typeface="Courier New"/>
              </a:rPr>
              <a:t>id1</a:t>
            </a:r>
            <a:r>
              <a:rPr lang="ja-JP" altLang="en-US" sz="1800" b="1" dirty="0">
                <a:latin typeface="Courier New"/>
                <a:cs typeface="Courier New"/>
              </a:rPr>
              <a:t>’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: </a:t>
            </a:r>
            <a:r>
              <a:rPr lang="ja-JP" altLang="en-US" sz="1800" b="1" dirty="0">
                <a:latin typeface="Courier New"/>
                <a:cs typeface="Courier New"/>
              </a:rPr>
              <a:t>‘</a:t>
            </a:r>
            <a:r>
              <a:rPr lang="en-US" sz="1800" b="1" dirty="0">
                <a:latin typeface="Courier New"/>
                <a:cs typeface="Courier New"/>
              </a:rPr>
              <a:t>val1</a:t>
            </a:r>
            <a:r>
              <a:rPr lang="ja-JP" altLang="en-US" sz="1800" b="1" dirty="0">
                <a:latin typeface="Courier New"/>
                <a:cs typeface="Courier New"/>
              </a:rPr>
              <a:t>’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,</a:t>
            </a:r>
            <a:r>
              <a:rPr lang="en-US" sz="1800" b="1" dirty="0">
                <a:latin typeface="Courier New"/>
                <a:cs typeface="Courier New"/>
              </a:rPr>
              <a:t>{id: </a:t>
            </a:r>
            <a:r>
              <a:rPr lang="ja-JP" altLang="en-US" sz="1800" b="1" dirty="0">
                <a:latin typeface="Courier New"/>
                <a:cs typeface="Courier New"/>
              </a:rPr>
              <a:t>‘</a:t>
            </a:r>
            <a:r>
              <a:rPr lang="en-US" sz="1800" b="1" dirty="0">
                <a:latin typeface="Courier New"/>
                <a:cs typeface="Courier New"/>
              </a:rPr>
              <a:t>id2</a:t>
            </a:r>
            <a:r>
              <a:rPr lang="ja-JP" altLang="en-US" sz="1800" b="1" dirty="0">
                <a:latin typeface="Courier New"/>
                <a:cs typeface="Courier New"/>
              </a:rPr>
              <a:t>’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: </a:t>
            </a:r>
            <a:r>
              <a:rPr lang="ja-JP" altLang="en-US" sz="1800" b="1" dirty="0">
                <a:latin typeface="Courier New"/>
                <a:cs typeface="Courier New"/>
              </a:rPr>
              <a:t>‘</a:t>
            </a:r>
            <a:r>
              <a:rPr lang="en-US" sz="1800" b="1" dirty="0">
                <a:latin typeface="Courier New"/>
                <a:cs typeface="Courier New"/>
              </a:rPr>
              <a:t>val2</a:t>
            </a:r>
            <a:r>
              <a:rPr lang="ja-JP" altLang="en-US" sz="1800" b="1" dirty="0">
                <a:latin typeface="Courier New"/>
                <a:cs typeface="Courier New"/>
              </a:rPr>
              <a:t>’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]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Data Store – best one for Ext 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01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/>
        </p:nvSpPr>
        <p:spPr bwMode="auto">
          <a:xfrm>
            <a:off x="2345535" y="1003610"/>
            <a:ext cx="6575690" cy="3440947"/>
          </a:xfrm>
          <a:prstGeom prst="round1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570470"/>
            <a:ext cx="4117489" cy="10240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Narrow" charset="0"/>
              </a:rPr>
              <a:t>SAS Code vs. </a:t>
            </a:r>
            <a:r>
              <a:rPr lang="en-GB" sz="2800" dirty="0">
                <a:latin typeface="Arial Narrow" charset="0"/>
              </a:rPr>
              <a:t>Stored Process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84667" y="2652185"/>
            <a:ext cx="4495800" cy="8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 eaLnBrk="0" hangingPunct="0"/>
            <a:r>
              <a:rPr lang="en-GB" sz="1800" b="1" dirty="0" err="1">
                <a:solidFill>
                  <a:srgbClr val="1717A7"/>
                </a:solidFill>
                <a:latin typeface="Arial Black" charset="0"/>
              </a:rPr>
              <a:t>proc</a:t>
            </a:r>
            <a:r>
              <a:rPr lang="en-GB" sz="1800" dirty="0">
                <a:solidFill>
                  <a:srgbClr val="1717A7"/>
                </a:solidFill>
                <a:latin typeface="Arial Black" charset="0"/>
              </a:rPr>
              <a:t> </a:t>
            </a:r>
            <a:r>
              <a:rPr lang="en-GB" sz="1800" b="1" dirty="0">
                <a:solidFill>
                  <a:srgbClr val="1717A7"/>
                </a:solidFill>
                <a:latin typeface="Arial Black" charset="0"/>
              </a:rPr>
              <a:t>print</a:t>
            </a:r>
            <a:r>
              <a:rPr lang="en-GB" sz="1800" dirty="0">
                <a:solidFill>
                  <a:srgbClr val="1717A7"/>
                </a:solidFill>
                <a:latin typeface="Arial Black" charset="0"/>
              </a:rPr>
              <a:t> data=</a:t>
            </a:r>
            <a:r>
              <a:rPr lang="en-GB" sz="1800" dirty="0" err="1">
                <a:solidFill>
                  <a:srgbClr val="1717A7"/>
                </a:solidFill>
                <a:latin typeface="Arial Black" charset="0"/>
              </a:rPr>
              <a:t>sashelp.class</a:t>
            </a:r>
            <a:r>
              <a:rPr lang="en-GB" sz="1800" dirty="0">
                <a:solidFill>
                  <a:srgbClr val="1717A7"/>
                </a:solidFill>
                <a:latin typeface="Arial Black" charset="0"/>
              </a:rPr>
              <a:t> ;</a:t>
            </a:r>
          </a:p>
          <a:p>
            <a:pPr algn="l" eaLnBrk="0" hangingPunct="0"/>
            <a:r>
              <a:rPr lang="en-GB" sz="1800" b="1" dirty="0">
                <a:solidFill>
                  <a:srgbClr val="1717A7"/>
                </a:solidFill>
                <a:latin typeface="Arial Black" charset="0"/>
              </a:rPr>
              <a:t>run</a:t>
            </a:r>
            <a:r>
              <a:rPr lang="en-GB" sz="1800" dirty="0">
                <a:solidFill>
                  <a:srgbClr val="1717A7"/>
                </a:solidFill>
                <a:latin typeface="Arial Black" charset="0"/>
              </a:rPr>
              <a:t> ;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317067" y="1250950"/>
            <a:ext cx="3682999" cy="3216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square">
            <a:spAutoFit/>
            <a:flatTx/>
          </a:bodyPr>
          <a:lstStyle/>
          <a:p>
            <a:pPr algn="l" eaLnBrk="0" hangingPunct="0"/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*</a:t>
            </a:r>
            <a:r>
              <a:rPr lang="en-GB" sz="1600" dirty="0" err="1">
                <a:solidFill>
                  <a:srgbClr val="CC0000"/>
                </a:solidFill>
                <a:latin typeface="Arial Black" charset="0"/>
              </a:rPr>
              <a:t>ProcessBody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;</a:t>
            </a:r>
          </a:p>
          <a:p>
            <a:pPr algn="l" eaLnBrk="0" hangingPunct="0"/>
            <a:endParaRPr lang="en-GB" sz="1600" dirty="0">
              <a:solidFill>
                <a:srgbClr val="CC0000"/>
              </a:solidFill>
              <a:latin typeface="Arial Black" charset="0"/>
            </a:endParaRPr>
          </a:p>
          <a:p>
            <a:pPr algn="l" eaLnBrk="0" hangingPunct="0"/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%</a:t>
            </a:r>
            <a:r>
              <a:rPr lang="en-GB" sz="1600" b="1" i="1" dirty="0" err="1">
                <a:solidFill>
                  <a:srgbClr val="CC0000"/>
                </a:solidFill>
                <a:latin typeface="Arial Black" charset="0"/>
              </a:rPr>
              <a:t>stpbegin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;</a:t>
            </a:r>
          </a:p>
          <a:p>
            <a:pPr algn="l" eaLnBrk="0" hangingPunct="0"/>
            <a:endParaRPr lang="en-GB" sz="1600" dirty="0">
              <a:solidFill>
                <a:srgbClr val="CC0000"/>
              </a:solidFill>
              <a:latin typeface="Arial Black" charset="0"/>
            </a:endParaRPr>
          </a:p>
          <a:p>
            <a:pPr algn="l" eaLnBrk="0" hangingPunct="0"/>
            <a:r>
              <a:rPr lang="en-GB" sz="1600" b="1" dirty="0" err="1">
                <a:solidFill>
                  <a:srgbClr val="CC0000"/>
                </a:solidFill>
                <a:latin typeface="Arial Black" charset="0"/>
              </a:rPr>
              <a:t>proc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 </a:t>
            </a:r>
            <a:r>
              <a:rPr lang="en-GB" sz="1600" b="1" dirty="0">
                <a:solidFill>
                  <a:srgbClr val="CC0000"/>
                </a:solidFill>
                <a:latin typeface="Arial Black" charset="0"/>
              </a:rPr>
              <a:t>print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 data=</a:t>
            </a:r>
            <a:r>
              <a:rPr lang="en-GB" sz="1600" dirty="0" err="1">
                <a:solidFill>
                  <a:srgbClr val="CC0000"/>
                </a:solidFill>
                <a:latin typeface="Arial Black" charset="0"/>
              </a:rPr>
              <a:t>sashelp.class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 ;</a:t>
            </a:r>
          </a:p>
          <a:p>
            <a:pPr algn="l" eaLnBrk="0" hangingPunct="0"/>
            <a:r>
              <a:rPr lang="en-GB" sz="1600" b="1" dirty="0">
                <a:solidFill>
                  <a:srgbClr val="CC0000"/>
                </a:solidFill>
                <a:latin typeface="Arial Black" charset="0"/>
              </a:rPr>
              <a:t>run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 ;</a:t>
            </a:r>
          </a:p>
          <a:p>
            <a:pPr algn="l" eaLnBrk="0" hangingPunct="0"/>
            <a:endParaRPr lang="en-GB" sz="1600" dirty="0">
              <a:solidFill>
                <a:srgbClr val="CC0000"/>
              </a:solidFill>
              <a:latin typeface="Arial Black" charset="0"/>
            </a:endParaRPr>
          </a:p>
          <a:p>
            <a:pPr algn="l" eaLnBrk="0" hangingPunct="0"/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%</a:t>
            </a:r>
            <a:r>
              <a:rPr lang="en-GB" sz="1600" b="1" i="1" dirty="0" err="1">
                <a:solidFill>
                  <a:srgbClr val="CC0000"/>
                </a:solidFill>
                <a:latin typeface="Arial Black" charset="0"/>
              </a:rPr>
              <a:t>stpend</a:t>
            </a:r>
            <a:r>
              <a:rPr lang="en-GB" sz="1600" dirty="0">
                <a:solidFill>
                  <a:srgbClr val="CC0000"/>
                </a:solidFill>
                <a:latin typeface="Arial Black" charset="0"/>
              </a:rPr>
              <a:t>;</a:t>
            </a: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1066799" y="812801"/>
            <a:ext cx="59267" cy="1778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4394199" y="643468"/>
            <a:ext cx="1693333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617067" y="1286139"/>
            <a:ext cx="2731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/>
            <a:r>
              <a:rPr lang="en-GB" sz="1200" dirty="0">
                <a:solidFill>
                  <a:schemeClr val="hlink"/>
                </a:solidFill>
                <a:latin typeface="Arial Black" charset="0"/>
              </a:rPr>
              <a:t>Initiate input </a:t>
            </a:r>
            <a:r>
              <a:rPr lang="en-GB" sz="1200" dirty="0" err="1">
                <a:solidFill>
                  <a:schemeClr val="hlink"/>
                </a:solidFill>
                <a:latin typeface="Arial Black" charset="0"/>
              </a:rPr>
              <a:t>parm</a:t>
            </a:r>
            <a:r>
              <a:rPr lang="en-GB" sz="1200" dirty="0">
                <a:solidFill>
                  <a:schemeClr val="hlink"/>
                </a:solidFill>
                <a:latin typeface="Arial Black" charset="0"/>
              </a:rPr>
              <a:t> processing</a:t>
            </a:r>
            <a:endParaRPr lang="en-US" sz="1200" dirty="0">
              <a:solidFill>
                <a:schemeClr val="hlink"/>
              </a:solidFill>
              <a:latin typeface="Arial Black" charset="0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466317" y="4139407"/>
            <a:ext cx="2860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/>
            <a:r>
              <a:rPr lang="en-GB" sz="1200" dirty="0">
                <a:solidFill>
                  <a:schemeClr val="hlink"/>
                </a:solidFill>
                <a:latin typeface="Arial Black" charset="0"/>
              </a:rPr>
              <a:t>Terminate ODS &amp; deliver output</a:t>
            </a:r>
            <a:endParaRPr lang="en-US" sz="1200" dirty="0">
              <a:solidFill>
                <a:schemeClr val="hlink"/>
              </a:solidFill>
              <a:latin typeface="Arial Black" charset="0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4697659" y="3034510"/>
            <a:ext cx="6122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/>
            <a:r>
              <a:rPr lang="en-GB" sz="1200" dirty="0" smtClean="0">
                <a:solidFill>
                  <a:schemeClr val="hlink"/>
                </a:solidFill>
                <a:latin typeface="Arial Black" charset="0"/>
              </a:rPr>
              <a:t>Code</a:t>
            </a:r>
            <a:endParaRPr lang="en-US" sz="1200" dirty="0">
              <a:solidFill>
                <a:schemeClr val="hlink"/>
              </a:solidFill>
              <a:latin typeface="Arial Black" charset="0"/>
            </a:endParaRP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4136135" y="2082007"/>
            <a:ext cx="11992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/>
            <a:r>
              <a:rPr lang="en-GB" sz="1200" dirty="0">
                <a:solidFill>
                  <a:schemeClr val="hlink"/>
                </a:solidFill>
                <a:latin typeface="Arial Black" charset="0"/>
              </a:rPr>
              <a:t>Initiate ODS</a:t>
            </a:r>
            <a:endParaRPr lang="en-US" sz="1200" dirty="0">
              <a:solidFill>
                <a:schemeClr val="hlink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749974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mydatastore</a:t>
            </a:r>
            <a:r>
              <a:rPr lang="en-US" sz="1800" b="1" dirty="0">
                <a:latin typeface="Courier New"/>
                <a:cs typeface="Courier New"/>
              </a:rPr>
              <a:t> = new </a:t>
            </a:r>
            <a:r>
              <a:rPr lang="en-US" sz="1800" b="1" dirty="0" err="1">
                <a:latin typeface="Courier New"/>
                <a:cs typeface="Courier New"/>
              </a:rPr>
              <a:t>Ext.data.Store</a:t>
            </a:r>
            <a:r>
              <a:rPr lang="en-US" sz="1800" b="1" dirty="0">
                <a:latin typeface="Courier New"/>
                <a:cs typeface="Courier New"/>
              </a:rPr>
              <a:t>({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url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: "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do?_PROGRAM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=/CBA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my_data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endParaRPr lang="en-US" sz="18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,reader: new </a:t>
            </a:r>
            <a:r>
              <a:rPr lang="en-US" sz="1800" b="1" dirty="0" err="1">
                <a:latin typeface="Courier New"/>
                <a:cs typeface="Courier New"/>
              </a:rPr>
              <a:t>Ext.data.JsonReader</a:t>
            </a:r>
            <a:r>
              <a:rPr lang="en-US" sz="1800" b="1" dirty="0">
                <a:latin typeface="Courier New"/>
                <a:cs typeface="Courier New"/>
              </a:rPr>
              <a:t>({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    root: 'rows',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    id: </a:t>
            </a:r>
            <a:r>
              <a:rPr lang="en-US" sz="1800" b="1" dirty="0" smtClean="0">
                <a:latin typeface="Courier New"/>
                <a:cs typeface="Courier New"/>
              </a:rPr>
              <a:t>’name'</a:t>
            </a:r>
            <a:endParaRPr lang="en-US" sz="1800" b="1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 }, </a:t>
            </a:r>
            <a:r>
              <a:rPr lang="en-US" sz="1800" b="1" dirty="0" smtClean="0">
                <a:latin typeface="Courier New"/>
                <a:cs typeface="Courier New"/>
              </a:rPr>
              <a:t>[’name'</a:t>
            </a:r>
            <a:r>
              <a:rPr lang="en-US" sz="1800" b="1" dirty="0">
                <a:latin typeface="Courier New"/>
                <a:cs typeface="Courier New"/>
              </a:rPr>
              <a:t>, ’sex</a:t>
            </a:r>
            <a:r>
              <a:rPr lang="en-US" sz="1800" b="1" dirty="0" smtClean="0">
                <a:latin typeface="Courier New"/>
                <a:cs typeface="Courier New"/>
              </a:rPr>
              <a:t>’</a:t>
            </a:r>
            <a:r>
              <a:rPr lang="en-US" sz="1800" b="1" dirty="0">
                <a:latin typeface="Courier New"/>
                <a:cs typeface="Courier New"/>
              </a:rPr>
              <a:t>, ’age</a:t>
            </a:r>
            <a:r>
              <a:rPr lang="en-US" sz="1800" b="1" dirty="0" smtClean="0">
                <a:latin typeface="Courier New"/>
                <a:cs typeface="Courier New"/>
              </a:rPr>
              <a:t>’]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 ) ;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a JSON Data Store produced by a Stored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89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Communicate with the server asynchronously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No need for complete page refreshes to send or retrieve </a:t>
            </a:r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904892"/>
            <a:ext cx="9144000" cy="305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1200" b="1" dirty="0" err="1">
                <a:latin typeface="Courier New"/>
                <a:cs typeface="Courier New"/>
              </a:rPr>
              <a:t>Ext.Ajax.request</a:t>
            </a:r>
            <a:r>
              <a:rPr lang="en-US" sz="1200" b="1" dirty="0" smtClean="0">
                <a:latin typeface="Courier New"/>
                <a:cs typeface="Courier New"/>
              </a:rPr>
              <a:t>( {</a:t>
            </a:r>
            <a:endParaRPr lang="en-US" sz="1200" b="1" dirty="0">
              <a:latin typeface="Courier New"/>
              <a:cs typeface="Courier New"/>
            </a:endParaRP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url</a:t>
            </a:r>
            <a:r>
              <a:rPr lang="en-US" sz="1200" b="1" dirty="0">
                <a:latin typeface="Courier New"/>
                <a:cs typeface="Courier New"/>
              </a:rPr>
              <a:t> : '</a:t>
            </a:r>
            <a:r>
              <a:rPr lang="en-US" sz="1200" b="1" dirty="0" err="1">
                <a:latin typeface="Courier New"/>
                <a:cs typeface="Courier New"/>
              </a:rPr>
              <a:t>do?_program</a:t>
            </a:r>
            <a:r>
              <a:rPr lang="en-US" sz="1200" b="1" dirty="0">
                <a:latin typeface="Courier New"/>
                <a:cs typeface="Courier New"/>
              </a:rPr>
              <a:t>=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latin typeface="Courier New"/>
                <a:cs typeface="Courier New"/>
              </a:rPr>
              <a:t>myStp</a:t>
            </a:r>
            <a:r>
              <a:rPr lang="en-US" sz="1200" b="1" dirty="0" smtClean="0">
                <a:latin typeface="Courier New"/>
                <a:cs typeface="Courier New"/>
              </a:rPr>
              <a:t>/report1' 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params</a:t>
            </a:r>
            <a:r>
              <a:rPr lang="en-US" sz="1200" b="1" dirty="0">
                <a:latin typeface="Courier New"/>
                <a:cs typeface="Courier New"/>
              </a:rPr>
              <a:t> : { action : '</a:t>
            </a:r>
            <a:r>
              <a:rPr lang="en-US" sz="1200" b="1" dirty="0" err="1">
                <a:latin typeface="Courier New"/>
                <a:cs typeface="Courier New"/>
              </a:rPr>
              <a:t>getDate</a:t>
            </a:r>
            <a:r>
              <a:rPr lang="en-US" sz="1200" b="1" dirty="0">
                <a:latin typeface="Courier New"/>
                <a:cs typeface="Courier New"/>
              </a:rPr>
              <a:t>' },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method: 'GET',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success: function ( result, request ) { 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Ext.MessageBox.alert</a:t>
            </a:r>
            <a:r>
              <a:rPr lang="en-US" sz="1200" b="1" dirty="0">
                <a:latin typeface="Courier New"/>
                <a:cs typeface="Courier New"/>
              </a:rPr>
              <a:t>('Success'</a:t>
            </a:r>
            <a:r>
              <a:rPr lang="en-US" sz="1200" b="1" dirty="0" smtClean="0">
                <a:latin typeface="Courier New"/>
                <a:cs typeface="Courier New"/>
              </a:rPr>
              <a:t>,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 </a:t>
            </a:r>
            <a:r>
              <a:rPr lang="en-US" sz="1200" b="1" dirty="0">
                <a:latin typeface="Courier New"/>
                <a:cs typeface="Courier New"/>
              </a:rPr>
              <a:t>'Data return from the server: '+ </a:t>
            </a:r>
            <a:r>
              <a:rPr lang="en-US" sz="1200" b="1" dirty="0" err="1">
                <a:latin typeface="Courier New"/>
                <a:cs typeface="Courier New"/>
              </a:rPr>
              <a:t>result.responseText</a:t>
            </a:r>
            <a:r>
              <a:rPr lang="en-US" sz="1200" b="1" dirty="0">
                <a:latin typeface="Courier New"/>
                <a:cs typeface="Courier New"/>
              </a:rPr>
              <a:t>); 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},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failure: function ( result, request) { 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Ext.MessageBox.alert</a:t>
            </a:r>
            <a:r>
              <a:rPr lang="en-US" sz="1200" b="1" dirty="0">
                <a:latin typeface="Courier New"/>
                <a:cs typeface="Courier New"/>
              </a:rPr>
              <a:t>('Failed', </a:t>
            </a:r>
            <a:r>
              <a:rPr lang="en-US" sz="1200" b="1" dirty="0" err="1">
                <a:latin typeface="Courier New"/>
                <a:cs typeface="Courier New"/>
              </a:rPr>
              <a:t>result.responseText</a:t>
            </a:r>
            <a:r>
              <a:rPr lang="en-US" sz="1200" b="1" dirty="0">
                <a:latin typeface="Courier New"/>
                <a:cs typeface="Courier New"/>
              </a:rPr>
              <a:t>); </a:t>
            </a:r>
          </a:p>
          <a:p>
            <a:pPr algn="l">
              <a:lnSpc>
                <a:spcPct val="70000"/>
              </a:lnSpc>
            </a:pPr>
            <a:r>
              <a:rPr lang="en-US" sz="1200" b="1" dirty="0">
                <a:latin typeface="Courier New"/>
                <a:cs typeface="Courier New"/>
              </a:rPr>
              <a:t>	} </a:t>
            </a:r>
          </a:p>
          <a:p>
            <a:pPr algn="l">
              <a:lnSpc>
                <a:spcPct val="70000"/>
              </a:lnSpc>
            </a:pPr>
            <a:r>
              <a:rPr lang="en-US" sz="1200" b="1" dirty="0" smtClean="0">
                <a:latin typeface="Courier New"/>
                <a:cs typeface="Courier New"/>
              </a:rPr>
              <a:t>} ) ;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18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SAS &amp; Ext JS Web App</a:t>
            </a:r>
            <a:endParaRPr lang="en-US" dirty="0"/>
          </a:p>
        </p:txBody>
      </p:sp>
      <p:pic>
        <p:nvPicPr>
          <p:cNvPr id="4" name="Picture 4" descr="log in scre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38337" r="32925" b="38127"/>
          <a:stretch/>
        </p:blipFill>
        <p:spPr bwMode="auto">
          <a:xfrm>
            <a:off x="-609490" y="926117"/>
            <a:ext cx="10553261" cy="33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0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Left</a:t>
            </a:r>
            <a:endParaRPr lang="en-US" dirty="0"/>
          </a:p>
        </p:txBody>
      </p:sp>
      <p:pic>
        <p:nvPicPr>
          <p:cNvPr id="4" name="Picture 4" descr="main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332881" cy="56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99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Right</a:t>
            </a:r>
            <a:endParaRPr lang="en-US" dirty="0"/>
          </a:p>
        </p:txBody>
      </p:sp>
      <p:pic>
        <p:nvPicPr>
          <p:cNvPr id="4" name="Picture 4" descr="main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8881" y="0"/>
            <a:ext cx="13332881" cy="56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30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919163"/>
            <a:ext cx="8201025" cy="2669028"/>
          </a:xfrm>
        </p:spPr>
        <p:txBody>
          <a:bodyPr/>
          <a:lstStyle/>
          <a:p>
            <a:r>
              <a:rPr lang="en-GB" dirty="0" smtClean="0"/>
              <a:t>Stored Processes give you all the </a:t>
            </a:r>
            <a:r>
              <a:rPr lang="en-GB" b="1" dirty="0" smtClean="0"/>
              <a:t>power</a:t>
            </a:r>
            <a:r>
              <a:rPr lang="en-GB" dirty="0" smtClean="0"/>
              <a:t> and </a:t>
            </a:r>
            <a:r>
              <a:rPr lang="en-GB" b="1" dirty="0" smtClean="0"/>
              <a:t>flexibility</a:t>
            </a:r>
            <a:r>
              <a:rPr lang="en-GB" dirty="0" smtClean="0"/>
              <a:t> of SAS</a:t>
            </a:r>
          </a:p>
          <a:p>
            <a:r>
              <a:rPr lang="en-GB" dirty="0" smtClean="0"/>
              <a:t>JavaScript enables </a:t>
            </a:r>
            <a:r>
              <a:rPr lang="en-GB" b="1" dirty="0" smtClean="0"/>
              <a:t>interactivity</a:t>
            </a:r>
          </a:p>
          <a:p>
            <a:r>
              <a:rPr lang="en-GB" dirty="0" smtClean="0"/>
              <a:t>A JavaScript framework provides a </a:t>
            </a:r>
            <a:r>
              <a:rPr lang="en-GB" b="1" dirty="0" smtClean="0"/>
              <a:t>quick start</a:t>
            </a:r>
            <a:endParaRPr lang="en-GB" dirty="0" smtClean="0"/>
          </a:p>
          <a:p>
            <a:r>
              <a:rPr lang="en-GB" dirty="0" smtClean="0"/>
              <a:t>The techniques in this paper (&amp; my other SAS Global Forum papers) show some ways to put it all together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4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9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581594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Part of Integration Technologies</a:t>
            </a:r>
          </a:p>
          <a:p>
            <a:r>
              <a:rPr lang="en-GB" dirty="0" smtClean="0">
                <a:latin typeface="Arial" charset="0"/>
              </a:rPr>
              <a:t>Allows </a:t>
            </a:r>
            <a:r>
              <a:rPr lang="en-GB" dirty="0">
                <a:latin typeface="Arial" charset="0"/>
              </a:rPr>
              <a:t>running a stored process</a:t>
            </a:r>
          </a:p>
          <a:p>
            <a:pPr lvl="1"/>
            <a:r>
              <a:rPr lang="en-GB" dirty="0">
                <a:latin typeface="Arial" charset="0"/>
              </a:rPr>
              <a:t>From a web browser</a:t>
            </a:r>
          </a:p>
          <a:p>
            <a:pPr lvl="1"/>
            <a:r>
              <a:rPr lang="en-GB" dirty="0">
                <a:latin typeface="Arial" charset="0"/>
              </a:rPr>
              <a:t>From an application such as EXCEL, MS </a:t>
            </a:r>
            <a:r>
              <a:rPr lang="en-GB" dirty="0" smtClean="0">
                <a:latin typeface="Arial" charset="0"/>
              </a:rPr>
              <a:t>Word</a:t>
            </a:r>
          </a:p>
          <a:p>
            <a:r>
              <a:rPr lang="en-GB" dirty="0" smtClean="0">
                <a:latin typeface="Arial" charset="0"/>
              </a:rPr>
              <a:t>Parameters passed on URL appear as macro variables to Stored Process</a:t>
            </a:r>
            <a:endParaRPr lang="en-GB" dirty="0">
              <a:latin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Narrow" charset="0"/>
              </a:rPr>
              <a:t>Stored process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4933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27600" y="1209600"/>
            <a:ext cx="8517600" cy="2963468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Arial" charset="0"/>
              </a:rPr>
              <a:t>Enterprise guide can generate a web page</a:t>
            </a:r>
          </a:p>
          <a:p>
            <a:pPr lvl="1" eaLnBrk="1" hangingPunct="1"/>
            <a:r>
              <a:rPr lang="en-GB" sz="1800" dirty="0">
                <a:latin typeface="Arial" charset="0"/>
              </a:rPr>
              <a:t>Use wizard to do this simply</a:t>
            </a:r>
          </a:p>
          <a:p>
            <a:pPr lvl="1" eaLnBrk="1" hangingPunct="1"/>
            <a:r>
              <a:rPr lang="en-GB" sz="1800" dirty="0">
                <a:latin typeface="Arial" charset="0"/>
              </a:rPr>
              <a:t>It prompts for parameters and calls </a:t>
            </a:r>
            <a:r>
              <a:rPr lang="en-GB" sz="1800" dirty="0" smtClean="0">
                <a:latin typeface="Arial" charset="0"/>
              </a:rPr>
              <a:t>a stored process</a:t>
            </a:r>
          </a:p>
          <a:p>
            <a:pPr marL="266670" lvl="1" indent="0" eaLnBrk="1" hangingPunct="1">
              <a:buNone/>
            </a:pPr>
            <a:r>
              <a:rPr lang="en-GB" sz="1800" dirty="0" smtClean="0">
                <a:latin typeface="Arial" charset="0"/>
              </a:rPr>
              <a:t>		(more on next slides)</a:t>
            </a:r>
            <a:endParaRPr lang="en-GB" sz="1800" dirty="0">
              <a:latin typeface="Arial" charset="0"/>
            </a:endParaRPr>
          </a:p>
          <a:p>
            <a:pPr eaLnBrk="1" hangingPunct="1"/>
            <a:r>
              <a:rPr lang="en-GB" sz="2000" dirty="0">
                <a:latin typeface="Arial" charset="0"/>
              </a:rPr>
              <a:t>Stored processes which </a:t>
            </a:r>
            <a:r>
              <a:rPr lang="en-GB" sz="2000" dirty="0" smtClean="0">
                <a:latin typeface="Arial" charset="0"/>
              </a:rPr>
              <a:t>generate </a:t>
            </a:r>
            <a:r>
              <a:rPr lang="en-GB" sz="2000" dirty="0">
                <a:latin typeface="Arial" charset="0"/>
              </a:rPr>
              <a:t>HTML with </a:t>
            </a:r>
            <a:r>
              <a:rPr lang="en-GB" sz="2000" dirty="0" smtClean="0">
                <a:latin typeface="Arial" charset="0"/>
              </a:rPr>
              <a:t>hyperlinks</a:t>
            </a:r>
            <a:endParaRPr lang="en-GB" sz="2000" dirty="0">
              <a:latin typeface="Arial" charset="0"/>
            </a:endParaRPr>
          </a:p>
          <a:p>
            <a:pPr lvl="1" eaLnBrk="1" hangingPunct="1"/>
            <a:r>
              <a:rPr lang="en-GB" sz="1800" dirty="0">
                <a:latin typeface="Arial" charset="0"/>
              </a:rPr>
              <a:t>Implement drill </a:t>
            </a:r>
            <a:r>
              <a:rPr lang="en-GB" sz="1800" dirty="0" smtClean="0">
                <a:latin typeface="Arial" charset="0"/>
              </a:rPr>
              <a:t>down, menus, etc.</a:t>
            </a:r>
          </a:p>
          <a:p>
            <a:r>
              <a:rPr lang="en-GB" sz="2000" dirty="0" smtClean="0">
                <a:latin typeface="Arial" charset="0"/>
              </a:rPr>
              <a:t>Stored processes to generate JavaScript</a:t>
            </a:r>
          </a:p>
          <a:p>
            <a:pPr lvl="1"/>
            <a:r>
              <a:rPr lang="en-GB" sz="1600" dirty="0" smtClean="0">
                <a:latin typeface="Arial" charset="0"/>
              </a:rPr>
              <a:t>Huge potential for application development</a:t>
            </a:r>
            <a:endParaRPr lang="en-GB" sz="1600" dirty="0">
              <a:latin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 Narrow" charset="0"/>
              </a:rPr>
              <a:t>Some techniques for building applications with stored processes</a:t>
            </a:r>
          </a:p>
        </p:txBody>
      </p:sp>
    </p:spTree>
    <p:extLst>
      <p:ext uri="{BB962C8B-B14F-4D97-AF65-F5344CB8AC3E}">
        <p14:creationId xmlns:p14="http://schemas.microsoft.com/office/powerpoint/2010/main" val="277270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1905000" cy="2286000"/>
          </a:xfrm>
        </p:spPr>
        <p:txBody>
          <a:bodyPr/>
          <a:lstStyle/>
          <a:p>
            <a:r>
              <a:rPr lang="en-GB" dirty="0">
                <a:latin typeface="Arial Narrow" charset="0"/>
              </a:rPr>
              <a:t>Streaming output &amp; HTML interface</a:t>
            </a:r>
            <a:endParaRPr lang="en-US" dirty="0">
              <a:latin typeface="Arial Narrow" charset="0"/>
            </a:endParaRPr>
          </a:p>
        </p:txBody>
      </p:sp>
      <p:pic>
        <p:nvPicPr>
          <p:cNvPr id="1986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919162"/>
            <a:ext cx="6934200" cy="399573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85800"/>
            <a:ext cx="1905000" cy="3028950"/>
          </a:xfrm>
        </p:spPr>
        <p:txBody>
          <a:bodyPr/>
          <a:lstStyle/>
          <a:p>
            <a:r>
              <a:rPr lang="en-GB" sz="3200" dirty="0">
                <a:latin typeface="Arial Narrow" charset="0"/>
              </a:rPr>
              <a:t>Define HTML file name &amp; SAS Stored Process web application</a:t>
            </a:r>
            <a:endParaRPr lang="en-US" sz="3200" dirty="0">
              <a:latin typeface="Arial Narrow" charset="0"/>
            </a:endParaRPr>
          </a:p>
        </p:txBody>
      </p:sp>
      <p:pic>
        <p:nvPicPr>
          <p:cNvPr id="2007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1" y="946548"/>
            <a:ext cx="6886575" cy="396835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62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Narrow" charset="0"/>
              </a:rPr>
              <a:t>Open web page created</a:t>
            </a:r>
            <a:endParaRPr lang="en-US" dirty="0">
              <a:latin typeface="Arial Narrow" charset="0"/>
            </a:endParaRPr>
          </a:p>
        </p:txBody>
      </p:sp>
      <p:pic>
        <p:nvPicPr>
          <p:cNvPr id="210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481137"/>
            <a:ext cx="8839200" cy="34337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1104"/>
      </p:ext>
    </p:extLst>
  </p:cSld>
  <p:clrMapOvr>
    <a:masterClrMapping/>
  </p:clrMapOvr>
</p:sld>
</file>

<file path=ppt/theme/theme1.xml><?xml version="1.0" encoding="utf-8"?>
<a:theme xmlns:a="http://schemas.openxmlformats.org/drawingml/2006/main" name="SAS Professionals 2012">
  <a:themeElements>
    <a:clrScheme name="SAS_Presentation_Template_External_Audiences 2">
      <a:dk1>
        <a:srgbClr val="292929"/>
      </a:dk1>
      <a:lt1>
        <a:srgbClr val="FFFFFF"/>
      </a:lt1>
      <a:dk2>
        <a:srgbClr val="292929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DF4F"/>
      </a:accent6>
      <a:hlink>
        <a:srgbClr val="0071B0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292929"/>
        </a:dk1>
        <a:lt1>
          <a:srgbClr val="FFFFFF"/>
        </a:lt1>
        <a:dk2>
          <a:srgbClr val="292929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DF4F"/>
        </a:accent6>
        <a:hlink>
          <a:srgbClr val="0071B0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internal-facing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5" ma:contentTypeDescription="Create a new document." ma:contentTypeScope="" ma:versionID="005a22f51a702cc8dfaa69f691ed0fcc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C1ECD8B-190C-41CD-BA4D-68678999D56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7859d8f-6750-407e-aa47-fba89d8acae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84F2221-459E-4A6E-8795-98B4B3463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13682</TotalTime>
  <Words>1812</Words>
  <Application>Microsoft Macintosh PowerPoint</Application>
  <PresentationFormat>On-screen Show (16:9)</PresentationFormat>
  <Paragraphs>315</Paragraphs>
  <Slides>46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SAS Professionals 2012</vt:lpstr>
      <vt:lpstr>Developing Stored Process Based Web Apps</vt:lpstr>
      <vt:lpstr>Stored Processes for beginners</vt:lpstr>
      <vt:lpstr>Anatomy of a stored process</vt:lpstr>
      <vt:lpstr>SAS Code vs. Stored Process</vt:lpstr>
      <vt:lpstr>Stored process web application</vt:lpstr>
      <vt:lpstr>Some techniques for building applications with stored processes</vt:lpstr>
      <vt:lpstr>Streaming output &amp; HTML interface</vt:lpstr>
      <vt:lpstr>Define HTML file name &amp; SAS Stored Process web application</vt:lpstr>
      <vt:lpstr>Open web page created</vt:lpstr>
      <vt:lpstr>Put vs. Post methods</vt:lpstr>
      <vt:lpstr>Get vs. Post method</vt:lpstr>
      <vt:lpstr>Copy URL to an IQY file</vt:lpstr>
      <vt:lpstr>Open URL in Word</vt:lpstr>
      <vt:lpstr>Open URL in EXCEL</vt:lpstr>
      <vt:lpstr>Stored Process with menu</vt:lpstr>
      <vt:lpstr>Macro variables used with %stpbegin, which can be specified on a call to Stored Process</vt:lpstr>
      <vt:lpstr>Streaming HTML from Stored Process to browser</vt:lpstr>
      <vt:lpstr>Macro variables that are available from web app</vt:lpstr>
      <vt:lpstr>Seeing work datasets from Stored Processes</vt:lpstr>
      <vt:lpstr>Use WinMerge (or Beyond Compare) to find differences in your code</vt:lpstr>
      <vt:lpstr>Writing your own custom HTML</vt:lpstr>
      <vt:lpstr>A useful addition to this technique</vt:lpstr>
      <vt:lpstr>SAS Server Pages</vt:lpstr>
      <vt:lpstr>Passing lots of parameters of the same name</vt:lpstr>
      <vt:lpstr>Persistence</vt:lpstr>
      <vt:lpstr>Linking stored processes</vt:lpstr>
      <vt:lpstr>More useful techniques</vt:lpstr>
      <vt:lpstr>And more … (using JavaScript)</vt:lpstr>
      <vt:lpstr>JavaScript debuggers</vt:lpstr>
      <vt:lpstr>JavaScript frameworks</vt:lpstr>
      <vt:lpstr>The Ext JavaScript framework home page</vt:lpstr>
      <vt:lpstr>Ext JS Designer</vt:lpstr>
      <vt:lpstr>Ext JS &amp; SAS</vt:lpstr>
      <vt:lpstr>Data Stores</vt:lpstr>
      <vt:lpstr>Using SAS to provide data to JavaScript</vt:lpstr>
      <vt:lpstr>SimpleStores &amp; Arrays can be created by SAS</vt:lpstr>
      <vt:lpstr>JSON</vt:lpstr>
      <vt:lpstr>JSON example (&amp; XML)</vt:lpstr>
      <vt:lpstr>JSON Data Store – best one for Ext JS</vt:lpstr>
      <vt:lpstr>Using a JSON Data Store produced by a Stored Process</vt:lpstr>
      <vt:lpstr>AJAX</vt:lpstr>
      <vt:lpstr>Example of a SAS &amp; Ext JS Web App</vt:lpstr>
      <vt:lpstr>Census Left</vt:lpstr>
      <vt:lpstr>Census Right</vt:lpstr>
      <vt:lpstr>Conclusions</vt:lpstr>
      <vt:lpstr>PowerPoint Presentation</vt:lpstr>
    </vt:vector>
  </TitlesOfParts>
  <Company>SAS Institute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Darren Harris</dc:creator>
  <cp:lastModifiedBy>Philip Mason</cp:lastModifiedBy>
  <cp:revision>166</cp:revision>
  <cp:lastPrinted>2012-06-26T15:30:11Z</cp:lastPrinted>
  <dcterms:created xsi:type="dcterms:W3CDTF">2012-02-01T17:23:41Z</dcterms:created>
  <dcterms:modified xsi:type="dcterms:W3CDTF">2012-07-11T10:37:03Z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