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2" r:id="rId4"/>
  </p:sldMasterIdLst>
  <p:notesMasterIdLst>
    <p:notesMasterId r:id="rId52"/>
  </p:notesMasterIdLst>
  <p:handoutMasterIdLst>
    <p:handoutMasterId r:id="rId53"/>
  </p:handoutMasterIdLst>
  <p:sldIdLst>
    <p:sldId id="256" r:id="rId5"/>
    <p:sldId id="298" r:id="rId6"/>
    <p:sldId id="299" r:id="rId7"/>
    <p:sldId id="297" r:id="rId8"/>
    <p:sldId id="260" r:id="rId9"/>
    <p:sldId id="300" r:id="rId10"/>
    <p:sldId id="303" r:id="rId11"/>
    <p:sldId id="301" r:id="rId12"/>
    <p:sldId id="302" r:id="rId13"/>
    <p:sldId id="257" r:id="rId14"/>
    <p:sldId id="259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6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62" r:id="rId48"/>
    <p:sldId id="258" r:id="rId49"/>
    <p:sldId id="264" r:id="rId50"/>
    <p:sldId id="263" r:id="rId51"/>
  </p:sldIdLst>
  <p:sldSz cx="9144000" cy="5143500" type="screen16x9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856"/>
    <a:srgbClr val="04304B"/>
    <a:srgbClr val="002336"/>
    <a:srgbClr val="666666"/>
    <a:srgbClr val="5091CD"/>
    <a:srgbClr val="DB3851"/>
    <a:srgbClr val="818181"/>
    <a:srgbClr val="006A9F"/>
    <a:srgbClr val="0074BE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4660"/>
  </p:normalViewPr>
  <p:slideViewPr>
    <p:cSldViewPr snapToGrid="0" snapToObjects="1" showGuides="1">
      <p:cViewPr>
        <p:scale>
          <a:sx n="105" d="100"/>
          <a:sy n="105" d="100"/>
        </p:scale>
        <p:origin x="456" y="640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4" d="100"/>
          <a:sy n="134" d="100"/>
        </p:scale>
        <p:origin x="3712" y="192"/>
      </p:cViewPr>
      <p:guideLst>
        <p:guide orient="horz" pos="3125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7" y="9335146"/>
            <a:ext cx="6793713" cy="583554"/>
            <a:chOff x="787" y="9335146"/>
            <a:chExt cx="6793713" cy="583554"/>
          </a:xfrm>
        </p:grpSpPr>
        <p:sp>
          <p:nvSpPr>
            <p:cNvPr id="3" name="Rectangle 2"/>
            <p:cNvSpPr/>
            <p:nvPr/>
          </p:nvSpPr>
          <p:spPr bwMode="gray">
            <a:xfrm>
              <a:off x="787" y="9407074"/>
              <a:ext cx="6792928" cy="511626"/>
            </a:xfrm>
            <a:prstGeom prst="rect">
              <a:avLst/>
            </a:prstGeom>
            <a:gradFill flip="none" rotWithShape="1">
              <a:gsLst>
                <a:gs pos="0">
                  <a:srgbClr val="04304B"/>
                </a:gs>
                <a:gs pos="100000">
                  <a:srgbClr val="00233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572" y="9335146"/>
              <a:ext cx="6792928" cy="72000"/>
            </a:xfrm>
            <a:prstGeom prst="rect">
              <a:avLst/>
            </a:prstGeom>
            <a:solidFill>
              <a:srgbClr val="DB3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3"/>
          <p:cNvSpPr/>
          <p:nvPr/>
        </p:nvSpPr>
        <p:spPr bwMode="gray">
          <a:xfrm>
            <a:off x="465604" y="9662369"/>
            <a:ext cx="1084015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>
              <a:defRPr/>
            </a:pPr>
            <a: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</a:t>
            </a:r>
            <a:fld id="{F639A374-74B4-D847-B68A-BF316EAD72B5}" type="datetime6">
              <a:rPr lang="en-GB" sz="400" kern="100" spc="50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September 16</a:t>
            </a:fld>
            <a: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SAS Institute Inc. All rights reserved.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 bwMode="gray">
          <a:xfrm>
            <a:off x="5940192" y="9670394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r>
              <a:rPr lang="en-GB" sz="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Page </a:t>
            </a:r>
            <a:fld id="{97A9022C-D9BB-4A6C-B3DF-C787635C8ECC}" type="slidenum">
              <a:rPr lang="en-GB" sz="8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GB" sz="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05" y="9485907"/>
            <a:ext cx="863891" cy="3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7" y="9335146"/>
            <a:ext cx="6793713" cy="583554"/>
            <a:chOff x="787" y="9335146"/>
            <a:chExt cx="6793713" cy="583554"/>
          </a:xfrm>
        </p:grpSpPr>
        <p:sp>
          <p:nvSpPr>
            <p:cNvPr id="11" name="Rectangle 10"/>
            <p:cNvSpPr/>
            <p:nvPr/>
          </p:nvSpPr>
          <p:spPr bwMode="gray">
            <a:xfrm>
              <a:off x="787" y="9407074"/>
              <a:ext cx="6792928" cy="511626"/>
            </a:xfrm>
            <a:prstGeom prst="rect">
              <a:avLst/>
            </a:prstGeom>
            <a:gradFill flip="none" rotWithShape="1">
              <a:gsLst>
                <a:gs pos="0">
                  <a:srgbClr val="04304B"/>
                </a:gs>
                <a:gs pos="100000">
                  <a:srgbClr val="00233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1572" y="9335146"/>
              <a:ext cx="6792928" cy="72000"/>
            </a:xfrm>
            <a:prstGeom prst="rect">
              <a:avLst/>
            </a:prstGeom>
            <a:solidFill>
              <a:srgbClr val="DB3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3"/>
          <p:cNvSpPr/>
          <p:nvPr/>
        </p:nvSpPr>
        <p:spPr bwMode="gray">
          <a:xfrm>
            <a:off x="465604" y="9662369"/>
            <a:ext cx="1084015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>
              <a:defRPr/>
            </a:pPr>
            <a: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Copyright © </a:t>
            </a:r>
            <a:fld id="{7071B04D-07F6-CF48-BB7B-EFFD146007BC}" type="datetime6">
              <a:rPr lang="en-GB" sz="400" kern="100" spc="50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September 16</a:t>
            </a:fld>
            <a: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" kern="100" spc="50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SAS Institute Inc. All rights reserved.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5"/>
          </p:nvPr>
        </p:nvSpPr>
        <p:spPr bwMode="gray">
          <a:xfrm>
            <a:off x="5940192" y="9670394"/>
            <a:ext cx="395942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800" smtClean="0">
                <a:solidFill>
                  <a:schemeClr val="bg1"/>
                </a:solidFill>
              </a:rPr>
              <a:t>Page </a:t>
            </a:r>
            <a:fld id="{97A9022C-D9BB-4A6C-B3DF-C787635C8ECC}" type="slidenum">
              <a:rPr lang="en-GB" sz="800" smtClean="0">
                <a:solidFill>
                  <a:schemeClr val="bg1"/>
                </a:solidFill>
              </a:rPr>
              <a:pPr/>
              <a:t>‹#›</a:t>
            </a:fld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00025" y="992188"/>
            <a:ext cx="6403975" cy="3603625"/>
          </a:xfrm>
          <a:prstGeom prst="rect">
            <a:avLst/>
          </a:prstGeom>
          <a:noFill/>
          <a:ln w="3175">
            <a:solidFill>
              <a:srgbClr val="1F344C"/>
            </a:solidFill>
            <a:miter lim="800000"/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200025" y="4700830"/>
            <a:ext cx="6403975" cy="3574561"/>
          </a:xfrm>
          <a:prstGeom prst="rect">
            <a:avLst/>
          </a:prstGeom>
          <a:noFill/>
        </p:spPr>
        <p:txBody>
          <a:bodyPr vert="horz" lIns="0" tIns="180000" rIns="0" bIns="18000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05" y="9485907"/>
            <a:ext cx="863891" cy="3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defTabSz="182880" rtl="0" eaLnBrk="1" latinLnBrk="0" hangingPunct="1">
      <a:lnSpc>
        <a:spcPct val="100000"/>
      </a:lnSpc>
      <a:buClr>
        <a:srgbClr val="1F344C"/>
      </a:buClr>
      <a:buFont typeface="Arial" panose="020B0604020202020204" pitchFamily="34" charset="0"/>
      <a:buChar char="•"/>
      <a:defRPr sz="1200" kern="1200" baseline="0">
        <a:solidFill>
          <a:schemeClr val="tx1"/>
        </a:solidFill>
        <a:effectLst/>
        <a:latin typeface="Arial" charset="0"/>
        <a:ea typeface="Arial" charset="0"/>
        <a:cs typeface="Arial" charset="0"/>
      </a:defRPr>
    </a:lvl1pPr>
    <a:lvl2pPr marL="355600" indent="-177800" algn="l" defTabSz="182880" rtl="0" eaLnBrk="1" latinLnBrk="0" hangingPunct="1">
      <a:lnSpc>
        <a:spcPct val="100000"/>
      </a:lnSpc>
      <a:buClr>
        <a:srgbClr val="1F344C"/>
      </a:buClr>
      <a:buFont typeface="Arial" panose="020B0604020202020204" pitchFamily="34" charset="0"/>
      <a:buChar char="•"/>
      <a:defRPr sz="1000" kern="1200" baseline="0">
        <a:solidFill>
          <a:srgbClr val="666666"/>
        </a:solidFill>
        <a:latin typeface="Arial" charset="0"/>
        <a:ea typeface="Arial" charset="0"/>
        <a:cs typeface="Arial" charset="0"/>
      </a:defRPr>
    </a:lvl2pPr>
    <a:lvl3pPr marL="541338" indent="-185738" algn="l" defTabSz="182880" rtl="0" eaLnBrk="1" latinLnBrk="0" hangingPunct="1">
      <a:lnSpc>
        <a:spcPct val="100000"/>
      </a:lnSpc>
      <a:buClr>
        <a:srgbClr val="1F344C"/>
      </a:buClr>
      <a:buFont typeface="Arial" panose="020B0604020202020204" pitchFamily="34" charset="0"/>
      <a:buChar char="•"/>
      <a:defRPr sz="1000" kern="1200" baseline="0">
        <a:solidFill>
          <a:srgbClr val="666666"/>
        </a:solidFill>
        <a:latin typeface="Arial" charset="0"/>
        <a:ea typeface="Arial" charset="0"/>
        <a:cs typeface="Arial" charset="0"/>
      </a:defRPr>
    </a:lvl3pPr>
    <a:lvl4pPr marL="719138" indent="-177800" algn="l" defTabSz="182880" rtl="0" eaLnBrk="1" latinLnBrk="0" hangingPunct="1">
      <a:lnSpc>
        <a:spcPct val="100000"/>
      </a:lnSpc>
      <a:buClr>
        <a:srgbClr val="1F344C"/>
      </a:buClr>
      <a:buFont typeface="Arial" panose="020B0604020202020204" pitchFamily="34" charset="0"/>
      <a:buChar char="•"/>
      <a:defRPr sz="1000" kern="1200" baseline="0">
        <a:solidFill>
          <a:srgbClr val="666666"/>
        </a:solidFill>
        <a:latin typeface="Arial" charset="0"/>
        <a:ea typeface="Arial" charset="0"/>
        <a:cs typeface="Arial" charset="0"/>
      </a:defRPr>
    </a:lvl4pPr>
    <a:lvl5pPr marL="896938" indent="-177800" algn="l" defTabSz="182880" rtl="0" eaLnBrk="1" latinLnBrk="0" hangingPunct="1">
      <a:lnSpc>
        <a:spcPct val="100000"/>
      </a:lnSpc>
      <a:buClr>
        <a:srgbClr val="1F344C"/>
      </a:buClr>
      <a:buFont typeface="Arial" panose="020B0604020202020204" pitchFamily="34" charset="0"/>
      <a:buChar char="•"/>
      <a:defRPr sz="1000" kern="1200" baseline="0">
        <a:solidFill>
          <a:srgbClr val="666666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5" name="TextBox 3"/>
          <p:cNvSpPr txBox="1"/>
          <p:nvPr userDrawn="1"/>
        </p:nvSpPr>
        <p:spPr bwMode="gray">
          <a:xfrm>
            <a:off x="4029993" y="4906828"/>
            <a:ext cx="1084016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</a:t>
            </a:r>
            <a:fld id="{F481B69E-F0C6-424C-92EC-312ABE636B66}" type="datetime6">
              <a:rPr lang="en-GB" sz="400" b="0" kern="300" spc="5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September 16</a:t>
            </a:fld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SAS </a:t>
            </a:r>
            <a:r>
              <a:rPr lang="en-US" sz="400" b="0" kern="300" spc="50" dirty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>
          <a:xfrm>
            <a:off x="571500" y="1714500"/>
            <a:ext cx="8001000" cy="17145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lvl1pPr algn="ctr">
              <a:spcBef>
                <a:spcPts val="0"/>
              </a:spcBef>
              <a:defRPr sz="28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5" name="TextBox 3"/>
          <p:cNvSpPr txBox="1"/>
          <p:nvPr userDrawn="1"/>
        </p:nvSpPr>
        <p:spPr bwMode="gray">
          <a:xfrm>
            <a:off x="4029993" y="4906828"/>
            <a:ext cx="1084016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</a:t>
            </a:r>
            <a:fld id="{F481B69E-F0C6-424C-92EC-312ABE636B66}" type="datetime6">
              <a:rPr lang="en-GB" sz="400" b="0" kern="300" spc="5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September 16</a:t>
            </a:fld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SAS </a:t>
            </a:r>
            <a:r>
              <a:rPr lang="en-US" sz="400" b="0" kern="300" spc="50" dirty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87999"/>
            <a:ext cx="4266868" cy="1067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78" y="4048713"/>
            <a:ext cx="1260000" cy="5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7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71" y="4831364"/>
            <a:ext cx="575205" cy="237688"/>
          </a:xfrm>
          <a:prstGeom prst="rect">
            <a:avLst/>
          </a:prstGeom>
        </p:spPr>
      </p:pic>
      <p:sp>
        <p:nvSpPr>
          <p:cNvPr id="8" name="TextBox 3"/>
          <p:cNvSpPr txBox="1"/>
          <p:nvPr userDrawn="1"/>
        </p:nvSpPr>
        <p:spPr bwMode="gray">
          <a:xfrm>
            <a:off x="4029993" y="4906828"/>
            <a:ext cx="1084016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</a:t>
            </a:r>
            <a:fld id="{F481B69E-F0C6-424C-92EC-312ABE636B66}" type="datetime6">
              <a:rPr lang="en-GB" sz="400" b="0" kern="300" spc="50" smtClean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September 16</a:t>
            </a:fld>
            <a:r>
              <a:rPr lang="en-US" sz="400" b="0" kern="300" spc="50" dirty="0" smtClean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400" b="0" kern="300" spc="50" dirty="0" smtClean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" b="0" kern="300" spc="50" dirty="0" smtClean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SAS </a:t>
            </a:r>
            <a:r>
              <a:rPr lang="en-US" sz="400" b="0" kern="300" spc="50" dirty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Institute Inc.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3" y="4782159"/>
            <a:ext cx="1296000" cy="3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0" y="1643783"/>
            <a:ext cx="9144000" cy="1831665"/>
          </a:xfrm>
          <a:prstGeom prst="rect">
            <a:avLst/>
          </a:prstGeom>
          <a:gradFill>
            <a:gsLst>
              <a:gs pos="0">
                <a:srgbClr val="04304B"/>
              </a:gs>
              <a:gs pos="100000">
                <a:srgbClr val="002336"/>
              </a:gs>
            </a:gsLst>
            <a:lin ang="5400000" scaled="1"/>
          </a:gradFill>
        </p:spPr>
        <p:txBody>
          <a:bodyPr lIns="540000" tIns="90000" rIns="540000" bIns="72000" anchor="ctr" anchorCtr="0"/>
          <a:lstStyle>
            <a:lvl1pPr algn="ctr">
              <a:defRPr sz="28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3475448"/>
            <a:ext cx="9144000" cy="108000"/>
          </a:xfrm>
          <a:prstGeom prst="rect">
            <a:avLst/>
          </a:prstGeom>
          <a:solidFill>
            <a:srgbClr val="DB385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05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558000" y="271606"/>
            <a:ext cx="8028000" cy="36933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sz="2400" cap="none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98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 bwMode="gray">
          <a:xfrm>
            <a:off x="558000" y="1042706"/>
            <a:ext cx="8028000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180962" indent="-180962">
              <a:lnSpc>
                <a:spcPct val="100000"/>
              </a:lnSpc>
              <a:spcBef>
                <a:spcPts val="600"/>
              </a:spcBef>
              <a:buClr>
                <a:srgbClr val="04304B"/>
              </a:buClr>
              <a:buSzPct val="100000"/>
              <a:buFont typeface="Wingdings" charset="2"/>
              <a:buChar char="§"/>
              <a:defRPr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57162" indent="-176200">
              <a:lnSpc>
                <a:spcPct val="100000"/>
              </a:lnSpc>
              <a:spcBef>
                <a:spcPts val="600"/>
              </a:spcBef>
              <a:buClr>
                <a:srgbClr val="DB3856"/>
              </a:buClr>
              <a:buSzPct val="100000"/>
              <a:buFont typeface="Wingdings" charset="2"/>
              <a:buChar char="§"/>
              <a:defRPr baseline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2pPr>
            <a:lvl3pPr marL="538124" indent="-180962">
              <a:lnSpc>
                <a:spcPct val="100000"/>
              </a:lnSpc>
              <a:spcBef>
                <a:spcPts val="600"/>
              </a:spcBef>
              <a:buClr>
                <a:srgbClr val="DB3856"/>
              </a:buClr>
              <a:buSzPct val="100000"/>
              <a:buFont typeface="Wingdings" charset="2"/>
              <a:buChar char="§"/>
              <a:defRPr baseline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3pPr>
            <a:lvl4pPr marL="719086" indent="-180962">
              <a:lnSpc>
                <a:spcPct val="100000"/>
              </a:lnSpc>
              <a:spcBef>
                <a:spcPts val="600"/>
              </a:spcBef>
              <a:buClr>
                <a:srgbClr val="DB3856"/>
              </a:buClr>
              <a:buSzPct val="100000"/>
              <a:buFont typeface="Wingdings" charset="2"/>
              <a:buChar char="§"/>
              <a:defRPr baseline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 marL="901634" indent="-182550">
              <a:lnSpc>
                <a:spcPct val="100000"/>
              </a:lnSpc>
              <a:spcBef>
                <a:spcPts val="600"/>
              </a:spcBef>
              <a:buClr>
                <a:srgbClr val="DB3856"/>
              </a:buClr>
              <a:buSzPct val="100000"/>
              <a:buFont typeface="Wingdings" charset="2"/>
              <a:buChar char="§"/>
              <a:defRPr baseline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558000" y="271606"/>
            <a:ext cx="8028000" cy="36933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sz="2400" cap="none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749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89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4304B"/>
              </a:gs>
              <a:gs pos="100000">
                <a:srgbClr val="002336"/>
              </a:gs>
            </a:gsLst>
            <a:lin ang="5400000" scaled="1"/>
          </a:gra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n-US" sz="2400" baseline="0" dirty="0">
              <a:solidFill>
                <a:srgbClr val="81818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558000" y="1220842"/>
            <a:ext cx="8028000" cy="6647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182867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5733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548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731467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08000"/>
          </a:xfrm>
          <a:prstGeom prst="rect">
            <a:avLst/>
          </a:prstGeom>
          <a:solidFill>
            <a:srgbClr val="DB385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endParaRPr lang="en-GB" sz="1800" dirty="0" smtClean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 userDrawn="1"/>
        </p:nvSpPr>
        <p:spPr bwMode="gray">
          <a:xfrm>
            <a:off x="4029993" y="4906828"/>
            <a:ext cx="1084016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</a:t>
            </a:r>
            <a:fld id="{F481B69E-F0C6-424C-92EC-312ABE636B66}" type="datetime6">
              <a:rPr lang="en-GB" sz="400" b="0" kern="300" spc="5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September 16</a:t>
            </a:fld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SAS </a:t>
            </a:r>
            <a:r>
              <a:rPr lang="en-US" sz="400" b="0" kern="300" spc="50" dirty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Institute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74" y="4832202"/>
            <a:ext cx="576000" cy="2380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3" y="4782159"/>
            <a:ext cx="129600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2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aseline="0" dirty="0" smtClean="0">
                <a:solidFill>
                  <a:srgbClr val="818181"/>
                </a:solidFill>
                <a:latin typeface="Arial" charset="0"/>
                <a:ea typeface="Arial" charset="0"/>
                <a:cs typeface="Arial" charset="0"/>
              </a:rPr>
              <a:t>This layout is for</a:t>
            </a:r>
            <a:br>
              <a:rPr lang="en-US" sz="2400" baseline="0" dirty="0" smtClean="0">
                <a:solidFill>
                  <a:srgbClr val="81818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baseline="0" dirty="0" smtClean="0">
                <a:solidFill>
                  <a:srgbClr val="818181"/>
                </a:solidFill>
                <a:latin typeface="Arial" charset="0"/>
                <a:ea typeface="Arial" charset="0"/>
                <a:cs typeface="Arial" charset="0"/>
              </a:rPr>
              <a:t>full screen media only</a:t>
            </a:r>
            <a:endParaRPr lang="en-US" sz="2400" baseline="0" dirty="0">
              <a:solidFill>
                <a:srgbClr val="81818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5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 userDrawn="1"/>
        </p:nvSpPr>
        <p:spPr bwMode="gray">
          <a:xfrm>
            <a:off x="0" y="4750592"/>
            <a:ext cx="9144000" cy="392908"/>
          </a:xfrm>
          <a:prstGeom prst="rect">
            <a:avLst/>
          </a:prstGeom>
          <a:gradFill>
            <a:gsLst>
              <a:gs pos="0">
                <a:srgbClr val="04304B"/>
              </a:gs>
              <a:gs pos="100000">
                <a:srgbClr val="002336"/>
              </a:gs>
            </a:gsLst>
            <a:lin ang="5400000" scaled="1"/>
          </a:gradFill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en-US" sz="2400" baseline="0" dirty="0">
              <a:solidFill>
                <a:srgbClr val="818181"/>
              </a:solidFill>
              <a:latin typeface="Segoe UI Light" panose="020B0502040204020203" pitchFamily="34" charset="0"/>
            </a:endParaRPr>
          </a:p>
        </p:txBody>
      </p:sp>
      <p:sp>
        <p:nvSpPr>
          <p:cNvPr id="10" name="TextBox 3"/>
          <p:cNvSpPr txBox="1"/>
          <p:nvPr userDrawn="1"/>
        </p:nvSpPr>
        <p:spPr bwMode="gray">
          <a:xfrm>
            <a:off x="4029993" y="4906828"/>
            <a:ext cx="1084016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Copyright © </a:t>
            </a:r>
            <a:fld id="{F481B69E-F0C6-424C-92EC-312ABE636B66}" type="datetime6">
              <a:rPr lang="en-GB" sz="400" b="0" kern="300" spc="5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September 16</a:t>
            </a:fld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" b="0" kern="300" spc="50" dirty="0" smtClean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SAS </a:t>
            </a:r>
            <a:r>
              <a:rPr lang="en-US" sz="400" b="0" kern="300" spc="50" dirty="0">
                <a:solidFill>
                  <a:schemeClr val="bg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Institute Inc.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74" y="4832202"/>
            <a:ext cx="576000" cy="23801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0" y="4682099"/>
            <a:ext cx="9144000" cy="72000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3" y="4782159"/>
            <a:ext cx="129600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883" r:id="rId2"/>
    <p:sldLayoutId id="2147483884" r:id="rId3"/>
    <p:sldLayoutId id="2147483886" r:id="rId4"/>
    <p:sldLayoutId id="2147483885" r:id="rId5"/>
    <p:sldLayoutId id="2147483887" r:id="rId6"/>
    <p:sldLayoutId id="2147483889" r:id="rId7"/>
    <p:sldLayoutId id="2147483890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defTabSz="182867" rtl="0" eaLnBrk="1" latinLnBrk="0" hangingPunct="1">
        <a:spcBef>
          <a:spcPct val="0"/>
        </a:spcBef>
        <a:buNone/>
        <a:defRPr sz="160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867" indent="-182867" algn="l" defTabSz="365733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800" b="0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65733" indent="-182867" algn="l" defTabSz="365733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tabLst/>
        <a:defRPr sz="16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48600" indent="-182867" algn="l" defTabSz="365733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31467" indent="-182867" algn="l" defTabSz="365733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902904" indent="-171438" algn="l" defTabSz="365733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097200" indent="-182867" algn="l" defTabSz="3657334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067" indent="-182867" algn="l" defTabSz="3657334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2934" indent="-182867" algn="l" defTabSz="914334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800" indent="-182867" algn="l" defTabSz="365733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0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1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7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4" algn="l" defTabSz="9143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981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humble PUT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1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Writes values out separated by a space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574800"/>
            <a:ext cx="3835400" cy="199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Just put a space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1803775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values followed by a tab, useful for making tab-separated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943100"/>
            <a:ext cx="4152900" cy="124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‘09’x is a tab character expressed as a </a:t>
            </a:r>
            <a:r>
              <a:rPr lang="en-US" smtClean="0">
                <a:solidFill>
                  <a:schemeClr val="accent1"/>
                </a:solidFill>
              </a:rPr>
              <a:t>hexadecimal literal. </a:t>
            </a:r>
            <a:r>
              <a:rPr lang="en-US" dirty="0" smtClean="0">
                <a:solidFill>
                  <a:schemeClr val="accent1"/>
                </a:solidFill>
              </a:rPr>
              <a:t>09 is the ASCII code for tab. </a:t>
            </a:r>
          </a:p>
        </p:txBody>
      </p:sp>
    </p:spTree>
    <p:extLst>
      <p:ext uri="{BB962C8B-B14F-4D97-AF65-F5344CB8AC3E}">
        <p14:creationId xmlns:p14="http://schemas.microsoft.com/office/powerpoint/2010/main" val="129853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132 </a:t>
            </a:r>
            <a:r>
              <a:rPr lang="en-US" dirty="0" smtClean="0"/>
              <a:t>underscores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600"/>
            <a:ext cx="9144000" cy="1112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Number followed by a star, then the character to repeat.</a:t>
            </a:r>
          </a:p>
        </p:txBody>
      </p:sp>
    </p:spTree>
    <p:extLst>
      <p:ext uri="{BB962C8B-B14F-4D97-AF65-F5344CB8AC3E}">
        <p14:creationId xmlns:p14="http://schemas.microsoft.com/office/powerpoint/2010/main" val="28751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value starting at a specific line and </a:t>
            </a:r>
            <a:r>
              <a:rPr lang="en-US" dirty="0" smtClean="0"/>
              <a:t>column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841500"/>
            <a:ext cx="5753100" cy="146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# specifies the line number, @ specifies the column.</a:t>
            </a:r>
          </a:p>
        </p:txBody>
      </p:sp>
    </p:spTree>
    <p:extLst>
      <p:ext uri="{BB962C8B-B14F-4D97-AF65-F5344CB8AC3E}">
        <p14:creationId xmlns:p14="http://schemas.microsoft.com/office/powerpoint/2010/main" val="909037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 into specific columns, only writing parts of value that </a:t>
            </a:r>
            <a:r>
              <a:rPr lang="en-US" dirty="0" smtClean="0"/>
              <a:t>fit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841500"/>
            <a:ext cx="3784600" cy="146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Column range comes after variable it applies to, and is separated by a dash.</a:t>
            </a:r>
          </a:p>
        </p:txBody>
      </p:sp>
    </p:spTree>
    <p:extLst>
      <p:ext uri="{BB962C8B-B14F-4D97-AF65-F5344CB8AC3E}">
        <p14:creationId xmlns:p14="http://schemas.microsoft.com/office/powerpoint/2010/main" val="1191150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formatted value, in GBP or </a:t>
            </a:r>
            <a:r>
              <a:rPr lang="en-US" dirty="0" smtClean="0"/>
              <a:t>EUR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89100"/>
            <a:ext cx="5702300" cy="175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NL formats are the National Language formats provided with SAS.</a:t>
            </a:r>
          </a:p>
        </p:txBody>
      </p:sp>
    </p:spTree>
    <p:extLst>
      <p:ext uri="{BB962C8B-B14F-4D97-AF65-F5344CB8AC3E}">
        <p14:creationId xmlns:p14="http://schemas.microsoft.com/office/powerpoint/2010/main" val="3155654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list of variables using a list of formats, with </a:t>
            </a:r>
            <a:r>
              <a:rPr lang="en-US" dirty="0" smtClean="0"/>
              <a:t>separators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663700"/>
            <a:ext cx="4279900" cy="180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001661"/>
            <a:ext cx="858600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List of variables in brackets, followed by list of formats and other characters in brackets.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First variable goes with first format, and so on.</a:t>
            </a:r>
          </a:p>
        </p:txBody>
      </p:sp>
    </p:spTree>
    <p:extLst>
      <p:ext uri="{BB962C8B-B14F-4D97-AF65-F5344CB8AC3E}">
        <p14:creationId xmlns:p14="http://schemas.microsoft.com/office/powerpoint/2010/main" val="6023041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current input buffer, as read by last input </a:t>
            </a:r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4" y="1727200"/>
            <a:ext cx="2794000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00" y="1727200"/>
            <a:ext cx="3035300" cy="153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_</a:t>
            </a:r>
            <a:r>
              <a:rPr lang="en-US" dirty="0" err="1" smtClean="0">
                <a:solidFill>
                  <a:schemeClr val="accent1"/>
                </a:solidFill>
              </a:rPr>
              <a:t>infile</a:t>
            </a:r>
            <a:r>
              <a:rPr lang="en-US" dirty="0" smtClean="0">
                <a:solidFill>
                  <a:schemeClr val="accent1"/>
                </a:solidFill>
              </a:rPr>
              <a:t>_ represents the line last read in by input statement.</a:t>
            </a:r>
          </a:p>
        </p:txBody>
      </p:sp>
    </p:spTree>
    <p:extLst>
      <p:ext uri="{BB962C8B-B14F-4D97-AF65-F5344CB8AC3E}">
        <p14:creationId xmlns:p14="http://schemas.microsoft.com/office/powerpoint/2010/main" val="3279950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values of all variables, including _error_ &amp; _n</a:t>
            </a:r>
            <a:r>
              <a:rPr lang="en-US" dirty="0" smtClean="0"/>
              <a:t>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828800"/>
            <a:ext cx="7251700" cy="147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Writes all variables as variable-name=variable-value. Includes all variables in PDV.</a:t>
            </a:r>
          </a:p>
        </p:txBody>
      </p:sp>
    </p:spTree>
    <p:extLst>
      <p:ext uri="{BB962C8B-B14F-4D97-AF65-F5344CB8AC3E}">
        <p14:creationId xmlns:p14="http://schemas.microsoft.com/office/powerpoint/2010/main" val="9656063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humble PUT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6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values to a line, and then some more to the same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435100"/>
            <a:ext cx="6261100" cy="226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@ on the end of a put statement keeps line open to write more to it.</a:t>
            </a:r>
          </a:p>
        </p:txBody>
      </p:sp>
    </p:spTree>
    <p:extLst>
      <p:ext uri="{BB962C8B-B14F-4D97-AF65-F5344CB8AC3E}">
        <p14:creationId xmlns:p14="http://schemas.microsoft.com/office/powerpoint/2010/main" val="1087580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 at a specific position on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14500"/>
            <a:ext cx="5638800" cy="170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@ used to specify column, and uses the </a:t>
            </a:r>
            <a:r>
              <a:rPr lang="en-US" u="sng" dirty="0" smtClean="0">
                <a:solidFill>
                  <a:schemeClr val="accent1"/>
                </a:solidFill>
              </a:rPr>
              <a:t>number</a:t>
            </a:r>
            <a:r>
              <a:rPr lang="en-US" dirty="0" smtClean="0">
                <a:solidFill>
                  <a:schemeClr val="accent1"/>
                </a:solidFill>
              </a:rPr>
              <a:t> specified.</a:t>
            </a:r>
          </a:p>
        </p:txBody>
      </p:sp>
    </p:spTree>
    <p:extLst>
      <p:ext uri="{BB962C8B-B14F-4D97-AF65-F5344CB8AC3E}">
        <p14:creationId xmlns:p14="http://schemas.microsoft.com/office/powerpoint/2010/main" val="7296373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column specified by a </a:t>
            </a:r>
            <a:r>
              <a:rPr lang="en-US" dirty="0" smtClean="0"/>
              <a:t>variable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1701800"/>
            <a:ext cx="3619500" cy="173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@ can get its value from a </a:t>
            </a:r>
            <a:r>
              <a:rPr lang="en-US" u="sng" dirty="0" smtClean="0">
                <a:solidFill>
                  <a:schemeClr val="accent1"/>
                </a:solidFill>
              </a:rPr>
              <a:t>variable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0431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 at column specified as a variable times a </a:t>
            </a:r>
            <a:r>
              <a:rPr lang="en-US" dirty="0" smtClean="0"/>
              <a:t>factor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701800"/>
            <a:ext cx="4025900" cy="172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@ can do a simple calculation on a variable and then use that value.</a:t>
            </a:r>
          </a:p>
        </p:txBody>
      </p:sp>
    </p:spTree>
    <p:extLst>
      <p:ext uri="{BB962C8B-B14F-4D97-AF65-F5344CB8AC3E}">
        <p14:creationId xmlns:p14="http://schemas.microsoft.com/office/powerpoint/2010/main" val="18142684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 with a number of spaces between </a:t>
            </a:r>
            <a:r>
              <a:rPr lang="en-US" dirty="0" smtClean="0"/>
              <a:t>them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689100"/>
            <a:ext cx="3111500" cy="175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+ number says to skip that many spaces on the line being written.</a:t>
            </a:r>
          </a:p>
        </p:txBody>
      </p:sp>
    </p:spTree>
    <p:extLst>
      <p:ext uri="{BB962C8B-B14F-4D97-AF65-F5344CB8AC3E}">
        <p14:creationId xmlns:p14="http://schemas.microsoft.com/office/powerpoint/2010/main" val="17617966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values with a number of spaces between them specified by </a:t>
            </a:r>
            <a:r>
              <a:rPr lang="en-US" dirty="0" smtClean="0"/>
              <a:t>variable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562100"/>
            <a:ext cx="3365500" cy="200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+ can get its value from a variable</a:t>
            </a:r>
          </a:p>
        </p:txBody>
      </p:sp>
    </p:spTree>
    <p:extLst>
      <p:ext uri="{BB962C8B-B14F-4D97-AF65-F5344CB8AC3E}">
        <p14:creationId xmlns:p14="http://schemas.microsoft.com/office/powerpoint/2010/main" val="15276711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values separated by spaces determined by an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574800"/>
            <a:ext cx="5422900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+  can do a simple calculation to work out how many columns to skip.</a:t>
            </a:r>
          </a:p>
        </p:txBody>
      </p:sp>
    </p:spTree>
    <p:extLst>
      <p:ext uri="{BB962C8B-B14F-4D97-AF65-F5344CB8AC3E}">
        <p14:creationId xmlns:p14="http://schemas.microsoft.com/office/powerpoint/2010/main" val="2550051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value at a specified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816100"/>
            <a:ext cx="3060700" cy="149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# says to skip down a number of lines.</a:t>
            </a:r>
          </a:p>
        </p:txBody>
      </p:sp>
    </p:spTree>
    <p:extLst>
      <p:ext uri="{BB962C8B-B14F-4D97-AF65-F5344CB8AC3E}">
        <p14:creationId xmlns:p14="http://schemas.microsoft.com/office/powerpoint/2010/main" val="14189626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 to a line specified in a </a:t>
            </a:r>
            <a:r>
              <a:rPr lang="en-US" dirty="0" smtClean="0"/>
              <a:t>variable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714500"/>
            <a:ext cx="3162300" cy="171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# can get the lines to skip from a variable.</a:t>
            </a:r>
          </a:p>
        </p:txBody>
      </p:sp>
    </p:spTree>
    <p:extLst>
      <p:ext uri="{BB962C8B-B14F-4D97-AF65-F5344CB8AC3E}">
        <p14:creationId xmlns:p14="http://schemas.microsoft.com/office/powerpoint/2010/main" val="6986863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 to a line specified by an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574800"/>
            <a:ext cx="3683000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# can get the lines to skip from a simple calculation.</a:t>
            </a:r>
          </a:p>
        </p:txBody>
      </p:sp>
    </p:spTree>
    <p:extLst>
      <p:ext uri="{BB962C8B-B14F-4D97-AF65-F5344CB8AC3E}">
        <p14:creationId xmlns:p14="http://schemas.microsoft.com/office/powerpoint/2010/main" val="2399926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gray">
          <a:xfrm>
            <a:off x="3034777" y="2273074"/>
            <a:ext cx="3131609" cy="349702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Before we start the main talk 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variables and go to a new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574800"/>
            <a:ext cx="3759200" cy="199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You can go to a new line using a / character.</a:t>
            </a:r>
          </a:p>
        </p:txBody>
      </p:sp>
    </p:spTree>
    <p:extLst>
      <p:ext uri="{BB962C8B-B14F-4D97-AF65-F5344CB8AC3E}">
        <p14:creationId xmlns:p14="http://schemas.microsoft.com/office/powerpoint/2010/main" val="154803781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Overprint will print over existing text in a file (no effect on screen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460500"/>
            <a:ext cx="3975100" cy="222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001661"/>
            <a:ext cx="858600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verprint was made in the days of dot-matrix printing to do underlining. </a:t>
            </a:r>
          </a:p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Doesn</a:t>
            </a:r>
            <a:r>
              <a:rPr lang="mr-IN" dirty="0" smtClean="0">
                <a:solidFill>
                  <a:schemeClr val="accent1"/>
                </a:solidFill>
              </a:rPr>
              <a:t>’</a:t>
            </a:r>
            <a:r>
              <a:rPr lang="en-US" dirty="0" smtClean="0">
                <a:solidFill>
                  <a:schemeClr val="accent1"/>
                </a:solidFill>
              </a:rPr>
              <a:t>t work well today.</a:t>
            </a:r>
          </a:p>
        </p:txBody>
      </p:sp>
    </p:spTree>
    <p:extLst>
      <p:ext uri="{BB962C8B-B14F-4D97-AF65-F5344CB8AC3E}">
        <p14:creationId xmlns:p14="http://schemas.microsoft.com/office/powerpoint/2010/main" val="110720691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entirely blank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5473700" cy="224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 printed </a:t>
            </a:r>
            <a:r>
              <a:rPr lang="en-US" dirty="0" err="1" smtClean="0">
                <a:solidFill>
                  <a:schemeClr val="accent1"/>
                </a:solidFill>
              </a:rPr>
              <a:t>output_blankpage</a:t>
            </a:r>
            <a:r>
              <a:rPr lang="en-US" dirty="0" smtClean="0">
                <a:solidFill>
                  <a:schemeClr val="accent1"/>
                </a:solidFill>
              </a:rPr>
              <a:t>_ will produce an entirely blank page.</a:t>
            </a:r>
          </a:p>
        </p:txBody>
      </p:sp>
    </p:spTree>
    <p:extLst>
      <p:ext uri="{BB962C8B-B14F-4D97-AF65-F5344CB8AC3E}">
        <p14:creationId xmlns:p14="http://schemas.microsoft.com/office/powerpoint/2010/main" val="104020003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a new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460500"/>
            <a:ext cx="3784600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When printing _page_ will go to the start of the next page. </a:t>
            </a:r>
          </a:p>
        </p:txBody>
      </p:sp>
    </p:spTree>
    <p:extLst>
      <p:ext uri="{BB962C8B-B14F-4D97-AF65-F5344CB8AC3E}">
        <p14:creationId xmlns:p14="http://schemas.microsoft.com/office/powerpoint/2010/main" val="37077415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values prefixed by variable </a:t>
            </a:r>
            <a:r>
              <a:rPr lang="en-US" dirty="0" smtClean="0"/>
              <a:t>names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689100"/>
            <a:ext cx="34671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using an = sign on a variable will write the variable-name=variable-value</a:t>
            </a:r>
          </a:p>
        </p:txBody>
      </p:sp>
    </p:spTree>
    <p:extLst>
      <p:ext uri="{BB962C8B-B14F-4D97-AF65-F5344CB8AC3E}">
        <p14:creationId xmlns:p14="http://schemas.microsoft.com/office/powerpoint/2010/main" val="21180113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values of an </a:t>
            </a:r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01800"/>
            <a:ext cx="5321300" cy="173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using an array name with a * as index will write values for each element of array.</a:t>
            </a:r>
          </a:p>
        </p:txBody>
      </p:sp>
    </p:spTree>
    <p:extLst>
      <p:ext uri="{BB962C8B-B14F-4D97-AF65-F5344CB8AC3E}">
        <p14:creationId xmlns:p14="http://schemas.microsoft.com/office/powerpoint/2010/main" val="4244436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values of an </a:t>
            </a:r>
            <a:r>
              <a:rPr lang="en-US" dirty="0" smtClean="0"/>
              <a:t>array, with variable names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76400"/>
            <a:ext cx="88138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putting an = on the end of array specification will write variable names too.</a:t>
            </a:r>
          </a:p>
        </p:txBody>
      </p:sp>
    </p:spTree>
    <p:extLst>
      <p:ext uri="{BB962C8B-B14F-4D97-AF65-F5344CB8AC3E}">
        <p14:creationId xmlns:p14="http://schemas.microsoft.com/office/powerpoint/2010/main" val="181621558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variable using a format &amp; justify value within field </a:t>
            </a:r>
            <a:r>
              <a:rPr lang="en-US" dirty="0" smtClean="0"/>
              <a:t>width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689100"/>
            <a:ext cx="37719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001661"/>
            <a:ext cx="858600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putting a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c after a format will means it is written centered in the width of field.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-c centers, -l left justifies, -r right justifies.</a:t>
            </a:r>
          </a:p>
        </p:txBody>
      </p:sp>
    </p:spTree>
    <p:extLst>
      <p:ext uri="{BB962C8B-B14F-4D97-AF65-F5344CB8AC3E}">
        <p14:creationId xmlns:p14="http://schemas.microsoft.com/office/powerpoint/2010/main" val="183044393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formatted values separated by some </a:t>
            </a:r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562100"/>
            <a:ext cx="3911600" cy="201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001661"/>
            <a:ext cx="858600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each variable in first brackets as matched with format in second bracket, and string.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equivalent to </a:t>
            </a:r>
            <a:r>
              <a:rPr lang="mr-IN" dirty="0" smtClean="0">
                <a:solidFill>
                  <a:schemeClr val="accent1"/>
                </a:solidFill>
              </a:rPr>
              <a:t>…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put x 1. ', 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y 1. 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z 1. 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4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 ;</a:t>
            </a:r>
            <a:endParaRPr lang="en-US" b="1" dirty="0" smtClean="0">
              <a:solidFill>
                <a:schemeClr val="accent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3430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character values with </a:t>
            </a:r>
            <a:r>
              <a:rPr lang="en-US" dirty="0" smtClean="0"/>
              <a:t>no</a:t>
            </a:r>
            <a:r>
              <a:rPr lang="en-GB" dirty="0"/>
              <a:t> </a:t>
            </a:r>
            <a:r>
              <a:rPr lang="en-US" dirty="0" smtClean="0"/>
              <a:t>separating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689100"/>
            <a:ext cx="31115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279000" y="4001661"/>
            <a:ext cx="858600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after writing a variable pointer is moved on a character to leave a space.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+(-1) moves it backward by one space which removes the space that was added.</a:t>
            </a:r>
          </a:p>
        </p:txBody>
      </p:sp>
    </p:spTree>
    <p:extLst>
      <p:ext uri="{BB962C8B-B14F-4D97-AF65-F5344CB8AC3E}">
        <p14:creationId xmlns:p14="http://schemas.microsoft.com/office/powerpoint/2010/main" val="8099538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diagrams from your SAS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27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values with a format, but removing surrounding </a:t>
            </a:r>
            <a:r>
              <a:rPr lang="en-US" dirty="0" smtClean="0"/>
              <a:t>spaces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701800"/>
            <a:ext cx="6477000" cy="172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: is used to remove spaces around formatted text before writing</a:t>
            </a:r>
          </a:p>
        </p:txBody>
      </p:sp>
    </p:spTree>
    <p:extLst>
      <p:ext uri="{BB962C8B-B14F-4D97-AF65-F5344CB8AC3E}">
        <p14:creationId xmlns:p14="http://schemas.microsoft.com/office/powerpoint/2010/main" val="21437081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value to a file using stripped formatted quoted </a:t>
            </a:r>
            <a:r>
              <a:rPr lang="en-US" dirty="0" smtClean="0"/>
              <a:t>value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562100"/>
            <a:ext cx="5257800" cy="200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140160"/>
            <a:ext cx="8586000" cy="349702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like : the ~ removes spaces, but also puts quotes around the value before writing. </a:t>
            </a:r>
          </a:p>
        </p:txBody>
      </p:sp>
    </p:spTree>
    <p:extLst>
      <p:ext uri="{BB962C8B-B14F-4D97-AF65-F5344CB8AC3E}">
        <p14:creationId xmlns:p14="http://schemas.microsoft.com/office/powerpoint/2010/main" val="8970279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PUTLOG to write to log when writing to another </a:t>
            </a:r>
            <a:r>
              <a:rPr lang="en-US" dirty="0" smtClean="0"/>
              <a:t>location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2916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gray">
          <a:xfrm>
            <a:off x="279000" y="4001661"/>
            <a:ext cx="858600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put will write to the last </a:t>
            </a:r>
            <a:r>
              <a:rPr lang="en-US" dirty="0" err="1" smtClean="0">
                <a:solidFill>
                  <a:schemeClr val="accent1"/>
                </a:solidFill>
              </a:rPr>
              <a:t>fileref</a:t>
            </a:r>
            <a:r>
              <a:rPr lang="en-US" dirty="0" smtClean="0">
                <a:solidFill>
                  <a:schemeClr val="accent1"/>
                </a:solidFill>
              </a:rPr>
              <a:t> specified, or log if none was specified.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putlog will always write to log.</a:t>
            </a:r>
          </a:p>
        </p:txBody>
      </p:sp>
    </p:spTree>
    <p:extLst>
      <p:ext uri="{BB962C8B-B14F-4D97-AF65-F5344CB8AC3E}">
        <p14:creationId xmlns:p14="http://schemas.microsoft.com/office/powerpoint/2010/main" val="33412690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ODS </a:t>
            </a:r>
            <a:r>
              <a:rPr lang="en-US" dirty="0" smtClean="0"/>
              <a:t>destinations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0" y="1435100"/>
            <a:ext cx="5080000" cy="226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00" y="1435100"/>
            <a:ext cx="1854200" cy="191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gray">
          <a:xfrm>
            <a:off x="279000" y="4001661"/>
            <a:ext cx="8586000" cy="626701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 can define variables and some attributes with FILE for ODS destination.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_</a:t>
            </a:r>
            <a:r>
              <a:rPr lang="en-US" dirty="0" err="1" smtClean="0">
                <a:solidFill>
                  <a:schemeClr val="accent1"/>
                </a:solidFill>
              </a:rPr>
              <a:t>ods</a:t>
            </a:r>
            <a:r>
              <a:rPr lang="en-US" dirty="0" smtClean="0">
                <a:solidFill>
                  <a:schemeClr val="accent1"/>
                </a:solidFill>
              </a:rPr>
              <a:t>_ will write all define variables out, but we can write others out too.</a:t>
            </a:r>
          </a:p>
        </p:txBody>
      </p:sp>
    </p:spTree>
    <p:extLst>
      <p:ext uri="{BB962C8B-B14F-4D97-AF65-F5344CB8AC3E}">
        <p14:creationId xmlns:p14="http://schemas.microsoft.com/office/powerpoint/2010/main" val="122186018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8000" y="1220842"/>
            <a:ext cx="8028000" cy="603691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6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me 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phil@woodstreet.org.uk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09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244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9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4837181" y="390113"/>
            <a:ext cx="3607316" cy="903700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macros to your code &amp; run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analysis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Make diagram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6924" y="1042987"/>
            <a:ext cx="8171573" cy="35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2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96924" y="1042987"/>
            <a:ext cx="8171573" cy="35316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process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run your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2389" y="0"/>
            <a:ext cx="39751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%let _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eandebug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scaproc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1600" b="1" i="1" dirty="0" err="1">
                <a:latin typeface="Courier New" charset="0"/>
                <a:ea typeface="Courier New" charset="0"/>
                <a:cs typeface="Courier New" charset="0"/>
              </a:rPr>
              <a:t>eanbegin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(Sample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x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  set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sashelp.class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y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  set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sashelp.class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summary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data=x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  class sex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height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  output out=x2 mean=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;</a:t>
            </a:r>
            <a:endParaRPr lang="en-GB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gray">
          <a:xfrm flipV="1">
            <a:off x="1921397" y="1516284"/>
            <a:ext cx="2766350" cy="925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376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process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file generated by PROC SCAPROC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gray">
          <a:xfrm flipV="1">
            <a:off x="2280213" y="2639028"/>
            <a:ext cx="2430683" cy="601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56253" y="1395616"/>
            <a:ext cx="47704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/* JOBSPLIT: DATASET INPUT SEQ WORK.A.DATA */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JOBSPLIT: DATASET OUTPUT SEQ WORK.NEW1.DATA */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JOBSPLIT: SYMBOL GET SYSSUMTRACE */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JOBSPLIT: ELAPSED 46 */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JOBSPLIT: PROCNAME SUMMARY */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JOBSPLIT: STEP SOURCE FOLLOWS */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proc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summary data=a;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x;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output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out=new1 mean=mx;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58000" y="1042706"/>
            <a:ext cx="8028000" cy="2769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96924" y="1042987"/>
            <a:ext cx="8171573" cy="35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34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process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run analysis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49524" y="0"/>
            <a:ext cx="49944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digraph test {</a:t>
            </a:r>
            <a:endParaRPr lang="en-GB" sz="16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600" u="sng" dirty="0">
                <a:latin typeface="Courier New" charset="0"/>
                <a:ea typeface="Calibri" charset="0"/>
                <a:cs typeface="Times New Roman" charset="0"/>
              </a:rPr>
              <a:t>graph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[label="\n\</a:t>
            </a:r>
            <a:r>
              <a:rPr lang="en-US" sz="1600" dirty="0" err="1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nTest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 title\n30AUG16:10:40:50"]</a:t>
            </a:r>
            <a:endParaRPr lang="en-GB" sz="1600" dirty="0">
              <a:solidFill>
                <a:schemeClr val="accent5"/>
              </a:solidFill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600" u="sng" dirty="0">
                <a:latin typeface="Courier New" charset="0"/>
                <a:ea typeface="Calibri" charset="0"/>
                <a:cs typeface="Times New Roman" charset="0"/>
              </a:rPr>
              <a:t>node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[shape=box color=</a:t>
            </a:r>
            <a:r>
              <a:rPr lang="en-US" sz="1600" dirty="0" err="1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lightblue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 style=filled]</a:t>
            </a:r>
            <a:endParaRPr lang="en-GB" sz="1600" dirty="0">
              <a:solidFill>
                <a:schemeClr val="accent5"/>
              </a:solidFill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600" b="1" dirty="0">
                <a:latin typeface="Courier New" charset="0"/>
                <a:ea typeface="Calibri" charset="0"/>
                <a:cs typeface="Times New Roman" charset="0"/>
              </a:rPr>
              <a:t>"PRINT"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[shape=ellipse color=</a:t>
            </a:r>
            <a:r>
              <a:rPr lang="en-US" sz="1600" dirty="0" err="1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lightgreen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]</a:t>
            </a:r>
            <a:endParaRPr lang="en-GB" sz="1600" dirty="0">
              <a:solidFill>
                <a:schemeClr val="accent5"/>
              </a:solidFill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600" b="1" dirty="0" smtClean="0">
                <a:latin typeface="Courier New" charset="0"/>
                <a:ea typeface="Calibri" charset="0"/>
                <a:cs typeface="Times New Roman" charset="0"/>
              </a:rPr>
              <a:t>”SASHELP.CLASS</a:t>
            </a:r>
            <a:r>
              <a:rPr lang="en-US" sz="1600" b="1" dirty="0">
                <a:latin typeface="Courier New" charset="0"/>
                <a:ea typeface="Calibri" charset="0"/>
                <a:cs typeface="Times New Roman" charset="0"/>
              </a:rPr>
              <a:t>"-&gt;"WORK.X"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[label=" </a:t>
            </a:r>
            <a:r>
              <a:rPr lang="en-US" sz="1600" dirty="0" err="1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datastep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 (0.506)" color=red </a:t>
            </a:r>
            <a:r>
              <a:rPr lang="en-US" sz="1600" dirty="0" err="1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penwidth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=7 style=solid];</a:t>
            </a:r>
            <a:endParaRPr lang="en-GB" sz="1600" dirty="0">
              <a:solidFill>
                <a:schemeClr val="accent5"/>
              </a:solidFill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600" b="1" dirty="0" smtClean="0">
                <a:latin typeface="Courier New" charset="0"/>
                <a:ea typeface="Calibri" charset="0"/>
                <a:cs typeface="Times New Roman" charset="0"/>
              </a:rPr>
              <a:t>”SASHELP.CLASS"-&gt;"WORK.Y" </a:t>
            </a:r>
            <a:r>
              <a:rPr lang="en-US" sz="1600" dirty="0" smtClean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[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label=" </a:t>
            </a:r>
            <a:r>
              <a:rPr lang="en-US" sz="1600" dirty="0" err="1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datastep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 (0.267)" </a:t>
            </a:r>
            <a:r>
              <a:rPr lang="en-US" sz="1600" dirty="0" smtClean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color=red </a:t>
            </a:r>
            <a:r>
              <a:rPr lang="en-US" sz="1600" dirty="0" err="1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penwidth</a:t>
            </a:r>
            <a:r>
              <a:rPr lang="en-US" sz="1600" dirty="0">
                <a:solidFill>
                  <a:schemeClr val="accent5"/>
                </a:solidFill>
                <a:latin typeface="Courier New" charset="0"/>
                <a:ea typeface="Calibri" charset="0"/>
                <a:cs typeface="Times New Roman" charset="0"/>
              </a:rPr>
              <a:t>=4 style=solid]</a:t>
            </a:r>
            <a:r>
              <a:rPr lang="en-US" sz="1600" dirty="0"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1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gray">
          <a:xfrm flipV="1">
            <a:off x="5254907" y="3046988"/>
            <a:ext cx="312516" cy="94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96924" y="1042987"/>
            <a:ext cx="8171573" cy="35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process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make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1893643" cy="38890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gray">
          <a:xfrm flipH="1" flipV="1">
            <a:off x="6111433" y="2558006"/>
            <a:ext cx="1516283" cy="1516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196924" y="1042987"/>
            <a:ext cx="8171573" cy="35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5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 Green">
  <a:themeElements>
    <a:clrScheme name="SAS">
      <a:dk1>
        <a:srgbClr val="000000"/>
      </a:dk1>
      <a:lt1>
        <a:srgbClr val="FFFFFF"/>
      </a:lt1>
      <a:dk2>
        <a:srgbClr val="1F344C"/>
      </a:dk2>
      <a:lt2>
        <a:srgbClr val="61BAE9"/>
      </a:lt2>
      <a:accent1>
        <a:srgbClr val="FF8200"/>
      </a:accent1>
      <a:accent2>
        <a:srgbClr val="DB3851"/>
      </a:accent2>
      <a:accent3>
        <a:srgbClr val="7DB71A"/>
      </a:accent3>
      <a:accent4>
        <a:srgbClr val="FFCA39"/>
      </a:accent4>
      <a:accent5>
        <a:srgbClr val="8E2F8A"/>
      </a:accent5>
      <a:accent6>
        <a:srgbClr val="0ABF85"/>
      </a:accent6>
      <a:hlink>
        <a:srgbClr val="007DC3"/>
      </a:hlink>
      <a:folHlink>
        <a:srgbClr val="007DC3"/>
      </a:folHlink>
    </a:clrScheme>
    <a:fontScheme name="SA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rgbClr val="2F90EC"/>
            </a:gs>
            <a:gs pos="100000">
              <a:srgbClr val="07689E"/>
            </a:gs>
          </a:gsLst>
          <a:lin ang="5400000" scaled="1"/>
          <a:tileRect/>
        </a:gradFill>
        <a:ln w="6350">
          <a:solidFill>
            <a:srgbClr val="07689E"/>
          </a:solidFill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>
          <a:solidFill>
            <a:srgbClr val="1F344C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72000" tIns="36000" rIns="72000" bIns="36000" rtlCol="0" anchor="ctr" anchorCtr="0">
        <a:sp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uilder" id="{A2C4051F-CC6E-834F-8A8D-C19916D528A7}" vid="{1DEC8FD1-3346-0249-BDFD-15671E91FB67}"/>
    </a:ext>
  </a:extLst>
</a:theme>
</file>

<file path=ppt/theme/theme2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">
      <a:dk1>
        <a:srgbClr val="000000"/>
      </a:dk1>
      <a:lt1>
        <a:srgbClr val="FFFFFF"/>
      </a:lt1>
      <a:dk2>
        <a:srgbClr val="1F344C"/>
      </a:dk2>
      <a:lt2>
        <a:srgbClr val="61BAE9"/>
      </a:lt2>
      <a:accent1>
        <a:srgbClr val="FF8200"/>
      </a:accent1>
      <a:accent2>
        <a:srgbClr val="DB3851"/>
      </a:accent2>
      <a:accent3>
        <a:srgbClr val="7DB71A"/>
      </a:accent3>
      <a:accent4>
        <a:srgbClr val="FFCA39"/>
      </a:accent4>
      <a:accent5>
        <a:srgbClr val="8E2F8A"/>
      </a:accent5>
      <a:accent6>
        <a:srgbClr val="0ABF85"/>
      </a:accent6>
      <a:hlink>
        <a:srgbClr val="007DC3"/>
      </a:hlink>
      <a:folHlink>
        <a:srgbClr val="007DC3"/>
      </a:folHlink>
    </a:clrScheme>
    <a:fontScheme name="SA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se xmlns="27859d8f-6750-407e-aa47-fba89d8acaed">Template</Use>
    <_x0032_013 xmlns="27859d8f-6750-407e-aa47-fba89d8acaed" xsi:nil="true"/>
    <Status xmlns="27859d8f-6750-407e-aa47-fba89d8acaed">Final</Status>
    <Copyright xmlns="27859d8f-6750-407e-aa47-fba89d8acaed">2016</Copyright>
    <Ratio xmlns="27859d8f-6750-407e-aa47-fba89d8acaed">16x9</Ratio>
    <Updated xmlns="27859d8f-6750-407e-aa47-fba89d8acaed" xsi:nil="true"/>
    <Order0 xmlns="27859d8f-6750-407e-aa47-fba89d8acaed" xsi:nil="true"/>
    <Extension xmlns="27859d8f-6750-407e-aa47-fba89d8acaed">POTX</Extension>
    <Description0 xmlns="27859d8f-6750-407e-aa47-fba89d8acaed" xsi:nil="true"/>
    <Year xmlns="27859d8f-6750-407e-aa47-fba89d8acaed">2016</Year>
    <Office_x0020_Version xmlns="27859d8f-6750-407e-aa47-fba89d8acaed" xsi:nil="true"/>
    <Owner xmlns="27859d8f-6750-407e-aa47-fba89d8acaed" xsi:nil="true"/>
    <Template_x0020_Type xmlns="27859d8f-6750-407e-aa47-fba89d8acaed">2016 Standard</Template_x0020_Type>
    <Audience xmlns="27859d8f-6750-407e-aa47-fba89d8acaed">Customer Ready / External</Audience>
    <Target_x0020_Audience xmlns="27859d8f-6750-407e-aa47-fba89d8aca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16" ma:contentTypeDescription="Create a new document." ma:contentTypeScope="" ma:versionID="073f066bf9d703fab6b2bfa73ec6b30f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5e24f836352ecebf7dfdc60354bd2e93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5" ma:format="Dropdown" ma:internalName="Year">
      <xsd:simpleType>
        <xsd:restriction base="dms:Choice"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8B729-3F25-4A52-BD72-925FCD4313E2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7859d8f-6750-407e-aa47-fba89d8acae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693FE7-B3AF-4D4B-BB77-7305DF266E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2C9F2-604F-4326-A90C-DEB7F0664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 PPT Template 2016 v6</Template>
  <TotalTime>0</TotalTime>
  <Words>1027</Words>
  <Application>Microsoft Macintosh PowerPoint</Application>
  <PresentationFormat>On-screen Show (16:9)</PresentationFormat>
  <Paragraphs>120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Courier New</vt:lpstr>
      <vt:lpstr>Segoe UI</vt:lpstr>
      <vt:lpstr>Segoe UI Light</vt:lpstr>
      <vt:lpstr>Times New Roman</vt:lpstr>
      <vt:lpstr>Wingdings</vt:lpstr>
      <vt:lpstr>Arial</vt:lpstr>
      <vt:lpstr>SAS Green</vt:lpstr>
      <vt:lpstr>PowerPoint Presentation</vt:lpstr>
      <vt:lpstr>The humble PUT statement</vt:lpstr>
      <vt:lpstr>PowerPoint Presentation</vt:lpstr>
      <vt:lpstr>Automatic diagrams from your SAS code</vt:lpstr>
      <vt:lpstr>The process</vt:lpstr>
      <vt:lpstr>The process – run your code</vt:lpstr>
      <vt:lpstr>The process – file generated by PROC SCAPROC</vt:lpstr>
      <vt:lpstr>The process – run analysis</vt:lpstr>
      <vt:lpstr>The process – make diagram</vt:lpstr>
      <vt:lpstr>The humble PUT statement</vt:lpstr>
      <vt:lpstr>Writes values out separated by a space</vt:lpstr>
      <vt:lpstr>Write values followed by a tab, useful for making tab-separated files</vt:lpstr>
      <vt:lpstr>Write 132 underscores</vt:lpstr>
      <vt:lpstr>Write a value starting at a specific line and column</vt:lpstr>
      <vt:lpstr>Write value into specific columns, only writing parts of value that fit</vt:lpstr>
      <vt:lpstr>Write a formatted value, in GBP or EUR</vt:lpstr>
      <vt:lpstr>Write a list of variables using a list of formats, with separators</vt:lpstr>
      <vt:lpstr>Write current input buffer, as read by last input statement</vt:lpstr>
      <vt:lpstr>Write the values of all variables, including _error_ &amp; _n_</vt:lpstr>
      <vt:lpstr>Write values to a line, and then some more to the same line</vt:lpstr>
      <vt:lpstr>Write value at a specific position on line</vt:lpstr>
      <vt:lpstr>Write to a column specified by a variable</vt:lpstr>
      <vt:lpstr>Write value at column specified as a variable times a factor</vt:lpstr>
      <vt:lpstr>Write value with a number of spaces between them</vt:lpstr>
      <vt:lpstr>Write values with a number of spaces between them specified by variable</vt:lpstr>
      <vt:lpstr>Write values separated by spaces determined by an expression</vt:lpstr>
      <vt:lpstr>Write a value at a specified line</vt:lpstr>
      <vt:lpstr>Write value to a line specified in a variable</vt:lpstr>
      <vt:lpstr>Write value to a line specified by an expression</vt:lpstr>
      <vt:lpstr>Write variables and go to a new line</vt:lpstr>
      <vt:lpstr>Overprint will print over existing text in a file (no effect on screen)</vt:lpstr>
      <vt:lpstr>Print an entirely blank page</vt:lpstr>
      <vt:lpstr>Go to a new page</vt:lpstr>
      <vt:lpstr>Write values prefixed by variable names</vt:lpstr>
      <vt:lpstr>Write values of an array</vt:lpstr>
      <vt:lpstr>Write values of an array, with variable names</vt:lpstr>
      <vt:lpstr>Write a variable using a format &amp; justify value within field width</vt:lpstr>
      <vt:lpstr>Write formatted values separated by some text</vt:lpstr>
      <vt:lpstr>Write character values with no separating space</vt:lpstr>
      <vt:lpstr>Writing values with a format, but removing surrounding spaces</vt:lpstr>
      <vt:lpstr>Write value to a file using stripped formatted quoted value</vt:lpstr>
      <vt:lpstr>Use PUTLOG to write to log when writing to another location</vt:lpstr>
      <vt:lpstr>Write to ODS destinations</vt:lpstr>
      <vt:lpstr>PowerPoint Presentation</vt:lpstr>
      <vt:lpstr>e-mail me …  phil@woodstreet.org.uk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2016-06-29T18:20:30Z</dcterms:created>
  <dcterms:modified xsi:type="dcterms:W3CDTF">2016-09-28T09:02:31Z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0x010100D07754B365008844B6F0D46EBB76DF44</vt:lpwstr>
  </property>
</Properties>
</file>