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SAS University Edition is Free!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Little puzzles in bottom right corner will show up now and then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SAS University Edition is Free!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Little puzzles in bottom right corner will show up now and then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 0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9616244" y="352191"/>
            <a:ext cx="14443135" cy="4731921"/>
          </a:xfrm>
          <a:prstGeom prst="rect">
            <a:avLst/>
          </a:prstGeom>
        </p:spPr>
        <p:txBody>
          <a:bodyPr lIns="121919" tIns="121919" rIns="121919" bIns="121919" anchor="b">
            <a:noAutofit/>
          </a:bodyPr>
          <a:lstStyle>
            <a:lvl1pPr algn="l" defTabSz="914400">
              <a:lnSpc>
                <a:spcPct val="83000"/>
              </a:lnSpc>
              <a:defRPr b="1" sz="8000">
                <a:solidFill>
                  <a:srgbClr val="00539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617719" y="5292887"/>
            <a:ext cx="10160001" cy="4461764"/>
          </a:xfrm>
          <a:prstGeom prst="rect">
            <a:avLst/>
          </a:prstGeom>
        </p:spPr>
        <p:txBody>
          <a:bodyPr lIns="121919" tIns="121919" rIns="121919" bIns="121919" anchor="t">
            <a:noAutofit/>
          </a:bodyPr>
          <a:lstStyle>
            <a:lvl1pPr marL="0" indent="0" defTabSz="914400">
              <a:lnSpc>
                <a:spcPct val="95000"/>
              </a:lnSpc>
              <a:spcBef>
                <a:spcPts val="0"/>
              </a:spcBef>
              <a:buSzTx/>
              <a:buNone/>
              <a:defRPr b="1">
                <a:solidFill>
                  <a:srgbClr val="E4813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3000"/>
                    </a:srgbClr>
                  </a:outerShdw>
                </a:effectLst>
                <a:latin typeface="Arial Narrow"/>
                <a:ea typeface="Arial Narrow"/>
                <a:cs typeface="Arial Narrow"/>
                <a:sym typeface="Arial Narrow"/>
              </a:defRPr>
            </a:lvl1pPr>
            <a:lvl2pPr marL="1039812" indent="-577850" defTabSz="914400">
              <a:lnSpc>
                <a:spcPct val="95000"/>
              </a:lnSpc>
              <a:spcBef>
                <a:spcPts val="0"/>
              </a:spcBef>
              <a:buSzPct val="100000"/>
              <a:buChar char="▪"/>
              <a:defRPr b="1">
                <a:solidFill>
                  <a:srgbClr val="E4813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3000"/>
                    </a:srgbClr>
                  </a:outerShdw>
                </a:effectLst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88745" indent="-590233" defTabSz="914400">
              <a:lnSpc>
                <a:spcPct val="95000"/>
              </a:lnSpc>
              <a:spcBef>
                <a:spcPts val="0"/>
              </a:spcBef>
              <a:buSzPct val="100000"/>
              <a:buChar char="»"/>
              <a:defRPr b="1">
                <a:solidFill>
                  <a:srgbClr val="E4813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3000"/>
                    </a:srgbClr>
                  </a:outerShdw>
                </a:effectLst>
                <a:latin typeface="Arial Narrow"/>
                <a:ea typeface="Arial Narrow"/>
                <a:cs typeface="Arial Narrow"/>
                <a:sym typeface="Arial Narrow"/>
              </a:defRPr>
            </a:lvl3pPr>
            <a:lvl4pPr marL="1965960" indent="-594360" defTabSz="914400">
              <a:lnSpc>
                <a:spcPct val="95000"/>
              </a:lnSpc>
              <a:spcBef>
                <a:spcPts val="0"/>
              </a:spcBef>
              <a:buSzPct val="100000"/>
              <a:buChar char="»"/>
              <a:defRPr b="1">
                <a:solidFill>
                  <a:srgbClr val="E4813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3000"/>
                    </a:srgbClr>
                  </a:outerShdw>
                </a:effectLst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23160" indent="-594360" defTabSz="914400">
              <a:lnSpc>
                <a:spcPct val="95000"/>
              </a:lnSpc>
              <a:spcBef>
                <a:spcPts val="0"/>
              </a:spcBef>
              <a:buSzPct val="100000"/>
              <a:buChar char="–"/>
              <a:defRPr b="1">
                <a:solidFill>
                  <a:srgbClr val="E4813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3000"/>
                    </a:srgbClr>
                  </a:outerShdw>
                </a:effectLst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17475200" y="12344399"/>
            <a:ext cx="5689600" cy="736601"/>
          </a:xfrm>
          <a:prstGeom prst="rect">
            <a:avLst/>
          </a:prstGeom>
        </p:spPr>
        <p:txBody>
          <a:bodyPr wrap="square" lIns="121919" tIns="121919" rIns="121919" bIns="121919" anchor="ctr"/>
          <a:lstStyle>
            <a:lvl1pPr algn="r" defTabSz="914400">
              <a:defRPr sz="32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1081871" y="-14961"/>
            <a:ext cx="21882100" cy="1774137"/>
          </a:xfrm>
          <a:prstGeom prst="rect">
            <a:avLst/>
          </a:prstGeom>
        </p:spPr>
        <p:txBody>
          <a:bodyPr lIns="121919" tIns="121919" rIns="121919" bIns="121919" anchor="t">
            <a:noAutofit/>
          </a:bodyPr>
          <a:lstStyle>
            <a:lvl1pPr algn="l" defTabSz="914400">
              <a:lnSpc>
                <a:spcPct val="83000"/>
              </a:lnSpc>
              <a:defRPr b="1" sz="9600">
                <a:solidFill>
                  <a:srgbClr val="E481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1047831" y="1812261"/>
            <a:ext cx="21869401" cy="11903739"/>
          </a:xfrm>
          <a:prstGeom prst="rect">
            <a:avLst/>
          </a:prstGeom>
        </p:spPr>
        <p:txBody>
          <a:bodyPr lIns="121919" tIns="121919" rIns="121919" bIns="121919" anchor="t">
            <a:noAutofit/>
          </a:bodyPr>
          <a:lstStyle>
            <a:lvl1pPr marL="927101" indent="-927101" defTabSz="914400">
              <a:lnSpc>
                <a:spcPct val="90000"/>
              </a:lnSpc>
              <a:spcBef>
                <a:spcPts val="1000"/>
              </a:spcBef>
              <a:buClr>
                <a:srgbClr val="00539B"/>
              </a:buClr>
              <a:buSzPct val="100000"/>
              <a:buFont typeface="Wingdings"/>
              <a:buChar char="▪"/>
              <a:defRPr sz="64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73162" indent="-711200" defTabSz="914400">
              <a:lnSpc>
                <a:spcPct val="90000"/>
              </a:lnSpc>
              <a:spcBef>
                <a:spcPts val="1000"/>
              </a:spcBef>
              <a:buClr>
                <a:srgbClr val="00539B"/>
              </a:buClr>
              <a:buSzPct val="100000"/>
              <a:buFont typeface="Wingdings"/>
              <a:buChar char="▪"/>
              <a:defRPr sz="64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4953" indent="-726441" defTabSz="914400">
              <a:lnSpc>
                <a:spcPct val="90000"/>
              </a:lnSpc>
              <a:spcBef>
                <a:spcPts val="1000"/>
              </a:spcBef>
              <a:buClr>
                <a:srgbClr val="00539B"/>
              </a:buClr>
              <a:buSzPct val="100000"/>
              <a:buFont typeface="Wingdings"/>
              <a:buChar char="»"/>
              <a:defRPr sz="64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03120" indent="-731520" defTabSz="914400">
              <a:lnSpc>
                <a:spcPct val="90000"/>
              </a:lnSpc>
              <a:spcBef>
                <a:spcPts val="1000"/>
              </a:spcBef>
              <a:buClr>
                <a:srgbClr val="00539B"/>
              </a:buClr>
              <a:buSzPct val="100000"/>
              <a:buFont typeface="Wingdings"/>
              <a:buChar char="»"/>
              <a:defRPr sz="64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60320" indent="-731520" defTabSz="914400">
              <a:lnSpc>
                <a:spcPct val="90000"/>
              </a:lnSpc>
              <a:spcBef>
                <a:spcPts val="1000"/>
              </a:spcBef>
              <a:buClr>
                <a:srgbClr val="00539B"/>
              </a:buClr>
              <a:buSzPct val="100000"/>
              <a:buFont typeface="Wingdings"/>
              <a:buChar char="–"/>
              <a:defRPr sz="64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17475200" y="12344399"/>
            <a:ext cx="5689600" cy="736601"/>
          </a:xfrm>
          <a:prstGeom prst="rect">
            <a:avLst/>
          </a:prstGeom>
        </p:spPr>
        <p:txBody>
          <a:bodyPr wrap="square" lIns="121919" tIns="121919" rIns="121919" bIns="121919" anchor="ctr"/>
          <a:lstStyle>
            <a:lvl1pPr algn="r" defTabSz="914400">
              <a:defRPr sz="32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highcharts.com/demo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dc-js.github.io/dc.js/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guriddo.net/demo/guriddojs/" TargetMode="External"/><Relationship Id="rId3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square.github.io/crossfilter/" TargetMode="External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8459134" y="1100919"/>
            <a:ext cx="14443133" cy="228986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12648">
              <a:defRPr sz="5360"/>
            </a:lvl1pPr>
          </a:lstStyle>
          <a:p>
            <a:pPr/>
            <a:r>
              <a:t>CREATING AMAZING VISUALISATIONS WITH SAS® STORED PROCESSES AND JAVASCRIPT LIBRARIES</a:t>
            </a:r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8523640" y="3599554"/>
            <a:ext cx="10160001" cy="1812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Phil Mason</a:t>
            </a:r>
          </a:p>
          <a:p>
            <a:pPr/>
            <a:r>
              <a:t>Independent SAS Consultant</a:t>
            </a:r>
          </a:p>
        </p:txBody>
      </p:sp>
      <p:sp>
        <p:nvSpPr>
          <p:cNvPr id="139" name="Shape 139"/>
          <p:cNvSpPr/>
          <p:nvPr/>
        </p:nvSpPr>
        <p:spPr>
          <a:xfrm flipV="1">
            <a:off x="8833117" y="3441506"/>
            <a:ext cx="17448383" cy="9902"/>
          </a:xfrm>
          <a:prstGeom prst="line">
            <a:avLst/>
          </a:prstGeom>
          <a:ln w="63500">
            <a:solidFill>
              <a:srgbClr val="00539B"/>
            </a:solidFill>
            <a:bevel/>
          </a:ln>
          <a:effectLst>
            <a:outerShdw sx="100000" sy="100000" kx="0" ky="0" algn="b" rotWithShape="0" blurRad="101600" dist="50800" dir="5400000">
              <a:srgbClr val="000000">
                <a:alpha val="38000"/>
              </a:srgbClr>
            </a:outerShdw>
          </a:effectLst>
        </p:spPr>
        <p:txBody>
          <a:bodyPr lIns="121919" tIns="121919" rIns="121919" bIns="121919" anchor="ctr"/>
          <a:lstStyle/>
          <a:p>
            <a:pPr algn="l" defTabSz="457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40" name="Screenshot 2015-06-10 08.37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83492" y="11997932"/>
            <a:ext cx="3551685" cy="1648167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225186" y="7715487"/>
            <a:ext cx="14755691" cy="236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algn="l" defTabSz="914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SAS University Edition includes the SAS 9.4 products Base SAS®, SAS/STAT®, SAS/IML®, SAS/ACCESS® Interface to PC Files, and SAS® Studio.  Runs in a Virtual Machine on PC, Mac or Linux. And you can download it for </a:t>
            </a:r>
            <a:r>
              <a:rPr u="sng"/>
              <a:t>FREE</a:t>
            </a:r>
            <a:r>
              <a:t>!!!</a:t>
            </a:r>
          </a:p>
        </p:txBody>
      </p:sp>
      <p:sp>
        <p:nvSpPr>
          <p:cNvPr id="142" name="Shape 142"/>
          <p:cNvSpPr/>
          <p:nvPr/>
        </p:nvSpPr>
        <p:spPr>
          <a:xfrm>
            <a:off x="369439" y="6662102"/>
            <a:ext cx="3507617" cy="762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algn="l" defTabSz="914400"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Did you know?</a:t>
            </a:r>
          </a:p>
        </p:txBody>
      </p:sp>
      <p:sp>
        <p:nvSpPr>
          <p:cNvPr id="143" name="Shape 143"/>
          <p:cNvSpPr/>
          <p:nvPr/>
        </p:nvSpPr>
        <p:spPr>
          <a:xfrm>
            <a:off x="238811" y="10107200"/>
            <a:ext cx="13017957" cy="762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algn="l" defTabSz="914400">
              <a:defRPr b="1" sz="3600"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http://www.sas.com/en_us/software/university-edition.html</a:t>
            </a:r>
          </a:p>
        </p:txBody>
      </p:sp>
      <p:pic>
        <p:nvPicPr>
          <p:cNvPr id="144" name="Screenshot 2015-06-10 13.41.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7023" y="11158288"/>
            <a:ext cx="5724648" cy="2289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0" advTm="1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7DC3"/>
                </a:solidFill>
                <a:uFill>
                  <a:solidFill>
                    <a:srgbClr val="007DC3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E48130"/>
                </a:solidFill>
                <a:uFillTx/>
              </a:defRPr>
            </a:pPr>
            <a:r>
              <a:rPr u="sng">
                <a:solidFill>
                  <a:srgbClr val="007DC3"/>
                </a:solidFill>
                <a:uFill>
                  <a:solidFill>
                    <a:srgbClr val="007DC3"/>
                  </a:solidFill>
                </a:uFill>
                <a:hlinkClick r:id="rId2" invalidUrl="" action="" tgtFrame="" tooltip="" history="1" highlightClick="0" endSnd="0"/>
              </a:rPr>
              <a:t>http://www.highcharts.com/demo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0" name="Screenshot 2015-05-22 12.11.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1132" y="3620362"/>
            <a:ext cx="14666281" cy="10091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Screenshot 2015-05-22 12.12.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85247" y="4402739"/>
            <a:ext cx="9714576" cy="9313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shot 2015-05-22 12.13.3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879" y="1626026"/>
            <a:ext cx="9237673" cy="1814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0" advTm="10000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Biography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700"/>
              </a:spcBef>
            </a:pPr>
            <a:r>
              <a:t>Used SAS for 31 years in Australia, U.K., Belgium &amp; The Netherlands.</a:t>
            </a:r>
          </a:p>
          <a:p>
            <a:pPr>
              <a:spcBef>
                <a:spcPts val="2700"/>
              </a:spcBef>
            </a:pPr>
            <a:r>
              <a:t>Involved in founding and running SAS user groups around the world.</a:t>
            </a:r>
          </a:p>
          <a:p>
            <a:pPr>
              <a:spcBef>
                <a:spcPts val="2700"/>
              </a:spcBef>
            </a:pPr>
            <a:r>
              <a:t>Author of a book on SAS Tips &amp; Techniques for SAS Publishing.</a:t>
            </a:r>
          </a:p>
          <a:p>
            <a:pPr>
              <a:spcBef>
                <a:spcPts val="2700"/>
              </a:spcBef>
            </a:pPr>
            <a:r>
              <a:t>Author of many SAS courses, including Advanced Macro Programming for SAS Institute.</a:t>
            </a:r>
          </a:p>
          <a:p>
            <a:pPr>
              <a:spcBef>
                <a:spcPts val="2700"/>
              </a:spcBef>
            </a:pPr>
            <a:r>
              <a:t>Written and presented many papers at SAS conferences.</a:t>
            </a:r>
          </a:p>
          <a:p>
            <a:pPr>
              <a:spcBef>
                <a:spcPts val="2700"/>
              </a:spcBef>
            </a:pPr>
            <a:r>
              <a:t>Worked in Life Sciences, Financial Industry, Retail, Utilities, Government &amp; Tele-communications.</a:t>
            </a:r>
          </a:p>
        </p:txBody>
      </p:sp>
    </p:spTree>
  </p:cSld>
  <p:clrMapOvr>
    <a:masterClrMapping/>
  </p:clrMapOvr>
  <p:transition xmlns:p14="http://schemas.microsoft.com/office/powerpoint/2010/main" spd="med" advClick="0" advTm="10000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7DC3"/>
                </a:solidFill>
                <a:uFill>
                  <a:solidFill>
                    <a:srgbClr val="007DC3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E48130"/>
                </a:solidFill>
                <a:uFillTx/>
              </a:defRPr>
            </a:pPr>
            <a:r>
              <a:rPr u="sng">
                <a:solidFill>
                  <a:srgbClr val="007DC3"/>
                </a:solidFill>
                <a:uFill>
                  <a:solidFill>
                    <a:srgbClr val="007DC3"/>
                  </a:solidFill>
                </a:uFill>
                <a:hlinkClick r:id="rId2" invalidUrl="" action="" tgtFrame="" tooltip="" history="1" highlightClick="0" endSnd="0"/>
              </a:rPr>
              <a:t>http://dc-js.github.io/dc.js/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9" name="Screenshot 2015-05-22 12.03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08" y="1688216"/>
            <a:ext cx="14367261" cy="12627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Screenshot 2015-05-22 12.08.5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33263" y="2432191"/>
            <a:ext cx="9932299" cy="993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Screenshot 2015-05-22 12.15.5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058201" y="293960"/>
            <a:ext cx="1165473" cy="1156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creenshot 2015-05-22 12.16.1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279921" y="562677"/>
            <a:ext cx="7460703" cy="521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0" advTm="10000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8459134" y="1100919"/>
            <a:ext cx="14443133" cy="228986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12648">
              <a:defRPr sz="5360"/>
            </a:lvl1pPr>
          </a:lstStyle>
          <a:p>
            <a:pPr/>
            <a:r>
              <a:t>CREATING AMAZING VISUALISATIONS WITH SAS® STORED PROCESSES AND JAVASCRIPT LIBRARIES</a:t>
            </a:r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8523640" y="3599554"/>
            <a:ext cx="10160001" cy="1812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Phil Mason</a:t>
            </a:r>
          </a:p>
          <a:p>
            <a:pPr/>
            <a:r>
              <a:t>Independent SAS Consultant</a:t>
            </a:r>
          </a:p>
        </p:txBody>
      </p:sp>
      <p:sp>
        <p:nvSpPr>
          <p:cNvPr id="166" name="Shape 166"/>
          <p:cNvSpPr/>
          <p:nvPr/>
        </p:nvSpPr>
        <p:spPr>
          <a:xfrm flipV="1">
            <a:off x="8833117" y="3441506"/>
            <a:ext cx="17448383" cy="9902"/>
          </a:xfrm>
          <a:prstGeom prst="line">
            <a:avLst/>
          </a:prstGeom>
          <a:ln w="63500">
            <a:solidFill>
              <a:srgbClr val="00539B"/>
            </a:solidFill>
            <a:bevel/>
          </a:ln>
          <a:effectLst>
            <a:outerShdw sx="100000" sy="100000" kx="0" ky="0" algn="b" rotWithShape="0" blurRad="101600" dist="50800" dir="5400000">
              <a:srgbClr val="000000">
                <a:alpha val="38000"/>
              </a:srgbClr>
            </a:outerShdw>
          </a:effectLst>
        </p:spPr>
        <p:txBody>
          <a:bodyPr lIns="121919" tIns="121919" rIns="121919" bIns="121919" anchor="ctr"/>
          <a:lstStyle/>
          <a:p>
            <a:pPr algn="l" defTabSz="457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67" name="Screenshot 2015-06-10 08.37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83492" y="11997932"/>
            <a:ext cx="3551685" cy="1648167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225186" y="7715487"/>
            <a:ext cx="14755691" cy="236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algn="l" defTabSz="914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SAS University Edition includes the SAS 9.4 products Base SAS®, SAS/STAT®, SAS/IML®, SAS/ACCESS® Interface to PC Files, and SAS® Studio.  Runs in a Virtual Machine on PC, Mac or Linux. And you can download it for </a:t>
            </a:r>
            <a:r>
              <a:rPr u="sng"/>
              <a:t>FREE</a:t>
            </a:r>
            <a:r>
              <a:t>!!!</a:t>
            </a:r>
          </a:p>
        </p:txBody>
      </p:sp>
      <p:sp>
        <p:nvSpPr>
          <p:cNvPr id="169" name="Shape 169"/>
          <p:cNvSpPr/>
          <p:nvPr/>
        </p:nvSpPr>
        <p:spPr>
          <a:xfrm>
            <a:off x="369439" y="6662102"/>
            <a:ext cx="3507617" cy="762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algn="l" defTabSz="914400"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Did you know?</a:t>
            </a:r>
          </a:p>
        </p:txBody>
      </p:sp>
      <p:sp>
        <p:nvSpPr>
          <p:cNvPr id="170" name="Shape 170"/>
          <p:cNvSpPr/>
          <p:nvPr/>
        </p:nvSpPr>
        <p:spPr>
          <a:xfrm>
            <a:off x="238811" y="10107200"/>
            <a:ext cx="13017957" cy="762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>
            <a:lvl1pPr algn="l" defTabSz="914400">
              <a:defRPr b="1" sz="3600"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http://www.sas.com/en_us/software/university-edition.html</a:t>
            </a:r>
          </a:p>
        </p:txBody>
      </p:sp>
      <p:pic>
        <p:nvPicPr>
          <p:cNvPr id="171" name="Screenshot 2015-06-10 13.41.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7023" y="11158288"/>
            <a:ext cx="5724648" cy="2289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0" advTm="10000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07DC3"/>
                </a:solidFill>
                <a:uFill>
                  <a:solidFill>
                    <a:srgbClr val="007DC3"/>
                  </a:solidFill>
                </a:uFill>
                <a:hlinkClick r:id="rId2" invalidUrl="" action="" tgtFrame="" tooltip="" history="1" highlightClick="0" endSnd="0"/>
              </a:rPr>
              <a:t>http://www.guriddo.net/demo/guriddojs/</a:t>
            </a:r>
            <a:r>
              <a:t> 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496331"/>
            <a:ext cx="24384001" cy="13671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0" advTm="10000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Biography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700"/>
              </a:spcBef>
            </a:pPr>
            <a:r>
              <a:t>Used SAS for 31 years in Australia, U.K., Belgium &amp; The Netherlands.</a:t>
            </a:r>
          </a:p>
          <a:p>
            <a:pPr>
              <a:spcBef>
                <a:spcPts val="2700"/>
              </a:spcBef>
            </a:pPr>
            <a:r>
              <a:t>Involved in founding and running SAS user groups around the world.</a:t>
            </a:r>
          </a:p>
          <a:p>
            <a:pPr>
              <a:spcBef>
                <a:spcPts val="2700"/>
              </a:spcBef>
            </a:pPr>
            <a:r>
              <a:t>Author of a book on SAS Tips &amp; Techniques for SAS Publishing.</a:t>
            </a:r>
          </a:p>
          <a:p>
            <a:pPr>
              <a:spcBef>
                <a:spcPts val="2700"/>
              </a:spcBef>
            </a:pPr>
            <a:r>
              <a:t>Author of many SAS courses, including Advanced Macro Programming for SAS Institute.</a:t>
            </a:r>
          </a:p>
          <a:p>
            <a:pPr>
              <a:spcBef>
                <a:spcPts val="2700"/>
              </a:spcBef>
            </a:pPr>
            <a:r>
              <a:t>Written and presented many papers at SAS conferences.</a:t>
            </a:r>
          </a:p>
          <a:p>
            <a:pPr>
              <a:spcBef>
                <a:spcPts val="2700"/>
              </a:spcBef>
            </a:pPr>
            <a:r>
              <a:t>Worked in Life Sciences, Financial Industry, Retail, Utilities, Government &amp; Tele-communications.</a:t>
            </a:r>
          </a:p>
        </p:txBody>
      </p:sp>
    </p:spTree>
  </p:cSld>
  <p:clrMapOvr>
    <a:masterClrMapping/>
  </p:clrMapOvr>
  <p:transition xmlns:p14="http://schemas.microsoft.com/office/powerpoint/2010/main" spd="med" advClick="0" advTm="10000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07DC3"/>
                </a:solidFill>
                <a:uFill>
                  <a:solidFill>
                    <a:srgbClr val="007DC3"/>
                  </a:solidFill>
                </a:uFill>
                <a:hlinkClick r:id="rId2" invalidUrl="" action="" tgtFrame="" tooltip="" history="1" highlightClick="0" endSnd="0"/>
              </a:rPr>
              <a:t>http://square.github.io/crossfilter/</a:t>
            </a:r>
            <a:r>
              <a:t> 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8585" y="1769093"/>
            <a:ext cx="2178683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0" advTm="10000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