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327" r:id="rId4"/>
    <p:sldId id="328" r:id="rId5"/>
    <p:sldId id="329" r:id="rId6"/>
    <p:sldId id="330" r:id="rId7"/>
    <p:sldId id="331" r:id="rId8"/>
    <p:sldId id="332" r:id="rId9"/>
    <p:sldId id="333" r:id="rId10"/>
    <p:sldId id="334" r:id="rId11"/>
    <p:sldId id="335" r:id="rId12"/>
    <p:sldId id="336" r:id="rId13"/>
    <p:sldId id="337" r:id="rId14"/>
    <p:sldId id="338" r:id="rId15"/>
    <p:sldId id="340" r:id="rId16"/>
    <p:sldId id="339"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26" r:id="rId43"/>
    <p:sldId id="30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337AD-7DD0-4988-801B-B63E4D2F49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C83786-9281-4DF0-8B09-6C9AAC93C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D10FAE-3668-4EA5-BF54-EC86457D7A76}"/>
              </a:ext>
            </a:extLst>
          </p:cNvPr>
          <p:cNvSpPr>
            <a:spLocks noGrp="1"/>
          </p:cNvSpPr>
          <p:nvPr>
            <p:ph type="dt" sz="half" idx="10"/>
          </p:nvPr>
        </p:nvSpPr>
        <p:spPr/>
        <p:txBody>
          <a:bodyPr/>
          <a:lstStyle/>
          <a:p>
            <a:fld id="{44947918-4572-4437-BFF9-DD242C2F2E57}" type="datetimeFigureOut">
              <a:rPr lang="en-GB" smtClean="0"/>
              <a:t>10/04/2022</a:t>
            </a:fld>
            <a:endParaRPr lang="en-GB"/>
          </a:p>
        </p:txBody>
      </p:sp>
      <p:sp>
        <p:nvSpPr>
          <p:cNvPr id="5" name="Footer Placeholder 4">
            <a:extLst>
              <a:ext uri="{FF2B5EF4-FFF2-40B4-BE49-F238E27FC236}">
                <a16:creationId xmlns:a16="http://schemas.microsoft.com/office/drawing/2014/main" id="{3AD9D339-20ED-4385-BA1C-B722EC1F1D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56EB48-56D8-4C12-92B7-A4D6D01B62BA}"/>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366356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F907-D3ED-46F5-8F81-03B086C81B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B6DD80-59EA-459F-848C-19EC82383F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1D1C99-32D7-458E-8421-0040D52306B3}"/>
              </a:ext>
            </a:extLst>
          </p:cNvPr>
          <p:cNvSpPr>
            <a:spLocks noGrp="1"/>
          </p:cNvSpPr>
          <p:nvPr>
            <p:ph type="dt" sz="half" idx="10"/>
          </p:nvPr>
        </p:nvSpPr>
        <p:spPr/>
        <p:txBody>
          <a:bodyPr/>
          <a:lstStyle/>
          <a:p>
            <a:fld id="{44947918-4572-4437-BFF9-DD242C2F2E57}" type="datetimeFigureOut">
              <a:rPr lang="en-GB" smtClean="0"/>
              <a:t>10/04/2022</a:t>
            </a:fld>
            <a:endParaRPr lang="en-GB"/>
          </a:p>
        </p:txBody>
      </p:sp>
      <p:sp>
        <p:nvSpPr>
          <p:cNvPr id="5" name="Footer Placeholder 4">
            <a:extLst>
              <a:ext uri="{FF2B5EF4-FFF2-40B4-BE49-F238E27FC236}">
                <a16:creationId xmlns:a16="http://schemas.microsoft.com/office/drawing/2014/main" id="{D1A159D6-FA10-4436-A58D-6676060AB5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CDBE49-D0F8-46E6-8DC2-6348312AF58F}"/>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311467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314519-233E-4C29-A217-6DA518662B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C4E2A2-C14C-4A34-B7EB-EA8D43BF78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31FF86-1A94-415E-9E0E-CB68AD57D68D}"/>
              </a:ext>
            </a:extLst>
          </p:cNvPr>
          <p:cNvSpPr>
            <a:spLocks noGrp="1"/>
          </p:cNvSpPr>
          <p:nvPr>
            <p:ph type="dt" sz="half" idx="10"/>
          </p:nvPr>
        </p:nvSpPr>
        <p:spPr/>
        <p:txBody>
          <a:bodyPr/>
          <a:lstStyle/>
          <a:p>
            <a:fld id="{44947918-4572-4437-BFF9-DD242C2F2E57}" type="datetimeFigureOut">
              <a:rPr lang="en-GB" smtClean="0"/>
              <a:t>10/04/2022</a:t>
            </a:fld>
            <a:endParaRPr lang="en-GB"/>
          </a:p>
        </p:txBody>
      </p:sp>
      <p:sp>
        <p:nvSpPr>
          <p:cNvPr id="5" name="Footer Placeholder 4">
            <a:extLst>
              <a:ext uri="{FF2B5EF4-FFF2-40B4-BE49-F238E27FC236}">
                <a16:creationId xmlns:a16="http://schemas.microsoft.com/office/drawing/2014/main" id="{E4CF124A-C516-4D2C-AEE5-CAD12C75D6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116634-BED4-4C52-84D2-6F486C120E30}"/>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3311934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10/04/2022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16194071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10/04/2022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495742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10/04/2022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163138741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C21EC1F-9507-4D27-9C64-015C1F72ED4D}" type="datetimeFigureOut">
              <a:rPr lang="en-GB" smtClean="0"/>
              <a:t>10/04/2022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742263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10/04/2022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42704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1EC1F-9507-4D27-9C64-015C1F72ED4D}" type="datetimeFigureOut">
              <a:rPr lang="en-GB" smtClean="0"/>
              <a:t>10/04/2022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974397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1EC1F-9507-4D27-9C64-015C1F72ED4D}" type="datetimeFigureOut">
              <a:rPr lang="en-GB" smtClean="0"/>
              <a:t>10/04/2022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1300849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C21EC1F-9507-4D27-9C64-015C1F72ED4D}" type="datetimeFigureOut">
              <a:rPr lang="en-GB" smtClean="0"/>
              <a:t>10/04/2022</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188895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0FDD-40E8-4771-9172-D19556D19F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CBBF1C-7B09-4C42-963F-5D9582858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55B35E-2F64-45CF-A13D-BDD6755CFD36}"/>
              </a:ext>
            </a:extLst>
          </p:cNvPr>
          <p:cNvSpPr>
            <a:spLocks noGrp="1"/>
          </p:cNvSpPr>
          <p:nvPr>
            <p:ph type="dt" sz="half" idx="10"/>
          </p:nvPr>
        </p:nvSpPr>
        <p:spPr/>
        <p:txBody>
          <a:bodyPr/>
          <a:lstStyle/>
          <a:p>
            <a:fld id="{44947918-4572-4437-BFF9-DD242C2F2E57}" type="datetimeFigureOut">
              <a:rPr lang="en-GB" smtClean="0"/>
              <a:t>10/04/2022</a:t>
            </a:fld>
            <a:endParaRPr lang="en-GB"/>
          </a:p>
        </p:txBody>
      </p:sp>
      <p:sp>
        <p:nvSpPr>
          <p:cNvPr id="5" name="Footer Placeholder 4">
            <a:extLst>
              <a:ext uri="{FF2B5EF4-FFF2-40B4-BE49-F238E27FC236}">
                <a16:creationId xmlns:a16="http://schemas.microsoft.com/office/drawing/2014/main" id="{51A7B21C-6EF7-49C6-9D29-2281B9FA4E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90DC96-6C11-4209-953A-535A2327DA2D}"/>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3120042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C21EC1F-9507-4D27-9C64-015C1F72ED4D}" type="datetimeFigureOut">
              <a:rPr lang="en-GB" smtClean="0"/>
              <a:t>10/04/2022</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156531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10/04/2022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697155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10/04/2022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54949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10C9-474F-40A6-8896-E594912721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88B87A-F1B8-40EF-A72A-8FA748624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48491-6A7E-4432-913D-248CCB9A4647}"/>
              </a:ext>
            </a:extLst>
          </p:cNvPr>
          <p:cNvSpPr>
            <a:spLocks noGrp="1"/>
          </p:cNvSpPr>
          <p:nvPr>
            <p:ph type="dt" sz="half" idx="10"/>
          </p:nvPr>
        </p:nvSpPr>
        <p:spPr/>
        <p:txBody>
          <a:bodyPr/>
          <a:lstStyle/>
          <a:p>
            <a:fld id="{44947918-4572-4437-BFF9-DD242C2F2E57}" type="datetimeFigureOut">
              <a:rPr lang="en-GB" smtClean="0"/>
              <a:t>10/04/2022</a:t>
            </a:fld>
            <a:endParaRPr lang="en-GB"/>
          </a:p>
        </p:txBody>
      </p:sp>
      <p:sp>
        <p:nvSpPr>
          <p:cNvPr id="5" name="Footer Placeholder 4">
            <a:extLst>
              <a:ext uri="{FF2B5EF4-FFF2-40B4-BE49-F238E27FC236}">
                <a16:creationId xmlns:a16="http://schemas.microsoft.com/office/drawing/2014/main" id="{78AE4CCB-3EEA-445F-80C4-787E1D46B8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386C02-4DE4-4A76-A5DC-82ADE395A582}"/>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298064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27A5-DD5A-480D-85A0-5B9E34B48A1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52A0D82-41CF-47EF-9B0C-A62790401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5677C9-EA90-4734-927B-91597E6A0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E5268C5-6F82-45DC-AF47-BC1A75783C9B}"/>
              </a:ext>
            </a:extLst>
          </p:cNvPr>
          <p:cNvSpPr>
            <a:spLocks noGrp="1"/>
          </p:cNvSpPr>
          <p:nvPr>
            <p:ph type="dt" sz="half" idx="10"/>
          </p:nvPr>
        </p:nvSpPr>
        <p:spPr/>
        <p:txBody>
          <a:bodyPr/>
          <a:lstStyle/>
          <a:p>
            <a:fld id="{44947918-4572-4437-BFF9-DD242C2F2E57}" type="datetimeFigureOut">
              <a:rPr lang="en-GB" smtClean="0"/>
              <a:t>10/04/2022</a:t>
            </a:fld>
            <a:endParaRPr lang="en-GB"/>
          </a:p>
        </p:txBody>
      </p:sp>
      <p:sp>
        <p:nvSpPr>
          <p:cNvPr id="6" name="Footer Placeholder 5">
            <a:extLst>
              <a:ext uri="{FF2B5EF4-FFF2-40B4-BE49-F238E27FC236}">
                <a16:creationId xmlns:a16="http://schemas.microsoft.com/office/drawing/2014/main" id="{557717B0-EE87-4ECC-800E-E0C3F74CE6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FED116-B87B-478C-ABCF-6013FEAE6CFF}"/>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2494648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8034-05B4-4E3F-821A-10EED8BB2E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5AA6E6-A438-47E3-92AA-B1708B9B14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66F8E5-1AE7-4885-83CE-98884D0862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7BCE214-5EC0-4B0B-973C-624FBBA57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1445F4-62E7-4A87-8361-DB8566A12A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0D133CD-F6AD-402D-9895-1B4EAF2EA5A5}"/>
              </a:ext>
            </a:extLst>
          </p:cNvPr>
          <p:cNvSpPr>
            <a:spLocks noGrp="1"/>
          </p:cNvSpPr>
          <p:nvPr>
            <p:ph type="dt" sz="half" idx="10"/>
          </p:nvPr>
        </p:nvSpPr>
        <p:spPr/>
        <p:txBody>
          <a:bodyPr/>
          <a:lstStyle/>
          <a:p>
            <a:fld id="{44947918-4572-4437-BFF9-DD242C2F2E57}" type="datetimeFigureOut">
              <a:rPr lang="en-GB" smtClean="0"/>
              <a:t>10/04/2022</a:t>
            </a:fld>
            <a:endParaRPr lang="en-GB"/>
          </a:p>
        </p:txBody>
      </p:sp>
      <p:sp>
        <p:nvSpPr>
          <p:cNvPr id="8" name="Footer Placeholder 7">
            <a:extLst>
              <a:ext uri="{FF2B5EF4-FFF2-40B4-BE49-F238E27FC236}">
                <a16:creationId xmlns:a16="http://schemas.microsoft.com/office/drawing/2014/main" id="{613B7B38-3CFA-4F94-88EA-04D9714200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D7F701-8135-4C49-8244-EEA099EFDB7E}"/>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94135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5F03-FC1E-471F-B6DF-8868BF17DE5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1B869E9-A973-4464-A9B4-B33C47CF4727}"/>
              </a:ext>
            </a:extLst>
          </p:cNvPr>
          <p:cNvSpPr>
            <a:spLocks noGrp="1"/>
          </p:cNvSpPr>
          <p:nvPr>
            <p:ph type="dt" sz="half" idx="10"/>
          </p:nvPr>
        </p:nvSpPr>
        <p:spPr/>
        <p:txBody>
          <a:bodyPr/>
          <a:lstStyle/>
          <a:p>
            <a:fld id="{44947918-4572-4437-BFF9-DD242C2F2E57}" type="datetimeFigureOut">
              <a:rPr lang="en-GB" smtClean="0"/>
              <a:t>10/04/2022</a:t>
            </a:fld>
            <a:endParaRPr lang="en-GB"/>
          </a:p>
        </p:txBody>
      </p:sp>
      <p:sp>
        <p:nvSpPr>
          <p:cNvPr id="4" name="Footer Placeholder 3">
            <a:extLst>
              <a:ext uri="{FF2B5EF4-FFF2-40B4-BE49-F238E27FC236}">
                <a16:creationId xmlns:a16="http://schemas.microsoft.com/office/drawing/2014/main" id="{9BCF63E5-369E-44CB-87B9-177CDB1F1FB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A7932B5-0C2F-420C-A501-379A95BBCD43}"/>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110826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CAA9C2-652E-4EFD-84DB-DB08DC09358E}"/>
              </a:ext>
            </a:extLst>
          </p:cNvPr>
          <p:cNvSpPr>
            <a:spLocks noGrp="1"/>
          </p:cNvSpPr>
          <p:nvPr>
            <p:ph type="dt" sz="half" idx="10"/>
          </p:nvPr>
        </p:nvSpPr>
        <p:spPr/>
        <p:txBody>
          <a:bodyPr/>
          <a:lstStyle/>
          <a:p>
            <a:fld id="{44947918-4572-4437-BFF9-DD242C2F2E57}" type="datetimeFigureOut">
              <a:rPr lang="en-GB" smtClean="0"/>
              <a:t>10/04/2022</a:t>
            </a:fld>
            <a:endParaRPr lang="en-GB"/>
          </a:p>
        </p:txBody>
      </p:sp>
      <p:sp>
        <p:nvSpPr>
          <p:cNvPr id="3" name="Footer Placeholder 2">
            <a:extLst>
              <a:ext uri="{FF2B5EF4-FFF2-40B4-BE49-F238E27FC236}">
                <a16:creationId xmlns:a16="http://schemas.microsoft.com/office/drawing/2014/main" id="{3D7A3139-24C0-4ED6-A631-A23BF10DE27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CE18BC2-EBC6-4124-B7AA-82FA1AD2B183}"/>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88041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E442-1BBD-44C7-A8CD-FFC267CCA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75C7555-5A71-40D4-A8C4-78D036416C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CB5B5B-1DBB-427D-89A9-D73881604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CA457-7E9C-49B5-BA14-9F60AD585570}"/>
              </a:ext>
            </a:extLst>
          </p:cNvPr>
          <p:cNvSpPr>
            <a:spLocks noGrp="1"/>
          </p:cNvSpPr>
          <p:nvPr>
            <p:ph type="dt" sz="half" idx="10"/>
          </p:nvPr>
        </p:nvSpPr>
        <p:spPr/>
        <p:txBody>
          <a:bodyPr/>
          <a:lstStyle/>
          <a:p>
            <a:fld id="{44947918-4572-4437-BFF9-DD242C2F2E57}" type="datetimeFigureOut">
              <a:rPr lang="en-GB" smtClean="0"/>
              <a:t>10/04/2022</a:t>
            </a:fld>
            <a:endParaRPr lang="en-GB"/>
          </a:p>
        </p:txBody>
      </p:sp>
      <p:sp>
        <p:nvSpPr>
          <p:cNvPr id="6" name="Footer Placeholder 5">
            <a:extLst>
              <a:ext uri="{FF2B5EF4-FFF2-40B4-BE49-F238E27FC236}">
                <a16:creationId xmlns:a16="http://schemas.microsoft.com/office/drawing/2014/main" id="{847BA445-4512-431C-AD9C-0740361689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A2AA81-C527-4350-B102-81B907057F1F}"/>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420040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C1BA-1200-46DB-93C9-FE911ADAF8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75C4253-94B3-450D-A330-4AB00F331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491C842-22E3-4635-834E-136378984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0A2BC-D392-4DB3-ADC7-F7CFBB9FD781}"/>
              </a:ext>
            </a:extLst>
          </p:cNvPr>
          <p:cNvSpPr>
            <a:spLocks noGrp="1"/>
          </p:cNvSpPr>
          <p:nvPr>
            <p:ph type="dt" sz="half" idx="10"/>
          </p:nvPr>
        </p:nvSpPr>
        <p:spPr/>
        <p:txBody>
          <a:bodyPr/>
          <a:lstStyle/>
          <a:p>
            <a:fld id="{44947918-4572-4437-BFF9-DD242C2F2E57}" type="datetimeFigureOut">
              <a:rPr lang="en-GB" smtClean="0"/>
              <a:t>10/04/2022</a:t>
            </a:fld>
            <a:endParaRPr lang="en-GB"/>
          </a:p>
        </p:txBody>
      </p:sp>
      <p:sp>
        <p:nvSpPr>
          <p:cNvPr id="6" name="Footer Placeholder 5">
            <a:extLst>
              <a:ext uri="{FF2B5EF4-FFF2-40B4-BE49-F238E27FC236}">
                <a16:creationId xmlns:a16="http://schemas.microsoft.com/office/drawing/2014/main" id="{4ECD5E05-EF0F-464D-8475-3EB3803926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51A7FC-B7B3-49A5-8B65-096A38496905}"/>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1209202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0E2976-B71A-4768-AB07-25C3F1835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4E1D26-6478-4FE5-9A28-8388222FF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21001E-67CA-4A07-857F-F95EC5542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47918-4572-4437-BFF9-DD242C2F2E57}" type="datetimeFigureOut">
              <a:rPr lang="en-GB" smtClean="0"/>
              <a:t>10/04/2022</a:t>
            </a:fld>
            <a:endParaRPr lang="en-GB"/>
          </a:p>
        </p:txBody>
      </p:sp>
      <p:sp>
        <p:nvSpPr>
          <p:cNvPr id="5" name="Footer Placeholder 4">
            <a:extLst>
              <a:ext uri="{FF2B5EF4-FFF2-40B4-BE49-F238E27FC236}">
                <a16:creationId xmlns:a16="http://schemas.microsoft.com/office/drawing/2014/main" id="{9444EB23-9147-416B-A7F9-A247550D7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554FE3A-5D90-47A6-84EB-9412DE780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94FF2-8752-47E7-95AD-198DD0075AAA}" type="slidenum">
              <a:rPr lang="en-GB" smtClean="0"/>
              <a:t>‹#›</a:t>
            </a:fld>
            <a:endParaRPr lang="en-GB"/>
          </a:p>
        </p:txBody>
      </p:sp>
    </p:spTree>
    <p:extLst>
      <p:ext uri="{BB962C8B-B14F-4D97-AF65-F5344CB8AC3E}">
        <p14:creationId xmlns:p14="http://schemas.microsoft.com/office/powerpoint/2010/main" val="418467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C21EC1F-9507-4D27-9C64-015C1F72ED4D}" type="datetimeFigureOut">
              <a:rPr lang="en-GB" smtClean="0"/>
              <a:t>10/04/2022</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118CCBA-ADB7-496D-BDCB-81403DDCC3CB}" type="slidenum">
              <a:rPr lang="en-GB" smtClean="0"/>
              <a:t>‹#›</a:t>
            </a:fld>
            <a:endParaRPr lang="en-GB"/>
          </a:p>
        </p:txBody>
      </p:sp>
    </p:spTree>
    <p:extLst>
      <p:ext uri="{BB962C8B-B14F-4D97-AF65-F5344CB8AC3E}">
        <p14:creationId xmlns:p14="http://schemas.microsoft.com/office/powerpoint/2010/main" val="3222097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hilipmortimer/Tumour-Classification"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towardsdatascience.com/a-comprehensive-guide-to-convolutional-neural-networks-the-eli5-way-3bd2b1164a53"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towardsdatascience.com/a-comprehensive-guide-to-convolutional-neural-networks-the-eli5-way-3bd2b1164a53" TargetMode="External"/><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13.xml"/><Relationship Id="rId4" Type="http://schemas.openxmlformats.org/officeDocument/2006/relationships/hyperlink" Target="https://towardsdatascience.com/a-comprehensive-guide-to-convolutional-neural-networks-the-eli5-way-3bd2b1164a5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 Id="rId5" Type="http://schemas.openxmlformats.org/officeDocument/2006/relationships/hyperlink" Target="https://towardsdatascience.com/a-comprehensive-guide-to-convolutional-neural-networks-the-eli5-way-3bd2b1164a53" TargetMode="External"/><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s://www.tensorflow.org/install/pip"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philipmortimer/MNIST-TF" TargetMode="External"/><Relationship Id="rId2" Type="http://schemas.openxmlformats.org/officeDocument/2006/relationships/hyperlink" Target="https://github.com/tensorflow/docs/blob/master/site/en/tutorials/quickstart/beginner.ipynb"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philipmortimer/MNIST-TF"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www.tensorflow.org/tutorials" TargetMode="External"/><Relationship Id="rId2" Type="http://schemas.openxmlformats.org/officeDocument/2006/relationships/hyperlink" Target="https://towardsdatascience.com/a-comprehensive-guide-to-convolutional-neural-networks-the-eli5-way-3bd2b1164a53"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2A6-E91C-4917-9897-74885FA71EFF}"/>
              </a:ext>
            </a:extLst>
          </p:cNvPr>
          <p:cNvSpPr>
            <a:spLocks noGrp="1"/>
          </p:cNvSpPr>
          <p:nvPr>
            <p:ph type="ctrTitle"/>
          </p:nvPr>
        </p:nvSpPr>
        <p:spPr/>
        <p:txBody>
          <a:bodyPr/>
          <a:lstStyle/>
          <a:p>
            <a:r>
              <a:rPr lang="en-US" dirty="0"/>
              <a:t>Introduction to AI – Deep Learning</a:t>
            </a:r>
            <a:endParaRPr lang="en-GB" dirty="0"/>
          </a:p>
        </p:txBody>
      </p:sp>
      <p:sp>
        <p:nvSpPr>
          <p:cNvPr id="3" name="Subtitle 2">
            <a:extLst>
              <a:ext uri="{FF2B5EF4-FFF2-40B4-BE49-F238E27FC236}">
                <a16:creationId xmlns:a16="http://schemas.microsoft.com/office/drawing/2014/main" id="{7CB39534-93F6-421E-9477-0E701C3A524F}"/>
              </a:ext>
            </a:extLst>
          </p:cNvPr>
          <p:cNvSpPr>
            <a:spLocks noGrp="1"/>
          </p:cNvSpPr>
          <p:nvPr>
            <p:ph type="subTitle" idx="1"/>
          </p:nvPr>
        </p:nvSpPr>
        <p:spPr/>
        <p:txBody>
          <a:bodyPr/>
          <a:lstStyle/>
          <a:p>
            <a:r>
              <a:rPr lang="en-US" dirty="0"/>
              <a:t>Philip Mortimer</a:t>
            </a:r>
            <a:endParaRPr lang="en-GB" dirty="0"/>
          </a:p>
        </p:txBody>
      </p:sp>
    </p:spTree>
    <p:extLst>
      <p:ext uri="{BB962C8B-B14F-4D97-AF65-F5344CB8AC3E}">
        <p14:creationId xmlns:p14="http://schemas.microsoft.com/office/powerpoint/2010/main" val="310834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9078-677D-411B-9757-BA6CE6C9E38E}"/>
              </a:ext>
            </a:extLst>
          </p:cNvPr>
          <p:cNvSpPr>
            <a:spLocks noGrp="1"/>
          </p:cNvSpPr>
          <p:nvPr>
            <p:ph type="title"/>
          </p:nvPr>
        </p:nvSpPr>
        <p:spPr>
          <a:xfrm>
            <a:off x="2231136" y="497218"/>
            <a:ext cx="7729728" cy="1188720"/>
          </a:xfrm>
        </p:spPr>
        <p:txBody>
          <a:bodyPr/>
          <a:lstStyle/>
          <a:p>
            <a:r>
              <a:rPr lang="en-GB" dirty="0"/>
              <a:t>Adam optimiser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95A0A5-F704-4B52-8375-3F4F88EA00D2}"/>
                  </a:ext>
                </a:extLst>
              </p:cNvPr>
              <p:cNvSpPr>
                <a:spLocks noGrp="1"/>
              </p:cNvSpPr>
              <p:nvPr>
                <p:ph idx="1"/>
              </p:nvPr>
            </p:nvSpPr>
            <p:spPr>
              <a:xfrm>
                <a:off x="2231136" y="1905856"/>
                <a:ext cx="7729728" cy="4310009"/>
              </a:xfrm>
            </p:spPr>
            <p:txBody>
              <a:bodyPr>
                <a:normAutofit/>
              </a:bodyPr>
              <a:lstStyle/>
              <a:p>
                <a:r>
                  <a:rPr lang="en-GB" dirty="0"/>
                  <a:t>The Adam optimiser is a more advanced way of updating the weights and biases in our network.</a:t>
                </a:r>
              </a:p>
              <a:p>
                <a:r>
                  <a:rPr lang="en-GB" dirty="0"/>
                  <a:t>Recall that we are currently using this update method:</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den>
                    </m:f>
                    <m:r>
                      <a:rPr lang="en-GB" b="0" i="1" smtClean="0">
                        <a:latin typeface="Cambria Math" panose="02040503050406030204" pitchFamily="18" charset="0"/>
                      </a:rPr>
                      <m:t>∗</m:t>
                    </m:r>
                    <m:r>
                      <a:rPr lang="en-GB" b="0" i="1" smtClean="0">
                        <a:latin typeface="Cambria Math" panose="02040503050406030204" pitchFamily="18" charset="0"/>
                      </a:rPr>
                      <m:t>𝑟</m:t>
                    </m:r>
                  </m:oMath>
                </a14:m>
                <a:endParaRPr lang="en-GB"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den>
                    </m:f>
                    <m:r>
                      <a:rPr lang="en-GB" b="0" i="1" smtClean="0">
                        <a:latin typeface="Cambria Math" panose="02040503050406030204" pitchFamily="18" charset="0"/>
                      </a:rPr>
                      <m:t>∗</m:t>
                    </m:r>
                    <m:r>
                      <a:rPr lang="en-GB" b="0" i="1" smtClean="0">
                        <a:latin typeface="Cambria Math" panose="02040503050406030204" pitchFamily="18" charset="0"/>
                      </a:rPr>
                      <m:t>𝑟</m:t>
                    </m:r>
                  </m:oMath>
                </a14:m>
                <a:endParaRPr lang="en-GB" dirty="0"/>
              </a:p>
              <a:p>
                <a:r>
                  <a:rPr lang="en-GB" dirty="0"/>
                  <a:t>The Adam optimiser aims to capture an idea of momentum into updating the weights. Values that have not been changed for a while are likely to be close to optimal, whilst values that were changed more recently are less likely to be.</a:t>
                </a:r>
              </a:p>
              <a:p>
                <a:r>
                  <a:rPr lang="en-GB" dirty="0"/>
                  <a:t>It also allows for an adaptive learning rate. Initially, a large learning rate is useful to get us close to the minimum. However, as training goes on, we want to adjust our weights by a smaller amount to help locate the exact local minimum</a:t>
                </a:r>
              </a:p>
            </p:txBody>
          </p:sp>
        </mc:Choice>
        <mc:Fallback xmlns="">
          <p:sp>
            <p:nvSpPr>
              <p:cNvPr id="3" name="Content Placeholder 2">
                <a:extLst>
                  <a:ext uri="{FF2B5EF4-FFF2-40B4-BE49-F238E27FC236}">
                    <a16:creationId xmlns:a16="http://schemas.microsoft.com/office/drawing/2014/main" id="{4C95A0A5-F704-4B52-8375-3F4F88EA00D2}"/>
                  </a:ext>
                </a:extLst>
              </p:cNvPr>
              <p:cNvSpPr>
                <a:spLocks noGrp="1" noRot="1" noChangeAspect="1" noMove="1" noResize="1" noEditPoints="1" noAdjustHandles="1" noChangeArrowheads="1" noChangeShapeType="1" noTextEdit="1"/>
              </p:cNvSpPr>
              <p:nvPr>
                <p:ph idx="1"/>
              </p:nvPr>
            </p:nvSpPr>
            <p:spPr>
              <a:xfrm>
                <a:off x="2231136" y="1905856"/>
                <a:ext cx="7729728" cy="4310009"/>
              </a:xfrm>
              <a:blipFill>
                <a:blip r:embed="rId2"/>
                <a:stretch>
                  <a:fillRect l="-473" t="-849" r="-394"/>
                </a:stretch>
              </a:blipFill>
            </p:spPr>
            <p:txBody>
              <a:bodyPr/>
              <a:lstStyle/>
              <a:p>
                <a:r>
                  <a:rPr lang="en-GB">
                    <a:noFill/>
                  </a:rPr>
                  <a:t> </a:t>
                </a:r>
              </a:p>
            </p:txBody>
          </p:sp>
        </mc:Fallback>
      </mc:AlternateContent>
    </p:spTree>
    <p:extLst>
      <p:ext uri="{BB962C8B-B14F-4D97-AF65-F5344CB8AC3E}">
        <p14:creationId xmlns:p14="http://schemas.microsoft.com/office/powerpoint/2010/main" val="78538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32A3-F324-47DA-AA72-3AA241959306}"/>
              </a:ext>
            </a:extLst>
          </p:cNvPr>
          <p:cNvSpPr>
            <a:spLocks noGrp="1"/>
          </p:cNvSpPr>
          <p:nvPr>
            <p:ph type="title"/>
          </p:nvPr>
        </p:nvSpPr>
        <p:spPr>
          <a:xfrm>
            <a:off x="804672" y="964692"/>
            <a:ext cx="3066937" cy="1188720"/>
          </a:xfrm>
        </p:spPr>
        <p:txBody>
          <a:bodyPr>
            <a:normAutofit/>
          </a:bodyPr>
          <a:lstStyle/>
          <a:p>
            <a:r>
              <a:rPr lang="en-GB" dirty="0"/>
              <a:t>Adam</a:t>
            </a:r>
          </a:p>
        </p:txBody>
      </p:sp>
      <p:sp>
        <p:nvSpPr>
          <p:cNvPr id="3" name="Content Placeholder 2">
            <a:extLst>
              <a:ext uri="{FF2B5EF4-FFF2-40B4-BE49-F238E27FC236}">
                <a16:creationId xmlns:a16="http://schemas.microsoft.com/office/drawing/2014/main" id="{AF4368F3-9960-4F0A-B54B-6589642D38C2}"/>
              </a:ext>
            </a:extLst>
          </p:cNvPr>
          <p:cNvSpPr>
            <a:spLocks noGrp="1"/>
          </p:cNvSpPr>
          <p:nvPr>
            <p:ph idx="1"/>
          </p:nvPr>
        </p:nvSpPr>
        <p:spPr>
          <a:xfrm>
            <a:off x="803244" y="2638044"/>
            <a:ext cx="3063765" cy="3263206"/>
          </a:xfrm>
        </p:spPr>
        <p:txBody>
          <a:bodyPr>
            <a:normAutofit/>
          </a:bodyPr>
          <a:lstStyle/>
          <a:p>
            <a:r>
              <a:rPr lang="en-GB" dirty="0"/>
              <a:t>The maths is complicated (and I don’t expect anyone to understand it), but I thought I’d include it for completeness</a:t>
            </a:r>
          </a:p>
          <a:p>
            <a:r>
              <a:rPr lang="en-GB" dirty="0"/>
              <a:t>All you need to know is that is generally a much more effective way to train a model</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Everything you need to know about Adam Optimizer | by Nishant Nikhil |  Medium">
            <a:extLst>
              <a:ext uri="{FF2B5EF4-FFF2-40B4-BE49-F238E27FC236}">
                <a16:creationId xmlns:a16="http://schemas.microsoft.com/office/drawing/2014/main" id="{596FD273-A10C-4809-BA96-7129DBC8EB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1642690"/>
            <a:ext cx="6227064" cy="358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18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F20C-8A37-4BB3-B5C0-A5A07DB851E7}"/>
              </a:ext>
            </a:extLst>
          </p:cNvPr>
          <p:cNvSpPr>
            <a:spLocks noGrp="1"/>
          </p:cNvSpPr>
          <p:nvPr>
            <p:ph type="title"/>
          </p:nvPr>
        </p:nvSpPr>
        <p:spPr/>
        <p:txBody>
          <a:bodyPr/>
          <a:lstStyle/>
          <a:p>
            <a:r>
              <a:rPr lang="en-GB" dirty="0"/>
              <a:t>Cancer Ai</a:t>
            </a:r>
          </a:p>
        </p:txBody>
      </p:sp>
      <p:sp>
        <p:nvSpPr>
          <p:cNvPr id="3" name="Content Placeholder 2">
            <a:extLst>
              <a:ext uri="{FF2B5EF4-FFF2-40B4-BE49-F238E27FC236}">
                <a16:creationId xmlns:a16="http://schemas.microsoft.com/office/drawing/2014/main" id="{4DF186B1-F5E8-441B-BFD9-4121EE6EC914}"/>
              </a:ext>
            </a:extLst>
          </p:cNvPr>
          <p:cNvSpPr>
            <a:spLocks noGrp="1"/>
          </p:cNvSpPr>
          <p:nvPr>
            <p:ph idx="1"/>
          </p:nvPr>
        </p:nvSpPr>
        <p:spPr/>
        <p:txBody>
          <a:bodyPr/>
          <a:lstStyle/>
          <a:p>
            <a:r>
              <a:rPr lang="en-GB" dirty="0"/>
              <a:t>We also need to decide what activation functions to use in our neural network.</a:t>
            </a:r>
          </a:p>
          <a:p>
            <a:r>
              <a:rPr lang="en-GB" dirty="0"/>
              <a:t>For our cancer AI, I have elected to use the reLu function in all layers bar the output layer. For the output layer, I will use the </a:t>
            </a:r>
            <a:r>
              <a:rPr lang="en-GB" dirty="0" err="1"/>
              <a:t>softmax</a:t>
            </a:r>
            <a:r>
              <a:rPr lang="en-GB" dirty="0"/>
              <a:t> function.</a:t>
            </a:r>
          </a:p>
          <a:p>
            <a:r>
              <a:rPr lang="en-GB" dirty="0"/>
              <a:t>reLu is used as it has been proven to be effective for general use. It is also really cheap to use in calculations when compared to sigmoid. This is because reLu uses a simple if statement, whilst the sigmoid function uses a number of exponential functions</a:t>
            </a:r>
          </a:p>
        </p:txBody>
      </p:sp>
    </p:spTree>
    <p:extLst>
      <p:ext uri="{BB962C8B-B14F-4D97-AF65-F5344CB8AC3E}">
        <p14:creationId xmlns:p14="http://schemas.microsoft.com/office/powerpoint/2010/main" val="241839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E0DB-2D2C-43A5-8525-23FB79B09845}"/>
              </a:ext>
            </a:extLst>
          </p:cNvPr>
          <p:cNvSpPr>
            <a:spLocks noGrp="1"/>
          </p:cNvSpPr>
          <p:nvPr>
            <p:ph type="title"/>
          </p:nvPr>
        </p:nvSpPr>
        <p:spPr>
          <a:xfrm>
            <a:off x="812386" y="670526"/>
            <a:ext cx="3066937" cy="1188720"/>
          </a:xfrm>
        </p:spPr>
        <p:txBody>
          <a:bodyPr>
            <a:normAutofit/>
          </a:bodyPr>
          <a:lstStyle/>
          <a:p>
            <a:r>
              <a:rPr lang="en-GB" dirty="0"/>
              <a:t>SoftMax</a:t>
            </a:r>
          </a:p>
        </p:txBody>
      </p:sp>
      <p:sp>
        <p:nvSpPr>
          <p:cNvPr id="3" name="Content Placeholder 2">
            <a:extLst>
              <a:ext uri="{FF2B5EF4-FFF2-40B4-BE49-F238E27FC236}">
                <a16:creationId xmlns:a16="http://schemas.microsoft.com/office/drawing/2014/main" id="{B27240DA-8973-45BB-A6D0-D9618A996680}"/>
              </a:ext>
            </a:extLst>
          </p:cNvPr>
          <p:cNvSpPr>
            <a:spLocks noGrp="1"/>
          </p:cNvSpPr>
          <p:nvPr>
            <p:ph idx="1"/>
          </p:nvPr>
        </p:nvSpPr>
        <p:spPr>
          <a:xfrm>
            <a:off x="803244" y="1936679"/>
            <a:ext cx="3063765" cy="4674741"/>
          </a:xfrm>
        </p:spPr>
        <p:txBody>
          <a:bodyPr>
            <a:normAutofit/>
          </a:bodyPr>
          <a:lstStyle/>
          <a:p>
            <a:pPr>
              <a:lnSpc>
                <a:spcPct val="90000"/>
              </a:lnSpc>
            </a:pPr>
            <a:r>
              <a:rPr lang="en-GB" sz="1700" dirty="0"/>
              <a:t>The SoftMax function is often used in classification tasks (and in conjunction with the sigmoid function)</a:t>
            </a:r>
          </a:p>
          <a:p>
            <a:pPr>
              <a:lnSpc>
                <a:spcPct val="90000"/>
              </a:lnSpc>
            </a:pPr>
            <a:r>
              <a:rPr lang="en-GB" sz="1700" dirty="0"/>
              <a:t>It takes in a vector as an argument and produces a vector as an output. The key property of this vector is that the sum of the output elements is 1. This is very useful as we often interpret our model outputs as probabilities.</a:t>
            </a:r>
          </a:p>
          <a:p>
            <a:pPr>
              <a:lnSpc>
                <a:spcPct val="90000"/>
              </a:lnSpc>
            </a:pPr>
            <a:r>
              <a:rPr lang="en-GB" sz="1700" dirty="0"/>
              <a:t>When using a </a:t>
            </a:r>
            <a:r>
              <a:rPr lang="en-GB" sz="1700" dirty="0" err="1"/>
              <a:t>softmax</a:t>
            </a:r>
            <a:r>
              <a:rPr lang="en-GB" sz="1700" dirty="0"/>
              <a:t> activation function, the categorical cross entropy loss function is often used.</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oftmax Activation Function Explained | by Dario Radečić | Towards Data  Science">
            <a:extLst>
              <a:ext uri="{FF2B5EF4-FFF2-40B4-BE49-F238E27FC236}">
                <a16:creationId xmlns:a16="http://schemas.microsoft.com/office/drawing/2014/main" id="{E4964C74-1C24-45D9-AA66-48F35FE207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1829502"/>
            <a:ext cx="6227064" cy="320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56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7B30-475C-4FCF-A3AC-32CD9DA03F70}"/>
              </a:ext>
            </a:extLst>
          </p:cNvPr>
          <p:cNvSpPr>
            <a:spLocks noGrp="1"/>
          </p:cNvSpPr>
          <p:nvPr>
            <p:ph type="title"/>
          </p:nvPr>
        </p:nvSpPr>
        <p:spPr>
          <a:xfrm>
            <a:off x="804672" y="964692"/>
            <a:ext cx="3066937" cy="1188720"/>
          </a:xfrm>
        </p:spPr>
        <p:txBody>
          <a:bodyPr>
            <a:normAutofit/>
          </a:bodyPr>
          <a:lstStyle/>
          <a:p>
            <a:r>
              <a:rPr lang="en-GB" sz="2400"/>
              <a:t>Categorical Cross Entropy</a:t>
            </a:r>
          </a:p>
        </p:txBody>
      </p:sp>
      <p:sp>
        <p:nvSpPr>
          <p:cNvPr id="3" name="Content Placeholder 2">
            <a:extLst>
              <a:ext uri="{FF2B5EF4-FFF2-40B4-BE49-F238E27FC236}">
                <a16:creationId xmlns:a16="http://schemas.microsoft.com/office/drawing/2014/main" id="{8E081578-0299-4DBD-8467-7BFA1E058C2D}"/>
              </a:ext>
            </a:extLst>
          </p:cNvPr>
          <p:cNvSpPr>
            <a:spLocks noGrp="1"/>
          </p:cNvSpPr>
          <p:nvPr>
            <p:ph idx="1"/>
          </p:nvPr>
        </p:nvSpPr>
        <p:spPr>
          <a:xfrm>
            <a:off x="803244" y="2638044"/>
            <a:ext cx="3063765" cy="3263206"/>
          </a:xfrm>
        </p:spPr>
        <p:txBody>
          <a:bodyPr>
            <a:normAutofit/>
          </a:bodyPr>
          <a:lstStyle/>
          <a:p>
            <a:r>
              <a:rPr lang="en-GB" dirty="0"/>
              <a:t>Like MSE, this is an example of a loss function</a:t>
            </a:r>
          </a:p>
          <a:p>
            <a:r>
              <a:rPr lang="en-GB" dirty="0"/>
              <a:t>The idea is that for one hot encoded outputs, the loss is only judged for the node that should have the value of one.</a:t>
            </a:r>
          </a:p>
          <a:p>
            <a:r>
              <a:rPr lang="en-GB" dirty="0"/>
              <a:t>Again, this is a complicated formula, so no need to fully understand it</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ow to choose cross-entropy loss function in Keras? - knowledge Transfer">
            <a:extLst>
              <a:ext uri="{FF2B5EF4-FFF2-40B4-BE49-F238E27FC236}">
                <a16:creationId xmlns:a16="http://schemas.microsoft.com/office/drawing/2014/main" id="{A4AE0BA9-FBD3-4290-9881-B93B9D5FFD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382154"/>
            <a:ext cx="6227064" cy="210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81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33C0-968A-44CF-A547-E8B87B1EDED0}"/>
              </a:ext>
            </a:extLst>
          </p:cNvPr>
          <p:cNvSpPr>
            <a:spLocks noGrp="1"/>
          </p:cNvSpPr>
          <p:nvPr>
            <p:ph type="title"/>
          </p:nvPr>
        </p:nvSpPr>
        <p:spPr>
          <a:xfrm>
            <a:off x="2231136" y="507492"/>
            <a:ext cx="7729728" cy="1188720"/>
          </a:xfrm>
        </p:spPr>
        <p:txBody>
          <a:bodyPr/>
          <a:lstStyle/>
          <a:p>
            <a:r>
              <a:rPr lang="en-GB" dirty="0"/>
              <a:t>Cancer AI</a:t>
            </a:r>
          </a:p>
        </p:txBody>
      </p:sp>
      <p:sp>
        <p:nvSpPr>
          <p:cNvPr id="3" name="Content Placeholder 2">
            <a:extLst>
              <a:ext uri="{FF2B5EF4-FFF2-40B4-BE49-F238E27FC236}">
                <a16:creationId xmlns:a16="http://schemas.microsoft.com/office/drawing/2014/main" id="{C8D208C7-EC09-4EA3-AE09-6938201DFE2B}"/>
              </a:ext>
            </a:extLst>
          </p:cNvPr>
          <p:cNvSpPr>
            <a:spLocks noGrp="1"/>
          </p:cNvSpPr>
          <p:nvPr>
            <p:ph idx="1"/>
          </p:nvPr>
        </p:nvSpPr>
        <p:spPr>
          <a:xfrm>
            <a:off x="2231136" y="1988050"/>
            <a:ext cx="7729728" cy="4597686"/>
          </a:xfrm>
        </p:spPr>
        <p:txBody>
          <a:bodyPr/>
          <a:lstStyle/>
          <a:p>
            <a:r>
              <a:rPr lang="en-GB" dirty="0"/>
              <a:t>As this problem is rather complex, I will give the network lots of training time. I will train the network for 30 epochs</a:t>
            </a:r>
          </a:p>
          <a:p>
            <a:r>
              <a:rPr lang="en-GB" dirty="0"/>
              <a:t>This gives us the following parameters:</a:t>
            </a:r>
          </a:p>
          <a:p>
            <a:r>
              <a:rPr lang="en-GB" b="1" dirty="0"/>
              <a:t>Learning rate = 0.001</a:t>
            </a:r>
          </a:p>
          <a:p>
            <a:r>
              <a:rPr lang="en-GB" b="1" dirty="0"/>
              <a:t>Optimiser = Adam</a:t>
            </a:r>
          </a:p>
          <a:p>
            <a:r>
              <a:rPr lang="en-GB" b="1" dirty="0"/>
              <a:t>Batch size = 64</a:t>
            </a:r>
          </a:p>
          <a:p>
            <a:r>
              <a:rPr lang="en-GB" b="1" dirty="0"/>
              <a:t>Epochs = 30</a:t>
            </a:r>
          </a:p>
          <a:p>
            <a:r>
              <a:rPr lang="en-GB" b="1" dirty="0"/>
              <a:t>Architecture = 150,528 – 170 – 800 – 800 – 500 – 100 – 2</a:t>
            </a:r>
          </a:p>
          <a:p>
            <a:r>
              <a:rPr lang="en-GB" b="1" dirty="0"/>
              <a:t>Activation for non-output layers = reLu</a:t>
            </a:r>
          </a:p>
          <a:p>
            <a:r>
              <a:rPr lang="en-GB" b="1" dirty="0"/>
              <a:t>Activation for output layer = SoftMax</a:t>
            </a:r>
          </a:p>
          <a:p>
            <a:r>
              <a:rPr lang="en-GB" b="1" dirty="0"/>
              <a:t>Loss function = categorical cross entropy</a:t>
            </a:r>
          </a:p>
          <a:p>
            <a:endParaRPr lang="en-GB" b="1" dirty="0"/>
          </a:p>
        </p:txBody>
      </p:sp>
    </p:spTree>
    <p:extLst>
      <p:ext uri="{BB962C8B-B14F-4D97-AF65-F5344CB8AC3E}">
        <p14:creationId xmlns:p14="http://schemas.microsoft.com/office/powerpoint/2010/main" val="232900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7AA0-93E0-4217-8649-5AFE5294C4D6}"/>
              </a:ext>
            </a:extLst>
          </p:cNvPr>
          <p:cNvSpPr>
            <a:spLocks noGrp="1"/>
          </p:cNvSpPr>
          <p:nvPr>
            <p:ph type="title"/>
          </p:nvPr>
        </p:nvSpPr>
        <p:spPr/>
        <p:txBody>
          <a:bodyPr/>
          <a:lstStyle/>
          <a:p>
            <a:r>
              <a:rPr lang="en-GB" dirty="0"/>
              <a:t>Cancer AI</a:t>
            </a:r>
          </a:p>
        </p:txBody>
      </p:sp>
      <p:sp>
        <p:nvSpPr>
          <p:cNvPr id="3" name="Content Placeholder 2">
            <a:extLst>
              <a:ext uri="{FF2B5EF4-FFF2-40B4-BE49-F238E27FC236}">
                <a16:creationId xmlns:a16="http://schemas.microsoft.com/office/drawing/2014/main" id="{307B8BC0-C753-4583-B8A5-7E8FC460EFCE}"/>
              </a:ext>
            </a:extLst>
          </p:cNvPr>
          <p:cNvSpPr>
            <a:spLocks noGrp="1"/>
          </p:cNvSpPr>
          <p:nvPr>
            <p:ph idx="1"/>
          </p:nvPr>
        </p:nvSpPr>
        <p:spPr>
          <a:xfrm>
            <a:off x="2231136" y="2638044"/>
            <a:ext cx="7729728" cy="3891183"/>
          </a:xfrm>
        </p:spPr>
        <p:txBody>
          <a:bodyPr/>
          <a:lstStyle/>
          <a:p>
            <a:r>
              <a:rPr lang="en-GB" dirty="0"/>
              <a:t>This network took many hours to train on my laptop using my machine learning library.</a:t>
            </a:r>
          </a:p>
          <a:p>
            <a:r>
              <a:rPr lang="en-GB" dirty="0"/>
              <a:t>Typically neural networks are trained using specialist software and on very powerful computers that have graphics cards.</a:t>
            </a:r>
          </a:p>
          <a:p>
            <a:r>
              <a:rPr lang="en-GB" dirty="0"/>
              <a:t>However, after training the model overnight, I did produce a neural network to address the task.</a:t>
            </a:r>
          </a:p>
          <a:p>
            <a:r>
              <a:rPr lang="en-GB" dirty="0"/>
              <a:t>You can find my training code and model here: </a:t>
            </a:r>
            <a:r>
              <a:rPr lang="en-GB" dirty="0">
                <a:hlinkClick r:id="rId2"/>
              </a:rPr>
              <a:t>https://github.com/philipmortimer/Tumour-Classification</a:t>
            </a:r>
            <a:r>
              <a:rPr lang="en-GB" dirty="0"/>
              <a:t> </a:t>
            </a:r>
          </a:p>
          <a:p>
            <a:r>
              <a:rPr lang="en-GB" dirty="0"/>
              <a:t>To open the model, simply open the “.jar” file</a:t>
            </a:r>
          </a:p>
        </p:txBody>
      </p:sp>
    </p:spTree>
    <p:extLst>
      <p:ext uri="{BB962C8B-B14F-4D97-AF65-F5344CB8AC3E}">
        <p14:creationId xmlns:p14="http://schemas.microsoft.com/office/powerpoint/2010/main" val="38773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F13A-9CB5-414D-B5C5-555AF78CFEA6}"/>
              </a:ext>
            </a:extLst>
          </p:cNvPr>
          <p:cNvSpPr>
            <a:spLocks noGrp="1"/>
          </p:cNvSpPr>
          <p:nvPr>
            <p:ph type="title"/>
          </p:nvPr>
        </p:nvSpPr>
        <p:spPr/>
        <p:txBody>
          <a:bodyPr/>
          <a:lstStyle/>
          <a:p>
            <a:r>
              <a:rPr lang="en-GB" dirty="0"/>
              <a:t>Cancer AI</a:t>
            </a:r>
          </a:p>
        </p:txBody>
      </p:sp>
      <p:sp>
        <p:nvSpPr>
          <p:cNvPr id="3" name="Content Placeholder 2">
            <a:extLst>
              <a:ext uri="{FF2B5EF4-FFF2-40B4-BE49-F238E27FC236}">
                <a16:creationId xmlns:a16="http://schemas.microsoft.com/office/drawing/2014/main" id="{6C715277-455C-4122-8363-94730B602FB6}"/>
              </a:ext>
            </a:extLst>
          </p:cNvPr>
          <p:cNvSpPr>
            <a:spLocks noGrp="1"/>
          </p:cNvSpPr>
          <p:nvPr>
            <p:ph idx="1"/>
          </p:nvPr>
        </p:nvSpPr>
        <p:spPr>
          <a:xfrm>
            <a:off x="2231136" y="2638044"/>
            <a:ext cx="7729728" cy="3942554"/>
          </a:xfrm>
        </p:spPr>
        <p:txBody>
          <a:bodyPr/>
          <a:lstStyle/>
          <a:p>
            <a:r>
              <a:rPr lang="en-GB" dirty="0"/>
              <a:t>Our AI is slow and took a long time to train</a:t>
            </a:r>
          </a:p>
          <a:p>
            <a:r>
              <a:rPr lang="en-GB" dirty="0"/>
              <a:t>However, it does outperform dermatologists at cancer diagnosis</a:t>
            </a:r>
          </a:p>
          <a:p>
            <a:r>
              <a:rPr lang="en-GB" dirty="0"/>
              <a:t>This clearly demonstrates the power of machine learning models</a:t>
            </a:r>
          </a:p>
          <a:p>
            <a:r>
              <a:rPr lang="en-GB" dirty="0"/>
              <a:t>However, unlike the MNIST example, our neural network is far less confident when making predictions</a:t>
            </a:r>
          </a:p>
          <a:p>
            <a:r>
              <a:rPr lang="en-GB" dirty="0"/>
              <a:t>There are a few clear flaws in our network.</a:t>
            </a:r>
          </a:p>
          <a:p>
            <a:r>
              <a:rPr lang="en-GB" dirty="0"/>
              <a:t>Firstly, the input space is too large for the dataset</a:t>
            </a:r>
          </a:p>
          <a:p>
            <a:r>
              <a:rPr lang="en-GB" dirty="0"/>
              <a:t>We should reduce this through compression and Gray scaling</a:t>
            </a:r>
          </a:p>
          <a:p>
            <a:pPr marL="0" indent="0">
              <a:buNone/>
            </a:pPr>
            <a:endParaRPr lang="en-GB" dirty="0"/>
          </a:p>
        </p:txBody>
      </p:sp>
    </p:spTree>
    <p:extLst>
      <p:ext uri="{BB962C8B-B14F-4D97-AF65-F5344CB8AC3E}">
        <p14:creationId xmlns:p14="http://schemas.microsoft.com/office/powerpoint/2010/main" val="255273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F13A-9CB5-414D-B5C5-555AF78CFEA6}"/>
              </a:ext>
            </a:extLst>
          </p:cNvPr>
          <p:cNvSpPr>
            <a:spLocks noGrp="1"/>
          </p:cNvSpPr>
          <p:nvPr>
            <p:ph type="title"/>
          </p:nvPr>
        </p:nvSpPr>
        <p:spPr/>
        <p:txBody>
          <a:bodyPr/>
          <a:lstStyle/>
          <a:p>
            <a:r>
              <a:rPr lang="en-GB" dirty="0"/>
              <a:t>Cancer AI</a:t>
            </a:r>
          </a:p>
        </p:txBody>
      </p:sp>
      <p:sp>
        <p:nvSpPr>
          <p:cNvPr id="3" name="Content Placeholder 2">
            <a:extLst>
              <a:ext uri="{FF2B5EF4-FFF2-40B4-BE49-F238E27FC236}">
                <a16:creationId xmlns:a16="http://schemas.microsoft.com/office/drawing/2014/main" id="{6C715277-455C-4122-8363-94730B602FB6}"/>
              </a:ext>
            </a:extLst>
          </p:cNvPr>
          <p:cNvSpPr>
            <a:spLocks noGrp="1"/>
          </p:cNvSpPr>
          <p:nvPr>
            <p:ph idx="1"/>
          </p:nvPr>
        </p:nvSpPr>
        <p:spPr>
          <a:xfrm>
            <a:off x="2231136" y="2638044"/>
            <a:ext cx="7729728" cy="3942554"/>
          </a:xfrm>
        </p:spPr>
        <p:txBody>
          <a:bodyPr/>
          <a:lstStyle/>
          <a:p>
            <a:r>
              <a:rPr lang="en-GB" dirty="0"/>
              <a:t>Our neural network architecture is referred to as a feedforward neural network</a:t>
            </a:r>
          </a:p>
          <a:p>
            <a:r>
              <a:rPr lang="en-GB" dirty="0"/>
              <a:t>Using this type of architecture for images is not entirely appropriate.</a:t>
            </a:r>
          </a:p>
          <a:p>
            <a:r>
              <a:rPr lang="en-GB" dirty="0"/>
              <a:t>Normally, each input node should represent a consistent metric</a:t>
            </a:r>
          </a:p>
          <a:p>
            <a:r>
              <a:rPr lang="en-GB" dirty="0"/>
              <a:t>In our case, a given input node represents a single pixel</a:t>
            </a:r>
          </a:p>
          <a:p>
            <a:r>
              <a:rPr lang="en-GB" dirty="0"/>
              <a:t>However, pixels don’t consistently represent something</a:t>
            </a:r>
          </a:p>
          <a:p>
            <a:r>
              <a:rPr lang="en-GB" dirty="0"/>
              <a:t>This is because images of tumours aren’t all perfectly centred</a:t>
            </a:r>
          </a:p>
          <a:p>
            <a:r>
              <a:rPr lang="en-GB" dirty="0"/>
              <a:t>We would like a neural network that is able to extract </a:t>
            </a:r>
            <a:r>
              <a:rPr lang="en-GB" b="1" dirty="0"/>
              <a:t>meaningful</a:t>
            </a:r>
            <a:r>
              <a:rPr lang="en-GB" dirty="0"/>
              <a:t> features and use these to produce an AI that is less dependent on perfectly centred images</a:t>
            </a:r>
          </a:p>
          <a:p>
            <a:pPr marL="0" indent="0">
              <a:buNone/>
            </a:pPr>
            <a:endParaRPr lang="en-GB" dirty="0"/>
          </a:p>
        </p:txBody>
      </p:sp>
    </p:spTree>
    <p:extLst>
      <p:ext uri="{BB962C8B-B14F-4D97-AF65-F5344CB8AC3E}">
        <p14:creationId xmlns:p14="http://schemas.microsoft.com/office/powerpoint/2010/main" val="191833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59B1-D8A5-43D7-8F91-829BEE586711}"/>
              </a:ext>
            </a:extLst>
          </p:cNvPr>
          <p:cNvSpPr>
            <a:spLocks noGrp="1"/>
          </p:cNvSpPr>
          <p:nvPr>
            <p:ph type="title"/>
          </p:nvPr>
        </p:nvSpPr>
        <p:spPr>
          <a:xfrm>
            <a:off x="2133532" y="415025"/>
            <a:ext cx="7729728" cy="1188720"/>
          </a:xfrm>
        </p:spPr>
        <p:txBody>
          <a:bodyPr/>
          <a:lstStyle/>
          <a:p>
            <a:r>
              <a:rPr lang="en-GB" dirty="0"/>
              <a:t>Overfitting</a:t>
            </a:r>
          </a:p>
        </p:txBody>
      </p:sp>
      <p:sp>
        <p:nvSpPr>
          <p:cNvPr id="3" name="Content Placeholder 2">
            <a:extLst>
              <a:ext uri="{FF2B5EF4-FFF2-40B4-BE49-F238E27FC236}">
                <a16:creationId xmlns:a16="http://schemas.microsoft.com/office/drawing/2014/main" id="{C0FB66CA-B017-4AFE-8450-478CA0BB6675}"/>
              </a:ext>
            </a:extLst>
          </p:cNvPr>
          <p:cNvSpPr>
            <a:spLocks noGrp="1"/>
          </p:cNvSpPr>
          <p:nvPr>
            <p:ph idx="1"/>
          </p:nvPr>
        </p:nvSpPr>
        <p:spPr>
          <a:xfrm>
            <a:off x="2231136" y="1603746"/>
            <a:ext cx="7729728" cy="4540200"/>
          </a:xfrm>
        </p:spPr>
        <p:txBody>
          <a:bodyPr/>
          <a:lstStyle/>
          <a:p>
            <a:r>
              <a:rPr lang="en-GB" dirty="0"/>
              <a:t>Additionally, neural networks often face an issue when it comes to training on large datasets</a:t>
            </a:r>
          </a:p>
          <a:p>
            <a:r>
              <a:rPr lang="en-GB" dirty="0"/>
              <a:t>When training initially, our network learns general features about data points. For example, it may learn that tumours that are red are more likely to be cancerous</a:t>
            </a:r>
          </a:p>
          <a:p>
            <a:r>
              <a:rPr lang="en-GB" dirty="0"/>
              <a:t>However, neural networks often have more parameters than strictly needed.</a:t>
            </a:r>
          </a:p>
          <a:p>
            <a:r>
              <a:rPr lang="en-GB" dirty="0"/>
              <a:t>So once they have learned all the features that can be extracted from a network, they will start to use their remaining capacity to memorise data points from the training set. This leads to the training loss continuing to decrease</a:t>
            </a:r>
          </a:p>
          <a:p>
            <a:r>
              <a:rPr lang="en-GB" dirty="0"/>
              <a:t>However, this also makes the model less accurate when being deployed on real world data (when this memorisation is of no help to it)</a:t>
            </a:r>
          </a:p>
          <a:p>
            <a:r>
              <a:rPr lang="en-GB" dirty="0"/>
              <a:t>This is called </a:t>
            </a:r>
            <a:r>
              <a:rPr lang="en-GB" b="1" dirty="0"/>
              <a:t>overfitting</a:t>
            </a:r>
            <a:endParaRPr lang="en-GB" dirty="0"/>
          </a:p>
        </p:txBody>
      </p:sp>
    </p:spTree>
    <p:extLst>
      <p:ext uri="{BB962C8B-B14F-4D97-AF65-F5344CB8AC3E}">
        <p14:creationId xmlns:p14="http://schemas.microsoft.com/office/powerpoint/2010/main" val="429282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Mark Zuckerberg quote: AI systems will enable doctors to diagnose diseases  and treat...">
            <a:extLst>
              <a:ext uri="{FF2B5EF4-FFF2-40B4-BE49-F238E27FC236}">
                <a16:creationId xmlns:a16="http://schemas.microsoft.com/office/drawing/2014/main" id="{CDFC4007-067C-4CCF-8F7F-8DAC9A23B6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4334" y="941917"/>
            <a:ext cx="10583332" cy="497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085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6967A-DB14-4CB8-8F46-39B841A80EF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Overfitting</a:t>
            </a:r>
          </a:p>
        </p:txBody>
      </p:sp>
      <p:sp>
        <p:nvSpPr>
          <p:cNvPr id="3" name="Content Placeholder 2">
            <a:extLst>
              <a:ext uri="{FF2B5EF4-FFF2-40B4-BE49-F238E27FC236}">
                <a16:creationId xmlns:a16="http://schemas.microsoft.com/office/drawing/2014/main" id="{88CF8C53-D5F1-4911-B640-509858381341}"/>
              </a:ext>
            </a:extLst>
          </p:cNvPr>
          <p:cNvSpPr>
            <a:spLocks noGrp="1"/>
          </p:cNvSpPr>
          <p:nvPr>
            <p:ph idx="1"/>
          </p:nvPr>
        </p:nvSpPr>
        <p:spPr>
          <a:xfrm>
            <a:off x="643468" y="2638044"/>
            <a:ext cx="3363974" cy="3415622"/>
          </a:xfrm>
        </p:spPr>
        <p:txBody>
          <a:bodyPr>
            <a:normAutofit/>
          </a:bodyPr>
          <a:lstStyle/>
          <a:p>
            <a:r>
              <a:rPr lang="en-GB" dirty="0">
                <a:solidFill>
                  <a:schemeClr val="bg1"/>
                </a:solidFill>
              </a:rPr>
              <a:t>When the test loss stops decreasing, we know that our model has stopped learning meaningfully</a:t>
            </a:r>
          </a:p>
          <a:p>
            <a:r>
              <a:rPr lang="en-GB" dirty="0">
                <a:solidFill>
                  <a:schemeClr val="bg1"/>
                </a:solidFill>
              </a:rPr>
              <a:t>We should stop training at this point</a:t>
            </a:r>
          </a:p>
        </p:txBody>
      </p:sp>
      <p:pic>
        <p:nvPicPr>
          <p:cNvPr id="1026" name="Picture 2" descr="machine learning - How to correctly diagnose overfitting using all  information: training set, validation set and test set? - Cross Validated">
            <a:extLst>
              <a:ext uri="{FF2B5EF4-FFF2-40B4-BE49-F238E27FC236}">
                <a16:creationId xmlns:a16="http://schemas.microsoft.com/office/drawing/2014/main" id="{68A5AEA8-EE50-4663-A94D-B2581419AA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543657"/>
            <a:ext cx="6250769" cy="360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35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855D-E5ED-419C-B899-323CEA6593A7}"/>
              </a:ext>
            </a:extLst>
          </p:cNvPr>
          <p:cNvSpPr>
            <a:spLocks noGrp="1"/>
          </p:cNvSpPr>
          <p:nvPr>
            <p:ph type="title"/>
          </p:nvPr>
        </p:nvSpPr>
        <p:spPr/>
        <p:txBody>
          <a:bodyPr/>
          <a:lstStyle/>
          <a:p>
            <a:r>
              <a:rPr lang="en-GB" dirty="0"/>
              <a:t>Regularisation</a:t>
            </a:r>
          </a:p>
        </p:txBody>
      </p:sp>
      <p:sp>
        <p:nvSpPr>
          <p:cNvPr id="3" name="Content Placeholder 2">
            <a:extLst>
              <a:ext uri="{FF2B5EF4-FFF2-40B4-BE49-F238E27FC236}">
                <a16:creationId xmlns:a16="http://schemas.microsoft.com/office/drawing/2014/main" id="{2592966E-A456-4FA2-B826-7FA0ABBFDD11}"/>
              </a:ext>
            </a:extLst>
          </p:cNvPr>
          <p:cNvSpPr>
            <a:spLocks noGrp="1"/>
          </p:cNvSpPr>
          <p:nvPr>
            <p:ph idx="1"/>
          </p:nvPr>
        </p:nvSpPr>
        <p:spPr/>
        <p:txBody>
          <a:bodyPr/>
          <a:lstStyle/>
          <a:p>
            <a:r>
              <a:rPr lang="en-GB" dirty="0"/>
              <a:t>To prevent overfitting, regularisation techniques are used to reduce the complexity of models</a:t>
            </a:r>
          </a:p>
          <a:p>
            <a:r>
              <a:rPr lang="en-GB" dirty="0"/>
              <a:t>There are three commonly used techniques: L1, L2 and dropout regularisation</a:t>
            </a:r>
          </a:p>
          <a:p>
            <a:r>
              <a:rPr lang="en-GB" dirty="0"/>
              <a:t>L1 and L2 are rather mathematically complicated but both essentially involve reducing the value of weights over time. This leads to some neurons being negligible to the network output and thus reduces complexity</a:t>
            </a:r>
          </a:p>
        </p:txBody>
      </p:sp>
    </p:spTree>
    <p:extLst>
      <p:ext uri="{BB962C8B-B14F-4D97-AF65-F5344CB8AC3E}">
        <p14:creationId xmlns:p14="http://schemas.microsoft.com/office/powerpoint/2010/main" val="7741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CDD4-8CCF-4C76-AACF-2D36E9DB927D}"/>
              </a:ext>
            </a:extLst>
          </p:cNvPr>
          <p:cNvSpPr>
            <a:spLocks noGrp="1"/>
          </p:cNvSpPr>
          <p:nvPr>
            <p:ph type="title"/>
          </p:nvPr>
        </p:nvSpPr>
        <p:spPr/>
        <p:txBody>
          <a:bodyPr/>
          <a:lstStyle/>
          <a:p>
            <a:r>
              <a:rPr lang="en-GB" dirty="0"/>
              <a:t>Dropout regularisation</a:t>
            </a:r>
          </a:p>
        </p:txBody>
      </p:sp>
      <p:sp>
        <p:nvSpPr>
          <p:cNvPr id="3" name="Content Placeholder 2">
            <a:extLst>
              <a:ext uri="{FF2B5EF4-FFF2-40B4-BE49-F238E27FC236}">
                <a16:creationId xmlns:a16="http://schemas.microsoft.com/office/drawing/2014/main" id="{BBAF08C9-E893-4918-87C7-A2C9FDFB646D}"/>
              </a:ext>
            </a:extLst>
          </p:cNvPr>
          <p:cNvSpPr>
            <a:spLocks noGrp="1"/>
          </p:cNvSpPr>
          <p:nvPr>
            <p:ph idx="1"/>
          </p:nvPr>
        </p:nvSpPr>
        <p:spPr/>
        <p:txBody>
          <a:bodyPr/>
          <a:lstStyle/>
          <a:p>
            <a:r>
              <a:rPr lang="en-GB" dirty="0"/>
              <a:t>The idea behind drop out regularisation is that for each batch, a percentage of all neurons are deactivated (i.e. always return 0).</a:t>
            </a:r>
          </a:p>
          <a:p>
            <a:r>
              <a:rPr lang="en-GB" dirty="0"/>
              <a:t>This forces the network to use the whole neural network infrastructure when producing an output, instead of relying on one specific output path</a:t>
            </a:r>
          </a:p>
          <a:p>
            <a:r>
              <a:rPr lang="en-GB" dirty="0"/>
              <a:t>This prevents memorisation as it is much harder to memorise paths when only a random subset of the network functions at a given point in time</a:t>
            </a:r>
          </a:p>
        </p:txBody>
      </p:sp>
    </p:spTree>
    <p:extLst>
      <p:ext uri="{BB962C8B-B14F-4D97-AF65-F5344CB8AC3E}">
        <p14:creationId xmlns:p14="http://schemas.microsoft.com/office/powerpoint/2010/main" val="33894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7763-5C9F-4913-9501-F0785AE08163}"/>
              </a:ext>
            </a:extLst>
          </p:cNvPr>
          <p:cNvSpPr>
            <a:spLocks noGrp="1"/>
          </p:cNvSpPr>
          <p:nvPr>
            <p:ph type="title"/>
          </p:nvPr>
        </p:nvSpPr>
        <p:spPr/>
        <p:txBody>
          <a:bodyPr/>
          <a:lstStyle/>
          <a:p>
            <a:r>
              <a:rPr lang="en-GB" dirty="0"/>
              <a:t>Convolutional Neural Networks</a:t>
            </a:r>
          </a:p>
        </p:txBody>
      </p:sp>
      <p:sp>
        <p:nvSpPr>
          <p:cNvPr id="3" name="Content Placeholder 2">
            <a:extLst>
              <a:ext uri="{FF2B5EF4-FFF2-40B4-BE49-F238E27FC236}">
                <a16:creationId xmlns:a16="http://schemas.microsoft.com/office/drawing/2014/main" id="{FF9BBB4D-17F8-41F0-8C10-CB579C761F03}"/>
              </a:ext>
            </a:extLst>
          </p:cNvPr>
          <p:cNvSpPr>
            <a:spLocks noGrp="1"/>
          </p:cNvSpPr>
          <p:nvPr>
            <p:ph idx="1"/>
          </p:nvPr>
        </p:nvSpPr>
        <p:spPr/>
        <p:txBody>
          <a:bodyPr/>
          <a:lstStyle/>
          <a:p>
            <a:r>
              <a:rPr lang="en-GB" dirty="0"/>
              <a:t>A Convolutional Neural Network (CNN) is a very common neural network structure.</a:t>
            </a:r>
          </a:p>
          <a:p>
            <a:r>
              <a:rPr lang="en-GB" dirty="0"/>
              <a:t>CNN’s are more commonly used than ANN’s (what we’ve looked at previously) and have several advantages over them</a:t>
            </a:r>
          </a:p>
          <a:p>
            <a:r>
              <a:rPr lang="en-GB" dirty="0"/>
              <a:t>They extract high level features from datapoints and thus are </a:t>
            </a:r>
            <a:r>
              <a:rPr lang="en-GB" dirty="0" err="1"/>
              <a:t>rotationalyl</a:t>
            </a:r>
            <a:r>
              <a:rPr lang="en-GB" dirty="0"/>
              <a:t> and positionally invariant. In short, they “learn” more intelligently</a:t>
            </a:r>
          </a:p>
          <a:p>
            <a:r>
              <a:rPr lang="en-GB" dirty="0"/>
              <a:t>CNN’s are commonly used on images</a:t>
            </a:r>
          </a:p>
        </p:txBody>
      </p:sp>
    </p:spTree>
    <p:extLst>
      <p:ext uri="{BB962C8B-B14F-4D97-AF65-F5344CB8AC3E}">
        <p14:creationId xmlns:p14="http://schemas.microsoft.com/office/powerpoint/2010/main" val="153690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DBD5-BA83-4FA4-8911-6809A055A424}"/>
              </a:ext>
            </a:extLst>
          </p:cNvPr>
          <p:cNvSpPr>
            <a:spLocks noGrp="1"/>
          </p:cNvSpPr>
          <p:nvPr>
            <p:ph type="title"/>
          </p:nvPr>
        </p:nvSpPr>
        <p:spPr>
          <a:xfrm>
            <a:off x="2231136" y="538314"/>
            <a:ext cx="7729728" cy="1188720"/>
          </a:xfrm>
        </p:spPr>
        <p:txBody>
          <a:bodyPr/>
          <a:lstStyle/>
          <a:p>
            <a:r>
              <a:rPr lang="en-GB" dirty="0"/>
              <a:t>CNN</a:t>
            </a:r>
          </a:p>
        </p:txBody>
      </p:sp>
      <p:sp>
        <p:nvSpPr>
          <p:cNvPr id="3" name="Content Placeholder 2">
            <a:extLst>
              <a:ext uri="{FF2B5EF4-FFF2-40B4-BE49-F238E27FC236}">
                <a16:creationId xmlns:a16="http://schemas.microsoft.com/office/drawing/2014/main" id="{0A11D069-B143-4889-91C5-F368D85F5485}"/>
              </a:ext>
            </a:extLst>
          </p:cNvPr>
          <p:cNvSpPr>
            <a:spLocks noGrp="1"/>
          </p:cNvSpPr>
          <p:nvPr>
            <p:ph idx="1"/>
          </p:nvPr>
        </p:nvSpPr>
        <p:spPr>
          <a:xfrm>
            <a:off x="2231136" y="1680800"/>
            <a:ext cx="7729728" cy="4766234"/>
          </a:xfrm>
        </p:spPr>
        <p:txBody>
          <a:bodyPr/>
          <a:lstStyle/>
          <a:p>
            <a:r>
              <a:rPr lang="en-GB" dirty="0"/>
              <a:t>CNN’s combine artificial neural networks (ANN’s) like we’ve previously discussed with an algorithm that extracts high level features from very complicated data.</a:t>
            </a:r>
          </a:p>
          <a:p>
            <a:r>
              <a:rPr lang="en-GB" dirty="0"/>
              <a:t>This is very useful for image classification, as images may have millions of individual pixels. By extracting high level features (e.g. edges, gradients etc.), we are able to train AI on large datasets of very large images. This is just not possible with ANN’s.</a:t>
            </a:r>
          </a:p>
          <a:p>
            <a:r>
              <a:rPr lang="en-GB" dirty="0"/>
              <a:t>As CNN’s learn from high level features, they do not require all data items to follow the same format.</a:t>
            </a:r>
          </a:p>
          <a:p>
            <a:r>
              <a:rPr lang="en-GB" dirty="0"/>
              <a:t>In the case of tumour recognition, a CNN would mean that tumours don’t have to be right in the centre of the frame.</a:t>
            </a:r>
          </a:p>
          <a:p>
            <a:r>
              <a:rPr lang="en-GB" dirty="0"/>
              <a:t>In short </a:t>
            </a:r>
            <a:r>
              <a:rPr lang="en-GB" b="1" dirty="0"/>
              <a:t>CNN = feature extraction + Neural Network</a:t>
            </a:r>
          </a:p>
          <a:p>
            <a:r>
              <a:rPr lang="en-GB" dirty="0"/>
              <a:t>We already know exactly how the neural network functions</a:t>
            </a:r>
          </a:p>
        </p:txBody>
      </p:sp>
    </p:spTree>
    <p:extLst>
      <p:ext uri="{BB962C8B-B14F-4D97-AF65-F5344CB8AC3E}">
        <p14:creationId xmlns:p14="http://schemas.microsoft.com/office/powerpoint/2010/main" val="88560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340B-FA6B-44B4-841A-DF8CC6CC96D5}"/>
              </a:ext>
            </a:extLst>
          </p:cNvPr>
          <p:cNvSpPr>
            <a:spLocks noGrp="1"/>
          </p:cNvSpPr>
          <p:nvPr>
            <p:ph type="title"/>
          </p:nvPr>
        </p:nvSpPr>
        <p:spPr/>
        <p:txBody>
          <a:bodyPr/>
          <a:lstStyle/>
          <a:p>
            <a:r>
              <a:rPr lang="en-GB" dirty="0"/>
              <a:t>Feature Extraction</a:t>
            </a:r>
          </a:p>
        </p:txBody>
      </p:sp>
      <p:sp>
        <p:nvSpPr>
          <p:cNvPr id="3" name="Content Placeholder 2">
            <a:extLst>
              <a:ext uri="{FF2B5EF4-FFF2-40B4-BE49-F238E27FC236}">
                <a16:creationId xmlns:a16="http://schemas.microsoft.com/office/drawing/2014/main" id="{696FE4C9-1B50-4915-BAB4-73040DF9D42B}"/>
              </a:ext>
            </a:extLst>
          </p:cNvPr>
          <p:cNvSpPr>
            <a:spLocks noGrp="1"/>
          </p:cNvSpPr>
          <p:nvPr>
            <p:ph idx="1"/>
          </p:nvPr>
        </p:nvSpPr>
        <p:spPr/>
        <p:txBody>
          <a:bodyPr/>
          <a:lstStyle/>
          <a:p>
            <a:r>
              <a:rPr lang="en-GB" dirty="0"/>
              <a:t>Typically CNN uses a combination of convolutional layers and pooling layers</a:t>
            </a:r>
          </a:p>
          <a:p>
            <a:r>
              <a:rPr lang="en-GB" dirty="0"/>
              <a:t>Convolutional layers use a sliding window to reduce the dimensionality of an image. This sliding window uses complicated matrix calculations to extract features from an image</a:t>
            </a:r>
          </a:p>
        </p:txBody>
      </p:sp>
    </p:spTree>
    <p:extLst>
      <p:ext uri="{BB962C8B-B14F-4D97-AF65-F5344CB8AC3E}">
        <p14:creationId xmlns:p14="http://schemas.microsoft.com/office/powerpoint/2010/main" val="221701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CDAA6-158A-44B4-BEE3-DDE1422D9114}"/>
              </a:ext>
            </a:extLst>
          </p:cNvPr>
          <p:cNvSpPr>
            <a:spLocks noGrp="1"/>
          </p:cNvSpPr>
          <p:nvPr>
            <p:ph idx="1"/>
          </p:nvPr>
        </p:nvSpPr>
        <p:spPr>
          <a:xfrm>
            <a:off x="2167340" y="6263747"/>
            <a:ext cx="9783655" cy="487928"/>
          </a:xfrm>
        </p:spPr>
        <p:txBody>
          <a:bodyPr>
            <a:normAutofit fontScale="85000" lnSpcReduction="20000"/>
          </a:bodyPr>
          <a:lstStyle/>
          <a:p>
            <a:pPr marL="0" indent="0">
              <a:buNone/>
            </a:pPr>
            <a:r>
              <a:rPr lang="en-GB" dirty="0"/>
              <a:t>Credit: </a:t>
            </a:r>
            <a:r>
              <a:rPr lang="en-GB" dirty="0">
                <a:hlinkClick r:id="rId2"/>
              </a:rPr>
              <a:t>https://towardsdatascience.com/a-comprehensive-guide-to-convolutional-neural-networks-the-eli5-way-3bd2b1164a53</a:t>
            </a:r>
            <a:r>
              <a:rPr lang="en-GB" dirty="0"/>
              <a:t> </a:t>
            </a:r>
          </a:p>
        </p:txBody>
      </p:sp>
      <p:pic>
        <p:nvPicPr>
          <p:cNvPr id="2050" name="Picture 2">
            <a:extLst>
              <a:ext uri="{FF2B5EF4-FFF2-40B4-BE49-F238E27FC236}">
                <a16:creationId xmlns:a16="http://schemas.microsoft.com/office/drawing/2014/main" id="{26F017B4-D24E-4822-95D6-F9E2E66E9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007" y="427929"/>
            <a:ext cx="6894032" cy="503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387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043914-7F36-4274-89AC-6CCD4E4BD3FE}"/>
              </a:ext>
            </a:extLst>
          </p:cNvPr>
          <p:cNvSpPr>
            <a:spLocks noGrp="1"/>
          </p:cNvSpPr>
          <p:nvPr>
            <p:ph idx="1"/>
          </p:nvPr>
        </p:nvSpPr>
        <p:spPr>
          <a:xfrm>
            <a:off x="643468" y="976045"/>
            <a:ext cx="3363974" cy="5077621"/>
          </a:xfrm>
        </p:spPr>
        <p:txBody>
          <a:bodyPr>
            <a:normAutofit/>
          </a:bodyPr>
          <a:lstStyle/>
          <a:p>
            <a:r>
              <a:rPr lang="en-GB" dirty="0">
                <a:solidFill>
                  <a:schemeClr val="bg1"/>
                </a:solidFill>
              </a:rPr>
              <a:t>The idea here is we have a kernel matrix with the following values:</a:t>
            </a:r>
          </a:p>
          <a:p>
            <a:pPr marL="0" indent="0">
              <a:buNone/>
            </a:pPr>
            <a:r>
              <a:rPr lang="en-GB" dirty="0">
                <a:solidFill>
                  <a:schemeClr val="bg1"/>
                </a:solidFill>
              </a:rPr>
              <a:t>1 0 1</a:t>
            </a:r>
          </a:p>
          <a:p>
            <a:pPr marL="0" indent="0">
              <a:buNone/>
            </a:pPr>
            <a:r>
              <a:rPr lang="en-GB" dirty="0">
                <a:solidFill>
                  <a:schemeClr val="bg1"/>
                </a:solidFill>
              </a:rPr>
              <a:t>0 1 0</a:t>
            </a:r>
          </a:p>
          <a:p>
            <a:pPr marL="0" indent="0">
              <a:buNone/>
            </a:pPr>
            <a:r>
              <a:rPr lang="en-GB" dirty="0">
                <a:solidFill>
                  <a:schemeClr val="bg1"/>
                </a:solidFill>
              </a:rPr>
              <a:t>1 0 1</a:t>
            </a:r>
          </a:p>
          <a:p>
            <a:r>
              <a:rPr lang="en-GB" dirty="0">
                <a:solidFill>
                  <a:schemeClr val="bg1"/>
                </a:solidFill>
              </a:rPr>
              <a:t>This matrix is multiplied by the values in our window to produce our smaller convolved feature matrix</a:t>
            </a:r>
          </a:p>
          <a:p>
            <a:r>
              <a:rPr lang="en-GB" dirty="0">
                <a:solidFill>
                  <a:schemeClr val="bg1"/>
                </a:solidFill>
              </a:rPr>
              <a:t>This is a good practical way to reduce the data size whilst still maintaining the important high level features</a:t>
            </a:r>
          </a:p>
        </p:txBody>
      </p:sp>
      <p:pic>
        <p:nvPicPr>
          <p:cNvPr id="4" name="Picture 2">
            <a:extLst>
              <a:ext uri="{FF2B5EF4-FFF2-40B4-BE49-F238E27FC236}">
                <a16:creationId xmlns:a16="http://schemas.microsoft.com/office/drawing/2014/main" id="{3B867A2D-A23D-4E7B-B34C-7B747785F2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066917"/>
            <a:ext cx="6250769" cy="456329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09513F48-E2A2-427C-9279-72BFF15359C1}"/>
              </a:ext>
            </a:extLst>
          </p:cNvPr>
          <p:cNvSpPr txBox="1">
            <a:spLocks/>
          </p:cNvSpPr>
          <p:nvPr/>
        </p:nvSpPr>
        <p:spPr>
          <a:xfrm>
            <a:off x="4823717" y="5969285"/>
            <a:ext cx="7207321" cy="69827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a:t>Credit: </a:t>
            </a:r>
            <a:r>
              <a:rPr lang="en-GB">
                <a:hlinkClick r:id="rId3"/>
              </a:rPr>
              <a:t>https://towardsdatascience.com/a-comprehensive-guide-to-convolutional-neural-networks-the-eli5-way-3bd2b1164a53</a:t>
            </a:r>
            <a:r>
              <a:rPr lang="en-GB"/>
              <a:t> </a:t>
            </a:r>
            <a:endParaRPr lang="en-GB" dirty="0"/>
          </a:p>
        </p:txBody>
      </p:sp>
    </p:spTree>
    <p:extLst>
      <p:ext uri="{BB962C8B-B14F-4D97-AF65-F5344CB8AC3E}">
        <p14:creationId xmlns:p14="http://schemas.microsoft.com/office/powerpoint/2010/main" val="54697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F831-E05E-41D8-A885-AAAC98EA1525}"/>
              </a:ext>
            </a:extLst>
          </p:cNvPr>
          <p:cNvSpPr>
            <a:spLocks noGrp="1"/>
          </p:cNvSpPr>
          <p:nvPr>
            <p:ph type="title"/>
          </p:nvPr>
        </p:nvSpPr>
        <p:spPr/>
        <p:txBody>
          <a:bodyPr/>
          <a:lstStyle/>
          <a:p>
            <a:r>
              <a:rPr lang="en-GB" dirty="0"/>
              <a:t>Max Pooling</a:t>
            </a:r>
          </a:p>
        </p:txBody>
      </p:sp>
      <p:sp>
        <p:nvSpPr>
          <p:cNvPr id="3" name="Content Placeholder 2">
            <a:extLst>
              <a:ext uri="{FF2B5EF4-FFF2-40B4-BE49-F238E27FC236}">
                <a16:creationId xmlns:a16="http://schemas.microsoft.com/office/drawing/2014/main" id="{0DCAAF91-2C69-4164-AC1B-FAE809A1BCF4}"/>
              </a:ext>
            </a:extLst>
          </p:cNvPr>
          <p:cNvSpPr>
            <a:spLocks noGrp="1"/>
          </p:cNvSpPr>
          <p:nvPr>
            <p:ph idx="1"/>
          </p:nvPr>
        </p:nvSpPr>
        <p:spPr/>
        <p:txBody>
          <a:bodyPr/>
          <a:lstStyle/>
          <a:p>
            <a:r>
              <a:rPr lang="en-GB" dirty="0"/>
              <a:t>Following our convolutional layer, we often still have a very large output space.</a:t>
            </a:r>
          </a:p>
          <a:p>
            <a:r>
              <a:rPr lang="en-GB" dirty="0"/>
              <a:t>In order to reduce this further we use a technique known as max pooling</a:t>
            </a:r>
          </a:p>
          <a:p>
            <a:r>
              <a:rPr lang="en-GB" dirty="0"/>
              <a:t>The idea is similar; we have a small sliding window that looks at a subset of the convolved features. It takes the maximum value of each of those pixels as it’s new value</a:t>
            </a:r>
          </a:p>
          <a:p>
            <a:r>
              <a:rPr lang="en-GB" dirty="0"/>
              <a:t>This turns out to be an effective way to reduce dimensionality whilst retaining the important features</a:t>
            </a:r>
          </a:p>
        </p:txBody>
      </p:sp>
    </p:spTree>
    <p:extLst>
      <p:ext uri="{BB962C8B-B14F-4D97-AF65-F5344CB8AC3E}">
        <p14:creationId xmlns:p14="http://schemas.microsoft.com/office/powerpoint/2010/main" val="323744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Diagram&#10;&#10;Description automatically generated">
            <a:extLst>
              <a:ext uri="{FF2B5EF4-FFF2-40B4-BE49-F238E27FC236}">
                <a16:creationId xmlns:a16="http://schemas.microsoft.com/office/drawing/2014/main" id="{6BE7F890-29FB-44CF-8D85-C1DFB68FB0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4439" y="1662750"/>
            <a:ext cx="4789827" cy="3532497"/>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851EB35E-DA64-46CA-8B43-572CEF14A6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4" y="1926140"/>
            <a:ext cx="4799456" cy="300571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971915D-1784-4B17-8551-E4C2FC485ADA}"/>
              </a:ext>
            </a:extLst>
          </p:cNvPr>
          <p:cNvSpPr>
            <a:spLocks noGrp="1"/>
          </p:cNvSpPr>
          <p:nvPr>
            <p:ph idx="1"/>
          </p:nvPr>
        </p:nvSpPr>
        <p:spPr>
          <a:xfrm>
            <a:off x="2167340" y="6263747"/>
            <a:ext cx="9783655" cy="487928"/>
          </a:xfrm>
        </p:spPr>
        <p:txBody>
          <a:bodyPr>
            <a:normAutofit fontScale="85000" lnSpcReduction="20000"/>
          </a:bodyPr>
          <a:lstStyle/>
          <a:p>
            <a:pPr marL="0" indent="0">
              <a:buNone/>
            </a:pPr>
            <a:r>
              <a:rPr lang="en-GB" dirty="0"/>
              <a:t>Credit: </a:t>
            </a:r>
            <a:r>
              <a:rPr lang="en-GB" dirty="0">
                <a:hlinkClick r:id="rId4"/>
              </a:rPr>
              <a:t>https://towardsdatascience.com/a-comprehensive-guide-to-convolutional-neural-networks-the-eli5-way-3bd2b1164a53</a:t>
            </a:r>
            <a:r>
              <a:rPr lang="en-GB" dirty="0"/>
              <a:t> </a:t>
            </a:r>
          </a:p>
        </p:txBody>
      </p:sp>
    </p:spTree>
    <p:extLst>
      <p:ext uri="{BB962C8B-B14F-4D97-AF65-F5344CB8AC3E}">
        <p14:creationId xmlns:p14="http://schemas.microsoft.com/office/powerpoint/2010/main" val="239580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CBEB-F9D0-46A5-B0B6-D7764DC1587B}"/>
              </a:ext>
            </a:extLst>
          </p:cNvPr>
          <p:cNvSpPr>
            <a:spLocks noGrp="1"/>
          </p:cNvSpPr>
          <p:nvPr>
            <p:ph type="title"/>
          </p:nvPr>
        </p:nvSpPr>
        <p:spPr/>
        <p:txBody>
          <a:bodyPr/>
          <a:lstStyle/>
          <a:p>
            <a:r>
              <a:rPr lang="en-GB" dirty="0"/>
              <a:t>Recap</a:t>
            </a:r>
          </a:p>
        </p:txBody>
      </p:sp>
      <p:sp>
        <p:nvSpPr>
          <p:cNvPr id="3" name="Content Placeholder 2">
            <a:extLst>
              <a:ext uri="{FF2B5EF4-FFF2-40B4-BE49-F238E27FC236}">
                <a16:creationId xmlns:a16="http://schemas.microsoft.com/office/drawing/2014/main" id="{9F616E04-AD4C-41DB-8BA9-3C977FEB781E}"/>
              </a:ext>
            </a:extLst>
          </p:cNvPr>
          <p:cNvSpPr>
            <a:spLocks noGrp="1"/>
          </p:cNvSpPr>
          <p:nvPr>
            <p:ph idx="1"/>
          </p:nvPr>
        </p:nvSpPr>
        <p:spPr>
          <a:xfrm>
            <a:off x="2231136" y="2638044"/>
            <a:ext cx="7729728" cy="3824401"/>
          </a:xfrm>
        </p:spPr>
        <p:txBody>
          <a:bodyPr/>
          <a:lstStyle/>
          <a:p>
            <a:r>
              <a:rPr lang="en-GB" dirty="0"/>
              <a:t>Discussed </a:t>
            </a:r>
            <a:r>
              <a:rPr lang="en-GB" dirty="0" err="1"/>
              <a:t>perceptrons</a:t>
            </a:r>
            <a:r>
              <a:rPr lang="en-GB" dirty="0"/>
              <a:t> – units that take a weighted sum of inputs and a bias to produce a value.</a:t>
            </a:r>
          </a:p>
          <a:p>
            <a:r>
              <a:rPr lang="en-GB" dirty="0"/>
              <a:t>These units can be combined to draw a straight line that categorises a dataset</a:t>
            </a:r>
          </a:p>
          <a:p>
            <a:r>
              <a:rPr lang="en-GB" dirty="0"/>
              <a:t>Through the use of a non-linear activation function, these units can draw any line (and thus solve any classification problem).</a:t>
            </a:r>
          </a:p>
          <a:p>
            <a:r>
              <a:rPr lang="en-GB" dirty="0"/>
              <a:t>Combining these units creates a neural network – which forms the basis of modern ML techniques</a:t>
            </a:r>
          </a:p>
          <a:p>
            <a:r>
              <a:rPr lang="en-GB" dirty="0"/>
              <a:t>We discussed how we can use labelled datasets to measure how far off the correct value an AI is. We defined this as the loss function. This is sometimes also called the cost function.</a:t>
            </a:r>
          </a:p>
        </p:txBody>
      </p:sp>
    </p:spTree>
    <p:extLst>
      <p:ext uri="{BB962C8B-B14F-4D97-AF65-F5344CB8AC3E}">
        <p14:creationId xmlns:p14="http://schemas.microsoft.com/office/powerpoint/2010/main" val="43919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1994-F731-4032-9A91-01482869D6F7}"/>
              </a:ext>
            </a:extLst>
          </p:cNvPr>
          <p:cNvSpPr>
            <a:spLocks noGrp="1"/>
          </p:cNvSpPr>
          <p:nvPr>
            <p:ph type="title"/>
          </p:nvPr>
        </p:nvSpPr>
        <p:spPr/>
        <p:txBody>
          <a:bodyPr/>
          <a:lstStyle/>
          <a:p>
            <a:r>
              <a:rPr lang="en-GB" dirty="0"/>
              <a:t>CNN</a:t>
            </a:r>
          </a:p>
        </p:txBody>
      </p:sp>
      <p:sp>
        <p:nvSpPr>
          <p:cNvPr id="3" name="Content Placeholder 2">
            <a:extLst>
              <a:ext uri="{FF2B5EF4-FFF2-40B4-BE49-F238E27FC236}">
                <a16:creationId xmlns:a16="http://schemas.microsoft.com/office/drawing/2014/main" id="{FC7B782E-D7B9-4CCB-8F0E-BA1F5F397FB5}"/>
              </a:ext>
            </a:extLst>
          </p:cNvPr>
          <p:cNvSpPr>
            <a:spLocks noGrp="1"/>
          </p:cNvSpPr>
          <p:nvPr>
            <p:ph idx="1"/>
          </p:nvPr>
        </p:nvSpPr>
        <p:spPr/>
        <p:txBody>
          <a:bodyPr/>
          <a:lstStyle/>
          <a:p>
            <a:r>
              <a:rPr lang="en-GB" dirty="0"/>
              <a:t>Typically CNN’s will use Convolutional layers and pooling layers a number of different times. The final output of the system will be attached to a fully connected neural network to learn from the extracted features</a:t>
            </a:r>
          </a:p>
        </p:txBody>
      </p:sp>
    </p:spTree>
    <p:extLst>
      <p:ext uri="{BB962C8B-B14F-4D97-AF65-F5344CB8AC3E}">
        <p14:creationId xmlns:p14="http://schemas.microsoft.com/office/powerpoint/2010/main" val="24970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Diagram&#10;&#10;Description automatically generated">
            <a:extLst>
              <a:ext uri="{FF2B5EF4-FFF2-40B4-BE49-F238E27FC236}">
                <a16:creationId xmlns:a16="http://schemas.microsoft.com/office/drawing/2014/main" id="{83108BF4-122B-42AB-A12D-A516D286B6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2" y="322660"/>
            <a:ext cx="5426764" cy="290331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iagram, engineering drawing&#10;&#10;Description automatically generated">
            <a:extLst>
              <a:ext uri="{FF2B5EF4-FFF2-40B4-BE49-F238E27FC236}">
                <a16:creationId xmlns:a16="http://schemas.microsoft.com/office/drawing/2014/main" id="{59C8F308-0530-4E24-8B3B-DCB78132AB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1" y="4095610"/>
            <a:ext cx="5426764" cy="1831532"/>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descr="Diagram&#10;&#10;Description automatically generated">
            <a:extLst>
              <a:ext uri="{FF2B5EF4-FFF2-40B4-BE49-F238E27FC236}">
                <a16:creationId xmlns:a16="http://schemas.microsoft.com/office/drawing/2014/main" id="{20F84D30-ED52-4C86-BF71-505ABC07287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08034" y="1776150"/>
            <a:ext cx="5426764" cy="316109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45E16DE0-DE3A-4DD2-955F-F4068FFC1BE4}"/>
              </a:ext>
            </a:extLst>
          </p:cNvPr>
          <p:cNvSpPr>
            <a:spLocks noGrp="1"/>
          </p:cNvSpPr>
          <p:nvPr>
            <p:ph idx="1"/>
          </p:nvPr>
        </p:nvSpPr>
        <p:spPr>
          <a:xfrm>
            <a:off x="6308034" y="6140952"/>
            <a:ext cx="5883966" cy="487928"/>
          </a:xfrm>
        </p:spPr>
        <p:txBody>
          <a:bodyPr>
            <a:normAutofit fontScale="85000" lnSpcReduction="20000"/>
          </a:bodyPr>
          <a:lstStyle/>
          <a:p>
            <a:pPr marL="0" indent="0">
              <a:buNone/>
            </a:pPr>
            <a:r>
              <a:rPr lang="en-GB" dirty="0"/>
              <a:t>Credit: </a:t>
            </a:r>
            <a:r>
              <a:rPr lang="en-GB" dirty="0">
                <a:hlinkClick r:id="rId5"/>
              </a:rPr>
              <a:t>https://towardsdatascience.com/a-comprehensive-guide-to-convolutional-neural-networks-the-eli5-way-3bd2b1164a53</a:t>
            </a:r>
            <a:r>
              <a:rPr lang="en-GB" dirty="0"/>
              <a:t> </a:t>
            </a:r>
          </a:p>
        </p:txBody>
      </p:sp>
    </p:spTree>
    <p:extLst>
      <p:ext uri="{BB962C8B-B14F-4D97-AF65-F5344CB8AC3E}">
        <p14:creationId xmlns:p14="http://schemas.microsoft.com/office/powerpoint/2010/main" val="779013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6764-0AAE-41A3-974D-67DDDCFCE10A}"/>
              </a:ext>
            </a:extLst>
          </p:cNvPr>
          <p:cNvSpPr>
            <a:spLocks noGrp="1"/>
          </p:cNvSpPr>
          <p:nvPr>
            <p:ph type="title"/>
          </p:nvPr>
        </p:nvSpPr>
        <p:spPr/>
        <p:txBody>
          <a:bodyPr/>
          <a:lstStyle/>
          <a:p>
            <a:r>
              <a:rPr lang="en-GB" dirty="0"/>
              <a:t>CNN</a:t>
            </a:r>
          </a:p>
        </p:txBody>
      </p:sp>
      <p:sp>
        <p:nvSpPr>
          <p:cNvPr id="3" name="Content Placeholder 2">
            <a:extLst>
              <a:ext uri="{FF2B5EF4-FFF2-40B4-BE49-F238E27FC236}">
                <a16:creationId xmlns:a16="http://schemas.microsoft.com/office/drawing/2014/main" id="{6D1E399E-7BF9-4E69-BA89-E34DE4E632EE}"/>
              </a:ext>
            </a:extLst>
          </p:cNvPr>
          <p:cNvSpPr>
            <a:spLocks noGrp="1"/>
          </p:cNvSpPr>
          <p:nvPr>
            <p:ph idx="1"/>
          </p:nvPr>
        </p:nvSpPr>
        <p:spPr>
          <a:xfrm>
            <a:off x="2231136" y="2638044"/>
            <a:ext cx="7729728" cy="3255264"/>
          </a:xfrm>
        </p:spPr>
        <p:txBody>
          <a:bodyPr/>
          <a:lstStyle/>
          <a:p>
            <a:r>
              <a:rPr lang="en-GB" dirty="0"/>
              <a:t>It turns out CNN’s are the most versatile neural network architecture choice and perform very well on a range of problems</a:t>
            </a:r>
          </a:p>
          <a:p>
            <a:r>
              <a:rPr lang="en-GB" dirty="0"/>
              <a:t>CNN’s are especially powerful in Computer vision domains (e.g. image recognition)</a:t>
            </a:r>
          </a:p>
          <a:p>
            <a:r>
              <a:rPr lang="en-GB" dirty="0"/>
              <a:t>There are a whole range of other architecture types. However, CNN and ANN’s are by far the two most common ones.</a:t>
            </a:r>
          </a:p>
          <a:p>
            <a:r>
              <a:rPr lang="en-GB" dirty="0"/>
              <a:t>They can be applied to countless problems.</a:t>
            </a:r>
          </a:p>
          <a:p>
            <a:endParaRPr lang="en-GB" dirty="0"/>
          </a:p>
        </p:txBody>
      </p:sp>
    </p:spTree>
    <p:extLst>
      <p:ext uri="{BB962C8B-B14F-4D97-AF65-F5344CB8AC3E}">
        <p14:creationId xmlns:p14="http://schemas.microsoft.com/office/powerpoint/2010/main" val="345875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537D-C1A2-4E22-A937-E0CDFC2D7568}"/>
              </a:ext>
            </a:extLst>
          </p:cNvPr>
          <p:cNvSpPr>
            <a:spLocks noGrp="1"/>
          </p:cNvSpPr>
          <p:nvPr>
            <p:ph type="title"/>
          </p:nvPr>
        </p:nvSpPr>
        <p:spPr/>
        <p:txBody>
          <a:bodyPr/>
          <a:lstStyle/>
          <a:p>
            <a:r>
              <a:rPr lang="en-GB" dirty="0"/>
              <a:t>RNN</a:t>
            </a:r>
          </a:p>
        </p:txBody>
      </p:sp>
      <p:sp>
        <p:nvSpPr>
          <p:cNvPr id="3" name="Content Placeholder 2">
            <a:extLst>
              <a:ext uri="{FF2B5EF4-FFF2-40B4-BE49-F238E27FC236}">
                <a16:creationId xmlns:a16="http://schemas.microsoft.com/office/drawing/2014/main" id="{8B51B47F-97C6-4120-B65E-6B2AF3E31613}"/>
              </a:ext>
            </a:extLst>
          </p:cNvPr>
          <p:cNvSpPr>
            <a:spLocks noGrp="1"/>
          </p:cNvSpPr>
          <p:nvPr>
            <p:ph idx="1"/>
          </p:nvPr>
        </p:nvSpPr>
        <p:spPr>
          <a:xfrm>
            <a:off x="2231136" y="2265451"/>
            <a:ext cx="7729728" cy="4381929"/>
          </a:xfrm>
        </p:spPr>
        <p:txBody>
          <a:bodyPr/>
          <a:lstStyle/>
          <a:p>
            <a:r>
              <a:rPr lang="en-GB" dirty="0"/>
              <a:t>I will also briefly mention that current research often focus on recurrent neural networks (RNN).</a:t>
            </a:r>
          </a:p>
          <a:p>
            <a:r>
              <a:rPr lang="en-GB" dirty="0"/>
              <a:t>These use long short term memory networks (LSTM).</a:t>
            </a:r>
          </a:p>
          <a:p>
            <a:r>
              <a:rPr lang="en-GB" dirty="0"/>
              <a:t>The maths is very complicated.</a:t>
            </a:r>
          </a:p>
          <a:p>
            <a:r>
              <a:rPr lang="en-GB" dirty="0"/>
              <a:t>CNN and ANN take a single datapoint and produces a result</a:t>
            </a:r>
          </a:p>
          <a:p>
            <a:r>
              <a:rPr lang="en-GB" dirty="0"/>
              <a:t>LSTM’s can process a series of datapoints, allowing them to be used in temporal tasks more effectively</a:t>
            </a:r>
          </a:p>
          <a:p>
            <a:r>
              <a:rPr lang="en-GB" dirty="0"/>
              <a:t>However, any more detail is far beyond the scope of this course.</a:t>
            </a:r>
          </a:p>
          <a:p>
            <a:r>
              <a:rPr lang="en-GB" dirty="0"/>
              <a:t>You should simply be aware that they exist and are good for processing series of data (often along the time axis). For example, meteorological readings may be used by an LSTM to produce a weather forecast.</a:t>
            </a:r>
          </a:p>
        </p:txBody>
      </p:sp>
    </p:spTree>
    <p:extLst>
      <p:ext uri="{BB962C8B-B14F-4D97-AF65-F5344CB8AC3E}">
        <p14:creationId xmlns:p14="http://schemas.microsoft.com/office/powerpoint/2010/main" val="300566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5D5E-8AF8-4BFC-ABE1-194BBAF9347F}"/>
              </a:ext>
            </a:extLst>
          </p:cNvPr>
          <p:cNvSpPr>
            <a:spLocks noGrp="1"/>
          </p:cNvSpPr>
          <p:nvPr>
            <p:ph type="title"/>
          </p:nvPr>
        </p:nvSpPr>
        <p:spPr/>
        <p:txBody>
          <a:bodyPr/>
          <a:lstStyle/>
          <a:p>
            <a:r>
              <a:rPr lang="en-GB" dirty="0"/>
              <a:t>Libraries</a:t>
            </a:r>
          </a:p>
        </p:txBody>
      </p:sp>
      <p:sp>
        <p:nvSpPr>
          <p:cNvPr id="3" name="Content Placeholder 2">
            <a:extLst>
              <a:ext uri="{FF2B5EF4-FFF2-40B4-BE49-F238E27FC236}">
                <a16:creationId xmlns:a16="http://schemas.microsoft.com/office/drawing/2014/main" id="{F93A341D-EEEA-415D-BF9C-E6C12C60C263}"/>
              </a:ext>
            </a:extLst>
          </p:cNvPr>
          <p:cNvSpPr>
            <a:spLocks noGrp="1"/>
          </p:cNvSpPr>
          <p:nvPr>
            <p:ph idx="1"/>
          </p:nvPr>
        </p:nvSpPr>
        <p:spPr/>
        <p:txBody>
          <a:bodyPr/>
          <a:lstStyle/>
          <a:p>
            <a:r>
              <a:rPr lang="en-GB" dirty="0"/>
              <a:t>In order to train neural networks, seriously optimised and low level code is needed to train them in a reasonable time window</a:t>
            </a:r>
          </a:p>
          <a:p>
            <a:r>
              <a:rPr lang="en-GB" dirty="0"/>
              <a:t>Many companies have private ML libraries that have been highly tested and optimised</a:t>
            </a:r>
          </a:p>
          <a:p>
            <a:r>
              <a:rPr lang="en-GB" dirty="0"/>
              <a:t>However, the vast majority of programmers use a small range of publicly available and free to use libraries.</a:t>
            </a:r>
          </a:p>
          <a:p>
            <a:r>
              <a:rPr lang="en-GB" dirty="0"/>
              <a:t>These libraries are open source and can be used for all purposes (including commercial) free of charge</a:t>
            </a:r>
          </a:p>
        </p:txBody>
      </p:sp>
    </p:spTree>
    <p:extLst>
      <p:ext uri="{BB962C8B-B14F-4D97-AF65-F5344CB8AC3E}">
        <p14:creationId xmlns:p14="http://schemas.microsoft.com/office/powerpoint/2010/main" val="377933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1DE0-97A2-4CDE-9750-4D00AAAC3903}"/>
              </a:ext>
            </a:extLst>
          </p:cNvPr>
          <p:cNvSpPr>
            <a:spLocks noGrp="1"/>
          </p:cNvSpPr>
          <p:nvPr>
            <p:ph type="title"/>
          </p:nvPr>
        </p:nvSpPr>
        <p:spPr/>
        <p:txBody>
          <a:bodyPr/>
          <a:lstStyle/>
          <a:p>
            <a:r>
              <a:rPr lang="en-GB" dirty="0"/>
              <a:t>Libraries</a:t>
            </a:r>
          </a:p>
        </p:txBody>
      </p:sp>
      <p:sp>
        <p:nvSpPr>
          <p:cNvPr id="3" name="Content Placeholder 2">
            <a:extLst>
              <a:ext uri="{FF2B5EF4-FFF2-40B4-BE49-F238E27FC236}">
                <a16:creationId xmlns:a16="http://schemas.microsoft.com/office/drawing/2014/main" id="{42C4252D-706A-409C-8602-94CAB1C4D109}"/>
              </a:ext>
            </a:extLst>
          </p:cNvPr>
          <p:cNvSpPr>
            <a:spLocks noGrp="1"/>
          </p:cNvSpPr>
          <p:nvPr>
            <p:ph idx="1"/>
          </p:nvPr>
        </p:nvSpPr>
        <p:spPr>
          <a:xfrm>
            <a:off x="2231136" y="2638043"/>
            <a:ext cx="7729728" cy="3454531"/>
          </a:xfrm>
        </p:spPr>
        <p:txBody>
          <a:bodyPr/>
          <a:lstStyle/>
          <a:p>
            <a:r>
              <a:rPr lang="en-GB" dirty="0"/>
              <a:t>Most machine learning projects tend to use “TensorFlow” or “</a:t>
            </a:r>
            <a:r>
              <a:rPr lang="en-GB" dirty="0" err="1"/>
              <a:t>PyTorch</a:t>
            </a:r>
            <a:r>
              <a:rPr lang="en-GB" dirty="0"/>
              <a:t>”. These are libraries which can be interacted with through the python programming language.</a:t>
            </a:r>
          </a:p>
          <a:p>
            <a:r>
              <a:rPr lang="en-GB" dirty="0"/>
              <a:t>Model creation and training can be achieved with just a few lines of code</a:t>
            </a:r>
          </a:p>
          <a:p>
            <a:r>
              <a:rPr lang="en-GB" dirty="0"/>
              <a:t>These libraries have been written by a large team of programmers. This means all functionality is very well tested and that the implementation is efficient</a:t>
            </a:r>
          </a:p>
          <a:p>
            <a:r>
              <a:rPr lang="en-GB" dirty="0"/>
              <a:t>Additionally, there is detailed documentation available in order to easily use it</a:t>
            </a:r>
          </a:p>
          <a:p>
            <a:r>
              <a:rPr lang="en-GB" dirty="0"/>
              <a:t>As these libraries are so widely used, there’s a large community that can potentially offer support should any issues be encountered</a:t>
            </a:r>
          </a:p>
        </p:txBody>
      </p:sp>
      <p:pic>
        <p:nvPicPr>
          <p:cNvPr id="6146" name="Picture 2" descr="TensorFlow - Wikipedia">
            <a:extLst>
              <a:ext uri="{FF2B5EF4-FFF2-40B4-BE49-F238E27FC236}">
                <a16:creationId xmlns:a16="http://schemas.microsoft.com/office/drawing/2014/main" id="{6AA806D7-F2A0-45E4-BF1A-52FBA06BC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15" y="806520"/>
            <a:ext cx="1717711" cy="109933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elcome to PyTorch Tutorials — PyTorch Tutorials 1.11.0+cu102 documentation">
            <a:extLst>
              <a:ext uri="{FF2B5EF4-FFF2-40B4-BE49-F238E27FC236}">
                <a16:creationId xmlns:a16="http://schemas.microsoft.com/office/drawing/2014/main" id="{E98206E1-3DF5-452C-89E2-AB547F86E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0684" y="806520"/>
            <a:ext cx="1251967" cy="125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47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499-3ACF-4570-9F78-43D8232B415B}"/>
              </a:ext>
            </a:extLst>
          </p:cNvPr>
          <p:cNvSpPr>
            <a:spLocks noGrp="1"/>
          </p:cNvSpPr>
          <p:nvPr>
            <p:ph type="title"/>
          </p:nvPr>
        </p:nvSpPr>
        <p:spPr/>
        <p:txBody>
          <a:bodyPr/>
          <a:lstStyle/>
          <a:p>
            <a:r>
              <a:rPr lang="en-GB" dirty="0"/>
              <a:t>TensorFlow</a:t>
            </a:r>
          </a:p>
        </p:txBody>
      </p:sp>
      <p:sp>
        <p:nvSpPr>
          <p:cNvPr id="3" name="Content Placeholder 2">
            <a:extLst>
              <a:ext uri="{FF2B5EF4-FFF2-40B4-BE49-F238E27FC236}">
                <a16:creationId xmlns:a16="http://schemas.microsoft.com/office/drawing/2014/main" id="{058FD164-B6CB-4A9C-9404-3467D5A9A76A}"/>
              </a:ext>
            </a:extLst>
          </p:cNvPr>
          <p:cNvSpPr>
            <a:spLocks noGrp="1"/>
          </p:cNvSpPr>
          <p:nvPr>
            <p:ph idx="1"/>
          </p:nvPr>
        </p:nvSpPr>
        <p:spPr/>
        <p:txBody>
          <a:bodyPr/>
          <a:lstStyle/>
          <a:p>
            <a:r>
              <a:rPr lang="en-GB" dirty="0"/>
              <a:t>TensorFlow is the most used ML framework in the world</a:t>
            </a:r>
          </a:p>
          <a:p>
            <a:r>
              <a:rPr lang="en-GB" dirty="0"/>
              <a:t>Python is used to implement the API. However, the actual implementation is extremely fast C code</a:t>
            </a:r>
          </a:p>
          <a:p>
            <a:r>
              <a:rPr lang="en-GB" dirty="0"/>
              <a:t>TensorFlow can be installed here: </a:t>
            </a:r>
            <a:r>
              <a:rPr lang="en-GB" dirty="0">
                <a:hlinkClick r:id="rId2"/>
              </a:rPr>
              <a:t>https://www.tensorflow.org/install/pip</a:t>
            </a:r>
            <a:r>
              <a:rPr lang="en-GB" dirty="0"/>
              <a:t> </a:t>
            </a:r>
          </a:p>
          <a:p>
            <a:r>
              <a:rPr lang="en-GB" dirty="0"/>
              <a:t>Note that a working installation of Python (amongst other things) may be required depending on your system.</a:t>
            </a:r>
          </a:p>
        </p:txBody>
      </p:sp>
    </p:spTree>
    <p:extLst>
      <p:ext uri="{BB962C8B-B14F-4D97-AF65-F5344CB8AC3E}">
        <p14:creationId xmlns:p14="http://schemas.microsoft.com/office/powerpoint/2010/main" val="125737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59C4-FC45-4BA5-9E6D-54AE60B4C999}"/>
              </a:ext>
            </a:extLst>
          </p:cNvPr>
          <p:cNvSpPr>
            <a:spLocks noGrp="1"/>
          </p:cNvSpPr>
          <p:nvPr>
            <p:ph type="title"/>
          </p:nvPr>
        </p:nvSpPr>
        <p:spPr/>
        <p:txBody>
          <a:bodyPr/>
          <a:lstStyle/>
          <a:p>
            <a:r>
              <a:rPr lang="en-GB" dirty="0"/>
              <a:t>TensorFlow</a:t>
            </a:r>
          </a:p>
        </p:txBody>
      </p:sp>
      <p:sp>
        <p:nvSpPr>
          <p:cNvPr id="3" name="Content Placeholder 2">
            <a:extLst>
              <a:ext uri="{FF2B5EF4-FFF2-40B4-BE49-F238E27FC236}">
                <a16:creationId xmlns:a16="http://schemas.microsoft.com/office/drawing/2014/main" id="{1C6980C1-0DC6-4E22-AD54-89EF4D06976D}"/>
              </a:ext>
            </a:extLst>
          </p:cNvPr>
          <p:cNvSpPr>
            <a:spLocks noGrp="1"/>
          </p:cNvSpPr>
          <p:nvPr>
            <p:ph idx="1"/>
          </p:nvPr>
        </p:nvSpPr>
        <p:spPr/>
        <p:txBody>
          <a:bodyPr/>
          <a:lstStyle/>
          <a:p>
            <a:r>
              <a:rPr lang="en-GB" dirty="0"/>
              <a:t>To demonstrate TensorFlow, I will use it to solve the MNIST problem we solved earlier. I’ll first do this using an ANN.</a:t>
            </a:r>
          </a:p>
          <a:p>
            <a:r>
              <a:rPr lang="en-GB" dirty="0"/>
              <a:t>The script is loosely derived from this: </a:t>
            </a:r>
            <a:r>
              <a:rPr lang="en-GB" dirty="0">
                <a:hlinkClick r:id="rId2"/>
              </a:rPr>
              <a:t>https://github.com/tensorflow/docs/blob/master/site/en/tutorials/quickstart/beginner.ipynb</a:t>
            </a:r>
            <a:r>
              <a:rPr lang="en-GB" dirty="0"/>
              <a:t> </a:t>
            </a:r>
          </a:p>
          <a:p>
            <a:r>
              <a:rPr lang="en-GB" dirty="0"/>
              <a:t>The script can be found here (in “annMnist.py”): </a:t>
            </a:r>
            <a:r>
              <a:rPr lang="en-GB" dirty="0">
                <a:hlinkClick r:id="rId3"/>
              </a:rPr>
              <a:t>https://github.com/philipmortimer/MNIST-TF</a:t>
            </a:r>
            <a:r>
              <a:rPr lang="en-GB" dirty="0"/>
              <a:t> </a:t>
            </a:r>
          </a:p>
          <a:p>
            <a:r>
              <a:rPr lang="en-GB" dirty="0"/>
              <a:t>Recommended IDE: “PyCharm”</a:t>
            </a:r>
          </a:p>
        </p:txBody>
      </p:sp>
    </p:spTree>
    <p:extLst>
      <p:ext uri="{BB962C8B-B14F-4D97-AF65-F5344CB8AC3E}">
        <p14:creationId xmlns:p14="http://schemas.microsoft.com/office/powerpoint/2010/main" val="320687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3E7B-EFEB-42EB-A2E1-221C2AEDE715}"/>
              </a:ext>
            </a:extLst>
          </p:cNvPr>
          <p:cNvSpPr>
            <a:spLocks noGrp="1"/>
          </p:cNvSpPr>
          <p:nvPr>
            <p:ph type="title"/>
          </p:nvPr>
        </p:nvSpPr>
        <p:spPr/>
        <p:txBody>
          <a:bodyPr/>
          <a:lstStyle/>
          <a:p>
            <a:r>
              <a:rPr lang="en-GB" dirty="0"/>
              <a:t>TensorFlow</a:t>
            </a:r>
          </a:p>
        </p:txBody>
      </p:sp>
      <p:sp>
        <p:nvSpPr>
          <p:cNvPr id="3" name="Content Placeholder 2">
            <a:extLst>
              <a:ext uri="{FF2B5EF4-FFF2-40B4-BE49-F238E27FC236}">
                <a16:creationId xmlns:a16="http://schemas.microsoft.com/office/drawing/2014/main" id="{AEA7A547-03ED-4ED3-B647-12E3F6A9B9F8}"/>
              </a:ext>
            </a:extLst>
          </p:cNvPr>
          <p:cNvSpPr>
            <a:spLocks noGrp="1"/>
          </p:cNvSpPr>
          <p:nvPr>
            <p:ph idx="1"/>
          </p:nvPr>
        </p:nvSpPr>
        <p:spPr/>
        <p:txBody>
          <a:bodyPr/>
          <a:lstStyle/>
          <a:p>
            <a:r>
              <a:rPr lang="en-GB" dirty="0"/>
              <a:t>Let’s look at code!</a:t>
            </a:r>
          </a:p>
        </p:txBody>
      </p:sp>
    </p:spTree>
    <p:extLst>
      <p:ext uri="{BB962C8B-B14F-4D97-AF65-F5344CB8AC3E}">
        <p14:creationId xmlns:p14="http://schemas.microsoft.com/office/powerpoint/2010/main" val="881644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3E6D-7DB3-4830-BD3E-F81EED3DAFD8}"/>
              </a:ext>
            </a:extLst>
          </p:cNvPr>
          <p:cNvSpPr>
            <a:spLocks noGrp="1"/>
          </p:cNvSpPr>
          <p:nvPr>
            <p:ph type="title"/>
          </p:nvPr>
        </p:nvSpPr>
        <p:spPr/>
        <p:txBody>
          <a:bodyPr/>
          <a:lstStyle/>
          <a:p>
            <a:r>
              <a:rPr lang="en-GB" dirty="0" err="1"/>
              <a:t>Cnn</a:t>
            </a:r>
            <a:endParaRPr lang="en-GB" dirty="0"/>
          </a:p>
        </p:txBody>
      </p:sp>
      <p:sp>
        <p:nvSpPr>
          <p:cNvPr id="3" name="Content Placeholder 2">
            <a:extLst>
              <a:ext uri="{FF2B5EF4-FFF2-40B4-BE49-F238E27FC236}">
                <a16:creationId xmlns:a16="http://schemas.microsoft.com/office/drawing/2014/main" id="{0992B91D-EF5B-4F69-A4F6-90BD7E5CBB05}"/>
              </a:ext>
            </a:extLst>
          </p:cNvPr>
          <p:cNvSpPr>
            <a:spLocks noGrp="1"/>
          </p:cNvSpPr>
          <p:nvPr>
            <p:ph idx="1"/>
          </p:nvPr>
        </p:nvSpPr>
        <p:spPr/>
        <p:txBody>
          <a:bodyPr/>
          <a:lstStyle/>
          <a:p>
            <a:r>
              <a:rPr lang="en-GB" dirty="0"/>
              <a:t>Next, let’s make a CNN for the MNIST task.</a:t>
            </a:r>
          </a:p>
          <a:p>
            <a:r>
              <a:rPr lang="en-GB" dirty="0"/>
              <a:t>Code can be found here (at “cnnMnist.py”): </a:t>
            </a:r>
            <a:r>
              <a:rPr lang="en-GB" dirty="0">
                <a:hlinkClick r:id="rId2"/>
              </a:rPr>
              <a:t>https://github.com/philipmortimer/MNIST-TF</a:t>
            </a:r>
            <a:r>
              <a:rPr lang="en-GB" dirty="0"/>
              <a:t> </a:t>
            </a:r>
          </a:p>
          <a:p>
            <a:r>
              <a:rPr lang="en-GB" dirty="0"/>
              <a:t>This model is much bigger, but achieves a remarkable performance of ~99.3% after 5 epochs</a:t>
            </a:r>
          </a:p>
          <a:p>
            <a:r>
              <a:rPr lang="en-GB" dirty="0"/>
              <a:t>Lets look at the code!</a:t>
            </a:r>
          </a:p>
        </p:txBody>
      </p:sp>
    </p:spTree>
    <p:extLst>
      <p:ext uri="{BB962C8B-B14F-4D97-AF65-F5344CB8AC3E}">
        <p14:creationId xmlns:p14="http://schemas.microsoft.com/office/powerpoint/2010/main" val="54918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CBEB-F9D0-46A5-B0B6-D7764DC1587B}"/>
              </a:ext>
            </a:extLst>
          </p:cNvPr>
          <p:cNvSpPr>
            <a:spLocks noGrp="1"/>
          </p:cNvSpPr>
          <p:nvPr>
            <p:ph type="title"/>
          </p:nvPr>
        </p:nvSpPr>
        <p:spPr/>
        <p:txBody>
          <a:bodyPr/>
          <a:lstStyle/>
          <a:p>
            <a:r>
              <a:rPr lang="en-GB" dirty="0"/>
              <a:t>Recap</a:t>
            </a:r>
          </a:p>
        </p:txBody>
      </p:sp>
      <p:sp>
        <p:nvSpPr>
          <p:cNvPr id="3" name="Content Placeholder 2">
            <a:extLst>
              <a:ext uri="{FF2B5EF4-FFF2-40B4-BE49-F238E27FC236}">
                <a16:creationId xmlns:a16="http://schemas.microsoft.com/office/drawing/2014/main" id="{9F616E04-AD4C-41DB-8BA9-3C977FEB781E}"/>
              </a:ext>
            </a:extLst>
          </p:cNvPr>
          <p:cNvSpPr>
            <a:spLocks noGrp="1"/>
          </p:cNvSpPr>
          <p:nvPr>
            <p:ph idx="1"/>
          </p:nvPr>
        </p:nvSpPr>
        <p:spPr>
          <a:xfrm>
            <a:off x="2231136" y="2638044"/>
            <a:ext cx="7729728" cy="3824401"/>
          </a:xfrm>
        </p:spPr>
        <p:txBody>
          <a:bodyPr/>
          <a:lstStyle/>
          <a:p>
            <a:r>
              <a:rPr lang="en-GB" dirty="0"/>
              <a:t>Using clever maths, we can calculate the gradient of the loss function with each individual weight and bias of a neural network.</a:t>
            </a:r>
          </a:p>
          <a:p>
            <a:r>
              <a:rPr lang="en-GB" dirty="0"/>
              <a:t>If we travel a small distance in the opposite direction of this gradient, we will go in the direction that reduces the loss most quickly.</a:t>
            </a:r>
          </a:p>
          <a:p>
            <a:r>
              <a:rPr lang="en-GB" dirty="0"/>
              <a:t>If we compute this gradient for every weight and bias and alter each weight and bias by a small amount in the direction of the calculated gradient, we will reduce our loss over time.</a:t>
            </a:r>
          </a:p>
          <a:p>
            <a:r>
              <a:rPr lang="en-GB" dirty="0"/>
              <a:t>The size of the step is normally small and is called the learning rate.</a:t>
            </a:r>
          </a:p>
          <a:p>
            <a:r>
              <a:rPr lang="en-GB" dirty="0"/>
              <a:t>In supervised learning, we have a large dataset (say of images of handwritten digits). We split this set into a training set, testing set and validation set.</a:t>
            </a:r>
          </a:p>
        </p:txBody>
      </p:sp>
    </p:spTree>
    <p:extLst>
      <p:ext uri="{BB962C8B-B14F-4D97-AF65-F5344CB8AC3E}">
        <p14:creationId xmlns:p14="http://schemas.microsoft.com/office/powerpoint/2010/main" val="33349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1250-02BC-462B-9912-DBF9FC9CF2FF}"/>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C5E46893-A3E3-4E4A-B0F4-E8F3A18AB961}"/>
              </a:ext>
            </a:extLst>
          </p:cNvPr>
          <p:cNvSpPr>
            <a:spLocks noGrp="1"/>
          </p:cNvSpPr>
          <p:nvPr>
            <p:ph idx="1"/>
          </p:nvPr>
        </p:nvSpPr>
        <p:spPr>
          <a:xfrm>
            <a:off x="2231136" y="2638044"/>
            <a:ext cx="7729728" cy="3711385"/>
          </a:xfrm>
        </p:spPr>
        <p:txBody>
          <a:bodyPr>
            <a:normAutofit/>
          </a:bodyPr>
          <a:lstStyle/>
          <a:p>
            <a:r>
              <a:rPr lang="en-GB" dirty="0"/>
              <a:t>We reinforced our understanding of training of artificial neural networks by demonstrating how we can train one to diagnose cancer.</a:t>
            </a:r>
          </a:p>
          <a:p>
            <a:r>
              <a:rPr lang="en-GB" dirty="0"/>
              <a:t>We discussed the </a:t>
            </a:r>
            <a:r>
              <a:rPr lang="en-GB" dirty="0" err="1"/>
              <a:t>adam</a:t>
            </a:r>
            <a:r>
              <a:rPr lang="en-GB" dirty="0"/>
              <a:t> optimiser</a:t>
            </a:r>
          </a:p>
          <a:p>
            <a:r>
              <a:rPr lang="en-GB" dirty="0" err="1"/>
              <a:t>Softmax</a:t>
            </a:r>
            <a:r>
              <a:rPr lang="en-GB" dirty="0"/>
              <a:t> activation</a:t>
            </a:r>
          </a:p>
          <a:p>
            <a:r>
              <a:rPr lang="en-GB" dirty="0"/>
              <a:t>Categorical cross entropy loss</a:t>
            </a:r>
          </a:p>
          <a:p>
            <a:r>
              <a:rPr lang="en-GB" dirty="0"/>
              <a:t>We discussed CNN as a common ML model that uses feature extraction to improve on the ANN model.</a:t>
            </a:r>
          </a:p>
          <a:p>
            <a:r>
              <a:rPr lang="en-GB" dirty="0"/>
              <a:t>We looked at popular deep learning library TensorFlow and made our own models using a CNN and ANN to recognise handwritten digits.</a:t>
            </a:r>
          </a:p>
        </p:txBody>
      </p:sp>
    </p:spTree>
    <p:extLst>
      <p:ext uri="{BB962C8B-B14F-4D97-AF65-F5344CB8AC3E}">
        <p14:creationId xmlns:p14="http://schemas.microsoft.com/office/powerpoint/2010/main" val="81519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3508-6ABF-4698-A39E-24759180ED7C}"/>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Questions</a:t>
            </a:r>
          </a:p>
        </p:txBody>
      </p:sp>
      <p:pic>
        <p:nvPicPr>
          <p:cNvPr id="8194" name="Picture 2" descr="Interview Questions to Ask the Hiring Manager | JRoss Recruiters">
            <a:extLst>
              <a:ext uri="{FF2B5EF4-FFF2-40B4-BE49-F238E27FC236}">
                <a16:creationId xmlns:a16="http://schemas.microsoft.com/office/drawing/2014/main" id="{5020E69C-6370-4CD8-8495-03C8199A48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4376" y="1511713"/>
            <a:ext cx="6257544" cy="351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396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7936-F49F-45C6-AFD1-6CD6E04BA3A9}"/>
              </a:ext>
            </a:extLst>
          </p:cNvPr>
          <p:cNvSpPr>
            <a:spLocks noGrp="1"/>
          </p:cNvSpPr>
          <p:nvPr>
            <p:ph type="title"/>
          </p:nvPr>
        </p:nvSpPr>
        <p:spPr>
          <a:xfrm>
            <a:off x="2303326" y="204296"/>
            <a:ext cx="7729728" cy="1188720"/>
          </a:xfrm>
        </p:spPr>
        <p:txBody>
          <a:bodyPr/>
          <a:lstStyle/>
          <a:p>
            <a:r>
              <a:rPr lang="en-GB" dirty="0"/>
              <a:t>Further Reading</a:t>
            </a:r>
          </a:p>
        </p:txBody>
      </p:sp>
      <p:sp>
        <p:nvSpPr>
          <p:cNvPr id="5" name="Content Placeholder 4">
            <a:extLst>
              <a:ext uri="{FF2B5EF4-FFF2-40B4-BE49-F238E27FC236}">
                <a16:creationId xmlns:a16="http://schemas.microsoft.com/office/drawing/2014/main" id="{0BC943B5-ADFA-4F01-8E27-94ADFA543A0B}"/>
              </a:ext>
            </a:extLst>
          </p:cNvPr>
          <p:cNvSpPr>
            <a:spLocks noGrp="1"/>
          </p:cNvSpPr>
          <p:nvPr>
            <p:ph idx="1"/>
          </p:nvPr>
        </p:nvSpPr>
        <p:spPr>
          <a:xfrm>
            <a:off x="2231136" y="2638044"/>
            <a:ext cx="7729728" cy="3661691"/>
          </a:xfrm>
        </p:spPr>
        <p:txBody>
          <a:bodyPr/>
          <a:lstStyle/>
          <a:p>
            <a:r>
              <a:rPr lang="en-GB" dirty="0"/>
              <a:t>CNN - </a:t>
            </a:r>
            <a:r>
              <a:rPr lang="en-GB" dirty="0">
                <a:hlinkClick r:id="rId2"/>
              </a:rPr>
              <a:t>https://towardsdatascience.com/a-comprehensive-guide-to-convolutional-neural-networks-the-eli5-way-3bd2b1164a53</a:t>
            </a:r>
            <a:r>
              <a:rPr lang="en-GB" dirty="0"/>
              <a:t> </a:t>
            </a:r>
          </a:p>
          <a:p>
            <a:r>
              <a:rPr lang="en-GB"/>
              <a:t>TensorFlow tutorials -  </a:t>
            </a:r>
            <a:r>
              <a:rPr lang="en-GB" dirty="0">
                <a:hlinkClick r:id="rId3"/>
              </a:rPr>
              <a:t>https://www.tensorflow.org/tutorials</a:t>
            </a:r>
            <a:r>
              <a:rPr lang="en-GB" dirty="0"/>
              <a:t> </a:t>
            </a:r>
          </a:p>
          <a:p>
            <a:endParaRPr lang="en-GB" dirty="0"/>
          </a:p>
        </p:txBody>
      </p:sp>
    </p:spTree>
    <p:extLst>
      <p:ext uri="{BB962C8B-B14F-4D97-AF65-F5344CB8AC3E}">
        <p14:creationId xmlns:p14="http://schemas.microsoft.com/office/powerpoint/2010/main" val="363634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97E0-91F8-4415-971A-29B8C130AB31}"/>
              </a:ext>
            </a:extLst>
          </p:cNvPr>
          <p:cNvSpPr>
            <a:spLocks noGrp="1"/>
          </p:cNvSpPr>
          <p:nvPr>
            <p:ph type="title"/>
          </p:nvPr>
        </p:nvSpPr>
        <p:spPr/>
        <p:txBody>
          <a:bodyPr/>
          <a:lstStyle/>
          <a:p>
            <a:r>
              <a:rPr lang="en-GB" dirty="0"/>
              <a:t>Recap</a:t>
            </a:r>
          </a:p>
        </p:txBody>
      </p:sp>
      <p:sp>
        <p:nvSpPr>
          <p:cNvPr id="3" name="Content Placeholder 2">
            <a:extLst>
              <a:ext uri="{FF2B5EF4-FFF2-40B4-BE49-F238E27FC236}">
                <a16:creationId xmlns:a16="http://schemas.microsoft.com/office/drawing/2014/main" id="{1F24CAC6-011C-456A-BC79-908448248F5C}"/>
              </a:ext>
            </a:extLst>
          </p:cNvPr>
          <p:cNvSpPr>
            <a:spLocks noGrp="1"/>
          </p:cNvSpPr>
          <p:nvPr>
            <p:ph idx="1"/>
          </p:nvPr>
        </p:nvSpPr>
        <p:spPr>
          <a:xfrm>
            <a:off x="2231136" y="2638044"/>
            <a:ext cx="7729728" cy="3552136"/>
          </a:xfrm>
        </p:spPr>
        <p:txBody>
          <a:bodyPr/>
          <a:lstStyle/>
          <a:p>
            <a:r>
              <a:rPr lang="en-GB" dirty="0"/>
              <a:t>In order to calculate the derivative of the loss with respect to the test data, we must use a batch of images in order to obtain an accurate estimate of the true loss. However, if the batch size is too large, the network will take too much time to train</a:t>
            </a:r>
          </a:p>
          <a:p>
            <a:r>
              <a:rPr lang="en-GB" dirty="0"/>
              <a:t>We also need to define a neural network architecture. This involves defining the sizes of the input and output layers. Additionally, we need to decide how many neurons should be present for each hidden layer of the network</a:t>
            </a:r>
          </a:p>
          <a:p>
            <a:r>
              <a:rPr lang="en-GB" dirty="0"/>
              <a:t>We also discussed how we use epochs to decide how long the network should train for.</a:t>
            </a:r>
          </a:p>
        </p:txBody>
      </p:sp>
    </p:spTree>
    <p:extLst>
      <p:ext uri="{BB962C8B-B14F-4D97-AF65-F5344CB8AC3E}">
        <p14:creationId xmlns:p14="http://schemas.microsoft.com/office/powerpoint/2010/main" val="56143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4B52-1553-4CE9-998C-309C733FC69C}"/>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D91288A-5C7D-4273-8F46-440C3FC5109B}"/>
              </a:ext>
            </a:extLst>
          </p:cNvPr>
          <p:cNvSpPr>
            <a:spLocks noGrp="1"/>
          </p:cNvSpPr>
          <p:nvPr>
            <p:ph idx="1"/>
          </p:nvPr>
        </p:nvSpPr>
        <p:spPr/>
        <p:txBody>
          <a:bodyPr/>
          <a:lstStyle/>
          <a:p>
            <a:r>
              <a:rPr lang="en-GB" dirty="0"/>
              <a:t>Supervised learning is most definitely the most commonly used AI technique</a:t>
            </a:r>
          </a:p>
          <a:p>
            <a:r>
              <a:rPr lang="en-GB" dirty="0"/>
              <a:t>It is also very tricky to grasp</a:t>
            </a:r>
          </a:p>
          <a:p>
            <a:r>
              <a:rPr lang="en-GB" dirty="0"/>
              <a:t>To reinforce some of the concepts, let’s train a neural network to classify tumours as either malignant (cancerous) or benign (non-cancerous)</a:t>
            </a:r>
          </a:p>
          <a:p>
            <a:r>
              <a:rPr lang="en-GB" dirty="0"/>
              <a:t>We will use a dataset of ~3,500 images</a:t>
            </a:r>
          </a:p>
          <a:p>
            <a:r>
              <a:rPr lang="en-GB" dirty="0"/>
              <a:t>Each of these images is 224 * 224 pixels wide and in colour. This means that each pixel has three values that denote it’s </a:t>
            </a:r>
            <a:r>
              <a:rPr lang="en-GB" dirty="0" err="1"/>
              <a:t>rgb</a:t>
            </a:r>
            <a:r>
              <a:rPr lang="en-GB" dirty="0"/>
              <a:t> components. Each image thus can be represented using 150, 000 input neurons.</a:t>
            </a:r>
          </a:p>
        </p:txBody>
      </p:sp>
    </p:spTree>
    <p:extLst>
      <p:ext uri="{BB962C8B-B14F-4D97-AF65-F5344CB8AC3E}">
        <p14:creationId xmlns:p14="http://schemas.microsoft.com/office/powerpoint/2010/main" val="63851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CC1F-A261-4624-8D7F-964600E94C4B}"/>
              </a:ext>
            </a:extLst>
          </p:cNvPr>
          <p:cNvSpPr>
            <a:spLocks noGrp="1"/>
          </p:cNvSpPr>
          <p:nvPr>
            <p:ph type="title"/>
          </p:nvPr>
        </p:nvSpPr>
        <p:spPr>
          <a:xfrm>
            <a:off x="2179765" y="430436"/>
            <a:ext cx="7729728" cy="1188720"/>
          </a:xfrm>
        </p:spPr>
        <p:txBody>
          <a:bodyPr/>
          <a:lstStyle/>
          <a:p>
            <a:r>
              <a:rPr lang="en-GB" dirty="0"/>
              <a:t>Cancer AI</a:t>
            </a:r>
          </a:p>
        </p:txBody>
      </p:sp>
      <p:sp>
        <p:nvSpPr>
          <p:cNvPr id="3" name="Content Placeholder 2">
            <a:extLst>
              <a:ext uri="{FF2B5EF4-FFF2-40B4-BE49-F238E27FC236}">
                <a16:creationId xmlns:a16="http://schemas.microsoft.com/office/drawing/2014/main" id="{E7D76D9B-CB14-4EAB-B7C8-D2E0682357A1}"/>
              </a:ext>
            </a:extLst>
          </p:cNvPr>
          <p:cNvSpPr>
            <a:spLocks noGrp="1"/>
          </p:cNvSpPr>
          <p:nvPr>
            <p:ph idx="1"/>
          </p:nvPr>
        </p:nvSpPr>
        <p:spPr>
          <a:xfrm>
            <a:off x="2179765" y="1759602"/>
            <a:ext cx="7729728" cy="4240505"/>
          </a:xfrm>
        </p:spPr>
        <p:txBody>
          <a:bodyPr/>
          <a:lstStyle/>
          <a:p>
            <a:r>
              <a:rPr lang="en-GB" dirty="0"/>
              <a:t>That’s a lot of parameters. In practice, we would probably employ more advanced techniques to reduce this.</a:t>
            </a:r>
          </a:p>
          <a:p>
            <a:r>
              <a:rPr lang="en-GB" dirty="0"/>
              <a:t>For example, we may only choose to look at the image as grayscale.</a:t>
            </a:r>
          </a:p>
          <a:p>
            <a:r>
              <a:rPr lang="en-GB" dirty="0"/>
              <a:t>However, for our example, let’s not do this.</a:t>
            </a:r>
          </a:p>
          <a:p>
            <a:r>
              <a:rPr lang="en-GB" dirty="0"/>
              <a:t>For our output, we know that the image is labelled as either benign or malignant.</a:t>
            </a:r>
          </a:p>
          <a:p>
            <a:r>
              <a:rPr lang="en-GB" dirty="0"/>
              <a:t>Similar to our MNIST example, let’s use two output nodes. Output node #1 can be interpreted as “the probability that the tumour is benign”. Similarly, output node #2 is “the probability that the tumour is malignant”.</a:t>
            </a:r>
          </a:p>
          <a:p>
            <a:r>
              <a:rPr lang="en-GB" dirty="0"/>
              <a:t>For our diagnosis model, we’ll simply choose the most probable one as our diagnosis.</a:t>
            </a:r>
          </a:p>
        </p:txBody>
      </p:sp>
    </p:spTree>
    <p:extLst>
      <p:ext uri="{BB962C8B-B14F-4D97-AF65-F5344CB8AC3E}">
        <p14:creationId xmlns:p14="http://schemas.microsoft.com/office/powerpoint/2010/main" val="286216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CC1F-A261-4624-8D7F-964600E94C4B}"/>
              </a:ext>
            </a:extLst>
          </p:cNvPr>
          <p:cNvSpPr>
            <a:spLocks noGrp="1"/>
          </p:cNvSpPr>
          <p:nvPr>
            <p:ph type="title"/>
          </p:nvPr>
        </p:nvSpPr>
        <p:spPr>
          <a:xfrm>
            <a:off x="2179765" y="430436"/>
            <a:ext cx="7729728" cy="1188720"/>
          </a:xfrm>
        </p:spPr>
        <p:txBody>
          <a:bodyPr/>
          <a:lstStyle/>
          <a:p>
            <a:r>
              <a:rPr lang="en-GB" dirty="0"/>
              <a:t>Cancer AI</a:t>
            </a:r>
          </a:p>
        </p:txBody>
      </p:sp>
      <p:sp>
        <p:nvSpPr>
          <p:cNvPr id="3" name="Content Placeholder 2">
            <a:extLst>
              <a:ext uri="{FF2B5EF4-FFF2-40B4-BE49-F238E27FC236}">
                <a16:creationId xmlns:a16="http://schemas.microsoft.com/office/drawing/2014/main" id="{E7D76D9B-CB14-4EAB-B7C8-D2E0682357A1}"/>
              </a:ext>
            </a:extLst>
          </p:cNvPr>
          <p:cNvSpPr>
            <a:spLocks noGrp="1"/>
          </p:cNvSpPr>
          <p:nvPr>
            <p:ph idx="1"/>
          </p:nvPr>
        </p:nvSpPr>
        <p:spPr>
          <a:xfrm>
            <a:off x="2179765" y="1759602"/>
            <a:ext cx="7729728" cy="4240505"/>
          </a:xfrm>
        </p:spPr>
        <p:txBody>
          <a:bodyPr/>
          <a:lstStyle/>
          <a:p>
            <a:r>
              <a:rPr lang="en-GB" dirty="0"/>
              <a:t>This is a much more complicated problem than MNIST and therefore, it stands to reason that we will need a bigger network.</a:t>
            </a:r>
          </a:p>
          <a:p>
            <a:r>
              <a:rPr lang="en-GB" dirty="0"/>
              <a:t>Let’s use five hidden layers with the following sizes: 170, 800, 800, 500, 100.</a:t>
            </a:r>
          </a:p>
          <a:p>
            <a:r>
              <a:rPr lang="en-GB" dirty="0"/>
              <a:t>This value has been obtained through a combination of intuition and trial and error.</a:t>
            </a:r>
          </a:p>
          <a:p>
            <a:r>
              <a:rPr lang="en-GB" dirty="0"/>
              <a:t>This gives us the following architecture:</a:t>
            </a:r>
          </a:p>
          <a:p>
            <a:r>
              <a:rPr lang="en-GB" dirty="0"/>
              <a:t>150,528 – 170 – 800 – 800 – 500 – 100 – 2</a:t>
            </a:r>
          </a:p>
          <a:p>
            <a:r>
              <a:rPr lang="en-GB" dirty="0"/>
              <a:t>That’s a total of 26,818,332 weights and biases to be updated. This is a large network and will be expensive to train</a:t>
            </a:r>
          </a:p>
          <a:p>
            <a:endParaRPr lang="en-GB" dirty="0"/>
          </a:p>
        </p:txBody>
      </p:sp>
    </p:spTree>
    <p:extLst>
      <p:ext uri="{BB962C8B-B14F-4D97-AF65-F5344CB8AC3E}">
        <p14:creationId xmlns:p14="http://schemas.microsoft.com/office/powerpoint/2010/main" val="101779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A357-DAA8-4D10-B885-9847DEA7FAAB}"/>
              </a:ext>
            </a:extLst>
          </p:cNvPr>
          <p:cNvSpPr>
            <a:spLocks noGrp="1"/>
          </p:cNvSpPr>
          <p:nvPr>
            <p:ph type="title"/>
          </p:nvPr>
        </p:nvSpPr>
        <p:spPr/>
        <p:txBody>
          <a:bodyPr/>
          <a:lstStyle/>
          <a:p>
            <a:r>
              <a:rPr lang="en-GB" dirty="0"/>
              <a:t>Cancer AI</a:t>
            </a:r>
          </a:p>
        </p:txBody>
      </p:sp>
      <p:sp>
        <p:nvSpPr>
          <p:cNvPr id="3" name="Content Placeholder 2">
            <a:extLst>
              <a:ext uri="{FF2B5EF4-FFF2-40B4-BE49-F238E27FC236}">
                <a16:creationId xmlns:a16="http://schemas.microsoft.com/office/drawing/2014/main" id="{AFC7F889-5D40-4AA0-AE5C-C98FC6A860F6}"/>
              </a:ext>
            </a:extLst>
          </p:cNvPr>
          <p:cNvSpPr>
            <a:spLocks noGrp="1"/>
          </p:cNvSpPr>
          <p:nvPr>
            <p:ph idx="1"/>
          </p:nvPr>
        </p:nvSpPr>
        <p:spPr/>
        <p:txBody>
          <a:bodyPr/>
          <a:lstStyle/>
          <a:p>
            <a:r>
              <a:rPr lang="en-GB" dirty="0"/>
              <a:t>As the network is so large, we will need a large enough batch size to give a full overview of the network’s loss</a:t>
            </a:r>
          </a:p>
          <a:p>
            <a:r>
              <a:rPr lang="en-GB" dirty="0"/>
              <a:t>However, the batch size should be fairly small in order to ensure the network trains over a reasonable time frame. Let’s choose a batch of 64 images</a:t>
            </a:r>
          </a:p>
          <a:p>
            <a:r>
              <a:rPr lang="en-GB" dirty="0"/>
              <a:t>For the learning rate, we will use 0.001. This often proves to be a good value</a:t>
            </a:r>
          </a:p>
          <a:p>
            <a:r>
              <a:rPr lang="en-GB" dirty="0"/>
              <a:t>We will also use an optimiser called Adam</a:t>
            </a:r>
          </a:p>
        </p:txBody>
      </p:sp>
    </p:spTree>
    <p:extLst>
      <p:ext uri="{BB962C8B-B14F-4D97-AF65-F5344CB8AC3E}">
        <p14:creationId xmlns:p14="http://schemas.microsoft.com/office/powerpoint/2010/main" val="343980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901</TotalTime>
  <Words>2972</Words>
  <Application>Microsoft Office PowerPoint</Application>
  <PresentationFormat>Widescreen</PresentationFormat>
  <Paragraphs>200</Paragraphs>
  <Slides>42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42</vt:i4>
      </vt:variant>
    </vt:vector>
  </HeadingPairs>
  <TitlesOfParts>
    <vt:vector size="49" baseType="lpstr">
      <vt:lpstr>Arial</vt:lpstr>
      <vt:lpstr>Calibri</vt:lpstr>
      <vt:lpstr>Calibri Light</vt:lpstr>
      <vt:lpstr>Cambria Math</vt:lpstr>
      <vt:lpstr>Gill Sans MT</vt:lpstr>
      <vt:lpstr>Office Theme</vt:lpstr>
      <vt:lpstr>Parcel</vt:lpstr>
      <vt:lpstr>Introduction to AI – Deep Learning</vt:lpstr>
      <vt:lpstr>PowerPoint Presentation</vt:lpstr>
      <vt:lpstr>Recap</vt:lpstr>
      <vt:lpstr>Recap</vt:lpstr>
      <vt:lpstr>Recap</vt:lpstr>
      <vt:lpstr>Example</vt:lpstr>
      <vt:lpstr>Cancer AI</vt:lpstr>
      <vt:lpstr>Cancer AI</vt:lpstr>
      <vt:lpstr>Cancer AI</vt:lpstr>
      <vt:lpstr>Adam optimiser</vt:lpstr>
      <vt:lpstr>Adam</vt:lpstr>
      <vt:lpstr>Cancer Ai</vt:lpstr>
      <vt:lpstr>SoftMax</vt:lpstr>
      <vt:lpstr>Categorical Cross Entropy</vt:lpstr>
      <vt:lpstr>Cancer AI</vt:lpstr>
      <vt:lpstr>Cancer AI</vt:lpstr>
      <vt:lpstr>Cancer AI</vt:lpstr>
      <vt:lpstr>Cancer AI</vt:lpstr>
      <vt:lpstr>Overfitting</vt:lpstr>
      <vt:lpstr>Overfitting</vt:lpstr>
      <vt:lpstr>Regularisation</vt:lpstr>
      <vt:lpstr>Dropout regularisation</vt:lpstr>
      <vt:lpstr>Convolutional Neural Networks</vt:lpstr>
      <vt:lpstr>CNN</vt:lpstr>
      <vt:lpstr>Feature Extraction</vt:lpstr>
      <vt:lpstr>PowerPoint Presentation</vt:lpstr>
      <vt:lpstr>PowerPoint Presentation</vt:lpstr>
      <vt:lpstr>Max Pooling</vt:lpstr>
      <vt:lpstr>PowerPoint Presentation</vt:lpstr>
      <vt:lpstr>CNN</vt:lpstr>
      <vt:lpstr>PowerPoint Presentation</vt:lpstr>
      <vt:lpstr>CNN</vt:lpstr>
      <vt:lpstr>RNN</vt:lpstr>
      <vt:lpstr>Libraries</vt:lpstr>
      <vt:lpstr>Libraries</vt:lpstr>
      <vt:lpstr>TensorFlow</vt:lpstr>
      <vt:lpstr>TensorFlow</vt:lpstr>
      <vt:lpstr>TensorFlow</vt:lpstr>
      <vt:lpstr>Cnn</vt:lpstr>
      <vt:lpstr>Summary</vt:lpstr>
      <vt:lpstr>Questions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 Deep Learning</dc:title>
  <dc:creator>Philip Mortimer</dc:creator>
  <cp:lastModifiedBy>Philip Mortimer</cp:lastModifiedBy>
  <cp:revision>81</cp:revision>
  <dcterms:created xsi:type="dcterms:W3CDTF">2022-04-09T16:36:56Z</dcterms:created>
  <dcterms:modified xsi:type="dcterms:W3CDTF">2022-04-10T20:40:40Z</dcterms:modified>
</cp:coreProperties>
</file>