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65" r:id="rId23"/>
    <p:sldId id="366" r:id="rId24"/>
    <p:sldId id="345" r:id="rId25"/>
    <p:sldId id="346" r:id="rId26"/>
    <p:sldId id="347" r:id="rId27"/>
    <p:sldId id="348" r:id="rId28"/>
    <p:sldId id="349" r:id="rId29"/>
    <p:sldId id="359" r:id="rId30"/>
    <p:sldId id="360" r:id="rId31"/>
    <p:sldId id="361" r:id="rId32"/>
    <p:sldId id="362" r:id="rId33"/>
    <p:sldId id="363" r:id="rId34"/>
    <p:sldId id="364" r:id="rId35"/>
    <p:sldId id="350" r:id="rId36"/>
    <p:sldId id="355" r:id="rId37"/>
    <p:sldId id="351" r:id="rId38"/>
    <p:sldId id="352" r:id="rId39"/>
    <p:sldId id="353" r:id="rId40"/>
    <p:sldId id="354" r:id="rId41"/>
    <p:sldId id="356" r:id="rId42"/>
    <p:sldId id="357" r:id="rId43"/>
    <p:sldId id="367" r:id="rId44"/>
    <p:sldId id="368" r:id="rId45"/>
    <p:sldId id="369" r:id="rId46"/>
    <p:sldId id="326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EE32-5639-49BE-9947-9C2A76653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274DE-8E81-44E4-9F37-650910A6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7361-AC84-4DC2-9F48-8CF3B845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BDB31-4DDC-4C27-BC05-20D9D2FE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71EA-C5AF-4DC7-BBC4-28721A86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8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CF3-CF10-4943-8931-2653F0CC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758FB-4D8B-461E-BE68-B7250BDF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79BC-0E5F-4C80-9B70-1EFCA850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BE8F-9D6B-4B1D-AB79-DA787316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C474-B624-4542-BBBE-4D97435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356C6-E1A4-400B-BEB1-313EF61EE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006FF-B95A-411E-AA17-0F166900A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4228-4A80-43DF-A32B-06C4E673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1612-381E-4696-8DC8-947F4819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F974-A816-4AA9-95D8-F742F575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2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0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1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8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1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75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59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8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154D-674F-468D-B486-224D794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F3FC-1EDB-435C-82D2-E9EA4044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5BD5-0BC7-4CA5-A6B7-F4F862BB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74E9-5ADE-4D8C-99ED-F4392AEC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8435-36E9-419E-A6B8-86EA7A57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592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002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896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6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32FD-5C63-4CA1-A95C-30686656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7C6B2-3339-4219-AFAD-D95E926BB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0A30-7AAC-4075-A5A5-0126520E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E58F-C930-40D4-8B74-B0C69D6D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CD74-E8B4-4CB9-B266-07F04BE2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BF2B-156A-4057-AEE2-46FD301D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8C5D-4F53-4174-998A-A16ACA708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D5C39-12D5-4D08-AB41-38368171B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93F00-BE26-4A23-AC6E-4BE156BD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29F21-9ABD-4697-AB6F-703D89DF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A05E-1A7D-41ED-9887-908CFB2A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06C1-3EE6-4834-9D4D-8CD1127D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F1017-69F4-4B89-9A31-384F5B05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D65FA-8BA7-4284-809A-C32C7E748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5289-5CA6-41D3-8F89-E1ABA722C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987C9-0B34-4825-AEB7-1FC817C8E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7B4EC-572E-45EF-90DE-BB313E6B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B6DDC-9A08-4595-920B-D8EF6CE4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5501F-9E1F-4032-952A-5A961EEC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1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9A1C-C4A0-41CD-A3E0-15D8EE78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0D6D2-FD4C-4ED5-AFED-1CBB117D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F38C-F452-4E04-BD89-318124FF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63D75-B8B9-4FD4-AF4C-8A516831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0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0CB2D-A7FC-47B7-8223-557B7D2B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A17B-0094-4B7C-ADF4-A0BE3A5C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67FE9-888C-4194-948D-50A8BB40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5289-77AA-4FD6-8B0B-B93195E9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A3A0-3976-4CDA-BC86-37D11528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736E-D9DE-412A-9861-550835EC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60C42-C1E6-4A37-95CF-3DF7A97F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62F3-341D-46CF-9C9F-635A2D92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41FD9-B1FE-41C9-BF5A-C84F49CA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5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9770-7950-4DE5-B7DE-85453488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9FF12-800F-4997-BDB1-65288213A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BC942-5656-4F18-9EB3-2D7BCA84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1A02C-D67E-4859-8749-3141A727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0B7F7-FF38-42E4-AE26-B1435D2F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B104D-C8B7-4161-8F7F-66FEF39D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6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B8B35-8D3C-448B-97AF-201BBE39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E6A0-24C1-4D4D-9FB1-397636B5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9005-0CFD-44B2-B332-1934F74C4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1F22-AF1B-4EAC-94D8-F4A7A15E877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DCF4-36B5-4023-B4AD-D82209408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9199-4754-4F60-948B-0F867B96D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4D25-BD61-4C08-85EC-06A540D0E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6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21EC1F-9507-4D27-9C64-015C1F72ED4D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18CCBA-ADB7-496D-BDCB-81403DDCC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2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k-means-cluster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mortimer/MNIST-TF/blob/main/kMeans.py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mortimer/MNIST-TF/blob/main/autoEncoder.py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mortimer/MNIST-TF/blob/main/denoiseAutoencoder.py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step-step-explanation-principal-component-analysi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remyjordan.me/autoencoders/" TargetMode="External"/><Relationship Id="rId2" Type="http://schemas.openxmlformats.org/officeDocument/2006/relationships/hyperlink" Target="https://www.analyticsvidhya.com/blog/2019/08/comprehensive-guide-k-means-clusterin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uiltin.com/data-science/step-step-explanation-principal-component-analysis" TargetMode="External"/><Relationship Id="rId4" Type="http://schemas.openxmlformats.org/officeDocument/2006/relationships/hyperlink" Target="https://www.v7labs.com/blog/autoencoders-gui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62A6-E91C-4917-9897-74885FA71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AI – Unsupervised Learning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39534-93F6-421E-9477-0E701C3A5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 Mortimer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34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5CDC1-B8F5-4B7B-BF56-9C4F105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4D4-8686-4C67-B6C1-68004271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STEP 1 – Choose K random centroids</a:t>
            </a:r>
          </a:p>
          <a:p>
            <a:r>
              <a:rPr lang="en-GB" dirty="0">
                <a:solidFill>
                  <a:schemeClr val="bg1"/>
                </a:solidFill>
              </a:rPr>
              <a:t>In this case, k = 2</a:t>
            </a:r>
          </a:p>
        </p:txBody>
      </p:sp>
      <p:pic>
        <p:nvPicPr>
          <p:cNvPr id="2050" name="Picture 2" descr="random cluster centroids">
            <a:extLst>
              <a:ext uri="{FF2B5EF4-FFF2-40B4-BE49-F238E27FC236}">
                <a16:creationId xmlns:a16="http://schemas.microsoft.com/office/drawing/2014/main" id="{65AF760D-9648-4600-A45F-217DF1DE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72418"/>
            <a:ext cx="6250769" cy="415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1A9FE-129E-4A3D-B350-2B33B96BFA0E}"/>
              </a:ext>
            </a:extLst>
          </p:cNvPr>
          <p:cNvSpPr txBox="1"/>
          <p:nvPr/>
        </p:nvSpPr>
        <p:spPr>
          <a:xfrm>
            <a:off x="5024064" y="5727843"/>
            <a:ext cx="610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Credit: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https://www.analyticsvidhya.com/blog/2019/08/comprehensive-guide-k-means-clustering/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2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5CDC1-B8F5-4B7B-BF56-9C4F105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4D4-8686-4C67-B6C1-68004271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STEP 2 – Assign all points to one of the k clusters based on which centroid they are closest to</a:t>
            </a:r>
          </a:p>
        </p:txBody>
      </p:sp>
      <p:pic>
        <p:nvPicPr>
          <p:cNvPr id="3074" name="Picture 2" descr="Clusters">
            <a:extLst>
              <a:ext uri="{FF2B5EF4-FFF2-40B4-BE49-F238E27FC236}">
                <a16:creationId xmlns:a16="http://schemas.microsoft.com/office/drawing/2014/main" id="{E2B89382-AC58-476A-B135-447A0D763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15892"/>
            <a:ext cx="6250769" cy="40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1A9FE-129E-4A3D-B350-2B33B96BFA0E}"/>
              </a:ext>
            </a:extLst>
          </p:cNvPr>
          <p:cNvSpPr txBox="1"/>
          <p:nvPr/>
        </p:nvSpPr>
        <p:spPr>
          <a:xfrm>
            <a:off x="5024064" y="5727843"/>
            <a:ext cx="610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Credit: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https://www.analyticsvidhya.com/blog/2019/08/comprehensive-guide-k-means-clustering/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5CDC1-B8F5-4B7B-BF56-9C4F105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4D4-8686-4C67-B6C1-68004271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STEP 3 – Calculate new centroids by taking that the aggregate location of the points within each cluster</a:t>
            </a:r>
          </a:p>
        </p:txBody>
      </p:sp>
      <p:pic>
        <p:nvPicPr>
          <p:cNvPr id="4098" name="Picture 2" descr="new cluster centroids">
            <a:extLst>
              <a:ext uri="{FF2B5EF4-FFF2-40B4-BE49-F238E27FC236}">
                <a16:creationId xmlns:a16="http://schemas.microsoft.com/office/drawing/2014/main" id="{5E4C4C56-C61C-4837-92FC-257BE6D1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20138"/>
            <a:ext cx="6250769" cy="38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1A9FE-129E-4A3D-B350-2B33B96BFA0E}"/>
              </a:ext>
            </a:extLst>
          </p:cNvPr>
          <p:cNvSpPr txBox="1"/>
          <p:nvPr/>
        </p:nvSpPr>
        <p:spPr>
          <a:xfrm>
            <a:off x="5024064" y="5727843"/>
            <a:ext cx="610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Credit: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https://www.analyticsvidhya.com/blog/2019/08/comprehensive-guide-k-means-clustering/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5CDC1-B8F5-4B7B-BF56-9C4F105F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4D4-8686-4C67-B6C1-68004271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42199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Repeat Steps 2 and 3 until 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 recalculated centroids are the same as the current centroids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 fixed number of iterations has passed(i.e., we’ve spent enough time computing the solution)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All points remain in same cluster over multiple iterations</a:t>
            </a:r>
          </a:p>
          <a:p>
            <a:r>
              <a:rPr lang="en-GB" dirty="0">
                <a:solidFill>
                  <a:schemeClr val="bg1"/>
                </a:solidFill>
              </a:rPr>
              <a:t>This gives us our clusters</a:t>
            </a:r>
          </a:p>
        </p:txBody>
      </p:sp>
      <p:pic>
        <p:nvPicPr>
          <p:cNvPr id="5122" name="Picture 2" descr="clustering">
            <a:extLst>
              <a:ext uri="{FF2B5EF4-FFF2-40B4-BE49-F238E27FC236}">
                <a16:creationId xmlns:a16="http://schemas.microsoft.com/office/drawing/2014/main" id="{3A8E402B-3F73-4EA5-A444-25F59E713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98053"/>
            <a:ext cx="6250769" cy="39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1A9FE-129E-4A3D-B350-2B33B96BFA0E}"/>
              </a:ext>
            </a:extLst>
          </p:cNvPr>
          <p:cNvSpPr txBox="1"/>
          <p:nvPr/>
        </p:nvSpPr>
        <p:spPr>
          <a:xfrm>
            <a:off x="5024064" y="5727843"/>
            <a:ext cx="610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Credit: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https://www.analyticsvidhya.com/blog/2019/08/comprehensive-guide-k-means-clustering/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4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9140-F032-424C-837A-4FC16C26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1AEB-38CE-4181-858C-4976994D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K-Means enables us to group unlabelled data into categories that share common traits</a:t>
            </a:r>
          </a:p>
          <a:p>
            <a:r>
              <a:rPr lang="en-GB" dirty="0"/>
              <a:t>K-means essentially draws k hyperspheres which have the same dimensionality as the number of datapoint attributes used</a:t>
            </a:r>
          </a:p>
          <a:p>
            <a:r>
              <a:rPr lang="en-GB" dirty="0"/>
              <a:t>This has a very large number of 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61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B8F4-A51A-472B-8918-0A18FAA4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4FAA-DFC0-40E4-9AEB-53E53F5B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45569"/>
            <a:ext cx="7729728" cy="5306604"/>
          </a:xfrm>
        </p:spPr>
        <p:txBody>
          <a:bodyPr/>
          <a:lstStyle/>
          <a:p>
            <a:r>
              <a:rPr lang="en-GB" dirty="0"/>
              <a:t>Imagine we are a bank with 5 million customers</a:t>
            </a:r>
          </a:p>
          <a:p>
            <a:r>
              <a:rPr lang="en-GB" dirty="0"/>
              <a:t>Let’s say we wish to give each customer an offer to acquire a credit card</a:t>
            </a:r>
          </a:p>
          <a:p>
            <a:r>
              <a:rPr lang="en-GB" dirty="0"/>
              <a:t>Clearly, different customers will want different things from a credit card</a:t>
            </a:r>
          </a:p>
          <a:p>
            <a:r>
              <a:rPr lang="en-GB" dirty="0"/>
              <a:t>We can’t sit down and decide what offer to make to each customer individually</a:t>
            </a:r>
          </a:p>
          <a:p>
            <a:r>
              <a:rPr lang="en-GB" dirty="0"/>
              <a:t>Hence, we could make 3 different offer packages targeted at different customers</a:t>
            </a:r>
          </a:p>
          <a:p>
            <a:r>
              <a:rPr lang="en-GB" dirty="0"/>
              <a:t>We may want one package to target people based on income. So we could split our packages into three classes: “high income, medium income, low income”</a:t>
            </a:r>
          </a:p>
          <a:p>
            <a:r>
              <a:rPr lang="en-GB" dirty="0"/>
              <a:t>Using records of our customers, we may decide to cluster them based on the following attributes: “amount in bank, value of outstanding loans and bank balance five years ago”</a:t>
            </a:r>
          </a:p>
          <a:p>
            <a:r>
              <a:rPr lang="en-GB" dirty="0"/>
              <a:t>This gives us a three dimensional space of five million datapoints</a:t>
            </a:r>
          </a:p>
        </p:txBody>
      </p:sp>
    </p:spTree>
    <p:extLst>
      <p:ext uri="{BB962C8B-B14F-4D97-AF65-F5344CB8AC3E}">
        <p14:creationId xmlns:p14="http://schemas.microsoft.com/office/powerpoint/2010/main" val="37394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A0EF-422A-45EC-9226-1995E572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93FA-3CAB-4738-A5EF-6ED60185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then run the k means algorithm using k = 3 to cluster our data</a:t>
            </a:r>
          </a:p>
          <a:p>
            <a:r>
              <a:rPr lang="en-GB" dirty="0"/>
              <a:t>We know have 5 million customers neatly divided and can target out offers accordingly</a:t>
            </a:r>
          </a:p>
          <a:p>
            <a:r>
              <a:rPr lang="en-GB" dirty="0"/>
              <a:t>Note of course, that k means tells us nothing about </a:t>
            </a:r>
            <a:r>
              <a:rPr lang="en-GB" b="1" dirty="0"/>
              <a:t>what</a:t>
            </a:r>
            <a:r>
              <a:rPr lang="en-GB" dirty="0"/>
              <a:t> each cluster actually means. We need some way of figuring this out ourselves</a:t>
            </a:r>
          </a:p>
          <a:p>
            <a:r>
              <a:rPr lang="en-GB" dirty="0"/>
              <a:t>This could be achieved by human verification, our smart algorithms</a:t>
            </a:r>
          </a:p>
        </p:txBody>
      </p:sp>
    </p:spTree>
    <p:extLst>
      <p:ext uri="{BB962C8B-B14F-4D97-AF65-F5344CB8AC3E}">
        <p14:creationId xmlns:p14="http://schemas.microsoft.com/office/powerpoint/2010/main" val="94205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F63A-32CB-469F-B56F-5DEA1EEC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BA6E-F491-4DD9-B1B1-226989A8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many cases, we won’t know what value of k is most suitable</a:t>
            </a:r>
          </a:p>
          <a:p>
            <a:r>
              <a:rPr lang="en-GB" dirty="0"/>
              <a:t>A method known as the “elbow method” is often used. It involves choosing the value of k at which the distance between points in the cluster stops decreasing quickly</a:t>
            </a:r>
          </a:p>
        </p:txBody>
      </p:sp>
    </p:spTree>
    <p:extLst>
      <p:ext uri="{BB962C8B-B14F-4D97-AF65-F5344CB8AC3E}">
        <p14:creationId xmlns:p14="http://schemas.microsoft.com/office/powerpoint/2010/main" val="34598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9670B-FD57-47CC-8FDC-24E6A239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42A2-666C-4C04-A0B3-C675E1DE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can see that at k = 4, the average distance within a cluster stops decreasing as rapidly</a:t>
            </a:r>
          </a:p>
          <a:p>
            <a:r>
              <a:rPr lang="en-GB" dirty="0">
                <a:solidFill>
                  <a:schemeClr val="bg1"/>
                </a:solidFill>
              </a:rPr>
              <a:t>At this points, the points have been grouped effectively</a:t>
            </a:r>
          </a:p>
          <a:p>
            <a:r>
              <a:rPr lang="en-GB" dirty="0">
                <a:solidFill>
                  <a:schemeClr val="bg1"/>
                </a:solidFill>
              </a:rPr>
              <a:t>We don’t want k to be too large, as more groups often means more unneeded complexity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5120E7-C1D0-4693-8402-58C723CE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29606"/>
            <a:ext cx="6250769" cy="34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ustering Algorithms: K-Means, EMC and Affinity Propagation | Toptal">
            <a:extLst>
              <a:ext uri="{FF2B5EF4-FFF2-40B4-BE49-F238E27FC236}">
                <a16:creationId xmlns:a16="http://schemas.microsoft.com/office/drawing/2014/main" id="{59C38DD2-B326-46CA-9BFE-724B7FE4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s of Supervised Learning (Linear Regression) and Unsupervised... |  Download Scientific Diagram">
            <a:extLst>
              <a:ext uri="{FF2B5EF4-FFF2-40B4-BE49-F238E27FC236}">
                <a16:creationId xmlns:a16="http://schemas.microsoft.com/office/drawing/2014/main" id="{CCB3D4EA-B98B-4440-96E1-5B5F466D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34" y="1331010"/>
            <a:ext cx="10583332" cy="419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3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DB1A2-7FB5-4589-A0C1-40093F7F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53BC-B109-4715-A6EC-03692073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Many algorithms have already been written and tested by other programmers. We can simply reuse these if we wish (which saves us developing from scratch).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B1C824C-D2CB-49A7-A3A0-C812BC2F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48259"/>
            <a:ext cx="6250769" cy="50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7897-DB92-4A63-8A52-94A4F65D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0D72-43E5-4147-B530-78C0B046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I’ve coded my own k-means learning model that clusters data into groups</a:t>
            </a:r>
          </a:p>
          <a:p>
            <a:r>
              <a:rPr lang="en-GB" dirty="0"/>
              <a:t>Let’s look at the code. The code can be found here: </a:t>
            </a:r>
            <a:r>
              <a:rPr lang="en-GB" dirty="0">
                <a:hlinkClick r:id="rId2"/>
              </a:rPr>
              <a:t>https://github.com/philipmortimer/MNIST-TF/blob/main/kMeans.py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5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2197B3D-1205-4A51-A55D-650D9581D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232563"/>
            <a:ext cx="6410084" cy="44069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B2C9B6A4-7FA2-4EA8-BAA5-66D25CC25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71" y="643467"/>
            <a:ext cx="3600949" cy="247565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3ACC572-3DC4-4EEF-8271-85E43B72A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96" y="3748194"/>
            <a:ext cx="3595099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8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FA84-4680-4ABC-AC7B-F4D33649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5CFE-E43B-4318-824B-C1E34EBF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 learning covers a wide range of techniques and algorithms</a:t>
            </a:r>
          </a:p>
          <a:p>
            <a:r>
              <a:rPr lang="en-GB" dirty="0"/>
              <a:t>Image compression often uses a neural network structure known as an autoencoder</a:t>
            </a:r>
          </a:p>
          <a:p>
            <a:r>
              <a:rPr lang="en-GB" dirty="0"/>
              <a:t>These networks compress images by reducing their dimensionality by extracting the key features</a:t>
            </a:r>
          </a:p>
          <a:p>
            <a:r>
              <a:rPr lang="en-GB" dirty="0"/>
              <a:t>Auto-encoders are often trained on specific image types (e.g. only images of cats) in order to make them more effective at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01121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996F-AD6D-41EE-8012-BE7AD659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A323-197D-494E-9478-138F97D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3604"/>
            <a:ext cx="7729728" cy="4042881"/>
          </a:xfrm>
        </p:spPr>
        <p:txBody>
          <a:bodyPr/>
          <a:lstStyle/>
          <a:p>
            <a:r>
              <a:rPr lang="en-GB" dirty="0"/>
              <a:t>Auto-encoders require an unlabelled dataset (e.g. of images)</a:t>
            </a:r>
          </a:p>
          <a:p>
            <a:r>
              <a:rPr lang="en-GB" dirty="0"/>
              <a:t>We use supervised learning techniques to train the network (i.e. gradient descent)</a:t>
            </a:r>
          </a:p>
          <a:p>
            <a:r>
              <a:rPr lang="en-GB" dirty="0"/>
              <a:t>We have two networks, namely an “encoder” and a “decoder”</a:t>
            </a:r>
          </a:p>
          <a:p>
            <a:r>
              <a:rPr lang="en-GB" dirty="0"/>
              <a:t>The encoder network converts the image into an abstract representation that uses less data than the original image</a:t>
            </a:r>
          </a:p>
          <a:p>
            <a:r>
              <a:rPr lang="en-GB" dirty="0"/>
              <a:t>The decoder converts the compressed format into the original image</a:t>
            </a:r>
          </a:p>
          <a:p>
            <a:r>
              <a:rPr lang="en-GB" dirty="0"/>
              <a:t>By combining the two components, we have a network that can use data both as input and as a label</a:t>
            </a:r>
          </a:p>
          <a:p>
            <a:r>
              <a:rPr lang="en-GB" dirty="0"/>
              <a:t>Sometimes the input image is blurred slightly to add “noise” to the input</a:t>
            </a:r>
          </a:p>
        </p:txBody>
      </p:sp>
    </p:spTree>
    <p:extLst>
      <p:ext uri="{BB962C8B-B14F-4D97-AF65-F5344CB8AC3E}">
        <p14:creationId xmlns:p14="http://schemas.microsoft.com/office/powerpoint/2010/main" val="30206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n Introduction to Autoencoders: Everything You Need to Know">
            <a:extLst>
              <a:ext uri="{FF2B5EF4-FFF2-40B4-BE49-F238E27FC236}">
                <a16:creationId xmlns:a16="http://schemas.microsoft.com/office/drawing/2014/main" id="{3FE52A3B-FB27-4DDE-95F7-F697931A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963" y="965200"/>
            <a:ext cx="4607303" cy="49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Introduction to autoencoders.">
            <a:extLst>
              <a:ext uri="{FF2B5EF4-FFF2-40B4-BE49-F238E27FC236}">
                <a16:creationId xmlns:a16="http://schemas.microsoft.com/office/drawing/2014/main" id="{ECD8C27F-D351-4B2E-8DD0-2A60B508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331124"/>
            <a:ext cx="4799456" cy="21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92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D8E2-BE1C-450C-8A08-9B2BFB16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26BB-0FF5-4E50-98D0-D49CF276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compressed representation is dimensionally smaller than the input, the network must attempt to find a smaller representation of the image that allows the image to be best recreated</a:t>
            </a:r>
          </a:p>
          <a:p>
            <a:r>
              <a:rPr lang="en-GB" dirty="0"/>
              <a:t>Autoencoders are an example of lossy compression</a:t>
            </a:r>
          </a:p>
          <a:p>
            <a:r>
              <a:rPr lang="en-GB" dirty="0"/>
              <a:t>Autoencoders are often used to reduce the dimensionality of large datasets to make them easier to use (e.g. for machine learning techniques)</a:t>
            </a:r>
          </a:p>
          <a:p>
            <a:r>
              <a:rPr lang="en-GB" dirty="0"/>
              <a:t>For example, autoencoders have been applied to allow for more efficient representations of chess boards</a:t>
            </a:r>
          </a:p>
        </p:txBody>
      </p:sp>
    </p:spTree>
    <p:extLst>
      <p:ext uri="{BB962C8B-B14F-4D97-AF65-F5344CB8AC3E}">
        <p14:creationId xmlns:p14="http://schemas.microsoft.com/office/powerpoint/2010/main" val="26904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ABB5-AB1E-4EEF-A255-C529C1C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414D-E6CC-418D-AC47-3ADA265A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of auto-encoders is expensive</a:t>
            </a:r>
          </a:p>
          <a:p>
            <a:r>
              <a:rPr lang="en-GB" dirty="0"/>
              <a:t>The problem with auto-encoders is choosing the correct network layout (and other relevant supervised learning hyperparameters) to maximise compression, reconstruction accuracy and to minimise compute time</a:t>
            </a:r>
          </a:p>
          <a:p>
            <a:r>
              <a:rPr lang="en-GB" dirty="0"/>
              <a:t>This is often very difficult and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582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067A-4CA7-4B21-92AF-AB710CB7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4274"/>
            <a:ext cx="7729728" cy="1188720"/>
          </a:xfrm>
        </p:spPr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D732-7A50-4513-93B5-B944CC6A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0243"/>
            <a:ext cx="7729728" cy="4536041"/>
          </a:xfrm>
        </p:spPr>
        <p:txBody>
          <a:bodyPr/>
          <a:lstStyle/>
          <a:p>
            <a:r>
              <a:rPr lang="en-GB" dirty="0"/>
              <a:t>I’ve trained my own autoencoder using TensorFlow</a:t>
            </a:r>
          </a:p>
          <a:p>
            <a:r>
              <a:rPr lang="en-GB" dirty="0"/>
              <a:t>This autoencoder takes in a 784 pixel image of a clothing item. This is then compressed to 64 pixels using the auto-encoder</a:t>
            </a:r>
          </a:p>
          <a:p>
            <a:r>
              <a:rPr lang="en-GB" dirty="0"/>
              <a:t>First, lets discuss the encoder. The encoder must take a 784 pixel input and convert it to a 64 value output. To achieve this, I have used no hidden layers (to maximise speed)</a:t>
            </a:r>
          </a:p>
          <a:p>
            <a:r>
              <a:rPr lang="en-GB" dirty="0"/>
              <a:t>The output layer contains 64 neurons.</a:t>
            </a:r>
          </a:p>
          <a:p>
            <a:r>
              <a:rPr lang="en-GB" dirty="0"/>
              <a:t>I have chosen to use the sigmoid activation</a:t>
            </a:r>
          </a:p>
          <a:p>
            <a:r>
              <a:rPr lang="en-GB" dirty="0"/>
              <a:t>For the decoder network, we must convert 64 values into 784 values</a:t>
            </a:r>
          </a:p>
          <a:p>
            <a:r>
              <a:rPr lang="en-GB" dirty="0"/>
              <a:t>I have once more elected to use no hidden layers to speed up computation</a:t>
            </a:r>
          </a:p>
          <a:p>
            <a:r>
              <a:rPr lang="en-GB" dirty="0"/>
              <a:t>Let’s look at code! </a:t>
            </a:r>
            <a:r>
              <a:rPr lang="en-GB" dirty="0">
                <a:hlinkClick r:id="rId2"/>
              </a:rPr>
              <a:t>https://github.com/philipmortimer/MNIST-TF/blob/main/autoEncoder.py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8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6136-B86F-4B88-84F5-1D482952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Auto-Encoders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A0D90DD-2BD2-48DB-AB39-3389A5D91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" y="1198585"/>
            <a:ext cx="10921466" cy="21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EC6F-A1F6-4EF8-86CE-065A09D1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1C4B-FEE7-4C57-A1DA-C5E3F13B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/>
          <a:lstStyle/>
          <a:p>
            <a:r>
              <a:rPr lang="en-GB" dirty="0"/>
              <a:t>Reinforced knowledge of supervised learning by building an ANN to identify cancerous tumours</a:t>
            </a:r>
          </a:p>
          <a:p>
            <a:r>
              <a:rPr lang="en-GB" dirty="0"/>
              <a:t>Discussed a modern variant of neural networks, CNN’s</a:t>
            </a:r>
          </a:p>
          <a:p>
            <a:r>
              <a:rPr lang="en-GB" dirty="0"/>
              <a:t>CNN’s use feature extraction to learn high level details</a:t>
            </a:r>
          </a:p>
          <a:p>
            <a:r>
              <a:rPr lang="en-GB" dirty="0"/>
              <a:t>This allows AI systems to be scaled for large inputs (e.g. high quality images)</a:t>
            </a:r>
          </a:p>
          <a:p>
            <a:r>
              <a:rPr lang="en-GB" dirty="0"/>
              <a:t>We discussed TensorFlow, a popular machine learning library</a:t>
            </a:r>
          </a:p>
          <a:p>
            <a:r>
              <a:rPr lang="en-GB" dirty="0"/>
              <a:t>Used TensorFlow to implement CNN and ANN to tackle handwritten digit recognition. We used MNIST dataset</a:t>
            </a:r>
          </a:p>
        </p:txBody>
      </p:sp>
    </p:spTree>
    <p:extLst>
      <p:ext uri="{BB962C8B-B14F-4D97-AF65-F5344CB8AC3E}">
        <p14:creationId xmlns:p14="http://schemas.microsoft.com/office/powerpoint/2010/main" val="28792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9962-2D53-432B-A07E-BF814917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5B0D-9FA6-445F-A0DA-03D2279C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Next, let’s attempt to train an auto-encoder that removes noise from images</a:t>
            </a:r>
          </a:p>
          <a:p>
            <a:r>
              <a:rPr lang="en-GB" dirty="0"/>
              <a:t>To do this, we programmatically generate “noise” which has the effect of blurring our images somewhat</a:t>
            </a:r>
          </a:p>
          <a:p>
            <a:r>
              <a:rPr lang="en-GB" dirty="0"/>
              <a:t>We want to take this blurred image as input and return the unblurred image</a:t>
            </a:r>
          </a:p>
          <a:p>
            <a:r>
              <a:rPr lang="en-GB" dirty="0"/>
              <a:t>This is often used for post-processing of photos</a:t>
            </a:r>
          </a:p>
          <a:p>
            <a:r>
              <a:rPr lang="en-GB" dirty="0"/>
              <a:t>Additionally, it is used to increase the dataset size for traditional compression based autoencoders</a:t>
            </a:r>
          </a:p>
        </p:txBody>
      </p:sp>
    </p:spTree>
    <p:extLst>
      <p:ext uri="{BB962C8B-B14F-4D97-AF65-F5344CB8AC3E}">
        <p14:creationId xmlns:p14="http://schemas.microsoft.com/office/powerpoint/2010/main" val="92460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22737-B66C-4C59-8E14-B35D6E4B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Noisy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DACEB-F776-4B6A-ACC7-3E7F5DE0D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" y="1744658"/>
            <a:ext cx="10921466" cy="10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33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0F22-80CC-4D44-950C-B2B034BA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De-Noising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AABF-3C16-44A0-855D-3D7E0FE7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Notice, how we are mimicking supervised learning techniques.</a:t>
            </a:r>
          </a:p>
          <a:p>
            <a:r>
              <a:rPr lang="en-GB" dirty="0"/>
              <a:t>This system is unsupervised however, as it is using unlabelled data as both input and output</a:t>
            </a:r>
          </a:p>
          <a:p>
            <a:r>
              <a:rPr lang="en-GB" dirty="0"/>
              <a:t>For our de-noising autoencoder, I have decided to use convolutional layers in order to enable effective feature extraction</a:t>
            </a:r>
          </a:p>
          <a:p>
            <a:r>
              <a:rPr lang="en-GB" dirty="0"/>
              <a:t>Typically, convolutional approaches are more versatile and effective than just using ANN’s</a:t>
            </a:r>
          </a:p>
          <a:p>
            <a:r>
              <a:rPr lang="en-GB" dirty="0"/>
              <a:t>Let’s look at code! </a:t>
            </a:r>
            <a:r>
              <a:rPr lang="en-GB" dirty="0">
                <a:hlinkClick r:id="rId2"/>
              </a:rPr>
              <a:t>https://github.com/philipmortimer/MNIST-TF/blob/main/denoiseAutoencoder.py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45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CBED5-D0FE-47B2-865F-696F4ACF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De-Noised Images</a:t>
            </a:r>
          </a:p>
        </p:txBody>
      </p:sp>
      <p:pic>
        <p:nvPicPr>
          <p:cNvPr id="5" name="Picture 4" descr="A collage of photos&#10;&#10;Description automatically generated with low confidence">
            <a:extLst>
              <a:ext uri="{FF2B5EF4-FFF2-40B4-BE49-F238E27FC236}">
                <a16:creationId xmlns:a16="http://schemas.microsoft.com/office/drawing/2014/main" id="{C86D4DC3-0419-4A24-99F1-C0866CCB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" y="1198585"/>
            <a:ext cx="10921466" cy="21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4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55BB-A8BD-400E-967D-AF3FE6B5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AD45-30A1-4564-A9ED-A177A40F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975123"/>
          </a:xfrm>
        </p:spPr>
        <p:txBody>
          <a:bodyPr/>
          <a:lstStyle/>
          <a:p>
            <a:r>
              <a:rPr lang="en-GB" dirty="0"/>
              <a:t>Principal component analysis (PCA) is another technique commonly used for dimension reduction</a:t>
            </a:r>
          </a:p>
          <a:p>
            <a:r>
              <a:rPr lang="en-GB" dirty="0"/>
              <a:t>Let’s say we have a database containing millions of entries</a:t>
            </a:r>
          </a:p>
          <a:p>
            <a:r>
              <a:rPr lang="en-GB" dirty="0"/>
              <a:t>Each record stores three data attributes: x, y and z.</a:t>
            </a:r>
          </a:p>
          <a:p>
            <a:r>
              <a:rPr lang="en-GB" dirty="0"/>
              <a:t>Thus, each record is three dimensional</a:t>
            </a:r>
          </a:p>
          <a:p>
            <a:r>
              <a:rPr lang="en-GB" dirty="0"/>
              <a:t>PCA allows us to compress this dataset to 1d, 2d or 3d</a:t>
            </a:r>
          </a:p>
          <a:p>
            <a:r>
              <a:rPr lang="en-GB" dirty="0"/>
              <a:t>It does this by exploiting relationships between x, y and z.</a:t>
            </a:r>
          </a:p>
          <a:p>
            <a:r>
              <a:rPr lang="en-GB" dirty="0"/>
              <a:t>If it turns out that x = 0.5y + 2z, then we can reduce dimensionality as we clearly don’t actually need to store x. It can simply be calculated from y and z.</a:t>
            </a:r>
          </a:p>
        </p:txBody>
      </p:sp>
    </p:spTree>
    <p:extLst>
      <p:ext uri="{BB962C8B-B14F-4D97-AF65-F5344CB8AC3E}">
        <p14:creationId xmlns:p14="http://schemas.microsoft.com/office/powerpoint/2010/main" val="5810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F501-752B-41F6-9780-5E04F2A6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F91C-8DD8-49E1-BBC5-5E0AA0A9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Before, doing anything else, it is very important that we standardise all of our attributes so that they have the same range</a:t>
            </a:r>
          </a:p>
          <a:p>
            <a:r>
              <a:rPr lang="en-GB" dirty="0"/>
              <a:t>This is important as PCA essentially captures maximum variance</a:t>
            </a:r>
          </a:p>
          <a:p>
            <a:r>
              <a:rPr lang="en-GB" dirty="0"/>
              <a:t>If one variable has range [0, 255] whilst another has [0, 1], the first variable will typically produce a much larger variance. This is misleading and hence both would need to be altered to fit same range (e.g. [0, 1])</a:t>
            </a:r>
          </a:p>
        </p:txBody>
      </p:sp>
    </p:spTree>
    <p:extLst>
      <p:ext uri="{BB962C8B-B14F-4D97-AF65-F5344CB8AC3E}">
        <p14:creationId xmlns:p14="http://schemas.microsoft.com/office/powerpoint/2010/main" val="25144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F820-7AAC-44BB-90E5-DD4A7CC2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92" y="457267"/>
            <a:ext cx="7729728" cy="1188720"/>
          </a:xfrm>
        </p:spPr>
        <p:txBody>
          <a:bodyPr>
            <a:normAutofit/>
          </a:bodyPr>
          <a:lstStyle/>
          <a:p>
            <a:r>
              <a:rPr lang="en-GB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4034-D012-4209-A085-448429DA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1859622"/>
            <a:ext cx="3631692" cy="4541178"/>
          </a:xfrm>
        </p:spPr>
        <p:txBody>
          <a:bodyPr>
            <a:normAutofit/>
          </a:bodyPr>
          <a:lstStyle/>
          <a:p>
            <a:r>
              <a:rPr lang="en-GB" dirty="0"/>
              <a:t>Say we have records with n variables. This data is said to be n-dimensional</a:t>
            </a:r>
          </a:p>
          <a:p>
            <a:r>
              <a:rPr lang="en-GB" dirty="0"/>
              <a:t>We can then compute the covariance matrix for all possible combination of variable pairs.</a:t>
            </a:r>
          </a:p>
          <a:p>
            <a:r>
              <a:rPr lang="en-GB" dirty="0"/>
              <a:t>If the covariance is positive, it suggests that as one variable, increases, so does the other</a:t>
            </a:r>
          </a:p>
          <a:p>
            <a:r>
              <a:rPr lang="en-GB" dirty="0"/>
              <a:t>Similarly, if it’s negative, it suggests that they are inversely correlated</a:t>
            </a:r>
          </a:p>
          <a:p>
            <a:r>
              <a:rPr lang="en-GB" dirty="0"/>
              <a:t>Small covariances suggest minimal correlation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A81D36-E15E-4BF8-936C-883B11DE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793C47-93A8-40BA-A9B7-BBA12F48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ovariance Matrix for 3-Dimensional Data">
            <a:extLst>
              <a:ext uri="{FF2B5EF4-FFF2-40B4-BE49-F238E27FC236}">
                <a16:creationId xmlns:a16="http://schemas.microsoft.com/office/drawing/2014/main" id="{E0643441-6A23-450D-BEB7-BE7B8773F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8262" y="3898645"/>
            <a:ext cx="2962656" cy="6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59BD1-3FD4-4FF9-B08B-EAF7427933E6}"/>
              </a:ext>
            </a:extLst>
          </p:cNvPr>
          <p:cNvSpPr txBox="1"/>
          <p:nvPr/>
        </p:nvSpPr>
        <p:spPr>
          <a:xfrm>
            <a:off x="6765533" y="5238082"/>
            <a:ext cx="29064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i="1" dirty="0"/>
              <a:t>Covariance matrix for 3d data</a:t>
            </a:r>
          </a:p>
        </p:txBody>
      </p:sp>
    </p:spTree>
    <p:extLst>
      <p:ext uri="{BB962C8B-B14F-4D97-AF65-F5344CB8AC3E}">
        <p14:creationId xmlns:p14="http://schemas.microsoft.com/office/powerpoint/2010/main" val="11173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0C87-AD8F-43E5-9BD6-A333F15B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8C6C-F786-4736-9A4E-F86FAF21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idea of PCA is to convert n variables into k variables where k &lt;= n</a:t>
            </a:r>
          </a:p>
          <a:p>
            <a:r>
              <a:rPr lang="en-GB" dirty="0"/>
              <a:t>To do this we will create k principal components. The idea is that we fit the most amount of information possible into the first principal component. Then as much into the second component and so on</a:t>
            </a:r>
          </a:p>
          <a:p>
            <a:r>
              <a:rPr lang="en-GB" dirty="0"/>
              <a:t>This allows us to use the first k principal components and ignore the rest, as these first k components will encode the most information </a:t>
            </a:r>
          </a:p>
        </p:txBody>
      </p:sp>
    </p:spTree>
    <p:extLst>
      <p:ext uri="{BB962C8B-B14F-4D97-AF65-F5344CB8AC3E}">
        <p14:creationId xmlns:p14="http://schemas.microsoft.com/office/powerpoint/2010/main" val="27668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36B60-6B07-4369-B19E-AE23A6B2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14F3-0784-494D-AA1A-B467F1FB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an example for data which has 10 attributes</a:t>
            </a:r>
          </a:p>
          <a:p>
            <a:r>
              <a:rPr lang="en-GB" dirty="0">
                <a:solidFill>
                  <a:schemeClr val="bg1"/>
                </a:solidFill>
              </a:rPr>
              <a:t>One principal component attribute (which we must calculate) can explain about 40% of the data variance</a:t>
            </a:r>
          </a:p>
        </p:txBody>
      </p:sp>
      <p:pic>
        <p:nvPicPr>
          <p:cNvPr id="10242" name="Picture 2" descr="Percentage of Variance (Information) for each by PC">
            <a:extLst>
              <a:ext uri="{FF2B5EF4-FFF2-40B4-BE49-F238E27FC236}">
                <a16:creationId xmlns:a16="http://schemas.microsoft.com/office/drawing/2014/main" id="{A968B076-F28C-4230-91FD-061FC2B7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92051"/>
            <a:ext cx="6250769" cy="431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77D43-C0DE-4EFA-980E-1A425B5A11AC}"/>
              </a:ext>
            </a:extLst>
          </p:cNvPr>
          <p:cNvSpPr txBox="1"/>
          <p:nvPr/>
        </p:nvSpPr>
        <p:spPr>
          <a:xfrm>
            <a:off x="5297763" y="6133672"/>
            <a:ext cx="50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Credit: </a:t>
            </a:r>
            <a:r>
              <a:rPr lang="en-GB" dirty="0">
                <a:hlinkClick r:id="rId3"/>
              </a:rPr>
              <a:t>https://builtin.com/data-science/step-step-explanation-principal-component-analysis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72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F10-29E5-475C-A65C-E0116D55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E923-168C-49B6-A2A8-EDB890E0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19219"/>
            <a:ext cx="7729728" cy="4392202"/>
          </a:xfrm>
        </p:spPr>
        <p:txBody>
          <a:bodyPr/>
          <a:lstStyle/>
          <a:p>
            <a:r>
              <a:rPr lang="en-GB" dirty="0"/>
              <a:t>If we calculate all of the eigenvectors of our covariance matrix(and normalise them where we needed), we get a set of vectors</a:t>
            </a:r>
          </a:p>
          <a:p>
            <a:r>
              <a:rPr lang="en-GB" dirty="0"/>
              <a:t>These vectors form an orthonormal basis</a:t>
            </a:r>
          </a:p>
          <a:p>
            <a:r>
              <a:rPr lang="en-GB" dirty="0"/>
              <a:t>Additionally, the corresponding eigenvalues indicate order of importance of each eigenvector (/principal component).</a:t>
            </a:r>
          </a:p>
          <a:p>
            <a:r>
              <a:rPr lang="en-GB" dirty="0"/>
              <a:t>This allows us to rank each principal component as seen on the previous page</a:t>
            </a:r>
          </a:p>
          <a:p>
            <a:r>
              <a:rPr lang="en-GB" dirty="0"/>
              <a:t>You don’t have to understand the maths behind this, just that it allows us to effectively reduce dimensionality</a:t>
            </a:r>
          </a:p>
          <a:p>
            <a:r>
              <a:rPr lang="en-GB" dirty="0"/>
              <a:t>We can select the number of dimensions / accuracy we want</a:t>
            </a:r>
          </a:p>
          <a:p>
            <a:r>
              <a:rPr lang="en-GB" dirty="0"/>
              <a:t>It’s important to note that the principal components lack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575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2EBA-5B80-456D-BA73-BB9DC0D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907F-6B04-4F46-8719-8FAA85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Supervised learning involves labelled datasets. These labels often have to be produced by people</a:t>
            </a:r>
          </a:p>
          <a:p>
            <a:r>
              <a:rPr lang="en-GB" dirty="0"/>
              <a:t>As machine learning requires large amounts of data to be effective, it is often very expensive to label the data required</a:t>
            </a:r>
          </a:p>
          <a:p>
            <a:r>
              <a:rPr lang="en-GB" dirty="0"/>
              <a:t>This makes supervised learning challenging and costly to implement</a:t>
            </a:r>
          </a:p>
          <a:p>
            <a:r>
              <a:rPr lang="en-GB" dirty="0"/>
              <a:t>It also means that the strength of a model is limited by the accuracy of the labels</a:t>
            </a:r>
          </a:p>
          <a:p>
            <a:r>
              <a:rPr lang="en-GB" dirty="0"/>
              <a:t>This makes AI prone to human error and bias</a:t>
            </a:r>
          </a:p>
        </p:txBody>
      </p:sp>
    </p:spTree>
    <p:extLst>
      <p:ext uri="{BB962C8B-B14F-4D97-AF65-F5344CB8AC3E}">
        <p14:creationId xmlns:p14="http://schemas.microsoft.com/office/powerpoint/2010/main" val="33384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41F10-29E5-475C-A65C-E0116D5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PCA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2720064-2739-47A5-B448-D1CB4825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939200"/>
            <a:ext cx="10921466" cy="2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0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e Glowing Python: PCA and image compression with numpy">
            <a:extLst>
              <a:ext uri="{FF2B5EF4-FFF2-40B4-BE49-F238E27FC236}">
                <a16:creationId xmlns:a16="http://schemas.microsoft.com/office/drawing/2014/main" id="{9D33B776-07E4-4499-B605-D1B02C261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8071" y="804334"/>
            <a:ext cx="6975857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50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E990-FDB2-4563-85BC-4122C8A7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67088"/>
            <a:ext cx="7729728" cy="118872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62F0-B51F-4830-9D61-1EDFADC8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3"/>
            <a:ext cx="7729728" cy="3754228"/>
          </a:xfrm>
        </p:spPr>
        <p:txBody>
          <a:bodyPr/>
          <a:lstStyle/>
          <a:p>
            <a:r>
              <a:rPr lang="en-GB" dirty="0"/>
              <a:t>Unsupervised learning is a machine learning technique applied to datasets which are unlabelled</a:t>
            </a:r>
          </a:p>
          <a:p>
            <a:r>
              <a:rPr lang="en-GB" dirty="0"/>
              <a:t>There are a very wide range of algorithms used in unsupervised learning</a:t>
            </a:r>
          </a:p>
          <a:p>
            <a:r>
              <a:rPr lang="en-GB" dirty="0"/>
              <a:t>K-means clustering focuses on grouping datapoints into a certain number of groups. These clusters will group datapoints that are most similar to them</a:t>
            </a:r>
          </a:p>
          <a:p>
            <a:r>
              <a:rPr lang="en-GB" dirty="0"/>
              <a:t>Similarity between datapoints is calculated via the Euclidian distance in the vector space formed by the attributes of the points</a:t>
            </a:r>
          </a:p>
          <a:p>
            <a:r>
              <a:rPr lang="en-GB" dirty="0"/>
              <a:t>Autoencoders are often used to reduce dimensionality of data</a:t>
            </a:r>
          </a:p>
          <a:p>
            <a:r>
              <a:rPr lang="en-GB" dirty="0"/>
              <a:t>Autoencoders consist of an </a:t>
            </a:r>
            <a:r>
              <a:rPr lang="en-GB" b="1" dirty="0"/>
              <a:t>encoder</a:t>
            </a:r>
            <a:r>
              <a:rPr lang="en-GB" dirty="0"/>
              <a:t> neural network and a </a:t>
            </a:r>
            <a:r>
              <a:rPr lang="en-GB" b="1" dirty="0"/>
              <a:t>decoder</a:t>
            </a:r>
            <a:r>
              <a:rPr lang="en-GB" dirty="0"/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787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E990-FDB2-4563-85BC-4122C8A7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67088"/>
            <a:ext cx="7729728" cy="118872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62F0-B51F-4830-9D61-1EDFADC8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4293622"/>
          </a:xfrm>
        </p:spPr>
        <p:txBody>
          <a:bodyPr/>
          <a:lstStyle/>
          <a:p>
            <a:r>
              <a:rPr lang="en-GB" dirty="0"/>
              <a:t>The encoder network reduces the dimensionality of the network to a compressed format</a:t>
            </a:r>
          </a:p>
          <a:p>
            <a:r>
              <a:rPr lang="en-GB" dirty="0"/>
              <a:t>The decoder network takes this compressed format and attempts to convert it back to the original datapoint</a:t>
            </a:r>
          </a:p>
          <a:p>
            <a:r>
              <a:rPr lang="en-GB" dirty="0"/>
              <a:t>This can often be thought of as a feature extraction network</a:t>
            </a:r>
          </a:p>
          <a:p>
            <a:r>
              <a:rPr lang="en-GB" dirty="0"/>
              <a:t>Principal Component Analysis (PCA) is another dimensionality reduction technique</a:t>
            </a:r>
          </a:p>
          <a:p>
            <a:r>
              <a:rPr lang="en-GB" dirty="0"/>
              <a:t>The idea is that data may consists of n attributes. In the case of an image, this may mean n pixels</a:t>
            </a:r>
          </a:p>
          <a:p>
            <a:r>
              <a:rPr lang="en-GB" dirty="0"/>
              <a:t>PCA uses complicated maths to create an orthonormal basis with n attributes.</a:t>
            </a:r>
          </a:p>
        </p:txBody>
      </p:sp>
    </p:spTree>
    <p:extLst>
      <p:ext uri="{BB962C8B-B14F-4D97-AF65-F5344CB8AC3E}">
        <p14:creationId xmlns:p14="http://schemas.microsoft.com/office/powerpoint/2010/main" val="34122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25A6-7348-4668-87DA-9677097F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CFF3-1619-4837-A9D5-B22FA576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7273"/>
          </a:xfrm>
        </p:spPr>
        <p:txBody>
          <a:bodyPr/>
          <a:lstStyle/>
          <a:p>
            <a:r>
              <a:rPr lang="en-GB" dirty="0"/>
              <a:t>PCA essentially converts a data item of n attributes and calculates n different attributes to use.</a:t>
            </a:r>
          </a:p>
          <a:p>
            <a:r>
              <a:rPr lang="en-GB" dirty="0"/>
              <a:t>As much information as possible is put into the first attribute. As much information as possible is put into the second attribute</a:t>
            </a:r>
          </a:p>
          <a:p>
            <a:r>
              <a:rPr lang="en-GB" dirty="0"/>
              <a:t>This allows us to reduce the dimensionality of data by dropping as many of the least important attributes as we wish</a:t>
            </a:r>
          </a:p>
          <a:p>
            <a:r>
              <a:rPr lang="en-GB" dirty="0"/>
              <a:t>We can balance the accuracy of the compression with the reduction in data size as we choose</a:t>
            </a:r>
          </a:p>
          <a:p>
            <a:r>
              <a:rPr lang="en-GB" dirty="0"/>
              <a:t>There are many other useful unsupervised techniques</a:t>
            </a:r>
          </a:p>
        </p:txBody>
      </p:sp>
    </p:spTree>
    <p:extLst>
      <p:ext uri="{BB962C8B-B14F-4D97-AF65-F5344CB8AC3E}">
        <p14:creationId xmlns:p14="http://schemas.microsoft.com/office/powerpoint/2010/main" val="38850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3508-6ABF-4698-A39E-24759180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Questions</a:t>
            </a:r>
          </a:p>
        </p:txBody>
      </p:sp>
      <p:pic>
        <p:nvPicPr>
          <p:cNvPr id="8194" name="Picture 2" descr="Interview Questions to Ask the Hiring Manager | JRoss Recruiters">
            <a:extLst>
              <a:ext uri="{FF2B5EF4-FFF2-40B4-BE49-F238E27FC236}">
                <a16:creationId xmlns:a16="http://schemas.microsoft.com/office/drawing/2014/main" id="{5020E69C-6370-4CD8-8495-03C8199A4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511713"/>
            <a:ext cx="6257544" cy="351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96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936-F49F-45C6-AFD1-6CD6E04B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326" y="204296"/>
            <a:ext cx="7729728" cy="1188720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943B5-ADFA-4F01-8E27-94ADFA54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1691"/>
          </a:xfrm>
        </p:spPr>
        <p:txBody>
          <a:bodyPr/>
          <a:lstStyle/>
          <a:p>
            <a:r>
              <a:rPr lang="en-GB" dirty="0"/>
              <a:t>K-means clustering: </a:t>
            </a:r>
            <a:r>
              <a:rPr lang="en-GB" dirty="0">
                <a:hlinkClick r:id="rId2"/>
              </a:rPr>
              <a:t>https://www.analyticsvidhya.com/blog/2019/08/comprehensive-guide-k-means-clustering/</a:t>
            </a:r>
            <a:r>
              <a:rPr lang="en-GB" dirty="0"/>
              <a:t> </a:t>
            </a:r>
          </a:p>
          <a:p>
            <a:r>
              <a:rPr lang="en-GB" dirty="0"/>
              <a:t>Autoencoder: </a:t>
            </a:r>
            <a:r>
              <a:rPr lang="en-GB" dirty="0">
                <a:hlinkClick r:id="rId3"/>
              </a:rPr>
              <a:t>https://www.jeremyjordan.me/autoencoders/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https://www.v7labs.com/blog/autoencoders-guide</a:t>
            </a:r>
            <a:r>
              <a:rPr lang="en-GB" dirty="0"/>
              <a:t> </a:t>
            </a:r>
          </a:p>
          <a:p>
            <a:r>
              <a:rPr lang="en-GB" dirty="0"/>
              <a:t>Principal Component Analysis (PCA): </a:t>
            </a:r>
            <a:r>
              <a:rPr lang="en-GB" dirty="0">
                <a:hlinkClick r:id="rId5"/>
              </a:rPr>
              <a:t>https://builtin.com/data-science/step-step-explanation-principal-component-analysis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34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C92A-D00C-415E-B3D7-EFD060B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DF2D-14E8-42E0-A6AE-E73B847E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4356"/>
            <a:ext cx="7729728" cy="4058292"/>
          </a:xfrm>
        </p:spPr>
        <p:txBody>
          <a:bodyPr/>
          <a:lstStyle/>
          <a:p>
            <a:r>
              <a:rPr lang="en-GB" dirty="0"/>
              <a:t>Therefore, it is often much more appropriate to use unlabelled data</a:t>
            </a:r>
          </a:p>
          <a:p>
            <a:r>
              <a:rPr lang="en-GB" dirty="0"/>
              <a:t>This is often more cost effective</a:t>
            </a:r>
          </a:p>
          <a:p>
            <a:r>
              <a:rPr lang="en-GB" dirty="0"/>
              <a:t>There are also a wide range of systems were labelling data is simply inappropriate</a:t>
            </a:r>
          </a:p>
          <a:p>
            <a:r>
              <a:rPr lang="en-GB" dirty="0"/>
              <a:t>For example, me way have a social media website with a large number of users</a:t>
            </a:r>
          </a:p>
          <a:p>
            <a:r>
              <a:rPr lang="en-GB" dirty="0"/>
              <a:t>We may want to make an AI that recommends content that they are likely to find interesting</a:t>
            </a:r>
          </a:p>
          <a:p>
            <a:r>
              <a:rPr lang="en-GB" dirty="0"/>
              <a:t>We as outside observers have no efficient way to label these users interests (we don’t know what that person actually likes)</a:t>
            </a:r>
          </a:p>
          <a:p>
            <a:r>
              <a:rPr lang="en-GB" dirty="0"/>
              <a:t>However, a computer might be able to look at content that similar people like, and deduce that the user is likely to enjoy similar content</a:t>
            </a:r>
          </a:p>
        </p:txBody>
      </p:sp>
    </p:spTree>
    <p:extLst>
      <p:ext uri="{BB962C8B-B14F-4D97-AF65-F5344CB8AC3E}">
        <p14:creationId xmlns:p14="http://schemas.microsoft.com/office/powerpoint/2010/main" val="22577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D84A-5EC9-463B-8241-FA58C4E6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CE75-49FD-462C-9B4E-DBACF859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supervised learning, there are a number of different algorithms to use (with gradient descent simply being the most common one)</a:t>
            </a:r>
          </a:p>
          <a:p>
            <a:r>
              <a:rPr lang="en-GB" dirty="0"/>
              <a:t>Unsupervised learning is a bucket term that encapsulates a range of possible algorithms</a:t>
            </a:r>
          </a:p>
          <a:p>
            <a:r>
              <a:rPr lang="en-GB" dirty="0"/>
              <a:t>Arguably the most popular one is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8681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41EF-21A9-47CE-A1AE-674B249A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F42E-0C86-47B6-B49E-34989AF0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idea behind K-means clustering is that we have a set of datapoints and we went to group these data points into k clusters.</a:t>
            </a:r>
          </a:p>
          <a:p>
            <a:r>
              <a:rPr lang="en-GB" dirty="0"/>
              <a:t>The idea is that each of these clusters should represent similar datapoints</a:t>
            </a:r>
          </a:p>
          <a:p>
            <a:r>
              <a:rPr lang="en-GB" dirty="0"/>
              <a:t>The programmer species the number of different clusters that the data should be broken into (i.e. the value of 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 Means Clustering Simplified in Python | K Means Algorithm">
            <a:extLst>
              <a:ext uri="{FF2B5EF4-FFF2-40B4-BE49-F238E27FC236}">
                <a16:creationId xmlns:a16="http://schemas.microsoft.com/office/drawing/2014/main" id="{8ECA7378-09DD-4E56-90EE-2A089672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8136" y="1124712"/>
            <a:ext cx="9135728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1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125C-6DE7-4705-A1FC-1D5565BD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4205-2C00-4B6E-8A2E-614C9B00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select k random points to be the initial “centroids” of each cluster</a:t>
            </a:r>
          </a:p>
          <a:p>
            <a:r>
              <a:rPr lang="en-GB" dirty="0"/>
              <a:t>We assign all points to one of these clusters by choosing the closest centroid for each point</a:t>
            </a:r>
          </a:p>
          <a:p>
            <a:r>
              <a:rPr lang="en-GB" dirty="0"/>
              <a:t>Now we can recompute the centroid of the cluster by aggregating the distance of all points</a:t>
            </a:r>
          </a:p>
          <a:p>
            <a:r>
              <a:rPr lang="en-GB" dirty="0"/>
              <a:t>We repeat this process with the newly calculated centroid</a:t>
            </a:r>
          </a:p>
          <a:p>
            <a:r>
              <a:rPr lang="en-GB" dirty="0"/>
              <a:t>This process occurs until the centroids no longer change (or until a specified number of iterations has passed)</a:t>
            </a:r>
          </a:p>
        </p:txBody>
      </p:sp>
    </p:spTree>
    <p:extLst>
      <p:ext uri="{BB962C8B-B14F-4D97-AF65-F5344CB8AC3E}">
        <p14:creationId xmlns:p14="http://schemas.microsoft.com/office/powerpoint/2010/main" val="24198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2463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Gill Sans MT</vt:lpstr>
      <vt:lpstr>Office Theme</vt:lpstr>
      <vt:lpstr>Parcel</vt:lpstr>
      <vt:lpstr>Introduction to AI – Unsupervised Learning</vt:lpstr>
      <vt:lpstr>PowerPoint Presentation</vt:lpstr>
      <vt:lpstr>Recap</vt:lpstr>
      <vt:lpstr>Unsupervised Learning</vt:lpstr>
      <vt:lpstr>Unsupervised Learning</vt:lpstr>
      <vt:lpstr>Unsupervised Learning</vt:lpstr>
      <vt:lpstr>K-Means Clustering</vt:lpstr>
      <vt:lpstr>PowerPoint Presentation</vt:lpstr>
      <vt:lpstr>Algorithm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Elbow Method</vt:lpstr>
      <vt:lpstr>PowerPoint Presentation</vt:lpstr>
      <vt:lpstr>K-Means</vt:lpstr>
      <vt:lpstr>K-Means</vt:lpstr>
      <vt:lpstr>PowerPoint Presentation</vt:lpstr>
      <vt:lpstr>Auto-Encoders</vt:lpstr>
      <vt:lpstr>Auto-Encoders</vt:lpstr>
      <vt:lpstr>PowerPoint Presentation</vt:lpstr>
      <vt:lpstr>Auto-Encoder</vt:lpstr>
      <vt:lpstr>Auto-Encoders</vt:lpstr>
      <vt:lpstr>Auto-Encoders</vt:lpstr>
      <vt:lpstr>Auto-Encoders</vt:lpstr>
      <vt:lpstr>Auto-Encoders</vt:lpstr>
      <vt:lpstr>Noisy Images</vt:lpstr>
      <vt:lpstr>De-Noising Autoencoder</vt:lpstr>
      <vt:lpstr>De-Noised Images</vt:lpstr>
      <vt:lpstr>Principal Component Analysis (PCA)</vt:lpstr>
      <vt:lpstr>PCA</vt:lpstr>
      <vt:lpstr>PCA</vt:lpstr>
      <vt:lpstr>PCA</vt:lpstr>
      <vt:lpstr>PCA</vt:lpstr>
      <vt:lpstr>PCA</vt:lpstr>
      <vt:lpstr>PCA</vt:lpstr>
      <vt:lpstr>PowerPoint Presentation</vt:lpstr>
      <vt:lpstr>Summary</vt:lpstr>
      <vt:lpstr>Summary</vt:lpstr>
      <vt:lpstr>Summary</vt:lpstr>
      <vt:lpstr>Questions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– Unsupervised Learning</dc:title>
  <dc:creator>Philip Mortimer</dc:creator>
  <cp:lastModifiedBy>Philip Mortimer</cp:lastModifiedBy>
  <cp:revision>100</cp:revision>
  <dcterms:created xsi:type="dcterms:W3CDTF">2022-04-10T20:38:31Z</dcterms:created>
  <dcterms:modified xsi:type="dcterms:W3CDTF">2022-04-12T14:29:29Z</dcterms:modified>
</cp:coreProperties>
</file>