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4"/>
  </p:notesMasterIdLst>
  <p:sldIdLst>
    <p:sldId id="257" r:id="rId3"/>
    <p:sldId id="258" r:id="rId4"/>
    <p:sldId id="259" r:id="rId5"/>
    <p:sldId id="260" r:id="rId6"/>
    <p:sldId id="261" r:id="rId7"/>
    <p:sldId id="263" r:id="rId8"/>
    <p:sldId id="264" r:id="rId9"/>
    <p:sldId id="265" r:id="rId10"/>
    <p:sldId id="266" r:id="rId11"/>
    <p:sldId id="268" r:id="rId12"/>
    <p:sldId id="267" r:id="rId13"/>
    <p:sldId id="269" r:id="rId14"/>
    <p:sldId id="275" r:id="rId15"/>
    <p:sldId id="274" r:id="rId16"/>
    <p:sldId id="276" r:id="rId17"/>
    <p:sldId id="277" r:id="rId18"/>
    <p:sldId id="279" r:id="rId19"/>
    <p:sldId id="278" r:id="rId20"/>
    <p:sldId id="280" r:id="rId21"/>
    <p:sldId id="281" r:id="rId22"/>
    <p:sldId id="282" r:id="rId23"/>
    <p:sldId id="283" r:id="rId24"/>
    <p:sldId id="284" r:id="rId25"/>
    <p:sldId id="285" r:id="rId26"/>
    <p:sldId id="286" r:id="rId27"/>
    <p:sldId id="298" r:id="rId28"/>
    <p:sldId id="287" r:id="rId29"/>
    <p:sldId id="288" r:id="rId30"/>
    <p:sldId id="289" r:id="rId31"/>
    <p:sldId id="291" r:id="rId32"/>
    <p:sldId id="292"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26" r:id="rId58"/>
    <p:sldId id="327" r:id="rId59"/>
    <p:sldId id="328" r:id="rId60"/>
    <p:sldId id="329" r:id="rId61"/>
    <p:sldId id="330" r:id="rId62"/>
    <p:sldId id="33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6624E-8121-4E6C-9442-A70CC30F64D3}" type="datetimeFigureOut">
              <a:rPr lang="en-GB" smtClean="0"/>
              <a:t>14/04/2022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A4AE1-6B30-4FB4-AEC7-C8AAD4782188}" type="slidenum">
              <a:rPr lang="en-GB" smtClean="0"/>
              <a:t>‹#›</a:t>
            </a:fld>
            <a:endParaRPr lang="en-GB"/>
          </a:p>
        </p:txBody>
      </p:sp>
    </p:spTree>
    <p:extLst>
      <p:ext uri="{BB962C8B-B14F-4D97-AF65-F5344CB8AC3E}">
        <p14:creationId xmlns:p14="http://schemas.microsoft.com/office/powerpoint/2010/main" val="59978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1A4AE1-6B30-4FB4-AEC7-C8AAD4782188}" type="slidenum">
              <a:rPr lang="en-GB" smtClean="0"/>
              <a:t>28</a:t>
            </a:fld>
            <a:endParaRPr lang="en-GB"/>
          </a:p>
        </p:txBody>
      </p:sp>
    </p:spTree>
    <p:extLst>
      <p:ext uri="{BB962C8B-B14F-4D97-AF65-F5344CB8AC3E}">
        <p14:creationId xmlns:p14="http://schemas.microsoft.com/office/powerpoint/2010/main" val="117243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D536-3873-404F-AFEE-898A0EF5F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58CDEB8-69AF-4422-9100-2DAD4E83C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DF16652-4A11-47CB-A8EE-B3EF9174B366}"/>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5" name="Footer Placeholder 4">
            <a:extLst>
              <a:ext uri="{FF2B5EF4-FFF2-40B4-BE49-F238E27FC236}">
                <a16:creationId xmlns:a16="http://schemas.microsoft.com/office/drawing/2014/main" id="{B833CAA6-E54A-44DC-858B-CE818E41A0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8669C5-63D0-4487-82E9-9796C12757FC}"/>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64616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2653-71C1-4818-A9A3-2FA1E022D9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715120-3EEA-47DC-9A6B-3D23CFAB6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0328B7-6905-4C99-BCD8-B26388FEB76F}"/>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5" name="Footer Placeholder 4">
            <a:extLst>
              <a:ext uri="{FF2B5EF4-FFF2-40B4-BE49-F238E27FC236}">
                <a16:creationId xmlns:a16="http://schemas.microsoft.com/office/drawing/2014/main" id="{0ECD444C-EB6C-4AC6-87C6-287AD938F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8894F3-D199-4205-A9F5-10A4F0B74CEA}"/>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25041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E529EA-9503-4CE3-ACDA-02957049B1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054FE0-3C89-449F-A0A8-EC72F86B0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97948F-3047-403D-9B6B-DA32C9AD0EA0}"/>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5" name="Footer Placeholder 4">
            <a:extLst>
              <a:ext uri="{FF2B5EF4-FFF2-40B4-BE49-F238E27FC236}">
                <a16:creationId xmlns:a16="http://schemas.microsoft.com/office/drawing/2014/main" id="{1F0B7282-FC2A-495A-97E9-7EB57EF521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C364E6-F8C1-4370-A3DF-36AA325B1A92}"/>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334060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14/04/2022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87514143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14/04/2022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4229347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14/04/2022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89337526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C21EC1F-9507-4D27-9C64-015C1F72ED4D}" type="datetimeFigureOut">
              <a:rPr lang="en-GB" smtClean="0"/>
              <a:t>14/04/2022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595669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14/04/2022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6039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1EC1F-9507-4D27-9C64-015C1F72ED4D}" type="datetimeFigureOut">
              <a:rPr lang="en-GB" smtClean="0"/>
              <a:t>14/04/2022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749099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1EC1F-9507-4D27-9C64-015C1F72ED4D}" type="datetimeFigureOut">
              <a:rPr lang="en-GB" smtClean="0"/>
              <a:t>14/04/2022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711006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C21EC1F-9507-4D27-9C64-015C1F72ED4D}" type="datetimeFigureOut">
              <a:rPr lang="en-GB" smtClean="0"/>
              <a:t>14/04/2022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70545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43F8-590A-4BFF-A1F5-53509B7BFE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B8CA16-68D8-4B7B-8B23-3E0FF64091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38A494-74F8-4539-86F9-4F379F62F4D7}"/>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5" name="Footer Placeholder 4">
            <a:extLst>
              <a:ext uri="{FF2B5EF4-FFF2-40B4-BE49-F238E27FC236}">
                <a16:creationId xmlns:a16="http://schemas.microsoft.com/office/drawing/2014/main" id="{AB97752C-2F89-48E0-9071-2E1A38845A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2135BA-979E-4F54-A0BD-4DADE785021E}"/>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999874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C21EC1F-9507-4D27-9C64-015C1F72ED4D}" type="datetimeFigureOut">
              <a:rPr lang="en-GB" smtClean="0"/>
              <a:t>14/04/2022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424810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769584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90468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1A0-A178-4CF9-B7CB-FF2784B12E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E1A750D-7FD1-466F-AD7C-A4263A53C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B3BBB0-E5A2-416C-99D4-CBFD180074BD}"/>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5" name="Footer Placeholder 4">
            <a:extLst>
              <a:ext uri="{FF2B5EF4-FFF2-40B4-BE49-F238E27FC236}">
                <a16:creationId xmlns:a16="http://schemas.microsoft.com/office/drawing/2014/main" id="{38F4D1C3-41E6-4AFE-B649-C02534F96B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D80054-D8B4-4434-9DB8-1A94A339E2D1}"/>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95095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B674-E686-47A8-A169-6713B7C3D3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10EEC2-4C1F-4191-B2FB-D33627ABB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BA71494-2981-49CB-9E81-0C47E9B483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B186546-1AF4-47E7-8068-CD68095F272C}"/>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6" name="Footer Placeholder 5">
            <a:extLst>
              <a:ext uri="{FF2B5EF4-FFF2-40B4-BE49-F238E27FC236}">
                <a16:creationId xmlns:a16="http://schemas.microsoft.com/office/drawing/2014/main" id="{21CA6E4A-810A-4596-BB5A-9EB75BC288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ADBFF7-1397-4832-BEE0-EF9064B5561C}"/>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396831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2AA9-45B4-4676-841B-8E12772A641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54DA44-FC21-40D0-8B0A-D0746DBD3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D8563-89C9-4107-A17D-D92015BA3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1293CC-113D-4D83-B53B-90CE08F25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6CD31B-D51E-4E93-BE64-7AF9F615F0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A7CDC1A-F2DC-47B4-8913-8762C4A4E3D4}"/>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8" name="Footer Placeholder 7">
            <a:extLst>
              <a:ext uri="{FF2B5EF4-FFF2-40B4-BE49-F238E27FC236}">
                <a16:creationId xmlns:a16="http://schemas.microsoft.com/office/drawing/2014/main" id="{29CAC874-5C80-4569-982B-03EBCC559A5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DD1EE66-BE4B-4C12-9B8B-7690C9DD2243}"/>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82714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4F5B-7385-4AB9-BE27-AA3674A71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93571-1ECB-40AA-A3F0-163F4FF75221}"/>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4" name="Footer Placeholder 3">
            <a:extLst>
              <a:ext uri="{FF2B5EF4-FFF2-40B4-BE49-F238E27FC236}">
                <a16:creationId xmlns:a16="http://schemas.microsoft.com/office/drawing/2014/main" id="{02C7D5B0-A069-4103-879C-27DEA5E3651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DBB0773-F8FD-4233-9232-E109FB3E4CC3}"/>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30755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EA3D2-5AA4-4D62-A767-85B319E3966C}"/>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3" name="Footer Placeholder 2">
            <a:extLst>
              <a:ext uri="{FF2B5EF4-FFF2-40B4-BE49-F238E27FC236}">
                <a16:creationId xmlns:a16="http://schemas.microsoft.com/office/drawing/2014/main" id="{8CCE418B-ACAE-4ACE-9972-536A7866B61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52C027-04FB-459F-B914-5318525AE599}"/>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341604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FB0C-9395-4C06-88C9-4572FA269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E6C6BF-53DC-46A1-A116-D82BD82B9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B01189-ECE1-4223-9436-7499506EC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64009-95B7-4370-9A03-7992A022217F}"/>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6" name="Footer Placeholder 5">
            <a:extLst>
              <a:ext uri="{FF2B5EF4-FFF2-40B4-BE49-F238E27FC236}">
                <a16:creationId xmlns:a16="http://schemas.microsoft.com/office/drawing/2014/main" id="{0D65D33D-8FCF-4DA6-BD94-C530B4FC90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BA44A6-E8B3-4628-B3B6-D3BE07F73AF5}"/>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84291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8C0-C9A2-4160-ACC0-FFA58369A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7930264-BDD6-4045-BF5D-A925D6E03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86DA384-F7B9-4ADF-B67F-35AA442CA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4B6CC-EC66-4875-999B-6E3D5F7DAB9F}"/>
              </a:ext>
            </a:extLst>
          </p:cNvPr>
          <p:cNvSpPr>
            <a:spLocks noGrp="1"/>
          </p:cNvSpPr>
          <p:nvPr>
            <p:ph type="dt" sz="half" idx="10"/>
          </p:nvPr>
        </p:nvSpPr>
        <p:spPr/>
        <p:txBody>
          <a:bodyPr/>
          <a:lstStyle/>
          <a:p>
            <a:fld id="{D23223C7-9BFF-4B0F-A3A4-0F7B92233D8B}" type="datetimeFigureOut">
              <a:rPr lang="en-GB" smtClean="0"/>
              <a:t>14/04/2022</a:t>
            </a:fld>
            <a:endParaRPr lang="en-GB"/>
          </a:p>
        </p:txBody>
      </p:sp>
      <p:sp>
        <p:nvSpPr>
          <p:cNvPr id="6" name="Footer Placeholder 5">
            <a:extLst>
              <a:ext uri="{FF2B5EF4-FFF2-40B4-BE49-F238E27FC236}">
                <a16:creationId xmlns:a16="http://schemas.microsoft.com/office/drawing/2014/main" id="{9C52AD3E-6492-43F5-9FF1-E4C5DF25F9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C68FDB-65DF-4EB5-85DC-217D5A2684EE}"/>
              </a:ext>
            </a:extLst>
          </p:cNvPr>
          <p:cNvSpPr>
            <a:spLocks noGrp="1"/>
          </p:cNvSpPr>
          <p:nvPr>
            <p:ph type="sldNum" sz="quarter" idx="12"/>
          </p:nvPr>
        </p:nvSpPr>
        <p:spPr/>
        <p:txBody>
          <a:bodyPr/>
          <a:lstStyle/>
          <a:p>
            <a:fld id="{E3DBBA45-6879-4A3A-802E-DF17630C1BB3}" type="slidenum">
              <a:rPr lang="en-GB" smtClean="0"/>
              <a:t>‹#›</a:t>
            </a:fld>
            <a:endParaRPr lang="en-GB"/>
          </a:p>
        </p:txBody>
      </p:sp>
    </p:spTree>
    <p:extLst>
      <p:ext uri="{BB962C8B-B14F-4D97-AF65-F5344CB8AC3E}">
        <p14:creationId xmlns:p14="http://schemas.microsoft.com/office/powerpoint/2010/main" val="154978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2AE49-D0AE-4752-B4F7-10948AF32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A6C20D-747B-4BDC-ADDB-2ACD07C78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4A7D31-7071-4E45-A369-0F8B8DB02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223C7-9BFF-4B0F-A3A4-0F7B92233D8B}" type="datetimeFigureOut">
              <a:rPr lang="en-GB" smtClean="0"/>
              <a:t>14/04/2022</a:t>
            </a:fld>
            <a:endParaRPr lang="en-GB"/>
          </a:p>
        </p:txBody>
      </p:sp>
      <p:sp>
        <p:nvSpPr>
          <p:cNvPr id="5" name="Footer Placeholder 4">
            <a:extLst>
              <a:ext uri="{FF2B5EF4-FFF2-40B4-BE49-F238E27FC236}">
                <a16:creationId xmlns:a16="http://schemas.microsoft.com/office/drawing/2014/main" id="{F80B630E-1F84-4031-A2A6-92E2AB7D4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6EB194-6DA7-4C3D-BB13-B48B04BDE0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BBA45-6879-4A3A-802E-DF17630C1BB3}" type="slidenum">
              <a:rPr lang="en-GB" smtClean="0"/>
              <a:t>‹#›</a:t>
            </a:fld>
            <a:endParaRPr lang="en-GB"/>
          </a:p>
        </p:txBody>
      </p:sp>
    </p:spTree>
    <p:extLst>
      <p:ext uri="{BB962C8B-B14F-4D97-AF65-F5344CB8AC3E}">
        <p14:creationId xmlns:p14="http://schemas.microsoft.com/office/powerpoint/2010/main" val="4574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21EC1F-9507-4D27-9C64-015C1F72ED4D}" type="datetimeFigureOut">
              <a:rPr lang="en-GB" smtClean="0"/>
              <a:t>14/04/2022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18CCBA-ADB7-496D-BDCB-81403DDCC3CB}" type="slidenum">
              <a:rPr lang="en-GB" smtClean="0"/>
              <a:t>‹#›</a:t>
            </a:fld>
            <a:endParaRPr lang="en-GB"/>
          </a:p>
        </p:txBody>
      </p:sp>
    </p:spTree>
    <p:extLst>
      <p:ext uri="{BB962C8B-B14F-4D97-AF65-F5344CB8AC3E}">
        <p14:creationId xmlns:p14="http://schemas.microsoft.com/office/powerpoint/2010/main" val="3228671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itnext.io/reinforcement-learning-with-q-tables-5f11168862c8"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hyperlink" Target="https://github.com/philipmortimer/MNIST-TF/tree/main/cartpo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www.analyticsvidhya.com/blog/2019/01/monte-carlo-tree-search-introduction-algorithm-deepmind-alphago/"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s://flappybird.io/" TargetMode="External"/><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hyperlink" Target="http://nn.cs.utexas.edu/downloads/papers/stanley.cec02.pdf"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CodingTrain/website/tree/main/Courses/natureofcode/11.3_neuroevolution_tfjs.js" TargetMode="External"/><Relationship Id="rId2" Type="http://schemas.openxmlformats.org/officeDocument/2006/relationships/hyperlink" Target="https://github.com/philipmortimer/MNIST-TF/tree/main/11.3_neuroevolution_tfjs.js"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8" Type="http://schemas.openxmlformats.org/officeDocument/2006/relationships/hyperlink" Target="https://www.youtube.com/watch?v=cdUNkwXx-I4" TargetMode="External"/><Relationship Id="rId3" Type="http://schemas.openxmlformats.org/officeDocument/2006/relationships/hyperlink" Target="https://www.analyticsvidhya.com/blog/2019/04/introduction-deep-q-learning-python/#:~:text=In%20deep%20Q%2Dlearning%2C%20we,is%20generated%20as%20the%20output" TargetMode="External"/><Relationship Id="rId7" Type="http://schemas.openxmlformats.org/officeDocument/2006/relationships/hyperlink" Target="https://www.youtube.com/watch?v=9zfeTw-uFCw&amp;t=107s" TargetMode="External"/><Relationship Id="rId2" Type="http://schemas.openxmlformats.org/officeDocument/2006/relationships/hyperlink" Target="https://www.freecodecamp.org/news/an-introduction-to-q-learning-reinforcement-learning-14ac0b4493cc/" TargetMode="External"/><Relationship Id="rId1" Type="http://schemas.openxmlformats.org/officeDocument/2006/relationships/slideLayout" Target="../slideLayouts/slideLayout13.xml"/><Relationship Id="rId6" Type="http://schemas.openxmlformats.org/officeDocument/2006/relationships/hyperlink" Target="https://www.youtube.com/watch?v=WXuK6gekU1Y" TargetMode="External"/><Relationship Id="rId5" Type="http://schemas.openxmlformats.org/officeDocument/2006/relationships/hyperlink" Target="https://jonathan-hui.medium.com/alphago-how-it-works-technically-26ddcc085319" TargetMode="External"/><Relationship Id="rId4" Type="http://schemas.openxmlformats.org/officeDocument/2006/relationships/hyperlink" Target="https://www.analyticsvidhya.com/blog/2019/01/monte-carlo-tree-search-introduction-algorithm-deepmind-alphago/"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https://www.tensorflow.org/resources/learn-ml" TargetMode="External"/><Relationship Id="rId2" Type="http://schemas.openxmlformats.org/officeDocument/2006/relationships/hyperlink" Target="https://www.youtube.com/watch?v=LucW-p6zC5c&amp;list=PLBw9d_OueVJS_084gYQexJ38LC2LEhpR4" TargetMode="External"/><Relationship Id="rId1" Type="http://schemas.openxmlformats.org/officeDocument/2006/relationships/slideLayout" Target="../slideLayouts/slideLayout13.xml"/><Relationship Id="rId4" Type="http://schemas.openxmlformats.org/officeDocument/2006/relationships/hyperlink" Target="https://www.fiverr.com/philiplearnin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2A6-E91C-4917-9897-74885FA71EFF}"/>
              </a:ext>
            </a:extLst>
          </p:cNvPr>
          <p:cNvSpPr>
            <a:spLocks noGrp="1"/>
          </p:cNvSpPr>
          <p:nvPr>
            <p:ph type="ctrTitle"/>
          </p:nvPr>
        </p:nvSpPr>
        <p:spPr>
          <a:xfrm>
            <a:off x="1600200" y="1546261"/>
            <a:ext cx="8991600" cy="2486403"/>
          </a:xfrm>
        </p:spPr>
        <p:txBody>
          <a:bodyPr>
            <a:normAutofit/>
          </a:bodyPr>
          <a:lstStyle/>
          <a:p>
            <a:r>
              <a:rPr lang="en-US" dirty="0"/>
              <a:t>Introduction to AI – Reinforcement Learning and Genetic Algorithms</a:t>
            </a:r>
            <a:endParaRPr lang="en-GB" dirty="0"/>
          </a:p>
        </p:txBody>
      </p:sp>
      <p:sp>
        <p:nvSpPr>
          <p:cNvPr id="3" name="Subtitle 2">
            <a:extLst>
              <a:ext uri="{FF2B5EF4-FFF2-40B4-BE49-F238E27FC236}">
                <a16:creationId xmlns:a16="http://schemas.microsoft.com/office/drawing/2014/main" id="{7CB39534-93F6-421E-9477-0E701C3A524F}"/>
              </a:ext>
            </a:extLst>
          </p:cNvPr>
          <p:cNvSpPr>
            <a:spLocks noGrp="1"/>
          </p:cNvSpPr>
          <p:nvPr>
            <p:ph type="subTitle" idx="1"/>
          </p:nvPr>
        </p:nvSpPr>
        <p:spPr/>
        <p:txBody>
          <a:bodyPr/>
          <a:lstStyle/>
          <a:p>
            <a:r>
              <a:rPr lang="en-US" dirty="0"/>
              <a:t>Philip Mortimer</a:t>
            </a:r>
            <a:endParaRPr lang="en-GB" dirty="0"/>
          </a:p>
        </p:txBody>
      </p:sp>
    </p:spTree>
    <p:extLst>
      <p:ext uri="{BB962C8B-B14F-4D97-AF65-F5344CB8AC3E}">
        <p14:creationId xmlns:p14="http://schemas.microsoft.com/office/powerpoint/2010/main" val="310834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C561A-B615-4887-AE8C-21FCFB4F17B5}"/>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Reinforcement Learning</a:t>
            </a:r>
          </a:p>
        </p:txBody>
      </p:sp>
      <p:pic>
        <p:nvPicPr>
          <p:cNvPr id="3074" name="Picture 2" descr="Diagram&#10;&#10;Description automatically generated">
            <a:extLst>
              <a:ext uri="{FF2B5EF4-FFF2-40B4-BE49-F238E27FC236}">
                <a16:creationId xmlns:a16="http://schemas.microsoft.com/office/drawing/2014/main" id="{AF1497D8-9B41-4A1C-B011-BE558D4F2F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6004" y="1019045"/>
            <a:ext cx="4297680" cy="24389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agram&#10;&#10;Description automatically generated">
            <a:extLst>
              <a:ext uri="{FF2B5EF4-FFF2-40B4-BE49-F238E27FC236}">
                <a16:creationId xmlns:a16="http://schemas.microsoft.com/office/drawing/2014/main" id="{B4B281A1-BBF5-4A96-966E-AC1CED2FFF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8316" y="1545511"/>
            <a:ext cx="4297680" cy="13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51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AF4-7C25-4F33-B172-C1CCD0CBEBD6}"/>
              </a:ext>
            </a:extLst>
          </p:cNvPr>
          <p:cNvSpPr>
            <a:spLocks noGrp="1"/>
          </p:cNvSpPr>
          <p:nvPr>
            <p:ph type="title"/>
          </p:nvPr>
        </p:nvSpPr>
        <p:spPr/>
        <p:txBody>
          <a:bodyPr/>
          <a:lstStyle/>
          <a:p>
            <a:r>
              <a:rPr lang="en-GB" dirty="0"/>
              <a:t>Reinforcement Learning</a:t>
            </a:r>
          </a:p>
        </p:txBody>
      </p:sp>
      <p:sp>
        <p:nvSpPr>
          <p:cNvPr id="3" name="Content Placeholder 2">
            <a:extLst>
              <a:ext uri="{FF2B5EF4-FFF2-40B4-BE49-F238E27FC236}">
                <a16:creationId xmlns:a16="http://schemas.microsoft.com/office/drawing/2014/main" id="{05EECF08-8D3C-4206-8BCA-4272B6921381}"/>
              </a:ext>
            </a:extLst>
          </p:cNvPr>
          <p:cNvSpPr>
            <a:spLocks noGrp="1"/>
          </p:cNvSpPr>
          <p:nvPr>
            <p:ph idx="1"/>
          </p:nvPr>
        </p:nvSpPr>
        <p:spPr>
          <a:xfrm>
            <a:off x="2231136" y="2638044"/>
            <a:ext cx="7729728" cy="3896320"/>
          </a:xfrm>
        </p:spPr>
        <p:txBody>
          <a:bodyPr/>
          <a:lstStyle/>
          <a:p>
            <a:r>
              <a:rPr lang="en-GB" dirty="0"/>
              <a:t>Reinforcement learning can be broken down into two broad categories: </a:t>
            </a:r>
            <a:r>
              <a:rPr lang="en-GB" b="1" dirty="0"/>
              <a:t>model-based</a:t>
            </a:r>
            <a:r>
              <a:rPr lang="en-GB" dirty="0"/>
              <a:t> and </a:t>
            </a:r>
            <a:r>
              <a:rPr lang="en-GB" b="1" dirty="0"/>
              <a:t>model-free</a:t>
            </a:r>
          </a:p>
          <a:p>
            <a:r>
              <a:rPr lang="en-GB" dirty="0"/>
              <a:t>A model is simply something that takes a state and an action and converts it into a new state.</a:t>
            </a:r>
          </a:p>
          <a:p>
            <a:r>
              <a:rPr lang="en-GB" dirty="0"/>
              <a:t>In a game of chess, we already have the model (we know exactly how each move should change the state)</a:t>
            </a:r>
          </a:p>
          <a:p>
            <a:r>
              <a:rPr lang="en-GB" dirty="0"/>
              <a:t>However, we may have a robot that is operating in the real world. If the set of actions it can take are sufficiently complex, we wouldn’t be able to code a perfect model (without knowing all of the laws of physics). In this case, we simply have a current state and a set of actions we can take</a:t>
            </a:r>
          </a:p>
          <a:p>
            <a:r>
              <a:rPr lang="en-GB" dirty="0"/>
              <a:t>Note that in model-free, we still can take an action and get a future state</a:t>
            </a:r>
          </a:p>
        </p:txBody>
      </p:sp>
    </p:spTree>
    <p:extLst>
      <p:ext uri="{BB962C8B-B14F-4D97-AF65-F5344CB8AC3E}">
        <p14:creationId xmlns:p14="http://schemas.microsoft.com/office/powerpoint/2010/main" val="412462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E92D-A2A7-40D8-90D1-5E6FB694C52D}"/>
              </a:ext>
            </a:extLst>
          </p:cNvPr>
          <p:cNvSpPr>
            <a:spLocks noGrp="1"/>
          </p:cNvSpPr>
          <p:nvPr>
            <p:ph type="title"/>
          </p:nvPr>
        </p:nvSpPr>
        <p:spPr/>
        <p:txBody>
          <a:bodyPr/>
          <a:lstStyle/>
          <a:p>
            <a:r>
              <a:rPr lang="en-GB" dirty="0"/>
              <a:t>Model-Free Learning</a:t>
            </a:r>
          </a:p>
        </p:txBody>
      </p:sp>
      <p:sp>
        <p:nvSpPr>
          <p:cNvPr id="3" name="Content Placeholder 2">
            <a:extLst>
              <a:ext uri="{FF2B5EF4-FFF2-40B4-BE49-F238E27FC236}">
                <a16:creationId xmlns:a16="http://schemas.microsoft.com/office/drawing/2014/main" id="{01609F57-F521-4A32-9353-EED4870A3270}"/>
              </a:ext>
            </a:extLst>
          </p:cNvPr>
          <p:cNvSpPr>
            <a:spLocks noGrp="1"/>
          </p:cNvSpPr>
          <p:nvPr>
            <p:ph idx="1"/>
          </p:nvPr>
        </p:nvSpPr>
        <p:spPr/>
        <p:txBody>
          <a:bodyPr/>
          <a:lstStyle/>
          <a:p>
            <a:r>
              <a:rPr lang="en-GB" dirty="0"/>
              <a:t>The most common algorithm that doesn’t require a model, is called Q learning</a:t>
            </a:r>
          </a:p>
          <a:p>
            <a:r>
              <a:rPr lang="en-GB" dirty="0"/>
              <a:t>Q learning requires no prior knowledge</a:t>
            </a:r>
          </a:p>
          <a:p>
            <a:r>
              <a:rPr lang="en-GB" dirty="0"/>
              <a:t>Q learning creates a table which stores all possible actions and then which actions lead to various environment states</a:t>
            </a:r>
          </a:p>
          <a:p>
            <a:r>
              <a:rPr lang="en-GB" dirty="0"/>
              <a:t>All we need to know is the start state and the set of possible actions.</a:t>
            </a:r>
          </a:p>
          <a:p>
            <a:r>
              <a:rPr lang="en-GB" dirty="0"/>
              <a:t>To introduce this, we will look at a simple example</a:t>
            </a:r>
          </a:p>
        </p:txBody>
      </p:sp>
    </p:spTree>
    <p:extLst>
      <p:ext uri="{BB962C8B-B14F-4D97-AF65-F5344CB8AC3E}">
        <p14:creationId xmlns:p14="http://schemas.microsoft.com/office/powerpoint/2010/main" val="40561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7855-8AA4-4533-9BFD-68EA08AE7E3B}"/>
              </a:ext>
            </a:extLst>
          </p:cNvPr>
          <p:cNvSpPr>
            <a:spLocks noGrp="1"/>
          </p:cNvSpPr>
          <p:nvPr>
            <p:ph type="title"/>
          </p:nvPr>
        </p:nvSpPr>
        <p:spPr>
          <a:xfrm>
            <a:off x="640079" y="640079"/>
            <a:ext cx="3402531" cy="5272242"/>
          </a:xfrm>
        </p:spPr>
        <p:txBody>
          <a:bodyPr>
            <a:normAutofit/>
          </a:bodyPr>
          <a:lstStyle/>
          <a:p>
            <a:r>
              <a:rPr lang="en-GB" dirty="0"/>
              <a:t>Q Learning</a:t>
            </a:r>
          </a:p>
        </p:txBody>
      </p:sp>
      <p:sp>
        <p:nvSpPr>
          <p:cNvPr id="3" name="Content Placeholder 2">
            <a:extLst>
              <a:ext uri="{FF2B5EF4-FFF2-40B4-BE49-F238E27FC236}">
                <a16:creationId xmlns:a16="http://schemas.microsoft.com/office/drawing/2014/main" id="{9BDE825F-94EC-4086-9A77-966438F572D9}"/>
              </a:ext>
            </a:extLst>
          </p:cNvPr>
          <p:cNvSpPr>
            <a:spLocks noGrp="1"/>
          </p:cNvSpPr>
          <p:nvPr>
            <p:ph idx="1"/>
          </p:nvPr>
        </p:nvSpPr>
        <p:spPr>
          <a:xfrm>
            <a:off x="4672103" y="640079"/>
            <a:ext cx="6883072" cy="2959155"/>
          </a:xfrm>
        </p:spPr>
        <p:txBody>
          <a:bodyPr>
            <a:normAutofit/>
          </a:bodyPr>
          <a:lstStyle/>
          <a:p>
            <a:pPr>
              <a:lnSpc>
                <a:spcPct val="90000"/>
              </a:lnSpc>
            </a:pPr>
            <a:r>
              <a:rPr lang="en-GB" dirty="0"/>
              <a:t>Let’s say we have a ball that can be at any point along this one dimensional line</a:t>
            </a:r>
          </a:p>
          <a:p>
            <a:pPr>
              <a:lnSpc>
                <a:spcPct val="90000"/>
              </a:lnSpc>
            </a:pPr>
            <a:r>
              <a:rPr lang="en-GB" dirty="0"/>
              <a:t>The goal is to reach the goal (in this case labelled “beer”)</a:t>
            </a:r>
          </a:p>
          <a:p>
            <a:pPr>
              <a:lnSpc>
                <a:spcPct val="90000"/>
              </a:lnSpc>
            </a:pPr>
            <a:r>
              <a:rPr lang="en-GB" dirty="0"/>
              <a:t>If we fall in the “hole” area, we lose</a:t>
            </a:r>
          </a:p>
          <a:p>
            <a:pPr>
              <a:lnSpc>
                <a:spcPct val="90000"/>
              </a:lnSpc>
            </a:pPr>
            <a:r>
              <a:rPr lang="en-GB" dirty="0"/>
              <a:t>In our case, we may be in three states: winning, losing or undetermined.</a:t>
            </a:r>
          </a:p>
          <a:p>
            <a:pPr>
              <a:lnSpc>
                <a:spcPct val="90000"/>
              </a:lnSpc>
            </a:pPr>
            <a:r>
              <a:rPr lang="en-GB" dirty="0"/>
              <a:t>Let’s say that “winning” actions give us a score of +100. “Losing” is -100 and “undetermined” is 0.</a:t>
            </a:r>
          </a:p>
          <a:p>
            <a:pPr>
              <a:lnSpc>
                <a:spcPct val="90000"/>
              </a:lnSpc>
            </a:pPr>
            <a:r>
              <a:rPr lang="en-GB" dirty="0"/>
              <a:t>This is our </a:t>
            </a:r>
            <a:r>
              <a:rPr lang="en-GB" b="1" dirty="0"/>
              <a:t>reward policy</a:t>
            </a:r>
            <a:endParaRPr lang="en-GB" dirty="0"/>
          </a:p>
        </p:txBody>
      </p:sp>
      <p:sp>
        <p:nvSpPr>
          <p:cNvPr id="135" name="Rectangle 134">
            <a:extLst>
              <a:ext uri="{FF2B5EF4-FFF2-40B4-BE49-F238E27FC236}">
                <a16:creationId xmlns:a16="http://schemas.microsoft.com/office/drawing/2014/main" id="{9344763E-1F5B-4192-9E84-267D8A649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223" y="3822192"/>
            <a:ext cx="6882951" cy="20684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50013361-A314-4AA8-8C94-466226554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3905450"/>
            <a:ext cx="6720840"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able&#10;&#10;Description automatically generated">
            <a:extLst>
              <a:ext uri="{FF2B5EF4-FFF2-40B4-BE49-F238E27FC236}">
                <a16:creationId xmlns:a16="http://schemas.microsoft.com/office/drawing/2014/main" id="{9E8154E3-D36B-459E-9D7F-5AC9ED0393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9290" y="4531378"/>
            <a:ext cx="6528816" cy="650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309C47-DBEC-4374-9DC8-D956CEC15381}"/>
              </a:ext>
            </a:extLst>
          </p:cNvPr>
          <p:cNvSpPr txBox="1"/>
          <p:nvPr/>
        </p:nvSpPr>
        <p:spPr>
          <a:xfrm>
            <a:off x="4767620" y="5322013"/>
            <a:ext cx="6882950" cy="369332"/>
          </a:xfrm>
          <a:prstGeom prst="rect">
            <a:avLst/>
          </a:prstGeom>
          <a:noFill/>
        </p:spPr>
        <p:txBody>
          <a:bodyPr wrap="square" rtlCol="0">
            <a:spAutoFit/>
          </a:bodyPr>
          <a:lstStyle/>
          <a:p>
            <a:pPr>
              <a:spcAft>
                <a:spcPts val="600"/>
              </a:spcAft>
            </a:pPr>
            <a:r>
              <a:rPr lang="en-GB" i="1" dirty="0"/>
              <a:t>Credit: </a:t>
            </a:r>
            <a:r>
              <a:rPr lang="en-GB" i="1" dirty="0">
                <a:hlinkClick r:id="rId3"/>
              </a:rPr>
              <a:t>https://itnext.io/reinforcement-learning-with-q-tables-5f11168862c8</a:t>
            </a:r>
            <a:r>
              <a:rPr lang="en-GB" i="1" dirty="0"/>
              <a:t> </a:t>
            </a:r>
            <a:endParaRPr lang="en-GB" i="1"/>
          </a:p>
        </p:txBody>
      </p:sp>
    </p:spTree>
    <p:extLst>
      <p:ext uri="{BB962C8B-B14F-4D97-AF65-F5344CB8AC3E}">
        <p14:creationId xmlns:p14="http://schemas.microsoft.com/office/powerpoint/2010/main" val="152496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0278E-E234-4095-B366-158FDDDCA8D2}"/>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dirty="0">
                <a:solidFill>
                  <a:schemeClr val="bg1"/>
                </a:solidFill>
              </a:rPr>
              <a:t>algorithm</a:t>
            </a:r>
          </a:p>
        </p:txBody>
      </p:sp>
      <p:pic>
        <p:nvPicPr>
          <p:cNvPr id="7170" name="Picture 2">
            <a:extLst>
              <a:ext uri="{FF2B5EF4-FFF2-40B4-BE49-F238E27FC236}">
                <a16:creationId xmlns:a16="http://schemas.microsoft.com/office/drawing/2014/main" id="{DE3D1A4D-1020-4628-A0B9-13F5EA7CB9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788011"/>
            <a:ext cx="6250769" cy="512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1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9B27-2CDC-47C5-87D5-6D77B16DEBAF}"/>
              </a:ext>
            </a:extLst>
          </p:cNvPr>
          <p:cNvSpPr>
            <a:spLocks noGrp="1"/>
          </p:cNvSpPr>
          <p:nvPr>
            <p:ph type="title"/>
          </p:nvPr>
        </p:nvSpPr>
        <p:spPr/>
        <p:txBody>
          <a:bodyPr/>
          <a:lstStyle/>
          <a:p>
            <a:r>
              <a:rPr lang="en-GB" dirty="0"/>
              <a:t>Initialise Q Table</a:t>
            </a:r>
          </a:p>
        </p:txBody>
      </p:sp>
      <p:sp>
        <p:nvSpPr>
          <p:cNvPr id="3" name="Content Placeholder 2">
            <a:extLst>
              <a:ext uri="{FF2B5EF4-FFF2-40B4-BE49-F238E27FC236}">
                <a16:creationId xmlns:a16="http://schemas.microsoft.com/office/drawing/2014/main" id="{9BDB9560-6CD3-4260-85F6-FA00B80A9D86}"/>
              </a:ext>
            </a:extLst>
          </p:cNvPr>
          <p:cNvSpPr>
            <a:spLocks noGrp="1"/>
          </p:cNvSpPr>
          <p:nvPr>
            <p:ph idx="1"/>
          </p:nvPr>
        </p:nvSpPr>
        <p:spPr/>
        <p:txBody>
          <a:bodyPr/>
          <a:lstStyle/>
          <a:p>
            <a:r>
              <a:rPr lang="en-GB" dirty="0"/>
              <a:t>We need to initialise our Q table. This table stores our maximum expected reward for taking a certain action at a certain state</a:t>
            </a:r>
          </a:p>
          <a:p>
            <a:r>
              <a:rPr lang="en-GB" dirty="0"/>
              <a:t>We initialise each item in our table to zero</a:t>
            </a:r>
          </a:p>
        </p:txBody>
      </p:sp>
      <p:pic>
        <p:nvPicPr>
          <p:cNvPr id="4" name="Picture 2" descr="Table&#10;&#10;Description automatically generated">
            <a:extLst>
              <a:ext uri="{FF2B5EF4-FFF2-40B4-BE49-F238E27FC236}">
                <a16:creationId xmlns:a16="http://schemas.microsoft.com/office/drawing/2014/main" id="{81E0748A-CF75-41C2-8478-271089C7B6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7312" y="5281391"/>
            <a:ext cx="6528816" cy="6500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5124244-9F27-46BA-BE56-E0EEC75E5AA4}"/>
              </a:ext>
            </a:extLst>
          </p:cNvPr>
          <p:cNvPicPr>
            <a:picLocks noChangeAspect="1"/>
          </p:cNvPicPr>
          <p:nvPr/>
        </p:nvPicPr>
        <p:blipFill>
          <a:blip r:embed="rId3"/>
          <a:stretch>
            <a:fillRect/>
          </a:stretch>
        </p:blipFill>
        <p:spPr>
          <a:xfrm>
            <a:off x="889679" y="3939894"/>
            <a:ext cx="2028929" cy="2524255"/>
          </a:xfrm>
          <a:prstGeom prst="rect">
            <a:avLst/>
          </a:prstGeom>
        </p:spPr>
      </p:pic>
    </p:spTree>
    <p:extLst>
      <p:ext uri="{BB962C8B-B14F-4D97-AF65-F5344CB8AC3E}">
        <p14:creationId xmlns:p14="http://schemas.microsoft.com/office/powerpoint/2010/main" val="113645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005C-5D0F-4C57-8C59-19D5005F5ECD}"/>
              </a:ext>
            </a:extLst>
          </p:cNvPr>
          <p:cNvSpPr>
            <a:spLocks noGrp="1"/>
          </p:cNvSpPr>
          <p:nvPr>
            <p:ph type="title"/>
          </p:nvPr>
        </p:nvSpPr>
        <p:spPr/>
        <p:txBody>
          <a:bodyPr/>
          <a:lstStyle/>
          <a:p>
            <a:r>
              <a:rPr lang="en-GB" dirty="0"/>
              <a:t>Playout</a:t>
            </a:r>
          </a:p>
        </p:txBody>
      </p:sp>
      <p:sp>
        <p:nvSpPr>
          <p:cNvPr id="3" name="Content Placeholder 2">
            <a:extLst>
              <a:ext uri="{FF2B5EF4-FFF2-40B4-BE49-F238E27FC236}">
                <a16:creationId xmlns:a16="http://schemas.microsoft.com/office/drawing/2014/main" id="{28549E8C-66E5-419A-B04D-E0AE452484AF}"/>
              </a:ext>
            </a:extLst>
          </p:cNvPr>
          <p:cNvSpPr>
            <a:spLocks noGrp="1"/>
          </p:cNvSpPr>
          <p:nvPr>
            <p:ph idx="1"/>
          </p:nvPr>
        </p:nvSpPr>
        <p:spPr>
          <a:xfrm>
            <a:off x="2231136" y="2350369"/>
            <a:ext cx="7729728" cy="3101983"/>
          </a:xfrm>
        </p:spPr>
        <p:txBody>
          <a:bodyPr/>
          <a:lstStyle/>
          <a:p>
            <a:r>
              <a:rPr lang="en-GB" dirty="0"/>
              <a:t>We know play lots of random game playouts</a:t>
            </a:r>
          </a:p>
          <a:p>
            <a:r>
              <a:rPr lang="en-GB" dirty="0"/>
              <a:t>Each time we are at a given move, we update our Q table using a formula known as the </a:t>
            </a:r>
            <a:r>
              <a:rPr lang="en-GB" b="1" dirty="0"/>
              <a:t>Bellman</a:t>
            </a:r>
            <a:r>
              <a:rPr lang="en-GB" b="1" i="1" dirty="0"/>
              <a:t> </a:t>
            </a:r>
            <a:r>
              <a:rPr lang="en-GB" dirty="0"/>
              <a:t>equation</a:t>
            </a:r>
          </a:p>
          <a:p>
            <a:endParaRPr lang="en-GB" dirty="0"/>
          </a:p>
        </p:txBody>
      </p:sp>
    </p:spTree>
    <p:extLst>
      <p:ext uri="{BB962C8B-B14F-4D97-AF65-F5344CB8AC3E}">
        <p14:creationId xmlns:p14="http://schemas.microsoft.com/office/powerpoint/2010/main" val="64163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92A6-3A3E-4A72-985F-598FC4D28DAF}"/>
              </a:ext>
            </a:extLst>
          </p:cNvPr>
          <p:cNvSpPr>
            <a:spLocks noGrp="1"/>
          </p:cNvSpPr>
          <p:nvPr>
            <p:ph type="title"/>
          </p:nvPr>
        </p:nvSpPr>
        <p:spPr>
          <a:xfrm>
            <a:off x="803244" y="245501"/>
            <a:ext cx="3066937" cy="1188720"/>
          </a:xfrm>
        </p:spPr>
        <p:txBody>
          <a:bodyPr>
            <a:normAutofit/>
          </a:bodyPr>
          <a:lstStyle/>
          <a:p>
            <a:r>
              <a:rPr lang="en-GB" dirty="0"/>
              <a:t>Bellman Equation</a:t>
            </a:r>
          </a:p>
        </p:txBody>
      </p:sp>
      <p:sp>
        <p:nvSpPr>
          <p:cNvPr id="3" name="Content Placeholder 2">
            <a:extLst>
              <a:ext uri="{FF2B5EF4-FFF2-40B4-BE49-F238E27FC236}">
                <a16:creationId xmlns:a16="http://schemas.microsoft.com/office/drawing/2014/main" id="{4B9EF80C-9CD9-433E-B726-C84D695BA84A}"/>
              </a:ext>
            </a:extLst>
          </p:cNvPr>
          <p:cNvSpPr>
            <a:spLocks noGrp="1"/>
          </p:cNvSpPr>
          <p:nvPr>
            <p:ph idx="1"/>
          </p:nvPr>
        </p:nvSpPr>
        <p:spPr>
          <a:xfrm>
            <a:off x="806416" y="1434221"/>
            <a:ext cx="3063765" cy="5423779"/>
          </a:xfrm>
        </p:spPr>
        <p:txBody>
          <a:bodyPr>
            <a:normAutofit/>
          </a:bodyPr>
          <a:lstStyle/>
          <a:p>
            <a:r>
              <a:rPr lang="en-GB" dirty="0"/>
              <a:t>We are at a state and we select an action semi-randomly using an epsilon greedy approach</a:t>
            </a:r>
          </a:p>
          <a:p>
            <a:r>
              <a:rPr lang="en-GB" dirty="0"/>
              <a:t>This means that we are more likely to choose “good actions” but also have a chance of exploring other states</a:t>
            </a:r>
          </a:p>
          <a:p>
            <a:r>
              <a:rPr lang="en-GB" dirty="0"/>
              <a:t>As training goes on, we are less likely to explore</a:t>
            </a:r>
          </a:p>
          <a:p>
            <a:r>
              <a:rPr lang="en-GB" dirty="0"/>
              <a:t>Note Q(S, A) just denotes an item in our table where S is the state and A is the action</a:t>
            </a:r>
          </a:p>
          <a:p>
            <a:r>
              <a:rPr lang="en-GB" dirty="0"/>
              <a:t>Learning rate and discount rate are hyperparameters</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igure 6: Bellman Equation">
            <a:extLst>
              <a:ext uri="{FF2B5EF4-FFF2-40B4-BE49-F238E27FC236}">
                <a16:creationId xmlns:a16="http://schemas.microsoft.com/office/drawing/2014/main" id="{024CD9D2-E7B0-4FC7-8AC0-846A6D660D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413289"/>
            <a:ext cx="6227064" cy="203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1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92A6-3A3E-4A72-985F-598FC4D28DAF}"/>
              </a:ext>
            </a:extLst>
          </p:cNvPr>
          <p:cNvSpPr>
            <a:spLocks noGrp="1"/>
          </p:cNvSpPr>
          <p:nvPr>
            <p:ph type="title"/>
          </p:nvPr>
        </p:nvSpPr>
        <p:spPr>
          <a:xfrm>
            <a:off x="803244" y="245501"/>
            <a:ext cx="3066937" cy="1188720"/>
          </a:xfrm>
        </p:spPr>
        <p:txBody>
          <a:bodyPr>
            <a:normAutofit/>
          </a:bodyPr>
          <a:lstStyle/>
          <a:p>
            <a:r>
              <a:rPr lang="en-GB" dirty="0"/>
              <a:t>Bellman Equation</a:t>
            </a:r>
          </a:p>
        </p:txBody>
      </p:sp>
      <p:sp>
        <p:nvSpPr>
          <p:cNvPr id="3" name="Content Placeholder 2">
            <a:extLst>
              <a:ext uri="{FF2B5EF4-FFF2-40B4-BE49-F238E27FC236}">
                <a16:creationId xmlns:a16="http://schemas.microsoft.com/office/drawing/2014/main" id="{4B9EF80C-9CD9-433E-B726-C84D695BA84A}"/>
              </a:ext>
            </a:extLst>
          </p:cNvPr>
          <p:cNvSpPr>
            <a:spLocks noGrp="1"/>
          </p:cNvSpPr>
          <p:nvPr>
            <p:ph idx="1"/>
          </p:nvPr>
        </p:nvSpPr>
        <p:spPr>
          <a:xfrm>
            <a:off x="806416" y="1679722"/>
            <a:ext cx="3063765" cy="5178278"/>
          </a:xfrm>
        </p:spPr>
        <p:txBody>
          <a:bodyPr>
            <a:normAutofit/>
          </a:bodyPr>
          <a:lstStyle/>
          <a:p>
            <a:r>
              <a:rPr lang="en-GB" dirty="0"/>
              <a:t>R(S, A) is our reward policy for the action in the current state (+100 for a win, -100 for a loss etc.)</a:t>
            </a:r>
          </a:p>
          <a:p>
            <a:r>
              <a:rPr lang="en-GB" dirty="0"/>
              <a:t>Max Q’(S’, A’) refers to the maximum value in the q table for the new state S’. S’ = the new state resulting from taking action S at state A.</a:t>
            </a:r>
          </a:p>
          <a:p>
            <a:r>
              <a:rPr lang="en-GB" dirty="0"/>
              <a:t>Thus, we are finding the best possible value for the next state after taking the action</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igure 6: Bellman Equation">
            <a:extLst>
              <a:ext uri="{FF2B5EF4-FFF2-40B4-BE49-F238E27FC236}">
                <a16:creationId xmlns:a16="http://schemas.microsoft.com/office/drawing/2014/main" id="{024CD9D2-E7B0-4FC7-8AC0-846A6D660D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413289"/>
            <a:ext cx="6227064" cy="203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34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936D-796F-4EA0-B22D-1652D4189C02}"/>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GB" dirty="0"/>
              <a:t>Q-Learning</a:t>
            </a:r>
          </a:p>
        </p:txBody>
      </p:sp>
      <p:sp>
        <p:nvSpPr>
          <p:cNvPr id="3" name="Content Placeholder 2">
            <a:extLst>
              <a:ext uri="{FF2B5EF4-FFF2-40B4-BE49-F238E27FC236}">
                <a16:creationId xmlns:a16="http://schemas.microsoft.com/office/drawing/2014/main" id="{45161612-2D19-483E-8189-5BB0E5BF9405}"/>
              </a:ext>
            </a:extLst>
          </p:cNvPr>
          <p:cNvSpPr>
            <a:spLocks noGrp="1"/>
          </p:cNvSpPr>
          <p:nvPr>
            <p:ph idx="1"/>
          </p:nvPr>
        </p:nvSpPr>
        <p:spPr>
          <a:xfrm>
            <a:off x="804671" y="2858703"/>
            <a:ext cx="5285791" cy="3042547"/>
          </a:xfrm>
        </p:spPr>
        <p:txBody>
          <a:bodyPr>
            <a:normAutofit/>
          </a:bodyPr>
          <a:lstStyle/>
          <a:p>
            <a:r>
              <a:rPr lang="en-GB" dirty="0">
                <a:solidFill>
                  <a:srgbClr val="FFFFFF"/>
                </a:solidFill>
              </a:rPr>
              <a:t>Through iteratively running this algorithm, we train an agent to play the game</a:t>
            </a:r>
          </a:p>
          <a:p>
            <a:r>
              <a:rPr lang="en-GB" dirty="0">
                <a:solidFill>
                  <a:srgbClr val="FFFFFF"/>
                </a:solidFill>
              </a:rPr>
              <a:t>When using this agent in the real world, we will select the value from the Q table for the current state that leads to the best future reward</a:t>
            </a:r>
          </a:p>
        </p:txBody>
      </p:sp>
      <p:sp>
        <p:nvSpPr>
          <p:cNvPr id="73" name="Rectangle 72">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Table&#10;&#10;Description automatically generated">
            <a:extLst>
              <a:ext uri="{FF2B5EF4-FFF2-40B4-BE49-F238E27FC236}">
                <a16:creationId xmlns:a16="http://schemas.microsoft.com/office/drawing/2014/main" id="{308ABD5F-7D29-4163-A702-D3938C3401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5364" y="1120825"/>
            <a:ext cx="3355848" cy="429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48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lete your account': Amazing quotes that sum up 2016 - CNET">
            <a:extLst>
              <a:ext uri="{FF2B5EF4-FFF2-40B4-BE49-F238E27FC236}">
                <a16:creationId xmlns:a16="http://schemas.microsoft.com/office/drawing/2014/main" id="{3B3A9B8A-268C-4469-8EC8-2E981CD40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19063"/>
            <a:ext cx="10401300" cy="661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818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5227-5977-4868-B3F3-65A21E7DEDFA}"/>
              </a:ext>
            </a:extLst>
          </p:cNvPr>
          <p:cNvSpPr>
            <a:spLocks noGrp="1"/>
          </p:cNvSpPr>
          <p:nvPr>
            <p:ph type="title"/>
          </p:nvPr>
        </p:nvSpPr>
        <p:spPr/>
        <p:txBody>
          <a:bodyPr/>
          <a:lstStyle/>
          <a:p>
            <a:r>
              <a:rPr lang="en-GB" dirty="0"/>
              <a:t>Q-Learning</a:t>
            </a:r>
          </a:p>
        </p:txBody>
      </p:sp>
      <p:sp>
        <p:nvSpPr>
          <p:cNvPr id="3" name="Content Placeholder 2">
            <a:extLst>
              <a:ext uri="{FF2B5EF4-FFF2-40B4-BE49-F238E27FC236}">
                <a16:creationId xmlns:a16="http://schemas.microsoft.com/office/drawing/2014/main" id="{16E45029-31A7-47DF-8031-34F8B5E7810A}"/>
              </a:ext>
            </a:extLst>
          </p:cNvPr>
          <p:cNvSpPr>
            <a:spLocks noGrp="1"/>
          </p:cNvSpPr>
          <p:nvPr>
            <p:ph idx="1"/>
          </p:nvPr>
        </p:nvSpPr>
        <p:spPr>
          <a:xfrm>
            <a:off x="2231136" y="2369169"/>
            <a:ext cx="7729728" cy="3586615"/>
          </a:xfrm>
        </p:spPr>
        <p:txBody>
          <a:bodyPr/>
          <a:lstStyle/>
          <a:p>
            <a:r>
              <a:rPr lang="en-GB" dirty="0"/>
              <a:t>Q-Learning makes produces it’s own estimate of the actual model, as well as optimal policy</a:t>
            </a:r>
          </a:p>
          <a:p>
            <a:r>
              <a:rPr lang="en-GB" dirty="0"/>
              <a:t>This makes it very prone to errors and also less effective than supervised approaches</a:t>
            </a:r>
          </a:p>
          <a:p>
            <a:r>
              <a:rPr lang="en-GB" dirty="0"/>
              <a:t>It also takes up a lot of memory and becomes tricky to use for very large state spaces</a:t>
            </a:r>
          </a:p>
          <a:p>
            <a:r>
              <a:rPr lang="en-GB" dirty="0"/>
              <a:t>Deep Q learning is a modern solution to this issue, which makes it make more feasible for real world use</a:t>
            </a:r>
          </a:p>
        </p:txBody>
      </p:sp>
    </p:spTree>
    <p:extLst>
      <p:ext uri="{BB962C8B-B14F-4D97-AF65-F5344CB8AC3E}">
        <p14:creationId xmlns:p14="http://schemas.microsoft.com/office/powerpoint/2010/main" val="364641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DB2-D91E-44B0-9D36-31B756DD7624}"/>
              </a:ext>
            </a:extLst>
          </p:cNvPr>
          <p:cNvSpPr>
            <a:spLocks noGrp="1"/>
          </p:cNvSpPr>
          <p:nvPr>
            <p:ph type="title"/>
          </p:nvPr>
        </p:nvSpPr>
        <p:spPr>
          <a:xfrm>
            <a:off x="8312677" y="964692"/>
            <a:ext cx="3066937" cy="1188720"/>
          </a:xfrm>
        </p:spPr>
        <p:txBody>
          <a:bodyPr>
            <a:normAutofit/>
          </a:bodyPr>
          <a:lstStyle/>
          <a:p>
            <a:r>
              <a:rPr lang="en-GB" dirty="0"/>
              <a:t>Deep Q Learning</a:t>
            </a:r>
          </a:p>
        </p:txBody>
      </p:sp>
      <p:sp>
        <p:nvSpPr>
          <p:cNvPr id="6148" name="Rectangle 70">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9" name="Rectangle 72">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eep q-learning">
            <a:extLst>
              <a:ext uri="{FF2B5EF4-FFF2-40B4-BE49-F238E27FC236}">
                <a16:creationId xmlns:a16="http://schemas.microsoft.com/office/drawing/2014/main" id="{8B75B783-D15B-45F8-8F01-ACE81DE951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3979" y="1393608"/>
            <a:ext cx="6227064" cy="407872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3597E56-840D-47EB-A2CD-EF74009D4146}"/>
              </a:ext>
            </a:extLst>
          </p:cNvPr>
          <p:cNvSpPr>
            <a:spLocks noGrp="1"/>
          </p:cNvSpPr>
          <p:nvPr>
            <p:ph idx="1"/>
          </p:nvPr>
        </p:nvSpPr>
        <p:spPr>
          <a:xfrm>
            <a:off x="8311249" y="2638044"/>
            <a:ext cx="3063765" cy="3263206"/>
          </a:xfrm>
        </p:spPr>
        <p:txBody>
          <a:bodyPr>
            <a:normAutofit/>
          </a:bodyPr>
          <a:lstStyle/>
          <a:p>
            <a:r>
              <a:rPr lang="en-GB" dirty="0"/>
              <a:t>The details are complicated, however the long and short is that it performs very well and is a versatile algorithm</a:t>
            </a:r>
          </a:p>
          <a:p>
            <a:r>
              <a:rPr lang="en-GB" dirty="0"/>
              <a:t>The idea is that we have a deep neural network that replaces our table</a:t>
            </a:r>
          </a:p>
        </p:txBody>
      </p:sp>
    </p:spTree>
    <p:extLst>
      <p:ext uri="{BB962C8B-B14F-4D97-AF65-F5344CB8AC3E}">
        <p14:creationId xmlns:p14="http://schemas.microsoft.com/office/powerpoint/2010/main" val="180731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3277D-C2F3-4B2A-A7FD-0FC23A739DA5}"/>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Deep Q Learning</a:t>
            </a:r>
          </a:p>
        </p:txBody>
      </p:sp>
      <p:sp>
        <p:nvSpPr>
          <p:cNvPr id="3" name="Content Placeholder 2">
            <a:extLst>
              <a:ext uri="{FF2B5EF4-FFF2-40B4-BE49-F238E27FC236}">
                <a16:creationId xmlns:a16="http://schemas.microsoft.com/office/drawing/2014/main" id="{A1710B7D-1B65-4E3A-A5E6-49FCA486797D}"/>
              </a:ext>
            </a:extLst>
          </p:cNvPr>
          <p:cNvSpPr>
            <a:spLocks noGrp="1"/>
          </p:cNvSpPr>
          <p:nvPr>
            <p:ph idx="1"/>
          </p:nvPr>
        </p:nvSpPr>
        <p:spPr>
          <a:xfrm>
            <a:off x="643468" y="2638044"/>
            <a:ext cx="3363974" cy="3415622"/>
          </a:xfrm>
        </p:spPr>
        <p:txBody>
          <a:bodyPr>
            <a:normAutofit/>
          </a:bodyPr>
          <a:lstStyle/>
          <a:p>
            <a:r>
              <a:rPr lang="en-GB" dirty="0">
                <a:solidFill>
                  <a:schemeClr val="bg1"/>
                </a:solidFill>
              </a:rPr>
              <a:t>We can train a deep q model. I have written code to do so here: </a:t>
            </a:r>
            <a:r>
              <a:rPr lang="en-GB" dirty="0">
                <a:solidFill>
                  <a:schemeClr val="bg1"/>
                </a:solidFill>
                <a:hlinkClick r:id="rId4"/>
              </a:rPr>
              <a:t>https://github.com/philipmortimer/MNIST-TF/tree/main/cartpole</a:t>
            </a:r>
            <a:r>
              <a:rPr lang="en-GB" dirty="0">
                <a:solidFill>
                  <a:schemeClr val="bg1"/>
                </a:solidFill>
              </a:rPr>
              <a:t> </a:t>
            </a:r>
          </a:p>
          <a:p>
            <a:r>
              <a:rPr lang="en-GB" dirty="0">
                <a:solidFill>
                  <a:schemeClr val="bg1"/>
                </a:solidFill>
              </a:rPr>
              <a:t>Here’s the output of a trained deep q model on Cart Pole game</a:t>
            </a:r>
          </a:p>
        </p:txBody>
      </p:sp>
      <p:pic>
        <p:nvPicPr>
          <p:cNvPr id="4" name="output_owOVWB158NlF_1" descr="Chart, box and whisker chart&#10;&#10;Description automatically generated">
            <a:hlinkClick r:id="" action="ppaction://media"/>
            <a:extLst>
              <a:ext uri="{FF2B5EF4-FFF2-40B4-BE49-F238E27FC236}">
                <a16:creationId xmlns:a16="http://schemas.microsoft.com/office/drawing/2014/main" id="{F9DFE16E-C209-4523-A95D-6498493FE71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297763" y="1293626"/>
            <a:ext cx="6250769" cy="4109880"/>
          </a:xfrm>
          <a:prstGeom prst="rect">
            <a:avLst/>
          </a:prstGeom>
        </p:spPr>
      </p:pic>
    </p:spTree>
    <p:extLst>
      <p:ext uri="{BB962C8B-B14F-4D97-AF65-F5344CB8AC3E}">
        <p14:creationId xmlns:p14="http://schemas.microsoft.com/office/powerpoint/2010/main" val="17732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50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F175-0081-4905-BA3F-A8C3F62E0A61}"/>
              </a:ext>
            </a:extLst>
          </p:cNvPr>
          <p:cNvSpPr>
            <a:spLocks noGrp="1"/>
          </p:cNvSpPr>
          <p:nvPr>
            <p:ph type="title"/>
          </p:nvPr>
        </p:nvSpPr>
        <p:spPr/>
        <p:txBody>
          <a:bodyPr/>
          <a:lstStyle/>
          <a:p>
            <a:r>
              <a:rPr lang="en-GB" dirty="0"/>
              <a:t>Monte Carlo Tree Search</a:t>
            </a:r>
          </a:p>
        </p:txBody>
      </p:sp>
      <p:sp>
        <p:nvSpPr>
          <p:cNvPr id="3" name="Content Placeholder 2">
            <a:extLst>
              <a:ext uri="{FF2B5EF4-FFF2-40B4-BE49-F238E27FC236}">
                <a16:creationId xmlns:a16="http://schemas.microsoft.com/office/drawing/2014/main" id="{5B2E699E-9A75-4CC7-A053-D8A900F243C0}"/>
              </a:ext>
            </a:extLst>
          </p:cNvPr>
          <p:cNvSpPr>
            <a:spLocks noGrp="1"/>
          </p:cNvSpPr>
          <p:nvPr>
            <p:ph idx="1"/>
          </p:nvPr>
        </p:nvSpPr>
        <p:spPr>
          <a:xfrm>
            <a:off x="2231136" y="2638044"/>
            <a:ext cx="7729728" cy="3408298"/>
          </a:xfrm>
        </p:spPr>
        <p:txBody>
          <a:bodyPr/>
          <a:lstStyle/>
          <a:p>
            <a:r>
              <a:rPr lang="en-GB" dirty="0"/>
              <a:t>Monte Carlo Tree Search (MCTS) is a tree search algorithm often used to search a game tree (which is what the minimax algorithm does)</a:t>
            </a:r>
          </a:p>
          <a:p>
            <a:r>
              <a:rPr lang="en-GB" dirty="0"/>
              <a:t>MCTS is very useful for games with a high branching factor, games where heuristics are hard to define and games where imperfect information / probability is present</a:t>
            </a:r>
          </a:p>
          <a:p>
            <a:r>
              <a:rPr lang="en-GB" dirty="0"/>
              <a:t>Given infinite compute time, it will make an optimal decision (converge to minimax)</a:t>
            </a:r>
          </a:p>
          <a:p>
            <a:r>
              <a:rPr lang="en-GB" dirty="0"/>
              <a:t>MCTS has been successfully applied to games like Go, which (until recently) has been an area of failure for AI research</a:t>
            </a:r>
          </a:p>
        </p:txBody>
      </p:sp>
    </p:spTree>
    <p:extLst>
      <p:ext uri="{BB962C8B-B14F-4D97-AF65-F5344CB8AC3E}">
        <p14:creationId xmlns:p14="http://schemas.microsoft.com/office/powerpoint/2010/main" val="423808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A953-0D8F-455B-847A-BDD1C5B8B4AF}"/>
              </a:ext>
            </a:extLst>
          </p:cNvPr>
          <p:cNvSpPr>
            <a:spLocks noGrp="1"/>
          </p:cNvSpPr>
          <p:nvPr>
            <p:ph type="title"/>
          </p:nvPr>
        </p:nvSpPr>
        <p:spPr/>
        <p:txBody>
          <a:bodyPr/>
          <a:lstStyle/>
          <a:p>
            <a:r>
              <a:rPr lang="en-GB" dirty="0"/>
              <a:t>Monte Carlo Tree Search</a:t>
            </a:r>
          </a:p>
        </p:txBody>
      </p:sp>
      <p:sp>
        <p:nvSpPr>
          <p:cNvPr id="3" name="Content Placeholder 2">
            <a:extLst>
              <a:ext uri="{FF2B5EF4-FFF2-40B4-BE49-F238E27FC236}">
                <a16:creationId xmlns:a16="http://schemas.microsoft.com/office/drawing/2014/main" id="{F38EF72F-8363-4CE6-80E8-7117EB87CCAB}"/>
              </a:ext>
            </a:extLst>
          </p:cNvPr>
          <p:cNvSpPr>
            <a:spLocks noGrp="1"/>
          </p:cNvSpPr>
          <p:nvPr>
            <p:ph idx="1"/>
          </p:nvPr>
        </p:nvSpPr>
        <p:spPr>
          <a:xfrm>
            <a:off x="2231136" y="2638044"/>
            <a:ext cx="7729728" cy="3613781"/>
          </a:xfrm>
        </p:spPr>
        <p:txBody>
          <a:bodyPr/>
          <a:lstStyle/>
          <a:p>
            <a:r>
              <a:rPr lang="en-GB" dirty="0"/>
              <a:t>MCTS involves </a:t>
            </a:r>
            <a:r>
              <a:rPr lang="en-GB" b="1" dirty="0"/>
              <a:t>four</a:t>
            </a:r>
            <a:r>
              <a:rPr lang="en-GB" dirty="0"/>
              <a:t> phases</a:t>
            </a:r>
          </a:p>
          <a:p>
            <a:pPr marL="342900" indent="-342900">
              <a:buFont typeface="+mj-lt"/>
              <a:buAutoNum type="arabicPeriod"/>
            </a:pPr>
            <a:r>
              <a:rPr lang="en-GB" b="1" dirty="0"/>
              <a:t>Selection</a:t>
            </a:r>
            <a:r>
              <a:rPr lang="en-GB" dirty="0"/>
              <a:t> – Select nodes from the root that represent good “moves”</a:t>
            </a:r>
          </a:p>
          <a:p>
            <a:pPr marL="342900" indent="-342900">
              <a:buFont typeface="+mj-lt"/>
              <a:buAutoNum type="arabicPeriod"/>
            </a:pPr>
            <a:r>
              <a:rPr lang="en-GB" b="1" dirty="0"/>
              <a:t>Expansion</a:t>
            </a:r>
            <a:r>
              <a:rPr lang="en-GB" dirty="0"/>
              <a:t> – If our selected leaf node is not a terminal node, generate all possible future nodes and select one. Only do this if the node has already been explored</a:t>
            </a:r>
          </a:p>
          <a:p>
            <a:pPr marL="342900" indent="-342900">
              <a:buFont typeface="+mj-lt"/>
              <a:buAutoNum type="arabicPeriod"/>
            </a:pPr>
            <a:r>
              <a:rPr lang="en-GB" b="1" dirty="0"/>
              <a:t>Simulation (rollout) </a:t>
            </a:r>
            <a:r>
              <a:rPr lang="en-GB" dirty="0"/>
              <a:t>– Run a simulation (playout) of random moves from the selected move and store the eventual game result</a:t>
            </a:r>
          </a:p>
          <a:p>
            <a:pPr marL="342900" indent="-342900">
              <a:buFont typeface="+mj-lt"/>
              <a:buAutoNum type="arabicPeriod"/>
            </a:pPr>
            <a:r>
              <a:rPr lang="en-GB" b="1" dirty="0"/>
              <a:t>Backpropagation</a:t>
            </a:r>
            <a:r>
              <a:rPr lang="en-GB" dirty="0"/>
              <a:t> – Update the current move sequence with the result</a:t>
            </a:r>
            <a:endParaRPr lang="en-GB" b="1" dirty="0"/>
          </a:p>
        </p:txBody>
      </p:sp>
    </p:spTree>
    <p:extLst>
      <p:ext uri="{BB962C8B-B14F-4D97-AF65-F5344CB8AC3E}">
        <p14:creationId xmlns:p14="http://schemas.microsoft.com/office/powerpoint/2010/main" val="311362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AE46-27F8-47D2-A4AD-184C42B5BD15}"/>
              </a:ext>
            </a:extLst>
          </p:cNvPr>
          <p:cNvSpPr>
            <a:spLocks noGrp="1"/>
          </p:cNvSpPr>
          <p:nvPr>
            <p:ph type="title"/>
          </p:nvPr>
        </p:nvSpPr>
        <p:spPr>
          <a:xfrm>
            <a:off x="640079" y="640079"/>
            <a:ext cx="3402531" cy="5272242"/>
          </a:xfrm>
        </p:spPr>
        <p:txBody>
          <a:bodyPr>
            <a:normAutofit/>
          </a:bodyPr>
          <a:lstStyle/>
          <a:p>
            <a:r>
              <a:rPr lang="en-GB" dirty="0"/>
              <a:t>UCT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AC2D05-9B89-42BC-ACAF-6246213C5DEB}"/>
                  </a:ext>
                </a:extLst>
              </p:cNvPr>
              <p:cNvSpPr>
                <a:spLocks noGrp="1"/>
              </p:cNvSpPr>
              <p:nvPr>
                <p:ph idx="1"/>
              </p:nvPr>
            </p:nvSpPr>
            <p:spPr>
              <a:xfrm>
                <a:off x="4707856" y="126370"/>
                <a:ext cx="6883072" cy="4034663"/>
              </a:xfrm>
            </p:spPr>
            <p:txBody>
              <a:bodyPr>
                <a:normAutofit/>
              </a:bodyPr>
              <a:lstStyle/>
              <a:p>
                <a:r>
                  <a:rPr lang="en-GB" dirty="0"/>
                  <a:t>For our selection, we use a formulae known as UCT to evaluate the score of a given node. For all children nodes, we chose the node that maximises the UCT formula</a:t>
                </a:r>
              </a:p>
              <a:p>
                <a:r>
                  <a:rPr lang="en-GB" dirty="0"/>
                  <a:t>The idea behind UCT is to balance exploring states that we haven’t looked at a lot with states that seem to lead to better outcomes</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a14:m>
                <a:r>
                  <a:rPr lang="en-GB" dirty="0"/>
                  <a:t> is win ratio of child</a:t>
                </a:r>
              </a:p>
              <a:p>
                <a14:m>
                  <m:oMath xmlns:m="http://schemas.openxmlformats.org/officeDocument/2006/math">
                    <m:r>
                      <a:rPr lang="en-GB" b="0" i="1" smtClean="0">
                        <a:latin typeface="Cambria Math" panose="02040503050406030204" pitchFamily="18" charset="0"/>
                      </a:rPr>
                      <m:t>𝐶</m:t>
                    </m:r>
                  </m:oMath>
                </a14:m>
                <a:r>
                  <a:rPr lang="en-GB" dirty="0"/>
                  <a:t> is constant used to balance between exploration and exploitation</a:t>
                </a:r>
              </a:p>
              <a:p>
                <a14:m>
                  <m:oMath xmlns:m="http://schemas.openxmlformats.org/officeDocument/2006/math">
                    <m:r>
                      <a:rPr lang="en-GB" b="0" i="1" smtClean="0">
                        <a:latin typeface="Cambria Math" panose="02040503050406030204" pitchFamily="18" charset="0"/>
                      </a:rPr>
                      <m:t>𝑛</m:t>
                    </m:r>
                  </m:oMath>
                </a14:m>
                <a:r>
                  <a:rPr lang="en-GB" dirty="0"/>
                  <a:t> is number of times parent node has been visited</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𝑗</m:t>
                        </m:r>
                      </m:sub>
                    </m:sSub>
                  </m:oMath>
                </a14:m>
                <a:r>
                  <a:rPr lang="en-GB" dirty="0"/>
                  <a:t> is the number of times the child node has been visited</a:t>
                </a:r>
              </a:p>
              <a:p>
                <a:r>
                  <a:rPr lang="en-GB" dirty="0"/>
                  <a:t>A common value for </a:t>
                </a:r>
                <a14:m>
                  <m:oMath xmlns:m="http://schemas.openxmlformats.org/officeDocument/2006/math">
                    <m:r>
                      <a:rPr lang="en-GB" b="0" i="1" smtClean="0">
                        <a:latin typeface="Cambria Math" panose="02040503050406030204" pitchFamily="18" charset="0"/>
                      </a:rPr>
                      <m:t>𝐶</m:t>
                    </m:r>
                  </m:oMath>
                </a14:m>
                <a:r>
                  <a:rPr lang="en-GB" dirty="0"/>
                  <a:t> is </a:t>
                </a:r>
                <a14:m>
                  <m:oMath xmlns:m="http://schemas.openxmlformats.org/officeDocument/2006/math">
                    <m:rad>
                      <m:radPr>
                        <m:degHide m:val="on"/>
                        <m:ctrlPr>
                          <a:rPr lang="en-GB" i="1" smtClean="0">
                            <a:latin typeface="Cambria Math" panose="02040503050406030204" pitchFamily="18" charset="0"/>
                          </a:rPr>
                        </m:ctrlPr>
                      </m:radPr>
                      <m:deg/>
                      <m:e>
                        <m:r>
                          <a:rPr lang="en-GB" b="0" i="1" smtClean="0">
                            <a:latin typeface="Cambria Math" panose="02040503050406030204" pitchFamily="18" charset="0"/>
                          </a:rPr>
                          <m:t>2</m:t>
                        </m:r>
                      </m:e>
                    </m:rad>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3EAC2D05-9B89-42BC-ACAF-6246213C5DEB}"/>
                  </a:ext>
                </a:extLst>
              </p:cNvPr>
              <p:cNvSpPr>
                <a:spLocks noGrp="1" noRot="1" noChangeAspect="1" noMove="1" noResize="1" noEditPoints="1" noAdjustHandles="1" noChangeArrowheads="1" noChangeShapeType="1" noTextEdit="1"/>
              </p:cNvSpPr>
              <p:nvPr>
                <p:ph idx="1"/>
              </p:nvPr>
            </p:nvSpPr>
            <p:spPr>
              <a:xfrm>
                <a:off x="4707856" y="126370"/>
                <a:ext cx="6883072" cy="4034663"/>
              </a:xfrm>
              <a:blipFill>
                <a:blip r:embed="rId2"/>
                <a:stretch>
                  <a:fillRect l="-531" t="-906" r="-89"/>
                </a:stretch>
              </a:blipFill>
            </p:spPr>
            <p:txBody>
              <a:bodyPr/>
              <a:lstStyle/>
              <a:p>
                <a:r>
                  <a:rPr lang="en-GB">
                    <a:noFill/>
                  </a:rPr>
                  <a:t> </a:t>
                </a:r>
              </a:p>
            </p:txBody>
          </p:sp>
        </mc:Fallback>
      </mc:AlternateContent>
      <p:sp>
        <p:nvSpPr>
          <p:cNvPr id="71" name="Rectangle 70">
            <a:extLst>
              <a:ext uri="{FF2B5EF4-FFF2-40B4-BE49-F238E27FC236}">
                <a16:creationId xmlns:a16="http://schemas.microsoft.com/office/drawing/2014/main" id="{9344763E-1F5B-4192-9E84-267D8A649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223" y="3822192"/>
            <a:ext cx="6882951" cy="20684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50013361-A314-4AA8-8C94-466226554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3905450"/>
            <a:ext cx="6720840"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44B481F7-090B-4EFD-9C6B-B27DAC46F3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9290" y="4037267"/>
            <a:ext cx="6528816" cy="163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CEDF8-B61E-428F-84D9-7ADEA0C417DD}"/>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MCTS</a:t>
            </a:r>
          </a:p>
        </p:txBody>
      </p:sp>
      <p:pic>
        <p:nvPicPr>
          <p:cNvPr id="13314" name="Picture 2" descr="Diagram&#10;&#10;Description automatically generated">
            <a:extLst>
              <a:ext uri="{FF2B5EF4-FFF2-40B4-BE49-F238E27FC236}">
                <a16:creationId xmlns:a16="http://schemas.microsoft.com/office/drawing/2014/main" id="{77370526-A5A6-4866-BE01-91B003E169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77916" y="643467"/>
            <a:ext cx="4490463"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8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851F-3A3A-400A-BD2D-743ECDC7C5B0}"/>
              </a:ext>
            </a:extLst>
          </p:cNvPr>
          <p:cNvSpPr>
            <a:spLocks noGrp="1"/>
          </p:cNvSpPr>
          <p:nvPr>
            <p:ph type="title"/>
          </p:nvPr>
        </p:nvSpPr>
        <p:spPr/>
        <p:txBody>
          <a:bodyPr/>
          <a:lstStyle/>
          <a:p>
            <a:r>
              <a:rPr lang="en-GB" dirty="0"/>
              <a:t>MCTS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66891A-C583-4FFF-9243-796DEA661118}"/>
                  </a:ext>
                </a:extLst>
              </p:cNvPr>
              <p:cNvSpPr>
                <a:spLocks noGrp="1"/>
              </p:cNvSpPr>
              <p:nvPr>
                <p:ph idx="1"/>
              </p:nvPr>
            </p:nvSpPr>
            <p:spPr/>
            <p:txBody>
              <a:bodyPr/>
              <a:lstStyle/>
              <a:p>
                <a:r>
                  <a:rPr lang="en-GB" dirty="0"/>
                  <a:t>Let’s look at an example. In this example, we’ll say </a:t>
                </a:r>
                <a14:m>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=2</m:t>
                    </m:r>
                  </m:oMath>
                </a14:m>
                <a:endParaRPr lang="en-GB" dirty="0"/>
              </a:p>
              <a:p>
                <a:r>
                  <a:rPr lang="en-GB" dirty="0"/>
                  <a:t>For each generated node, we keep track of a few variables.</a:t>
                </a:r>
              </a:p>
              <a:p>
                <a:r>
                  <a:rPr lang="en-GB" dirty="0"/>
                  <a:t>We track the total score of the state. This variable is t. In practice this means that if the rollout leads to a win, we increment t by 1. If it leads to a loss, we decrement it by 1. And if it’s a draw, we don’t change it</a:t>
                </a:r>
              </a:p>
              <a:p>
                <a:r>
                  <a:rPr lang="en-GB" dirty="0"/>
                  <a:t>We also keep track of a variable n, which denotes how many time the state has been visited </a:t>
                </a:r>
              </a:p>
              <a:p>
                <a:r>
                  <a:rPr lang="en-GB" dirty="0"/>
                  <a:t>Hence our average reward is simply (t / n) (i.e.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𝑗</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𝑗</m:t>
                            </m:r>
                          </m:sub>
                        </m:sSub>
                      </m:den>
                    </m:f>
                  </m:oMath>
                </a14:m>
                <a:r>
                  <a:rPr lang="en-GB" dirty="0"/>
                  <a:t> )</a:t>
                </a:r>
              </a:p>
            </p:txBody>
          </p:sp>
        </mc:Choice>
        <mc:Fallback xmlns="">
          <p:sp>
            <p:nvSpPr>
              <p:cNvPr id="3" name="Content Placeholder 2">
                <a:extLst>
                  <a:ext uri="{FF2B5EF4-FFF2-40B4-BE49-F238E27FC236}">
                    <a16:creationId xmlns:a16="http://schemas.microsoft.com/office/drawing/2014/main" id="{6866891A-C583-4FFF-9243-796DEA661118}"/>
                  </a:ext>
                </a:extLst>
              </p:cNvPr>
              <p:cNvSpPr>
                <a:spLocks noGrp="1" noRot="1" noChangeAspect="1" noMove="1" noResize="1" noEditPoints="1" noAdjustHandles="1" noChangeArrowheads="1" noChangeShapeType="1" noTextEdit="1"/>
              </p:cNvSpPr>
              <p:nvPr>
                <p:ph idx="1"/>
              </p:nvPr>
            </p:nvSpPr>
            <p:spPr>
              <a:blipFill>
                <a:blip r:embed="rId2"/>
                <a:stretch>
                  <a:fillRect l="-473" t="-1179" r="-1341"/>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6BE7777-CC00-4FAE-8C83-55336C5FD4FC}"/>
              </a:ext>
            </a:extLst>
          </p:cNvPr>
          <p:cNvSpPr txBox="1"/>
          <p:nvPr/>
        </p:nvSpPr>
        <p:spPr>
          <a:xfrm>
            <a:off x="1530849" y="6416211"/>
            <a:ext cx="10531012" cy="369332"/>
          </a:xfrm>
          <a:prstGeom prst="rect">
            <a:avLst/>
          </a:prstGeom>
          <a:noFill/>
        </p:spPr>
        <p:txBody>
          <a:bodyPr wrap="square" rtlCol="0">
            <a:spAutoFit/>
          </a:bodyPr>
          <a:lstStyle/>
          <a:p>
            <a:r>
              <a:rPr lang="en-GB" i="1" dirty="0"/>
              <a:t>Credit: </a:t>
            </a:r>
            <a:r>
              <a:rPr lang="en-GB" i="1" dirty="0">
                <a:hlinkClick r:id="rId3"/>
              </a:rPr>
              <a:t>https://www.analyticsvidhya.com/blog/2019/01/monte-carlo-tree-search-introduction-algorithm-deepmind-alphago/</a:t>
            </a:r>
            <a:r>
              <a:rPr lang="en-GB" i="1" dirty="0"/>
              <a:t> </a:t>
            </a:r>
          </a:p>
        </p:txBody>
      </p:sp>
    </p:spTree>
    <p:extLst>
      <p:ext uri="{BB962C8B-B14F-4D97-AF65-F5344CB8AC3E}">
        <p14:creationId xmlns:p14="http://schemas.microsoft.com/office/powerpoint/2010/main" val="130460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BEAD-C706-49C5-9364-2E673C100D34}"/>
              </a:ext>
            </a:extLst>
          </p:cNvPr>
          <p:cNvSpPr>
            <a:spLocks noGrp="1"/>
          </p:cNvSpPr>
          <p:nvPr>
            <p:ph type="title"/>
          </p:nvPr>
        </p:nvSpPr>
        <p:spPr/>
        <p:txBody>
          <a:bodyPr/>
          <a:lstStyle/>
          <a:p>
            <a:r>
              <a:rPr lang="en-GB" dirty="0"/>
              <a:t>MCTS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799896-A8F0-41C0-A72D-1CC50A600788}"/>
                  </a:ext>
                </a:extLst>
              </p:cNvPr>
              <p:cNvSpPr>
                <a:spLocks noGrp="1"/>
              </p:cNvSpPr>
              <p:nvPr>
                <p:ph idx="1"/>
              </p:nvPr>
            </p:nvSpPr>
            <p:spPr/>
            <p:txBody>
              <a:bodyPr/>
              <a:lstStyle/>
              <a:p>
                <a:r>
                  <a:rPr lang="en-GB" dirty="0"/>
                  <a:t>We start with our root state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0</m:t>
                        </m:r>
                      </m:sub>
                    </m:sSub>
                  </m:oMath>
                </a14:m>
                <a:r>
                  <a:rPr lang="en-GB" dirty="0"/>
                  <a:t>. We may imagine that each state represents a chess board, for example.</a:t>
                </a:r>
              </a:p>
              <a:p>
                <a:endParaRPr lang="en-GB" dirty="0"/>
              </a:p>
            </p:txBody>
          </p:sp>
        </mc:Choice>
        <mc:Fallback xmlns="">
          <p:sp>
            <p:nvSpPr>
              <p:cNvPr id="3" name="Content Placeholder 2">
                <a:extLst>
                  <a:ext uri="{FF2B5EF4-FFF2-40B4-BE49-F238E27FC236}">
                    <a16:creationId xmlns:a16="http://schemas.microsoft.com/office/drawing/2014/main" id="{16799896-A8F0-41C0-A72D-1CC50A600788}"/>
                  </a:ext>
                </a:extLst>
              </p:cNvPr>
              <p:cNvSpPr>
                <a:spLocks noGrp="1" noRot="1" noChangeAspect="1" noMove="1" noResize="1" noEditPoints="1" noAdjustHandles="1" noChangeArrowheads="1" noChangeShapeType="1" noTextEdit="1"/>
              </p:cNvSpPr>
              <p:nvPr>
                <p:ph idx="1"/>
              </p:nvPr>
            </p:nvSpPr>
            <p:spPr>
              <a:blipFill>
                <a:blip r:embed="rId3"/>
                <a:stretch>
                  <a:fillRect l="-473" t="-1179"/>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AF70C55E-9E99-4B78-A9C8-301A6FB1478C}"/>
              </a:ext>
            </a:extLst>
          </p:cNvPr>
          <p:cNvPicPr>
            <a:picLocks noChangeAspect="1"/>
          </p:cNvPicPr>
          <p:nvPr/>
        </p:nvPicPr>
        <p:blipFill>
          <a:blip r:embed="rId4"/>
          <a:stretch>
            <a:fillRect/>
          </a:stretch>
        </p:blipFill>
        <p:spPr>
          <a:xfrm>
            <a:off x="3792423" y="4372598"/>
            <a:ext cx="1914872" cy="1436154"/>
          </a:xfrm>
          <a:prstGeom prst="rect">
            <a:avLst/>
          </a:prstGeom>
        </p:spPr>
      </p:pic>
    </p:spTree>
    <p:extLst>
      <p:ext uri="{BB962C8B-B14F-4D97-AF65-F5344CB8AC3E}">
        <p14:creationId xmlns:p14="http://schemas.microsoft.com/office/powerpoint/2010/main" val="223882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846FEABB-C291-4BD7-B372-8213A4097B42}"/>
              </a:ext>
            </a:extLst>
          </p:cNvPr>
          <p:cNvPicPr>
            <a:picLocks noChangeAspect="1"/>
          </p:cNvPicPr>
          <p:nvPr/>
        </p:nvPicPr>
        <p:blipFill>
          <a:blip r:embed="rId2"/>
          <a:stretch>
            <a:fillRect/>
          </a:stretch>
        </p:blipFill>
        <p:spPr>
          <a:xfrm>
            <a:off x="643468" y="1137357"/>
            <a:ext cx="6250769" cy="4422419"/>
          </a:xfrm>
          <a:prstGeom prst="rect">
            <a:avLst/>
          </a:prstGeom>
        </p:spPr>
      </p:pic>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As this is the root node, we perform the </a:t>
            </a:r>
            <a:r>
              <a:rPr lang="en-GB" b="1" dirty="0">
                <a:solidFill>
                  <a:schemeClr val="bg1"/>
                </a:solidFill>
              </a:rPr>
              <a:t>expansion</a:t>
            </a:r>
            <a:r>
              <a:rPr lang="en-GB" dirty="0">
                <a:solidFill>
                  <a:schemeClr val="bg1"/>
                </a:solidFill>
              </a:rPr>
              <a:t> phase.</a:t>
            </a:r>
          </a:p>
          <a:p>
            <a:r>
              <a:rPr lang="en-GB" dirty="0">
                <a:solidFill>
                  <a:schemeClr val="bg1"/>
                </a:solidFill>
              </a:rPr>
              <a:t>Thus, we generate all possible actions from this state</a:t>
            </a:r>
          </a:p>
          <a:p>
            <a:r>
              <a:rPr lang="en-GB" dirty="0">
                <a:solidFill>
                  <a:schemeClr val="bg1"/>
                </a:solidFill>
              </a:rPr>
              <a:t>In this case, we find that there are two possible actions, each leading to two different states</a:t>
            </a:r>
          </a:p>
          <a:p>
            <a:r>
              <a:rPr lang="en-GB" dirty="0">
                <a:solidFill>
                  <a:schemeClr val="bg1"/>
                </a:solidFill>
              </a:rPr>
              <a:t>We add these to our game tree, with values of n and t initialised to 0</a:t>
            </a:r>
          </a:p>
        </p:txBody>
      </p:sp>
    </p:spTree>
    <p:extLst>
      <p:ext uri="{BB962C8B-B14F-4D97-AF65-F5344CB8AC3E}">
        <p14:creationId xmlns:p14="http://schemas.microsoft.com/office/powerpoint/2010/main" val="142538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1F6-62BD-4433-A00F-3A7520762528}"/>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AC773FA-DE2E-48CA-B0F1-F103553DCF80}"/>
              </a:ext>
            </a:extLst>
          </p:cNvPr>
          <p:cNvSpPr>
            <a:spLocks noGrp="1"/>
          </p:cNvSpPr>
          <p:nvPr>
            <p:ph idx="1"/>
          </p:nvPr>
        </p:nvSpPr>
        <p:spPr>
          <a:xfrm>
            <a:off x="2231136" y="2638044"/>
            <a:ext cx="7729728" cy="3634329"/>
          </a:xfrm>
        </p:spPr>
        <p:txBody>
          <a:bodyPr/>
          <a:lstStyle/>
          <a:p>
            <a:r>
              <a:rPr lang="en-GB" dirty="0"/>
              <a:t>We discussed unsupervised learning</a:t>
            </a:r>
          </a:p>
          <a:p>
            <a:r>
              <a:rPr lang="en-GB" dirty="0"/>
              <a:t>Unsupervised learning is a term that covers a wide range of algorithms that draw inferences from </a:t>
            </a:r>
            <a:r>
              <a:rPr lang="en-GB" b="1" dirty="0"/>
              <a:t>unlabelled </a:t>
            </a:r>
            <a:r>
              <a:rPr lang="en-GB" dirty="0"/>
              <a:t>data</a:t>
            </a:r>
          </a:p>
          <a:p>
            <a:r>
              <a:rPr lang="en-GB" dirty="0"/>
              <a:t>K-means clustering is a way of dividing a dataset into k groups. Datapoints within groups are likely to share similar attributes</a:t>
            </a:r>
          </a:p>
          <a:p>
            <a:r>
              <a:rPr lang="en-GB" dirty="0"/>
              <a:t>Autoencoders use data as both an input and as a training label</a:t>
            </a:r>
          </a:p>
          <a:p>
            <a:r>
              <a:rPr lang="en-GB" dirty="0"/>
              <a:t>Autoencoders consist of two neural networks: an encoder and a decoder</a:t>
            </a:r>
          </a:p>
          <a:p>
            <a:r>
              <a:rPr lang="en-GB" dirty="0"/>
              <a:t>The encoder compresses the original input. The decoder converts the compressed representation to the original format</a:t>
            </a:r>
          </a:p>
        </p:txBody>
      </p:sp>
    </p:spTree>
    <p:extLst>
      <p:ext uri="{BB962C8B-B14F-4D97-AF65-F5344CB8AC3E}">
        <p14:creationId xmlns:p14="http://schemas.microsoft.com/office/powerpoint/2010/main" val="267055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8" y="295850"/>
            <a:ext cx="3363974" cy="1728044"/>
          </a:xfrm>
          <a:noFill/>
          <a:ln>
            <a:solidFill>
              <a:schemeClr val="bg1"/>
            </a:solidFill>
          </a:ln>
        </p:spPr>
        <p:txBody>
          <a:bodyPr wrap="square">
            <a:normAutofit/>
          </a:bodyPr>
          <a:lstStyle/>
          <a:p>
            <a:r>
              <a:rPr lang="en-GB" dirty="0">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846FEABB-C291-4BD7-B372-8213A4097B42}"/>
              </a:ext>
            </a:extLst>
          </p:cNvPr>
          <p:cNvPicPr>
            <a:picLocks noChangeAspect="1"/>
          </p:cNvPicPr>
          <p:nvPr/>
        </p:nvPicPr>
        <p:blipFill>
          <a:blip r:embed="rId2"/>
          <a:stretch>
            <a:fillRect/>
          </a:stretch>
        </p:blipFill>
        <p:spPr>
          <a:xfrm>
            <a:off x="643468" y="1137357"/>
            <a:ext cx="6250769" cy="442241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241066" y="2108924"/>
                <a:ext cx="3363974" cy="4368931"/>
              </a:xfrm>
            </p:spPr>
            <p:txBody>
              <a:bodyPr>
                <a:normAutofit/>
              </a:bodyPr>
              <a:lstStyle/>
              <a:p>
                <a:r>
                  <a:rPr lang="en-GB" dirty="0">
                    <a:solidFill>
                      <a:schemeClr val="bg1"/>
                    </a:solidFill>
                  </a:rPr>
                  <a:t>Now, we have to choose which node to select (we are in the </a:t>
                </a:r>
                <a:r>
                  <a:rPr lang="en-GB" b="1" dirty="0">
                    <a:solidFill>
                      <a:schemeClr val="bg1"/>
                    </a:solidFill>
                  </a:rPr>
                  <a:t>selection</a:t>
                </a:r>
                <a:r>
                  <a:rPr lang="en-GB" dirty="0">
                    <a:solidFill>
                      <a:schemeClr val="bg1"/>
                    </a:solidFill>
                  </a:rPr>
                  <a:t> phase)</a:t>
                </a:r>
              </a:p>
              <a:p>
                <a:r>
                  <a:rPr lang="en-GB" dirty="0">
                    <a:solidFill>
                      <a:schemeClr val="bg1"/>
                    </a:solidFill>
                  </a:rPr>
                  <a:t>We apply the UCT formula to each node and select the node that maximises this value</a:t>
                </a:r>
              </a:p>
              <a:p>
                <a:r>
                  <a:rPr lang="en-GB" dirty="0">
                    <a:solidFill>
                      <a:schemeClr val="bg1"/>
                    </a:solidFill>
                  </a:rPr>
                  <a:t>In this case </a:t>
                </a:r>
                <a14:m>
                  <m:oMath xmlns:m="http://schemas.openxmlformats.org/officeDocument/2006/math">
                    <m:r>
                      <a:rPr lang="en-GB" b="0" i="1" smtClean="0">
                        <a:solidFill>
                          <a:schemeClr val="bg1"/>
                        </a:solidFill>
                        <a:latin typeface="Cambria Math" panose="02040503050406030204" pitchFamily="18" charset="0"/>
                      </a:rPr>
                      <m:t>𝑈𝐶𝐵</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e>
                    </m:d>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𝑈𝐶𝐵</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e>
                    </m:d>
                  </m:oMath>
                </a14:m>
                <a:endParaRPr lang="en-GB" b="0" dirty="0">
                  <a:solidFill>
                    <a:schemeClr val="bg1"/>
                  </a:solidFill>
                </a:endParaRPr>
              </a:p>
              <a:p>
                <a:r>
                  <a:rPr lang="en-GB" dirty="0">
                    <a:solidFill>
                      <a:schemeClr val="bg1"/>
                    </a:solidFill>
                  </a:rPr>
                  <a:t>We treat unexplored nodes as having a UCB of +infinity</a:t>
                </a:r>
              </a:p>
              <a:p>
                <a:r>
                  <a:rPr lang="en-GB" dirty="0">
                    <a:solidFill>
                      <a:schemeClr val="bg1"/>
                    </a:solidFill>
                  </a:rPr>
                  <a:t>In this case, we randomly select one of the two states. Let’s choose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241066" y="2108924"/>
                <a:ext cx="3363974" cy="4368931"/>
              </a:xfrm>
              <a:blipFill>
                <a:blip r:embed="rId3"/>
                <a:stretch>
                  <a:fillRect l="-1268" t="-837" r="-2355"/>
                </a:stretch>
              </a:blipFill>
            </p:spPr>
            <p:txBody>
              <a:bodyPr/>
              <a:lstStyle/>
              <a:p>
                <a:r>
                  <a:rPr lang="en-GB">
                    <a:noFill/>
                  </a:rPr>
                  <a:t> </a:t>
                </a:r>
              </a:p>
            </p:txBody>
          </p:sp>
        </mc:Fallback>
      </mc:AlternateContent>
      <p:pic>
        <p:nvPicPr>
          <p:cNvPr id="8194" name="Picture 2">
            <a:extLst>
              <a:ext uri="{FF2B5EF4-FFF2-40B4-BE49-F238E27FC236}">
                <a16:creationId xmlns:a16="http://schemas.microsoft.com/office/drawing/2014/main" id="{1C32F269-CDBF-4E52-B002-93ADF56FD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539" y="295850"/>
            <a:ext cx="1841429" cy="69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8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9220" name="Picture 4" descr="Diagram&#10;&#10;Description automatically generated">
            <a:extLst>
              <a:ext uri="{FF2B5EF4-FFF2-40B4-BE49-F238E27FC236}">
                <a16:creationId xmlns:a16="http://schemas.microsoft.com/office/drawing/2014/main" id="{18E22BC0-7218-43F9-85B8-9FA256D7B3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4063" y="643467"/>
            <a:ext cx="3489578" cy="54101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3"/>
                <a:ext cx="3363974" cy="3680563"/>
              </a:xfrm>
            </p:spPr>
            <p:txBody>
              <a:bodyPr>
                <a:normAutofit/>
              </a:bodyPr>
              <a:lstStyle/>
              <a:p>
                <a:r>
                  <a:rPr lang="en-GB" dirty="0">
                    <a:solidFill>
                      <a:schemeClr val="bg1"/>
                    </a:solidFill>
                  </a:rPr>
                  <a:t>We have selected </a:t>
                </a:r>
                <a14:m>
                  <m:oMath xmlns:m="http://schemas.openxmlformats.org/officeDocument/2006/math">
                    <m:sSub>
                      <m:sSubPr>
                        <m:ctrlPr>
                          <a:rPr lang="en-GB" i="1">
                            <a:solidFill>
                              <a:schemeClr val="bg1"/>
                            </a:solidFill>
                            <a:latin typeface="Cambria Math" panose="02040503050406030204" pitchFamily="18" charset="0"/>
                          </a:rPr>
                        </m:ctrlPr>
                      </m:sSubPr>
                      <m:e>
                        <m:r>
                          <a:rPr lang="en-GB" b="0"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oMath>
                </a14:m>
                <a:r>
                  <a:rPr lang="en-GB" dirty="0">
                    <a:solidFill>
                      <a:schemeClr val="bg1"/>
                    </a:solidFill>
                  </a:rPr>
                  <a:t>. This is used in the </a:t>
                </a:r>
                <a:r>
                  <a:rPr lang="en-GB" b="1" dirty="0">
                    <a:solidFill>
                      <a:schemeClr val="bg1"/>
                    </a:solidFill>
                  </a:rPr>
                  <a:t>rollout</a:t>
                </a:r>
                <a:r>
                  <a:rPr lang="en-GB" dirty="0">
                    <a:solidFill>
                      <a:schemeClr val="bg1"/>
                    </a:solidFill>
                  </a:rPr>
                  <a:t> phase</a:t>
                </a:r>
              </a:p>
              <a:p>
                <a:r>
                  <a:rPr lang="en-GB" dirty="0">
                    <a:solidFill>
                      <a:schemeClr val="bg1"/>
                    </a:solidFill>
                  </a:rPr>
                  <a:t>We start at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oMath>
                </a14:m>
                <a:r>
                  <a:rPr lang="en-GB" dirty="0">
                    <a:solidFill>
                      <a:schemeClr val="bg1"/>
                    </a:solidFill>
                  </a:rPr>
                  <a:t> and take random actions until we reach a terminal state.</a:t>
                </a:r>
              </a:p>
              <a:p>
                <a:r>
                  <a:rPr lang="en-GB" dirty="0">
                    <a:solidFill>
                      <a:schemeClr val="bg1"/>
                    </a:solidFill>
                  </a:rPr>
                  <a:t>This terminal state is assigned a score given our reward policy</a:t>
                </a:r>
              </a:p>
              <a:p>
                <a:r>
                  <a:rPr lang="en-GB" dirty="0">
                    <a:solidFill>
                      <a:schemeClr val="bg1"/>
                    </a:solidFill>
                  </a:rPr>
                  <a:t>In the case of chess (and this example), a score of 20 may represent a win for the root player</a:t>
                </a: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3"/>
                <a:ext cx="3363974" cy="3680563"/>
              </a:xfrm>
              <a:blipFill>
                <a:blip r:embed="rId3"/>
                <a:stretch>
                  <a:fillRect l="-1270" t="-993" r="-2359"/>
                </a:stretch>
              </a:blipFill>
            </p:spPr>
            <p:txBody>
              <a:bodyPr/>
              <a:lstStyle/>
              <a:p>
                <a:r>
                  <a:rPr lang="en-GB">
                    <a:noFill/>
                  </a:rPr>
                  <a:t> </a:t>
                </a:r>
              </a:p>
            </p:txBody>
          </p:sp>
        </mc:Fallback>
      </mc:AlternateContent>
    </p:spTree>
    <p:extLst>
      <p:ext uri="{BB962C8B-B14F-4D97-AF65-F5344CB8AC3E}">
        <p14:creationId xmlns:p14="http://schemas.microsoft.com/office/powerpoint/2010/main" val="269245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8" y="251718"/>
            <a:ext cx="3363974" cy="1728044"/>
          </a:xfrm>
          <a:noFill/>
          <a:ln>
            <a:solidFill>
              <a:schemeClr val="bg1"/>
            </a:solidFill>
          </a:ln>
        </p:spPr>
        <p:txBody>
          <a:bodyPr wrap="square">
            <a:normAutofit/>
          </a:bodyPr>
          <a:lstStyle/>
          <a:p>
            <a:r>
              <a:rPr lang="en-GB" dirty="0">
                <a:solidFill>
                  <a:schemeClr val="bg1"/>
                </a:solidFill>
              </a:rPr>
              <a:t>MCTS</a:t>
            </a:r>
          </a:p>
        </p:txBody>
      </p:sp>
      <p:pic>
        <p:nvPicPr>
          <p:cNvPr id="10242" name="Picture 2" descr="Diagram&#10;&#10;Description automatically generated">
            <a:extLst>
              <a:ext uri="{FF2B5EF4-FFF2-40B4-BE49-F238E27FC236}">
                <a16:creationId xmlns:a16="http://schemas.microsoft.com/office/drawing/2014/main" id="{DCFFE592-7DB3-4DA6-8F9C-B265720E82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8" y="996715"/>
            <a:ext cx="6250769" cy="47037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039421"/>
            <a:ext cx="3363974" cy="4566862"/>
          </a:xfrm>
        </p:spPr>
        <p:txBody>
          <a:bodyPr>
            <a:normAutofit/>
          </a:bodyPr>
          <a:lstStyle/>
          <a:p>
            <a:r>
              <a:rPr lang="en-GB" dirty="0">
                <a:solidFill>
                  <a:schemeClr val="bg1"/>
                </a:solidFill>
              </a:rPr>
              <a:t>After the rollout phase, we propagate the score back up the tree</a:t>
            </a:r>
          </a:p>
          <a:p>
            <a:r>
              <a:rPr lang="en-GB" dirty="0">
                <a:solidFill>
                  <a:schemeClr val="bg1"/>
                </a:solidFill>
              </a:rPr>
              <a:t>This is the </a:t>
            </a:r>
            <a:r>
              <a:rPr lang="en-GB" b="1" dirty="0">
                <a:solidFill>
                  <a:schemeClr val="bg1"/>
                </a:solidFill>
              </a:rPr>
              <a:t>backpropagation</a:t>
            </a:r>
            <a:r>
              <a:rPr lang="en-GB" dirty="0">
                <a:solidFill>
                  <a:schemeClr val="bg1"/>
                </a:solidFill>
              </a:rPr>
              <a:t> phase</a:t>
            </a:r>
          </a:p>
          <a:p>
            <a:r>
              <a:rPr lang="en-GB" dirty="0">
                <a:solidFill>
                  <a:schemeClr val="bg1"/>
                </a:solidFill>
              </a:rPr>
              <a:t>All moves selected in the sequence that lead to the root node of the expansion phase have n incremented by 1.</a:t>
            </a:r>
          </a:p>
          <a:p>
            <a:r>
              <a:rPr lang="en-GB" dirty="0">
                <a:solidFill>
                  <a:schemeClr val="bg1"/>
                </a:solidFill>
              </a:rPr>
              <a:t>Additionally, t is incremented for each of those nodes by the rollout reward </a:t>
            </a:r>
          </a:p>
          <a:p>
            <a:r>
              <a:rPr lang="en-GB" dirty="0">
                <a:solidFill>
                  <a:schemeClr val="bg1"/>
                </a:solidFill>
              </a:rPr>
              <a:t>We have now completed our first iteration</a:t>
            </a:r>
          </a:p>
        </p:txBody>
      </p:sp>
    </p:spTree>
    <p:extLst>
      <p:ext uri="{BB962C8B-B14F-4D97-AF65-F5344CB8AC3E}">
        <p14:creationId xmlns:p14="http://schemas.microsoft.com/office/powerpoint/2010/main" val="134944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8" y="251718"/>
            <a:ext cx="3363974" cy="1728044"/>
          </a:xfrm>
          <a:noFill/>
          <a:ln>
            <a:solidFill>
              <a:schemeClr val="bg1"/>
            </a:solidFill>
          </a:ln>
        </p:spPr>
        <p:txBody>
          <a:bodyPr wrap="square">
            <a:normAutofit/>
          </a:bodyPr>
          <a:lstStyle/>
          <a:p>
            <a:r>
              <a:rPr lang="en-GB" dirty="0">
                <a:solidFill>
                  <a:schemeClr val="bg1"/>
                </a:solidFill>
              </a:rPr>
              <a:t>MCTS</a:t>
            </a:r>
          </a:p>
        </p:txBody>
      </p:sp>
      <p:pic>
        <p:nvPicPr>
          <p:cNvPr id="10242" name="Picture 2" descr="Diagram&#10;&#10;Description automatically generated">
            <a:extLst>
              <a:ext uri="{FF2B5EF4-FFF2-40B4-BE49-F238E27FC236}">
                <a16:creationId xmlns:a16="http://schemas.microsoft.com/office/drawing/2014/main" id="{DCFFE592-7DB3-4DA6-8F9C-B265720E82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8" y="996715"/>
            <a:ext cx="6250769" cy="47037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039421"/>
                <a:ext cx="3363974" cy="4566862"/>
              </a:xfrm>
            </p:spPr>
            <p:txBody>
              <a:bodyPr>
                <a:normAutofit/>
              </a:bodyPr>
              <a:lstStyle/>
              <a:p>
                <a:r>
                  <a:rPr lang="en-GB" dirty="0">
                    <a:solidFill>
                      <a:schemeClr val="bg1"/>
                    </a:solidFill>
                  </a:rPr>
                  <a:t>We now return to the root of the tree and enter the selection phase again</a:t>
                </a:r>
              </a:p>
              <a:p>
                <a:r>
                  <a:rPr lang="en-GB" dirty="0">
                    <a:solidFill>
                      <a:schemeClr val="bg1"/>
                    </a:solidFill>
                  </a:rPr>
                  <a:t>Applying our UCT formula, we find that  </a:t>
                </a:r>
                <a14:m>
                  <m:oMath xmlns:m="http://schemas.openxmlformats.org/officeDocument/2006/math">
                    <m:r>
                      <a:rPr lang="en-GB" b="0" i="1" smtClean="0">
                        <a:solidFill>
                          <a:schemeClr val="bg1"/>
                        </a:solidFill>
                        <a:latin typeface="Cambria Math" panose="02040503050406030204" pitchFamily="18" charset="0"/>
                      </a:rPr>
                      <m:t>𝑈𝐶𝑇</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e>
                    </m:d>
                    <m:r>
                      <a:rPr lang="en-GB" b="0" i="1"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𝑡</m:t>
                            </m:r>
                          </m:e>
                          <m:sub>
                            <m:r>
                              <a:rPr lang="en-GB" b="0" i="1" smtClean="0">
                                <a:solidFill>
                                  <a:schemeClr val="bg1"/>
                                </a:solidFill>
                                <a:latin typeface="Cambria Math" panose="02040503050406030204" pitchFamily="18" charset="0"/>
                              </a:rPr>
                              <m:t>1</m:t>
                            </m:r>
                          </m:sub>
                        </m:sSub>
                      </m:num>
                      <m:den>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1</m:t>
                            </m:r>
                          </m:sub>
                        </m:sSub>
                      </m:den>
                    </m:f>
                    <m:r>
                      <a:rPr lang="en-GB" b="0" i="1" smtClean="0">
                        <a:solidFill>
                          <a:schemeClr val="bg1"/>
                        </a:solidFill>
                        <a:latin typeface="Cambria Math" panose="02040503050406030204" pitchFamily="18" charset="0"/>
                      </a:rPr>
                      <m:t>+2</m:t>
                    </m:r>
                    <m:rad>
                      <m:radPr>
                        <m:degHide m:val="on"/>
                        <m:ctrlPr>
                          <a:rPr lang="en-GB" b="0" i="1" smtClean="0">
                            <a:solidFill>
                              <a:schemeClr val="bg1"/>
                            </a:solidFill>
                            <a:latin typeface="Cambria Math" panose="02040503050406030204" pitchFamily="18" charset="0"/>
                          </a:rPr>
                        </m:ctrlPr>
                      </m:radPr>
                      <m:deg/>
                      <m:e>
                        <m:f>
                          <m:fPr>
                            <m:ctrlPr>
                              <a:rPr lang="en-GB" b="0" i="1" smtClean="0">
                                <a:solidFill>
                                  <a:schemeClr val="bg1"/>
                                </a:solidFill>
                                <a:latin typeface="Cambria Math" panose="02040503050406030204" pitchFamily="18" charset="0"/>
                              </a:rPr>
                            </m:ctrlPr>
                          </m:fPr>
                          <m:num>
                            <m:func>
                              <m:funcPr>
                                <m:ctrlPr>
                                  <a:rPr lang="en-GB" b="0" i="1" smtClean="0">
                                    <a:solidFill>
                                      <a:schemeClr val="bg1"/>
                                    </a:solidFill>
                                    <a:latin typeface="Cambria Math" panose="02040503050406030204" pitchFamily="18" charset="0"/>
                                  </a:rPr>
                                </m:ctrlPr>
                              </m:funcPr>
                              <m:fName>
                                <m:r>
                                  <m:rPr>
                                    <m:sty m:val="p"/>
                                  </m:rPr>
                                  <a:rPr lang="en-GB" b="0" i="0" smtClean="0">
                                    <a:solidFill>
                                      <a:schemeClr val="bg1"/>
                                    </a:solidFill>
                                    <a:latin typeface="Cambria Math" panose="02040503050406030204" pitchFamily="18" charset="0"/>
                                  </a:rPr>
                                  <m:t>ln</m:t>
                                </m:r>
                              </m:fName>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0</m:t>
                                    </m:r>
                                  </m:sub>
                                </m:sSub>
                              </m:e>
                            </m:func>
                          </m:num>
                          <m:den>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1</m:t>
                                </m:r>
                              </m:sub>
                            </m:sSub>
                          </m:den>
                        </m:f>
                      </m:e>
                    </m:rad>
                    <m:r>
                      <a:rPr lang="en-GB" b="0" i="1" smtClean="0">
                        <a:solidFill>
                          <a:schemeClr val="bg1"/>
                        </a:solidFill>
                        <a:latin typeface="Cambria Math" panose="02040503050406030204" pitchFamily="18" charset="0"/>
                      </a:rPr>
                      <m:t>=</m:t>
                    </m:r>
                    <m:f>
                      <m:fPr>
                        <m:ctrlPr>
                          <a:rPr lang="en-GB" i="1">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20</m:t>
                        </m:r>
                      </m:num>
                      <m:den>
                        <m:r>
                          <a:rPr lang="en-GB" b="0" i="1" smtClean="0">
                            <a:solidFill>
                              <a:schemeClr val="bg1"/>
                            </a:solidFill>
                            <a:latin typeface="Cambria Math" panose="02040503050406030204" pitchFamily="18" charset="0"/>
                          </a:rPr>
                          <m:t>1</m:t>
                        </m:r>
                      </m:den>
                    </m:f>
                    <m:r>
                      <a:rPr lang="en-GB" i="1">
                        <a:solidFill>
                          <a:schemeClr val="bg1"/>
                        </a:solidFill>
                        <a:latin typeface="Cambria Math" panose="02040503050406030204" pitchFamily="18" charset="0"/>
                      </a:rPr>
                      <m:t>+2</m:t>
                    </m:r>
                    <m:rad>
                      <m:radPr>
                        <m:degHide m:val="on"/>
                        <m:ctrlPr>
                          <a:rPr lang="en-GB" i="1">
                            <a:solidFill>
                              <a:schemeClr val="bg1"/>
                            </a:solidFill>
                            <a:latin typeface="Cambria Math" panose="02040503050406030204" pitchFamily="18" charset="0"/>
                          </a:rPr>
                        </m:ctrlPr>
                      </m:radPr>
                      <m:deg/>
                      <m:e>
                        <m:f>
                          <m:fPr>
                            <m:ctrlPr>
                              <a:rPr lang="en-GB" i="1">
                                <a:solidFill>
                                  <a:schemeClr val="bg1"/>
                                </a:solidFill>
                                <a:latin typeface="Cambria Math" panose="02040503050406030204" pitchFamily="18" charset="0"/>
                              </a:rPr>
                            </m:ctrlPr>
                          </m:fPr>
                          <m:num>
                            <m:func>
                              <m:funcPr>
                                <m:ctrlPr>
                                  <a:rPr lang="en-GB" i="1">
                                    <a:solidFill>
                                      <a:schemeClr val="bg1"/>
                                    </a:solidFill>
                                    <a:latin typeface="Cambria Math" panose="02040503050406030204" pitchFamily="18" charset="0"/>
                                  </a:rPr>
                                </m:ctrlPr>
                              </m:funcPr>
                              <m:fName>
                                <m:r>
                                  <m:rPr>
                                    <m:sty m:val="p"/>
                                  </m:rPr>
                                  <a:rPr lang="en-GB">
                                    <a:solidFill>
                                      <a:schemeClr val="bg1"/>
                                    </a:solidFill>
                                    <a:latin typeface="Cambria Math" panose="02040503050406030204" pitchFamily="18" charset="0"/>
                                  </a:rPr>
                                  <m:t>ln</m:t>
                                </m:r>
                              </m:fName>
                              <m:e>
                                <m:r>
                                  <a:rPr lang="en-GB" b="0" i="1" smtClean="0">
                                    <a:solidFill>
                                      <a:schemeClr val="bg1"/>
                                    </a:solidFill>
                                    <a:latin typeface="Cambria Math" panose="02040503050406030204" pitchFamily="18" charset="0"/>
                                  </a:rPr>
                                  <m:t>1</m:t>
                                </m:r>
                              </m:e>
                            </m:func>
                          </m:num>
                          <m:den>
                            <m:r>
                              <a:rPr lang="en-GB" b="0" i="1" smtClean="0">
                                <a:solidFill>
                                  <a:schemeClr val="bg1"/>
                                </a:solidFill>
                                <a:latin typeface="Cambria Math" panose="02040503050406030204" pitchFamily="18" charset="0"/>
                              </a:rPr>
                              <m:t>1</m:t>
                            </m:r>
                          </m:den>
                        </m:f>
                      </m:e>
                    </m:rad>
                    <m:r>
                      <a:rPr lang="en-GB" b="0" i="1" smtClean="0">
                        <a:solidFill>
                          <a:schemeClr val="bg1"/>
                        </a:solidFill>
                        <a:latin typeface="Cambria Math" panose="02040503050406030204" pitchFamily="18" charset="0"/>
                      </a:rPr>
                      <m:t>=20</m:t>
                    </m:r>
                  </m:oMath>
                </a14:m>
                <a:r>
                  <a:rPr lang="en-GB" dirty="0">
                    <a:solidFill>
                      <a:schemeClr val="bg1"/>
                    </a:solidFill>
                  </a:rPr>
                  <a:t> and that </a:t>
                </a:r>
                <a14:m>
                  <m:oMath xmlns:m="http://schemas.openxmlformats.org/officeDocument/2006/math">
                    <m:r>
                      <a:rPr lang="en-GB" b="0" i="1" smtClean="0">
                        <a:solidFill>
                          <a:schemeClr val="bg1"/>
                        </a:solidFill>
                        <a:latin typeface="Cambria Math" panose="02040503050406030204" pitchFamily="18" charset="0"/>
                      </a:rPr>
                      <m:t>𝑈𝐶𝑇</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e>
                    </m:d>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ea typeface="Cambria Math" panose="02040503050406030204" pitchFamily="18" charset="0"/>
                      </a:rPr>
                      <m:t>∞</m:t>
                    </m:r>
                  </m:oMath>
                </a14:m>
                <a:endParaRPr lang="en-GB" dirty="0">
                  <a:solidFill>
                    <a:schemeClr val="bg1"/>
                  </a:solidFill>
                </a:endParaRPr>
              </a:p>
              <a:p>
                <a:r>
                  <a:rPr lang="en-GB" dirty="0">
                    <a:solidFill>
                      <a:schemeClr val="bg1"/>
                    </a:solidFill>
                  </a:rPr>
                  <a:t>In the selection phase, we always choose to continue down the tree for the child that maximises the UCT</a:t>
                </a:r>
              </a:p>
              <a:p>
                <a:r>
                  <a:rPr lang="en-GB" dirty="0">
                    <a:solidFill>
                      <a:schemeClr val="bg1"/>
                    </a:solidFill>
                  </a:rPr>
                  <a:t>Thus, we select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039421"/>
                <a:ext cx="3363974" cy="4566862"/>
              </a:xfrm>
              <a:blipFill>
                <a:blip r:embed="rId3"/>
                <a:stretch>
                  <a:fillRect l="-1270" t="-801" r="-3267"/>
                </a:stretch>
              </a:blipFill>
            </p:spPr>
            <p:txBody>
              <a:bodyPr/>
              <a:lstStyle/>
              <a:p>
                <a:r>
                  <a:rPr lang="en-GB">
                    <a:noFill/>
                  </a:rPr>
                  <a:t> </a:t>
                </a:r>
              </a:p>
            </p:txBody>
          </p:sp>
        </mc:Fallback>
      </mc:AlternateContent>
      <p:pic>
        <p:nvPicPr>
          <p:cNvPr id="7" name="Picture 2">
            <a:extLst>
              <a:ext uri="{FF2B5EF4-FFF2-40B4-BE49-F238E27FC236}">
                <a16:creationId xmlns:a16="http://schemas.microsoft.com/office/drawing/2014/main" id="{AD1D4272-AE27-415B-BD80-9251796ECA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636" y="150741"/>
            <a:ext cx="1841429" cy="69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71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BD6265D5-72AA-4C56-B21F-14BD7F407E26}"/>
              </a:ext>
            </a:extLst>
          </p:cNvPr>
          <p:cNvPicPr>
            <a:picLocks noChangeAspect="1"/>
          </p:cNvPicPr>
          <p:nvPr/>
        </p:nvPicPr>
        <p:blipFill>
          <a:blip r:embed="rId2"/>
          <a:stretch>
            <a:fillRect/>
          </a:stretch>
        </p:blipFill>
        <p:spPr>
          <a:xfrm>
            <a:off x="1922621" y="643467"/>
            <a:ext cx="3692463" cy="541019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pPr>
                  <a:lnSpc>
                    <a:spcPct val="90000"/>
                  </a:lnSpc>
                </a:pPr>
                <a:r>
                  <a:rPr lang="en-GB" sz="1500" dirty="0">
                    <a:solidFill>
                      <a:schemeClr val="bg1"/>
                    </a:solidFill>
                  </a:rPr>
                  <a:t>As </a:t>
                </a:r>
                <a14:m>
                  <m:oMath xmlns:m="http://schemas.openxmlformats.org/officeDocument/2006/math">
                    <m:sSub>
                      <m:sSubPr>
                        <m:ctrlPr>
                          <a:rPr lang="en-GB" sz="1500" i="1" smtClean="0">
                            <a:solidFill>
                              <a:schemeClr val="bg1"/>
                            </a:solidFill>
                            <a:latin typeface="Cambria Math" panose="02040503050406030204" pitchFamily="18" charset="0"/>
                          </a:rPr>
                        </m:ctrlPr>
                      </m:sSubPr>
                      <m:e>
                        <m:r>
                          <a:rPr lang="en-GB" sz="1500" b="0" i="1" smtClean="0">
                            <a:solidFill>
                              <a:schemeClr val="bg1"/>
                            </a:solidFill>
                            <a:latin typeface="Cambria Math" panose="02040503050406030204" pitchFamily="18" charset="0"/>
                          </a:rPr>
                          <m:t>𝑆</m:t>
                        </m:r>
                      </m:e>
                      <m:sub>
                        <m:r>
                          <a:rPr lang="en-GB" sz="1500" b="0" i="1" smtClean="0">
                            <a:solidFill>
                              <a:schemeClr val="bg1"/>
                            </a:solidFill>
                            <a:latin typeface="Cambria Math" panose="02040503050406030204" pitchFamily="18" charset="0"/>
                          </a:rPr>
                          <m:t>2</m:t>
                        </m:r>
                      </m:sub>
                    </m:sSub>
                  </m:oMath>
                </a14:m>
                <a:r>
                  <a:rPr lang="en-GB" sz="1500" dirty="0">
                    <a:solidFill>
                      <a:schemeClr val="bg1"/>
                    </a:solidFill>
                  </a:rPr>
                  <a:t> is a leaf node that has </a:t>
                </a:r>
                <a:r>
                  <a:rPr lang="en-GB" sz="1500" u="sng" dirty="0">
                    <a:solidFill>
                      <a:schemeClr val="bg1"/>
                    </a:solidFill>
                  </a:rPr>
                  <a:t>not yet been visited</a:t>
                </a:r>
                <a:r>
                  <a:rPr lang="en-GB" sz="1500" dirty="0">
                    <a:solidFill>
                      <a:schemeClr val="bg1"/>
                    </a:solidFill>
                  </a:rPr>
                  <a:t>, we once more commence the </a:t>
                </a:r>
                <a:r>
                  <a:rPr lang="en-GB" sz="1500" b="1" dirty="0">
                    <a:solidFill>
                      <a:schemeClr val="bg1"/>
                    </a:solidFill>
                  </a:rPr>
                  <a:t>rollout</a:t>
                </a:r>
                <a:r>
                  <a:rPr lang="en-GB" sz="1500" dirty="0">
                    <a:solidFill>
                      <a:schemeClr val="bg1"/>
                    </a:solidFill>
                  </a:rPr>
                  <a:t> phase</a:t>
                </a:r>
              </a:p>
              <a:p>
                <a:pPr>
                  <a:lnSpc>
                    <a:spcPct val="90000"/>
                  </a:lnSpc>
                </a:pPr>
                <a:r>
                  <a:rPr lang="en-GB" sz="1500" dirty="0">
                    <a:solidFill>
                      <a:schemeClr val="bg1"/>
                    </a:solidFill>
                  </a:rPr>
                  <a:t>This means that, starting at state </a:t>
                </a:r>
                <a14:m>
                  <m:oMath xmlns:m="http://schemas.openxmlformats.org/officeDocument/2006/math">
                    <m:sSub>
                      <m:sSubPr>
                        <m:ctrlPr>
                          <a:rPr lang="en-GB" sz="1500" i="1" smtClean="0">
                            <a:solidFill>
                              <a:schemeClr val="bg1"/>
                            </a:solidFill>
                            <a:latin typeface="Cambria Math" panose="02040503050406030204" pitchFamily="18" charset="0"/>
                          </a:rPr>
                        </m:ctrlPr>
                      </m:sSubPr>
                      <m:e>
                        <m:r>
                          <a:rPr lang="en-GB" sz="1500" b="0" i="1" smtClean="0">
                            <a:solidFill>
                              <a:schemeClr val="bg1"/>
                            </a:solidFill>
                            <a:latin typeface="Cambria Math" panose="02040503050406030204" pitchFamily="18" charset="0"/>
                          </a:rPr>
                          <m:t>𝑆</m:t>
                        </m:r>
                      </m:e>
                      <m:sub>
                        <m:r>
                          <a:rPr lang="en-GB" sz="1500" b="0" i="1" smtClean="0">
                            <a:solidFill>
                              <a:schemeClr val="bg1"/>
                            </a:solidFill>
                            <a:latin typeface="Cambria Math" panose="02040503050406030204" pitchFamily="18" charset="0"/>
                          </a:rPr>
                          <m:t>2</m:t>
                        </m:r>
                      </m:sub>
                    </m:sSub>
                  </m:oMath>
                </a14:m>
                <a:r>
                  <a:rPr lang="en-GB" sz="1500" dirty="0">
                    <a:solidFill>
                      <a:schemeClr val="bg1"/>
                    </a:solidFill>
                  </a:rPr>
                  <a:t>we take random actions until we reach a terminal state</a:t>
                </a:r>
              </a:p>
              <a:p>
                <a:pPr>
                  <a:lnSpc>
                    <a:spcPct val="90000"/>
                  </a:lnSpc>
                </a:pPr>
                <a:endParaRPr lang="en-GB" sz="1500"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544" t="-1071" r="-2541"/>
                </a:stretch>
              </a:blipFill>
            </p:spPr>
            <p:txBody>
              <a:bodyPr/>
              <a:lstStyle/>
              <a:p>
                <a:r>
                  <a:rPr lang="en-GB">
                    <a:noFill/>
                  </a:rPr>
                  <a:t> </a:t>
                </a:r>
              </a:p>
            </p:txBody>
          </p:sp>
        </mc:Fallback>
      </mc:AlternateContent>
    </p:spTree>
    <p:extLst>
      <p:ext uri="{BB962C8B-B14F-4D97-AF65-F5344CB8AC3E}">
        <p14:creationId xmlns:p14="http://schemas.microsoft.com/office/powerpoint/2010/main" val="155439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11266" name="Picture 2">
            <a:extLst>
              <a:ext uri="{FF2B5EF4-FFF2-40B4-BE49-F238E27FC236}">
                <a16:creationId xmlns:a16="http://schemas.microsoft.com/office/drawing/2014/main" id="{8E6B7F38-4B1D-49B8-8894-07311A6EF9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8" y="1621792"/>
            <a:ext cx="6250769" cy="34535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The rollout result is propagated back through the tree, with all states that were in the move sequence that lead to the rollout node being updated</a:t>
                </a:r>
              </a:p>
              <a:p>
                <a:r>
                  <a:rPr lang="en-GB" dirty="0">
                    <a:solidFill>
                      <a:schemeClr val="bg1"/>
                    </a:solidFill>
                  </a:rPr>
                  <a:t>In this case, the move sequence was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0</m:t>
                        </m:r>
                      </m:sub>
                    </m:sSub>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𝑅𝑜𝑙𝑙𝑜𝑢𝑡</m:t>
                    </m:r>
                  </m:oMath>
                </a14:m>
                <a:r>
                  <a:rPr lang="en-GB" dirty="0">
                    <a:solidFill>
                      <a:schemeClr val="bg1"/>
                    </a:solidFill>
                  </a:rPr>
                  <a:t>. Thus, for </a:t>
                </a:r>
                <a14:m>
                  <m:oMath xmlns:m="http://schemas.openxmlformats.org/officeDocument/2006/math">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𝑆</m:t>
                        </m:r>
                      </m:e>
                      <m:sub>
                        <m:r>
                          <a:rPr lang="en-GB" i="1">
                            <a:solidFill>
                              <a:schemeClr val="bg1"/>
                            </a:solidFill>
                            <a:latin typeface="Cambria Math" panose="02040503050406030204" pitchFamily="18" charset="0"/>
                          </a:rPr>
                          <m:t>0</m:t>
                        </m:r>
                      </m:sub>
                    </m:sSub>
                  </m:oMath>
                </a14:m>
                <a:r>
                  <a:rPr lang="en-GB" dirty="0">
                    <a:solidFill>
                      <a:schemeClr val="bg1"/>
                    </a:solidFill>
                  </a:rPr>
                  <a:t> and </a:t>
                </a:r>
                <a14:m>
                  <m:oMath xmlns:m="http://schemas.openxmlformats.org/officeDocument/2006/math">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oMath>
                </a14:m>
                <a:r>
                  <a:rPr lang="en-GB" dirty="0">
                    <a:solidFill>
                      <a:schemeClr val="bg1"/>
                    </a:solidFill>
                  </a:rPr>
                  <a:t>, we say n = n + 1 and that t = t + 10</a:t>
                </a:r>
              </a:p>
              <a:p>
                <a:r>
                  <a:rPr lang="en-GB" dirty="0">
                    <a:solidFill>
                      <a:schemeClr val="bg1"/>
                    </a:solidFill>
                  </a:rPr>
                  <a:t>This is the end of the second iteration</a:t>
                </a:r>
              </a:p>
              <a:p>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r="-3085" b="-1429"/>
                </a:stretch>
              </a:blipFill>
            </p:spPr>
            <p:txBody>
              <a:bodyPr/>
              <a:lstStyle/>
              <a:p>
                <a:r>
                  <a:rPr lang="en-GB">
                    <a:noFill/>
                  </a:rPr>
                  <a:t> </a:t>
                </a:r>
              </a:p>
            </p:txBody>
          </p:sp>
        </mc:Fallback>
      </mc:AlternateContent>
    </p:spTree>
    <p:extLst>
      <p:ext uri="{BB962C8B-B14F-4D97-AF65-F5344CB8AC3E}">
        <p14:creationId xmlns:p14="http://schemas.microsoft.com/office/powerpoint/2010/main" val="382587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C92DD7E1-5999-4B11-A895-2946915B6468}"/>
              </a:ext>
            </a:extLst>
          </p:cNvPr>
          <p:cNvPicPr>
            <a:picLocks noChangeAspect="1"/>
          </p:cNvPicPr>
          <p:nvPr/>
        </p:nvPicPr>
        <p:blipFill>
          <a:blip r:embed="rId2"/>
          <a:stretch>
            <a:fillRect/>
          </a:stretch>
        </p:blipFill>
        <p:spPr>
          <a:xfrm>
            <a:off x="643468" y="934207"/>
            <a:ext cx="6250769" cy="482871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We return to the root node and continue with the selection phase</a:t>
                </a:r>
              </a:p>
              <a:p>
                <a:r>
                  <a:rPr lang="en-GB" dirty="0">
                    <a:solidFill>
                      <a:schemeClr val="bg1"/>
                    </a:solidFill>
                  </a:rPr>
                  <a:t>We select the child node that maximises the UCT score</a:t>
                </a:r>
              </a:p>
              <a:p>
                <a:r>
                  <a:rPr lang="en-GB" dirty="0">
                    <a:solidFill>
                      <a:schemeClr val="bg1"/>
                    </a:solidFill>
                  </a:rPr>
                  <a:t>In this case, </a:t>
                </a:r>
                <a14:m>
                  <m:oMath xmlns:m="http://schemas.openxmlformats.org/officeDocument/2006/math">
                    <m:r>
                      <a:rPr lang="en-GB" i="1">
                        <a:solidFill>
                          <a:schemeClr val="bg1"/>
                        </a:solidFill>
                        <a:latin typeface="Cambria Math" panose="02040503050406030204" pitchFamily="18" charset="0"/>
                      </a:rPr>
                      <m:t>𝑈𝐶𝑇</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e>
                    </m:d>
                    <m:r>
                      <a:rPr lang="en-GB" i="1">
                        <a:solidFill>
                          <a:schemeClr val="bg1"/>
                        </a:solidFill>
                        <a:latin typeface="Cambria Math" panose="02040503050406030204" pitchFamily="18" charset="0"/>
                        <a:ea typeface="Cambria Math" panose="02040503050406030204" pitchFamily="18" charset="0"/>
                      </a:rPr>
                      <m:t>≅</m:t>
                    </m:r>
                    <m:r>
                      <a:rPr lang="en-GB" b="0" i="1">
                        <a:solidFill>
                          <a:schemeClr val="bg1"/>
                        </a:solidFill>
                        <a:latin typeface="Cambria Math" panose="02040503050406030204" pitchFamily="18" charset="0"/>
                        <a:ea typeface="Cambria Math" panose="02040503050406030204" pitchFamily="18" charset="0"/>
                      </a:rPr>
                      <m:t>21</m:t>
                    </m:r>
                    <m:r>
                      <a:rPr lang="en-GB" b="0" i="1">
                        <a:solidFill>
                          <a:schemeClr val="bg1"/>
                        </a:solidFill>
                        <a:latin typeface="Cambria Math" panose="02040503050406030204" pitchFamily="18" charset="0"/>
                      </a:rPr>
                      <m:t>.67</m:t>
                    </m:r>
                    <m:r>
                      <a:rPr lang="en-GB" i="1">
                        <a:solidFill>
                          <a:schemeClr val="bg1"/>
                        </a:solidFill>
                        <a:latin typeface="Cambria Math" panose="02040503050406030204" pitchFamily="18" charset="0"/>
                        <a:ea typeface="Cambria Math" panose="02040503050406030204" pitchFamily="18" charset="0"/>
                      </a:rPr>
                      <m:t> </m:t>
                    </m:r>
                  </m:oMath>
                </a14:m>
                <a:r>
                  <a:rPr lang="en-GB" dirty="0">
                    <a:solidFill>
                      <a:schemeClr val="bg1"/>
                    </a:solidFill>
                  </a:rPr>
                  <a:t>and </a:t>
                </a:r>
                <a14:m>
                  <m:oMath xmlns:m="http://schemas.openxmlformats.org/officeDocument/2006/math">
                    <m:r>
                      <a:rPr lang="en-GB" b="0" i="1" smtClean="0">
                        <a:solidFill>
                          <a:schemeClr val="bg1"/>
                        </a:solidFill>
                        <a:latin typeface="Cambria Math" panose="02040503050406030204" pitchFamily="18" charset="0"/>
                      </a:rPr>
                      <m:t>𝑈𝐶𝑇</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2</m:t>
                            </m:r>
                          </m:sub>
                        </m:sSub>
                      </m:e>
                    </m:d>
                    <m:r>
                      <a:rPr lang="en-GB" b="0" i="1" smtClean="0">
                        <a:solidFill>
                          <a:schemeClr val="bg1"/>
                        </a:solidFill>
                        <a:latin typeface="Cambria Math" panose="02040503050406030204" pitchFamily="18" charset="0"/>
                      </a:rPr>
                      <m:t> </m:t>
                    </m:r>
                    <m:r>
                      <a:rPr lang="en-GB" b="0" i="1" smtClean="0">
                        <a:solidFill>
                          <a:schemeClr val="bg1"/>
                        </a:solidFill>
                        <a:latin typeface="Cambria Math" panose="02040503050406030204" pitchFamily="18" charset="0"/>
                        <a:ea typeface="Cambria Math" panose="02040503050406030204" pitchFamily="18" charset="0"/>
                      </a:rPr>
                      <m:t>≅11.67</m:t>
                    </m:r>
                  </m:oMath>
                </a14:m>
                <a:endParaRPr lang="en-GB" dirty="0">
                  <a:solidFill>
                    <a:schemeClr val="bg1"/>
                  </a:solidFill>
                </a:endParaRPr>
              </a:p>
              <a:p>
                <a:r>
                  <a:rPr lang="en-GB" dirty="0">
                    <a:solidFill>
                      <a:schemeClr val="bg1"/>
                    </a:solidFill>
                  </a:rPr>
                  <a:t>Thus, we select </a:t>
                </a:r>
                <a14:m>
                  <m:oMath xmlns:m="http://schemas.openxmlformats.org/officeDocument/2006/math">
                    <m:sSub>
                      <m:sSubPr>
                        <m:ctrlPr>
                          <a:rPr lang="en-GB" i="1">
                            <a:solidFill>
                              <a:schemeClr val="bg1"/>
                            </a:solidFill>
                            <a:latin typeface="Cambria Math" panose="02040503050406030204" pitchFamily="18" charset="0"/>
                          </a:rPr>
                        </m:ctrlPr>
                      </m:sSubPr>
                      <m:e>
                        <m:r>
                          <a:rPr lang="en-GB" b="0"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r="-2359"/>
                </a:stretch>
              </a:blipFill>
            </p:spPr>
            <p:txBody>
              <a:bodyPr/>
              <a:lstStyle/>
              <a:p>
                <a:r>
                  <a:rPr lang="en-GB">
                    <a:noFill/>
                  </a:rPr>
                  <a:t> </a:t>
                </a:r>
              </a:p>
            </p:txBody>
          </p:sp>
        </mc:Fallback>
      </mc:AlternateContent>
    </p:spTree>
    <p:extLst>
      <p:ext uri="{BB962C8B-B14F-4D97-AF65-F5344CB8AC3E}">
        <p14:creationId xmlns:p14="http://schemas.microsoft.com/office/powerpoint/2010/main" val="269047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7" name="Picture 6" descr="Diagram&#10;&#10;Description automatically generated">
            <a:extLst>
              <a:ext uri="{FF2B5EF4-FFF2-40B4-BE49-F238E27FC236}">
                <a16:creationId xmlns:a16="http://schemas.microsoft.com/office/drawing/2014/main" id="{A590A27E-050E-4E83-8AB2-F7791A1B8F9A}"/>
              </a:ext>
            </a:extLst>
          </p:cNvPr>
          <p:cNvPicPr>
            <a:picLocks noChangeAspect="1"/>
          </p:cNvPicPr>
          <p:nvPr/>
        </p:nvPicPr>
        <p:blipFill>
          <a:blip r:embed="rId2"/>
          <a:stretch>
            <a:fillRect/>
          </a:stretch>
        </p:blipFill>
        <p:spPr>
          <a:xfrm>
            <a:off x="650584" y="643467"/>
            <a:ext cx="6236537" cy="541019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We now reach </a:t>
                </a:r>
                <a14:m>
                  <m:oMath xmlns:m="http://schemas.openxmlformats.org/officeDocument/2006/math">
                    <m:sSub>
                      <m:sSubPr>
                        <m:ctrlPr>
                          <a:rPr lang="en-GB" i="1">
                            <a:solidFill>
                              <a:schemeClr val="bg1"/>
                            </a:solidFill>
                            <a:latin typeface="Cambria Math" panose="02040503050406030204" pitchFamily="18" charset="0"/>
                          </a:rPr>
                        </m:ctrlPr>
                      </m:sSubPr>
                      <m:e>
                        <m:r>
                          <a:rPr lang="en-GB" b="0"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oMath>
                </a14:m>
                <a:r>
                  <a:rPr lang="en-GB" dirty="0">
                    <a:solidFill>
                      <a:schemeClr val="bg1"/>
                    </a:solidFill>
                  </a:rPr>
                  <a:t>which is a leaf node</a:t>
                </a:r>
              </a:p>
              <a:p>
                <a:r>
                  <a:rPr lang="en-GB" dirty="0">
                    <a:solidFill>
                      <a:schemeClr val="bg1"/>
                    </a:solidFill>
                  </a:rPr>
                  <a:t>As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1</m:t>
                        </m:r>
                      </m:sub>
                    </m:sSub>
                  </m:oMath>
                </a14:m>
                <a:r>
                  <a:rPr lang="en-GB" dirty="0">
                    <a:solidFill>
                      <a:schemeClr val="bg1"/>
                    </a:solidFill>
                  </a:rPr>
                  <a:t> has </a:t>
                </a:r>
                <a:r>
                  <a:rPr lang="en-GB" u="sng" dirty="0">
                    <a:solidFill>
                      <a:schemeClr val="bg1"/>
                    </a:solidFill>
                  </a:rPr>
                  <a:t>already been visited </a:t>
                </a:r>
                <a:r>
                  <a:rPr lang="en-GB" dirty="0">
                    <a:solidFill>
                      <a:schemeClr val="bg1"/>
                    </a:solidFill>
                  </a:rPr>
                  <a:t>at least once, we commence the </a:t>
                </a:r>
                <a:r>
                  <a:rPr lang="en-GB" b="1" dirty="0">
                    <a:solidFill>
                      <a:schemeClr val="bg1"/>
                    </a:solidFill>
                  </a:rPr>
                  <a:t>expansion</a:t>
                </a:r>
                <a:r>
                  <a:rPr lang="en-GB" dirty="0">
                    <a:solidFill>
                      <a:schemeClr val="bg1"/>
                    </a:solidFill>
                  </a:rPr>
                  <a:t> phase</a:t>
                </a:r>
              </a:p>
              <a:p>
                <a:r>
                  <a:rPr lang="en-GB" dirty="0">
                    <a:solidFill>
                      <a:schemeClr val="bg1"/>
                    </a:solidFill>
                  </a:rPr>
                  <a:t>We, find that two actions can be taken from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a:solidFill>
                              <a:schemeClr val="bg1"/>
                            </a:solidFill>
                            <a:latin typeface="Cambria Math" panose="02040503050406030204" pitchFamily="18" charset="0"/>
                          </a:rPr>
                          <m:t>𝑆</m:t>
                        </m:r>
                      </m:e>
                      <m:sub>
                        <m:r>
                          <a:rPr lang="en-GB" b="0" i="1">
                            <a:solidFill>
                              <a:schemeClr val="bg1"/>
                            </a:solidFill>
                            <a:latin typeface="Cambria Math" panose="02040503050406030204" pitchFamily="18" charset="0"/>
                          </a:rPr>
                          <m:t>1</m:t>
                        </m:r>
                      </m:sub>
                    </m:sSub>
                  </m:oMath>
                </a14:m>
                <a:r>
                  <a:rPr lang="en-GB" dirty="0">
                    <a:solidFill>
                      <a:schemeClr val="bg1"/>
                    </a:solidFill>
                  </a:rPr>
                  <a:t>, giving us two new states: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r>
                      <a:rPr lang="en-GB" b="0" i="1" smtClean="0">
                        <a:solidFill>
                          <a:schemeClr val="bg1"/>
                        </a:solidFill>
                        <a:latin typeface="Cambria Math" panose="02040503050406030204" pitchFamily="18" charset="0"/>
                      </a:rPr>
                      <m:t> </m:t>
                    </m:r>
                  </m:oMath>
                </a14:m>
                <a:r>
                  <a:rPr lang="en-GB" dirty="0">
                    <a:solidFill>
                      <a:schemeClr val="bg1"/>
                    </a:solidFill>
                  </a:rPr>
                  <a:t>and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4</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r="-2722"/>
                </a:stretch>
              </a:blipFill>
            </p:spPr>
            <p:txBody>
              <a:bodyPr/>
              <a:lstStyle/>
              <a:p>
                <a:r>
                  <a:rPr lang="en-GB">
                    <a:noFill/>
                  </a:rPr>
                  <a:t> </a:t>
                </a:r>
              </a:p>
            </p:txBody>
          </p:sp>
        </mc:Fallback>
      </mc:AlternateContent>
    </p:spTree>
    <p:extLst>
      <p:ext uri="{BB962C8B-B14F-4D97-AF65-F5344CB8AC3E}">
        <p14:creationId xmlns:p14="http://schemas.microsoft.com/office/powerpoint/2010/main" val="41257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7" name="Picture 6" descr="Diagram&#10;&#10;Description automatically generated">
            <a:extLst>
              <a:ext uri="{FF2B5EF4-FFF2-40B4-BE49-F238E27FC236}">
                <a16:creationId xmlns:a16="http://schemas.microsoft.com/office/drawing/2014/main" id="{A590A27E-050E-4E83-8AB2-F7791A1B8F9A}"/>
              </a:ext>
            </a:extLst>
          </p:cNvPr>
          <p:cNvPicPr>
            <a:picLocks noChangeAspect="1"/>
          </p:cNvPicPr>
          <p:nvPr/>
        </p:nvPicPr>
        <p:blipFill>
          <a:blip r:embed="rId2"/>
          <a:stretch>
            <a:fillRect/>
          </a:stretch>
        </p:blipFill>
        <p:spPr>
          <a:xfrm>
            <a:off x="650584" y="643467"/>
            <a:ext cx="6236537" cy="541019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We now move to selection phase, applying our UCT formula to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r>
                      <a:rPr lang="en-GB" b="0" i="1" smtClean="0">
                        <a:solidFill>
                          <a:schemeClr val="bg1"/>
                        </a:solidFill>
                        <a:latin typeface="Cambria Math" panose="02040503050406030204" pitchFamily="18" charset="0"/>
                      </a:rPr>
                      <m:t> </m:t>
                    </m:r>
                  </m:oMath>
                </a14:m>
                <a:r>
                  <a:rPr lang="en-GB" dirty="0">
                    <a:solidFill>
                      <a:schemeClr val="bg1"/>
                    </a:solidFill>
                  </a:rPr>
                  <a:t>and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4</m:t>
                        </m:r>
                      </m:sub>
                    </m:sSub>
                  </m:oMath>
                </a14:m>
                <a:endParaRPr lang="en-GB" dirty="0">
                  <a:solidFill>
                    <a:schemeClr val="bg1"/>
                  </a:solidFill>
                </a:endParaRPr>
              </a:p>
              <a:p>
                <a:r>
                  <a:rPr lang="en-GB" dirty="0">
                    <a:solidFill>
                      <a:schemeClr val="bg1"/>
                    </a:solidFill>
                  </a:rPr>
                  <a:t>We find that they have the same UCT score (namely </a:t>
                </a:r>
                <a14:m>
                  <m:oMath xmlns:m="http://schemas.openxmlformats.org/officeDocument/2006/math">
                    <m:r>
                      <a:rPr lang="en-GB" i="1" smtClean="0">
                        <a:solidFill>
                          <a:schemeClr val="bg1"/>
                        </a:solidFill>
                        <a:latin typeface="Cambria Math" panose="02040503050406030204" pitchFamily="18" charset="0"/>
                        <a:ea typeface="Cambria Math" panose="02040503050406030204" pitchFamily="18" charset="0"/>
                      </a:rPr>
                      <m:t>∞</m:t>
                    </m:r>
                  </m:oMath>
                </a14:m>
                <a:r>
                  <a:rPr lang="en-GB" dirty="0">
                    <a:solidFill>
                      <a:schemeClr val="bg1"/>
                    </a:solidFill>
                  </a:rPr>
                  <a:t>). Thus, we randomly choose one</a:t>
                </a:r>
              </a:p>
              <a:p>
                <a:r>
                  <a:rPr lang="en-GB" dirty="0">
                    <a:solidFill>
                      <a:schemeClr val="bg1"/>
                    </a:solidFill>
                  </a:rPr>
                  <a:t>In this case, let’s choose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r>
                      <a:rPr lang="en-GB" b="0" i="1" smtClean="0">
                        <a:solidFill>
                          <a:schemeClr val="bg1"/>
                        </a:solidFill>
                        <a:latin typeface="Cambria Math" panose="02040503050406030204" pitchFamily="18" charset="0"/>
                      </a:rPr>
                      <m:t> </m:t>
                    </m:r>
                  </m:oMath>
                </a14:m>
                <a:endParaRPr lang="en-GB" dirty="0">
                  <a:solidFill>
                    <a:schemeClr val="bg1"/>
                  </a:solidFill>
                </a:endParaRPr>
              </a:p>
              <a:p>
                <a:r>
                  <a:rPr lang="en-GB" dirty="0">
                    <a:solidFill>
                      <a:schemeClr val="bg1"/>
                    </a:solidFill>
                  </a:rPr>
                  <a:t>We now begin the rollout phase for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oMath>
                </a14:m>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a:stretch>
              </a:blipFill>
            </p:spPr>
            <p:txBody>
              <a:bodyPr/>
              <a:lstStyle/>
              <a:p>
                <a:r>
                  <a:rPr lang="en-GB">
                    <a:noFill/>
                  </a:rPr>
                  <a:t> </a:t>
                </a:r>
              </a:p>
            </p:txBody>
          </p:sp>
        </mc:Fallback>
      </mc:AlternateContent>
    </p:spTree>
    <p:extLst>
      <p:ext uri="{BB962C8B-B14F-4D97-AF65-F5344CB8AC3E}">
        <p14:creationId xmlns:p14="http://schemas.microsoft.com/office/powerpoint/2010/main" val="325807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6CEC-6042-4B2F-AB91-919916A8E332}"/>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GB" dirty="0">
                <a:solidFill>
                  <a:schemeClr val="bg1"/>
                </a:solidFill>
              </a:rPr>
              <a:t>MCTS</a:t>
            </a:r>
          </a:p>
        </p:txBody>
      </p:sp>
      <p:pic>
        <p:nvPicPr>
          <p:cNvPr id="5" name="Picture 4" descr="Diagram&#10;&#10;Description automatically generated">
            <a:extLst>
              <a:ext uri="{FF2B5EF4-FFF2-40B4-BE49-F238E27FC236}">
                <a16:creationId xmlns:a16="http://schemas.microsoft.com/office/drawing/2014/main" id="{1C648F45-749E-4779-BDA2-8F766C6E3029}"/>
              </a:ext>
            </a:extLst>
          </p:cNvPr>
          <p:cNvPicPr>
            <a:picLocks noChangeAspect="1"/>
          </p:cNvPicPr>
          <p:nvPr/>
        </p:nvPicPr>
        <p:blipFill>
          <a:blip r:embed="rId2"/>
          <a:stretch>
            <a:fillRect/>
          </a:stretch>
        </p:blipFill>
        <p:spPr>
          <a:xfrm>
            <a:off x="1882044" y="643467"/>
            <a:ext cx="3773616" cy="541019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ADC98-85A0-42F2-89CC-DBA817EFF2D6}"/>
                  </a:ext>
                </a:extLst>
              </p:cNvPr>
              <p:cNvSpPr>
                <a:spLocks noGrp="1"/>
              </p:cNvSpPr>
              <p:nvPr>
                <p:ph idx="1"/>
              </p:nvPr>
            </p:nvSpPr>
            <p:spPr>
              <a:xfrm>
                <a:off x="8184558" y="2638044"/>
                <a:ext cx="3363974" cy="3415622"/>
              </a:xfrm>
            </p:spPr>
            <p:txBody>
              <a:bodyPr>
                <a:normAutofit/>
              </a:bodyPr>
              <a:lstStyle/>
              <a:p>
                <a:r>
                  <a:rPr lang="en-GB" dirty="0">
                    <a:solidFill>
                      <a:schemeClr val="bg1"/>
                    </a:solidFill>
                  </a:rPr>
                  <a:t>This is the rollout phase for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oMath>
                </a14:m>
                <a:endParaRPr lang="en-GB" dirty="0">
                  <a:solidFill>
                    <a:schemeClr val="bg1"/>
                  </a:solidFill>
                </a:endParaRPr>
              </a:p>
              <a:p>
                <a:r>
                  <a:rPr lang="en-GB" dirty="0">
                    <a:solidFill>
                      <a:schemeClr val="bg1"/>
                    </a:solidFill>
                  </a:rPr>
                  <a:t>We play random moves from </a:t>
                </a:r>
                <a14:m>
                  <m:oMath xmlns:m="http://schemas.openxmlformats.org/officeDocument/2006/math">
                    <m:sSub>
                      <m:sSubPr>
                        <m:ctrlPr>
                          <a:rPr lang="en-GB"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𝑆</m:t>
                        </m:r>
                      </m:e>
                      <m:sub>
                        <m:r>
                          <a:rPr lang="en-GB" b="0" i="1" smtClean="0">
                            <a:solidFill>
                              <a:schemeClr val="bg1"/>
                            </a:solidFill>
                            <a:latin typeface="Cambria Math" panose="02040503050406030204" pitchFamily="18" charset="0"/>
                          </a:rPr>
                          <m:t>3</m:t>
                        </m:r>
                      </m:sub>
                    </m:sSub>
                  </m:oMath>
                </a14:m>
                <a:r>
                  <a:rPr lang="en-GB" dirty="0">
                    <a:solidFill>
                      <a:schemeClr val="bg1"/>
                    </a:solidFill>
                  </a:rPr>
                  <a:t> until we achieve a terminal state</a:t>
                </a:r>
              </a:p>
            </p:txBody>
          </p:sp>
        </mc:Choice>
        <mc:Fallback xmlns="">
          <p:sp>
            <p:nvSpPr>
              <p:cNvPr id="3" name="Content Placeholder 2">
                <a:extLst>
                  <a:ext uri="{FF2B5EF4-FFF2-40B4-BE49-F238E27FC236}">
                    <a16:creationId xmlns:a16="http://schemas.microsoft.com/office/drawing/2014/main" id="{55EADC98-85A0-42F2-89CC-DBA817EFF2D6}"/>
                  </a:ext>
                </a:extLst>
              </p:cNvPr>
              <p:cNvSpPr>
                <a:spLocks noGrp="1" noRot="1" noChangeAspect="1" noMove="1" noResize="1" noEditPoints="1" noAdjustHandles="1" noChangeArrowheads="1" noChangeShapeType="1" noTextEdit="1"/>
              </p:cNvSpPr>
              <p:nvPr>
                <p:ph idx="1"/>
              </p:nvPr>
            </p:nvSpPr>
            <p:spPr>
              <a:xfrm>
                <a:off x="8184558" y="2638044"/>
                <a:ext cx="3363974" cy="3415622"/>
              </a:xfrm>
              <a:blipFill>
                <a:blip r:embed="rId3"/>
                <a:stretch>
                  <a:fillRect l="-1270" t="-1071"/>
                </a:stretch>
              </a:blipFill>
            </p:spPr>
            <p:txBody>
              <a:bodyPr/>
              <a:lstStyle/>
              <a:p>
                <a:r>
                  <a:rPr lang="en-GB">
                    <a:noFill/>
                  </a:rPr>
                  <a:t> </a:t>
                </a:r>
              </a:p>
            </p:txBody>
          </p:sp>
        </mc:Fallback>
      </mc:AlternateContent>
    </p:spTree>
    <p:extLst>
      <p:ext uri="{BB962C8B-B14F-4D97-AF65-F5344CB8AC3E}">
        <p14:creationId xmlns:p14="http://schemas.microsoft.com/office/powerpoint/2010/main" val="41184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7D6F-19EB-4808-BDF4-2252EA76FAB5}"/>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1D12CFD1-BCFA-4F5C-AB72-2D93B9F2334A}"/>
              </a:ext>
            </a:extLst>
          </p:cNvPr>
          <p:cNvSpPr>
            <a:spLocks noGrp="1"/>
          </p:cNvSpPr>
          <p:nvPr>
            <p:ph idx="1"/>
          </p:nvPr>
        </p:nvSpPr>
        <p:spPr>
          <a:xfrm>
            <a:off x="2231136" y="2638044"/>
            <a:ext cx="7729728" cy="3865498"/>
          </a:xfrm>
        </p:spPr>
        <p:txBody>
          <a:bodyPr/>
          <a:lstStyle/>
          <a:p>
            <a:r>
              <a:rPr lang="en-GB" dirty="0"/>
              <a:t>Autoencoders can be applied to image compression and image enhancement</a:t>
            </a:r>
          </a:p>
          <a:p>
            <a:r>
              <a:rPr lang="en-GB" dirty="0"/>
              <a:t>Discussed principal component analysis (PCA)</a:t>
            </a:r>
          </a:p>
          <a:p>
            <a:r>
              <a:rPr lang="en-GB" dirty="0"/>
              <a:t>This is a method that converts the attributes of a dataset into a different set of attributes in such a manner that as much information as possible is encoded in the first principal component</a:t>
            </a:r>
          </a:p>
          <a:p>
            <a:r>
              <a:rPr lang="en-GB" dirty="0"/>
              <a:t>As much remaining information is then encoded in the second principal component and so on</a:t>
            </a:r>
          </a:p>
          <a:p>
            <a:r>
              <a:rPr lang="en-GB" dirty="0"/>
              <a:t>This allows us to not store the z least valuable principal components, thus significantly reducing the dimensionality of our data</a:t>
            </a:r>
          </a:p>
        </p:txBody>
      </p:sp>
    </p:spTree>
    <p:extLst>
      <p:ext uri="{BB962C8B-B14F-4D97-AF65-F5344CB8AC3E}">
        <p14:creationId xmlns:p14="http://schemas.microsoft.com/office/powerpoint/2010/main" val="86377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8A2B-CFB0-4FF0-AB7F-75B1D2A32C1F}"/>
              </a:ext>
            </a:extLst>
          </p:cNvPr>
          <p:cNvSpPr>
            <a:spLocks noGrp="1"/>
          </p:cNvSpPr>
          <p:nvPr>
            <p:ph type="title"/>
          </p:nvPr>
        </p:nvSpPr>
        <p:spPr/>
        <p:txBody>
          <a:bodyPr/>
          <a:lstStyle/>
          <a:p>
            <a:r>
              <a:rPr lang="en-GB" dirty="0"/>
              <a:t>MCTS</a:t>
            </a:r>
          </a:p>
        </p:txBody>
      </p:sp>
      <p:sp>
        <p:nvSpPr>
          <p:cNvPr id="3" name="Content Placeholder 2">
            <a:extLst>
              <a:ext uri="{FF2B5EF4-FFF2-40B4-BE49-F238E27FC236}">
                <a16:creationId xmlns:a16="http://schemas.microsoft.com/office/drawing/2014/main" id="{B6A4F24E-183A-4D4E-BCAF-508421BE7645}"/>
              </a:ext>
            </a:extLst>
          </p:cNvPr>
          <p:cNvSpPr>
            <a:spLocks noGrp="1"/>
          </p:cNvSpPr>
          <p:nvPr>
            <p:ph idx="1"/>
          </p:nvPr>
        </p:nvSpPr>
        <p:spPr>
          <a:xfrm>
            <a:off x="2231136" y="2638044"/>
            <a:ext cx="7729728" cy="3526450"/>
          </a:xfrm>
        </p:spPr>
        <p:txBody>
          <a:bodyPr/>
          <a:lstStyle/>
          <a:p>
            <a:r>
              <a:rPr lang="en-GB" dirty="0"/>
              <a:t>We can perform MCTS for as many iterations (/ amount of time) as we wish</a:t>
            </a:r>
          </a:p>
          <a:p>
            <a:r>
              <a:rPr lang="en-GB" dirty="0"/>
              <a:t>With more time / iterations, our AI is more likely to pick the best move and find an optimal strategy</a:t>
            </a:r>
          </a:p>
          <a:p>
            <a:r>
              <a:rPr lang="en-GB" dirty="0"/>
              <a:t>MCTS forms the core of the AlphaGo algorithm.</a:t>
            </a:r>
          </a:p>
          <a:p>
            <a:r>
              <a:rPr lang="en-GB" dirty="0"/>
              <a:t>Alpha Go is an AI system that beat the world champion of the board game Go.</a:t>
            </a:r>
          </a:p>
          <a:p>
            <a:r>
              <a:rPr lang="en-GB" dirty="0"/>
              <a:t>Go is similar to chess but hadn’t been solved by AI in the same way that chess had until Deep mind produce Alpha Go in 2016</a:t>
            </a:r>
          </a:p>
          <a:p>
            <a:r>
              <a:rPr lang="en-GB" dirty="0"/>
              <a:t>Like chess, Go is a perfect information game with two players: White and Black, however there are more possible states and heuristic are much harder to develop</a:t>
            </a:r>
          </a:p>
        </p:txBody>
      </p:sp>
    </p:spTree>
    <p:extLst>
      <p:ext uri="{BB962C8B-B14F-4D97-AF65-F5344CB8AC3E}">
        <p14:creationId xmlns:p14="http://schemas.microsoft.com/office/powerpoint/2010/main" val="172994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3B16-ADCD-4F8B-AE99-8991D95BC29B}"/>
              </a:ext>
            </a:extLst>
          </p:cNvPr>
          <p:cNvSpPr>
            <a:spLocks noGrp="1"/>
          </p:cNvSpPr>
          <p:nvPr>
            <p:ph type="title"/>
          </p:nvPr>
        </p:nvSpPr>
        <p:spPr/>
        <p:txBody>
          <a:bodyPr/>
          <a:lstStyle/>
          <a:p>
            <a:r>
              <a:rPr lang="en-GB" dirty="0"/>
              <a:t>Alpha Go</a:t>
            </a:r>
          </a:p>
        </p:txBody>
      </p:sp>
      <p:sp>
        <p:nvSpPr>
          <p:cNvPr id="3" name="Content Placeholder 2">
            <a:extLst>
              <a:ext uri="{FF2B5EF4-FFF2-40B4-BE49-F238E27FC236}">
                <a16:creationId xmlns:a16="http://schemas.microsoft.com/office/drawing/2014/main" id="{04E14D64-4E93-4711-85FC-D0ED64022FE4}"/>
              </a:ext>
            </a:extLst>
          </p:cNvPr>
          <p:cNvSpPr>
            <a:spLocks noGrp="1"/>
          </p:cNvSpPr>
          <p:nvPr>
            <p:ph idx="1"/>
          </p:nvPr>
        </p:nvSpPr>
        <p:spPr>
          <a:xfrm>
            <a:off x="2231136" y="2399017"/>
            <a:ext cx="7729728" cy="4176444"/>
          </a:xfrm>
        </p:spPr>
        <p:txBody>
          <a:bodyPr/>
          <a:lstStyle/>
          <a:p>
            <a:r>
              <a:rPr lang="en-GB" dirty="0"/>
              <a:t>Alpha Go used 30 million Go games from human players to train two neural networks that estimate the value of Go boards and also actions to take in a given board state.</a:t>
            </a:r>
          </a:p>
          <a:p>
            <a:r>
              <a:rPr lang="en-GB" dirty="0"/>
              <a:t>It then uses these networks to optimise the selection and rollout phases of the MCTS. In the rollout phase, the neural network is used to make moves that look good (i.e. not just purely random moves)</a:t>
            </a:r>
          </a:p>
          <a:p>
            <a:r>
              <a:rPr lang="en-GB" dirty="0"/>
              <a:t>In the selection phase, the neural network is used to select moves that are more promising</a:t>
            </a:r>
          </a:p>
          <a:p>
            <a:r>
              <a:rPr lang="en-GB" dirty="0"/>
              <a:t>It then plays against itself to continually improve both of these neural networks using reinforcement learning</a:t>
            </a:r>
          </a:p>
          <a:p>
            <a:r>
              <a:rPr lang="en-GB" dirty="0"/>
              <a:t>This lead to the strongest Go player ever seen up until that point</a:t>
            </a:r>
          </a:p>
        </p:txBody>
      </p:sp>
    </p:spTree>
    <p:extLst>
      <p:ext uri="{BB962C8B-B14F-4D97-AF65-F5344CB8AC3E}">
        <p14:creationId xmlns:p14="http://schemas.microsoft.com/office/powerpoint/2010/main" val="38485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765B-824B-4267-8DF3-8B25BA183281}"/>
              </a:ext>
            </a:extLst>
          </p:cNvPr>
          <p:cNvSpPr>
            <a:spLocks noGrp="1"/>
          </p:cNvSpPr>
          <p:nvPr>
            <p:ph type="title"/>
          </p:nvPr>
        </p:nvSpPr>
        <p:spPr/>
        <p:txBody>
          <a:bodyPr/>
          <a:lstStyle/>
          <a:p>
            <a:r>
              <a:rPr lang="en-GB" dirty="0"/>
              <a:t>Deep mind</a:t>
            </a:r>
          </a:p>
        </p:txBody>
      </p:sp>
      <p:sp>
        <p:nvSpPr>
          <p:cNvPr id="3" name="Content Placeholder 2">
            <a:extLst>
              <a:ext uri="{FF2B5EF4-FFF2-40B4-BE49-F238E27FC236}">
                <a16:creationId xmlns:a16="http://schemas.microsoft.com/office/drawing/2014/main" id="{BF6CE3AC-C509-4C49-A1D4-030F17CBAB75}"/>
              </a:ext>
            </a:extLst>
          </p:cNvPr>
          <p:cNvSpPr>
            <a:spLocks noGrp="1"/>
          </p:cNvSpPr>
          <p:nvPr>
            <p:ph idx="1"/>
          </p:nvPr>
        </p:nvSpPr>
        <p:spPr/>
        <p:txBody>
          <a:bodyPr/>
          <a:lstStyle/>
          <a:p>
            <a:r>
              <a:rPr lang="en-GB" dirty="0"/>
              <a:t>Deep mind have improved Alpha Go multiple times. They now have a general algorithm that can be applied to any board game (regardless of perfect or imperfect information)</a:t>
            </a:r>
          </a:p>
          <a:p>
            <a:r>
              <a:rPr lang="en-GB" dirty="0"/>
              <a:t>This new algorithm only uses reinforcement learning (and thus requires no human dependent data)</a:t>
            </a:r>
          </a:p>
          <a:p>
            <a:r>
              <a:rPr lang="en-GB" dirty="0"/>
              <a:t>This new algorithm, has beaten the best AI systems in chess, Go, shogi and many other games</a:t>
            </a:r>
          </a:p>
        </p:txBody>
      </p:sp>
    </p:spTree>
    <p:extLst>
      <p:ext uri="{BB962C8B-B14F-4D97-AF65-F5344CB8AC3E}">
        <p14:creationId xmlns:p14="http://schemas.microsoft.com/office/powerpoint/2010/main" val="351440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E002-DB4D-4E32-AD09-106EB4838B69}"/>
              </a:ext>
            </a:extLst>
          </p:cNvPr>
          <p:cNvSpPr>
            <a:spLocks noGrp="1"/>
          </p:cNvSpPr>
          <p:nvPr>
            <p:ph type="title"/>
          </p:nvPr>
        </p:nvSpPr>
        <p:spPr/>
        <p:txBody>
          <a:bodyPr/>
          <a:lstStyle/>
          <a:p>
            <a:r>
              <a:rPr lang="en-GB" dirty="0"/>
              <a:t>Genetic Algorithms</a:t>
            </a:r>
          </a:p>
        </p:txBody>
      </p:sp>
      <p:sp>
        <p:nvSpPr>
          <p:cNvPr id="3" name="Content Placeholder 2">
            <a:extLst>
              <a:ext uri="{FF2B5EF4-FFF2-40B4-BE49-F238E27FC236}">
                <a16:creationId xmlns:a16="http://schemas.microsoft.com/office/drawing/2014/main" id="{80AC6B29-70D2-44DC-AD5F-FEEBAD5C4F0F}"/>
              </a:ext>
            </a:extLst>
          </p:cNvPr>
          <p:cNvSpPr>
            <a:spLocks noGrp="1"/>
          </p:cNvSpPr>
          <p:nvPr>
            <p:ph idx="1"/>
          </p:nvPr>
        </p:nvSpPr>
        <p:spPr/>
        <p:txBody>
          <a:bodyPr/>
          <a:lstStyle/>
          <a:p>
            <a:r>
              <a:rPr lang="en-GB" dirty="0"/>
              <a:t>Genetic Algorithms refer to a set of algorithms that emulate biological processes to solve optimisation problems</a:t>
            </a:r>
          </a:p>
          <a:p>
            <a:r>
              <a:rPr lang="en-GB" dirty="0"/>
              <a:t>In order to get an overview of this, field we will look at one of the most common ones, titled NEAT</a:t>
            </a:r>
          </a:p>
        </p:txBody>
      </p:sp>
    </p:spTree>
    <p:extLst>
      <p:ext uri="{BB962C8B-B14F-4D97-AF65-F5344CB8AC3E}">
        <p14:creationId xmlns:p14="http://schemas.microsoft.com/office/powerpoint/2010/main" val="28671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8BBD-7C17-44EF-91E8-1CB0EA6B396F}"/>
              </a:ext>
            </a:extLst>
          </p:cNvPr>
          <p:cNvSpPr>
            <a:spLocks noGrp="1"/>
          </p:cNvSpPr>
          <p:nvPr>
            <p:ph type="title"/>
          </p:nvPr>
        </p:nvSpPr>
        <p:spPr/>
        <p:txBody>
          <a:bodyPr/>
          <a:lstStyle/>
          <a:p>
            <a:r>
              <a:rPr lang="en-GB" dirty="0"/>
              <a:t>NEAT</a:t>
            </a:r>
          </a:p>
        </p:txBody>
      </p:sp>
      <p:sp>
        <p:nvSpPr>
          <p:cNvPr id="3" name="Content Placeholder 2">
            <a:extLst>
              <a:ext uri="{FF2B5EF4-FFF2-40B4-BE49-F238E27FC236}">
                <a16:creationId xmlns:a16="http://schemas.microsoft.com/office/drawing/2014/main" id="{2B85EE95-616B-4726-9F9D-FDC467C240EB}"/>
              </a:ext>
            </a:extLst>
          </p:cNvPr>
          <p:cNvSpPr>
            <a:spLocks noGrp="1"/>
          </p:cNvSpPr>
          <p:nvPr>
            <p:ph idx="1"/>
          </p:nvPr>
        </p:nvSpPr>
        <p:spPr>
          <a:xfrm>
            <a:off x="2231136" y="2239766"/>
            <a:ext cx="7729728" cy="3811713"/>
          </a:xfrm>
        </p:spPr>
        <p:txBody>
          <a:bodyPr/>
          <a:lstStyle/>
          <a:p>
            <a:r>
              <a:rPr lang="en-GB" dirty="0"/>
              <a:t>NEAT stands for NeuroEvolution of Augmenting Topologies</a:t>
            </a:r>
          </a:p>
          <a:p>
            <a:r>
              <a:rPr lang="en-GB" dirty="0"/>
              <a:t>This algorithm is used to alter artificial neural networks in an unsupervised fashion</a:t>
            </a:r>
          </a:p>
          <a:p>
            <a:r>
              <a:rPr lang="en-GB" dirty="0"/>
              <a:t>The algorithm is </a:t>
            </a:r>
            <a:r>
              <a:rPr lang="en-GB" b="1" dirty="0"/>
              <a:t>roughly</a:t>
            </a:r>
            <a:r>
              <a:rPr lang="en-GB" dirty="0"/>
              <a:t> as follows:</a:t>
            </a:r>
          </a:p>
          <a:p>
            <a:pPr marL="342900" indent="-342900">
              <a:buFont typeface="+mj-lt"/>
              <a:buAutoNum type="arabicPeriod"/>
            </a:pPr>
            <a:r>
              <a:rPr lang="en-GB" dirty="0"/>
              <a:t>Initialise X artificial neural networks with random weights and biases</a:t>
            </a:r>
          </a:p>
          <a:p>
            <a:pPr marL="342900" indent="-342900">
              <a:buFont typeface="+mj-lt"/>
              <a:buAutoNum type="arabicPeriod"/>
            </a:pPr>
            <a:r>
              <a:rPr lang="en-GB" dirty="0"/>
              <a:t>Let each network play the current state</a:t>
            </a:r>
          </a:p>
          <a:p>
            <a:pPr marL="342900" indent="-342900">
              <a:buFont typeface="+mj-lt"/>
              <a:buAutoNum type="arabicPeriod"/>
            </a:pPr>
            <a:r>
              <a:rPr lang="en-GB" dirty="0"/>
              <a:t>Evaluate how well each network did using a fitness function</a:t>
            </a:r>
          </a:p>
          <a:p>
            <a:pPr marL="342900" indent="-342900">
              <a:buFont typeface="+mj-lt"/>
              <a:buAutoNum type="arabicPeriod"/>
            </a:pPr>
            <a:r>
              <a:rPr lang="en-GB" dirty="0"/>
              <a:t>Pick the top n% of networks and splice the weights and biases of these networks together to create X ANN’s</a:t>
            </a:r>
          </a:p>
          <a:p>
            <a:pPr marL="342900" indent="-342900">
              <a:buFont typeface="+mj-lt"/>
              <a:buAutoNum type="arabicPeriod"/>
            </a:pPr>
            <a:r>
              <a:rPr lang="en-GB" dirty="0"/>
              <a:t>Repeat until stopping criteria</a:t>
            </a:r>
          </a:p>
        </p:txBody>
      </p:sp>
    </p:spTree>
    <p:extLst>
      <p:ext uri="{BB962C8B-B14F-4D97-AF65-F5344CB8AC3E}">
        <p14:creationId xmlns:p14="http://schemas.microsoft.com/office/powerpoint/2010/main" val="10912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E6E9-3A57-43B8-B168-271839C2A1C4}"/>
              </a:ext>
            </a:extLst>
          </p:cNvPr>
          <p:cNvSpPr>
            <a:spLocks noGrp="1"/>
          </p:cNvSpPr>
          <p:nvPr>
            <p:ph type="title"/>
          </p:nvPr>
        </p:nvSpPr>
        <p:spPr/>
        <p:txBody>
          <a:bodyPr/>
          <a:lstStyle/>
          <a:p>
            <a:r>
              <a:rPr lang="en-GB" dirty="0"/>
              <a:t>NEAT</a:t>
            </a:r>
          </a:p>
        </p:txBody>
      </p:sp>
      <p:sp>
        <p:nvSpPr>
          <p:cNvPr id="3" name="Content Placeholder 2">
            <a:extLst>
              <a:ext uri="{FF2B5EF4-FFF2-40B4-BE49-F238E27FC236}">
                <a16:creationId xmlns:a16="http://schemas.microsoft.com/office/drawing/2014/main" id="{7F3982E2-6370-4635-8FD8-1AB1CB9EDE5B}"/>
              </a:ext>
            </a:extLst>
          </p:cNvPr>
          <p:cNvSpPr>
            <a:spLocks noGrp="1"/>
          </p:cNvSpPr>
          <p:nvPr>
            <p:ph idx="1"/>
          </p:nvPr>
        </p:nvSpPr>
        <p:spPr/>
        <p:txBody>
          <a:bodyPr/>
          <a:lstStyle/>
          <a:p>
            <a:r>
              <a:rPr lang="en-GB" dirty="0"/>
              <a:t>The idea is roughly mimicking that of natural selection. The best genes lead to increased survival odds, which increases the chances of “genes” being passed on to the next generation</a:t>
            </a:r>
          </a:p>
          <a:p>
            <a:r>
              <a:rPr lang="en-GB" dirty="0"/>
              <a:t>This is commonly applied in video games</a:t>
            </a:r>
          </a:p>
          <a:p>
            <a:r>
              <a:rPr lang="en-GB" dirty="0"/>
              <a:t>Let’s take the video game “flappy bird” as an example</a:t>
            </a:r>
          </a:p>
        </p:txBody>
      </p:sp>
    </p:spTree>
    <p:extLst>
      <p:ext uri="{BB962C8B-B14F-4D97-AF65-F5344CB8AC3E}">
        <p14:creationId xmlns:p14="http://schemas.microsoft.com/office/powerpoint/2010/main" val="16754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How Are 'Flappy Bird' and 'Candy Crush' Still Making So Much Money? -  Pacific Standard">
            <a:extLst>
              <a:ext uri="{FF2B5EF4-FFF2-40B4-BE49-F238E27FC236}">
                <a16:creationId xmlns:a16="http://schemas.microsoft.com/office/drawing/2014/main" id="{E534F756-46CF-4EC3-AD3E-4799E90B50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09" r="9242" b="1"/>
          <a:stretch/>
        </p:blipFill>
        <p:spPr bwMode="auto">
          <a:xfrm>
            <a:off x="4650909" y="10"/>
            <a:ext cx="7541090" cy="685798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89FF4-BFF1-41BC-A023-916379A4B122}"/>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Flappy Bird</a:t>
            </a:r>
          </a:p>
        </p:txBody>
      </p:sp>
      <p:sp>
        <p:nvSpPr>
          <p:cNvPr id="3" name="Content Placeholder 2">
            <a:extLst>
              <a:ext uri="{FF2B5EF4-FFF2-40B4-BE49-F238E27FC236}">
                <a16:creationId xmlns:a16="http://schemas.microsoft.com/office/drawing/2014/main" id="{12B3C838-9328-456C-88D1-9645DF5EB28D}"/>
              </a:ext>
            </a:extLst>
          </p:cNvPr>
          <p:cNvSpPr>
            <a:spLocks noGrp="1"/>
          </p:cNvSpPr>
          <p:nvPr>
            <p:ph idx="1"/>
          </p:nvPr>
        </p:nvSpPr>
        <p:spPr>
          <a:xfrm>
            <a:off x="643468" y="2638043"/>
            <a:ext cx="3363974" cy="3690837"/>
          </a:xfrm>
        </p:spPr>
        <p:txBody>
          <a:bodyPr>
            <a:normAutofit/>
          </a:bodyPr>
          <a:lstStyle/>
          <a:p>
            <a:r>
              <a:rPr lang="en-GB" sz="1700" dirty="0">
                <a:solidFill>
                  <a:schemeClr val="bg1"/>
                </a:solidFill>
              </a:rPr>
              <a:t>In the game, you can either tap the screen or not tap the screen</a:t>
            </a:r>
          </a:p>
          <a:p>
            <a:r>
              <a:rPr lang="en-GB" sz="1700" dirty="0">
                <a:solidFill>
                  <a:schemeClr val="bg1"/>
                </a:solidFill>
              </a:rPr>
              <a:t>If you don’t tap the screen, the bird will fall down</a:t>
            </a:r>
          </a:p>
          <a:p>
            <a:r>
              <a:rPr lang="en-GB" sz="1700" dirty="0">
                <a:solidFill>
                  <a:schemeClr val="bg1"/>
                </a:solidFill>
              </a:rPr>
              <a:t>If you do tap the screen, the bird will move up (i.e. flap their wings)</a:t>
            </a:r>
          </a:p>
          <a:p>
            <a:r>
              <a:rPr lang="en-GB" sz="1700" dirty="0">
                <a:solidFill>
                  <a:schemeClr val="bg1"/>
                </a:solidFill>
              </a:rPr>
              <a:t>The goal is to avoid collision with the pipes for as long as possible to maximise your score</a:t>
            </a:r>
          </a:p>
          <a:p>
            <a:r>
              <a:rPr lang="en-GB" sz="1700" dirty="0">
                <a:solidFill>
                  <a:schemeClr val="bg1"/>
                </a:solidFill>
              </a:rPr>
              <a:t>The game can be played here: </a:t>
            </a:r>
            <a:r>
              <a:rPr lang="en-GB" sz="1700" dirty="0">
                <a:solidFill>
                  <a:schemeClr val="bg1"/>
                </a:solidFill>
                <a:hlinkClick r:id="rId3"/>
              </a:rPr>
              <a:t>https://flappybird.io/</a:t>
            </a:r>
            <a:r>
              <a:rPr lang="en-GB" sz="1700" dirty="0">
                <a:solidFill>
                  <a:schemeClr val="bg1"/>
                </a:solidFill>
              </a:rPr>
              <a:t> </a:t>
            </a:r>
          </a:p>
        </p:txBody>
      </p:sp>
    </p:spTree>
    <p:extLst>
      <p:ext uri="{BB962C8B-B14F-4D97-AF65-F5344CB8AC3E}">
        <p14:creationId xmlns:p14="http://schemas.microsoft.com/office/powerpoint/2010/main" val="1245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AF2C-D58B-493C-B9F3-09DBEA2741D8}"/>
              </a:ext>
            </a:extLst>
          </p:cNvPr>
          <p:cNvSpPr>
            <a:spLocks noGrp="1"/>
          </p:cNvSpPr>
          <p:nvPr>
            <p:ph type="title"/>
          </p:nvPr>
        </p:nvSpPr>
        <p:spPr/>
        <p:txBody>
          <a:bodyPr/>
          <a:lstStyle/>
          <a:p>
            <a:r>
              <a:rPr lang="en-GB" dirty="0"/>
              <a:t>Flappy Bird</a:t>
            </a:r>
          </a:p>
        </p:txBody>
      </p:sp>
      <p:sp>
        <p:nvSpPr>
          <p:cNvPr id="3" name="Content Placeholder 2">
            <a:extLst>
              <a:ext uri="{FF2B5EF4-FFF2-40B4-BE49-F238E27FC236}">
                <a16:creationId xmlns:a16="http://schemas.microsoft.com/office/drawing/2014/main" id="{D6ABCA82-E095-4651-B56F-5D7444CC16CD}"/>
              </a:ext>
            </a:extLst>
          </p:cNvPr>
          <p:cNvSpPr>
            <a:spLocks noGrp="1"/>
          </p:cNvSpPr>
          <p:nvPr>
            <p:ph idx="1"/>
          </p:nvPr>
        </p:nvSpPr>
        <p:spPr/>
        <p:txBody>
          <a:bodyPr/>
          <a:lstStyle/>
          <a:p>
            <a:r>
              <a:rPr lang="en-GB" dirty="0"/>
              <a:t>Let’s design a neural network for our bird agent.</a:t>
            </a:r>
          </a:p>
          <a:p>
            <a:r>
              <a:rPr lang="en-GB" dirty="0"/>
              <a:t>First, let’s consider what data we want to have as an input to the network</a:t>
            </a:r>
          </a:p>
          <a:p>
            <a:r>
              <a:rPr lang="en-GB" dirty="0"/>
              <a:t>We will want to know our location, our vertical velocity, the location of the closest lower pipe and the location of the upper closest pipe.</a:t>
            </a:r>
          </a:p>
          <a:p>
            <a:r>
              <a:rPr lang="en-GB" dirty="0"/>
              <a:t>For each location, we will use both the x and y coordinate</a:t>
            </a:r>
          </a:p>
          <a:p>
            <a:r>
              <a:rPr lang="en-GB" dirty="0"/>
              <a:t>As this is a simple task to perform, we will want a small neural network</a:t>
            </a:r>
          </a:p>
          <a:p>
            <a:r>
              <a:rPr lang="en-GB" dirty="0"/>
              <a:t>This allows real time performance which is critical</a:t>
            </a:r>
          </a:p>
        </p:txBody>
      </p:sp>
    </p:spTree>
    <p:extLst>
      <p:ext uri="{BB962C8B-B14F-4D97-AF65-F5344CB8AC3E}">
        <p14:creationId xmlns:p14="http://schemas.microsoft.com/office/powerpoint/2010/main" val="258843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0027-573A-4685-BD8B-99B66FB8902C}"/>
              </a:ext>
            </a:extLst>
          </p:cNvPr>
          <p:cNvSpPr>
            <a:spLocks noGrp="1"/>
          </p:cNvSpPr>
          <p:nvPr>
            <p:ph type="title"/>
          </p:nvPr>
        </p:nvSpPr>
        <p:spPr>
          <a:xfrm>
            <a:off x="2292781" y="358517"/>
            <a:ext cx="7729728" cy="1188720"/>
          </a:xfrm>
        </p:spPr>
        <p:txBody>
          <a:bodyPr/>
          <a:lstStyle/>
          <a:p>
            <a:r>
              <a:rPr lang="en-GB" dirty="0"/>
              <a:t>Flappy Bird</a:t>
            </a:r>
          </a:p>
        </p:txBody>
      </p:sp>
      <p:pic>
        <p:nvPicPr>
          <p:cNvPr id="5" name="Graphic 4">
            <a:extLst>
              <a:ext uri="{FF2B5EF4-FFF2-40B4-BE49-F238E27FC236}">
                <a16:creationId xmlns:a16="http://schemas.microsoft.com/office/drawing/2014/main" id="{2482E388-AC99-40CB-A71F-FC93753BAD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4752" y="-79512"/>
            <a:ext cx="17638665" cy="8281904"/>
          </a:xfrm>
          <a:prstGeom prst="rect">
            <a:avLst/>
          </a:prstGeom>
        </p:spPr>
      </p:pic>
    </p:spTree>
    <p:extLst>
      <p:ext uri="{BB962C8B-B14F-4D97-AF65-F5344CB8AC3E}">
        <p14:creationId xmlns:p14="http://schemas.microsoft.com/office/powerpoint/2010/main" val="324111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0027-573A-4685-BD8B-99B66FB8902C}"/>
              </a:ext>
            </a:extLst>
          </p:cNvPr>
          <p:cNvSpPr>
            <a:spLocks noGrp="1"/>
          </p:cNvSpPr>
          <p:nvPr>
            <p:ph type="title"/>
          </p:nvPr>
        </p:nvSpPr>
        <p:spPr>
          <a:xfrm>
            <a:off x="2292781" y="358517"/>
            <a:ext cx="7729728" cy="1188720"/>
          </a:xfrm>
        </p:spPr>
        <p:txBody>
          <a:bodyPr/>
          <a:lstStyle/>
          <a:p>
            <a:r>
              <a:rPr lang="en-GB" dirty="0"/>
              <a:t>Flappy Bird</a:t>
            </a:r>
          </a:p>
        </p:txBody>
      </p:sp>
      <p:pic>
        <p:nvPicPr>
          <p:cNvPr id="5" name="Graphic 4">
            <a:extLst>
              <a:ext uri="{FF2B5EF4-FFF2-40B4-BE49-F238E27FC236}">
                <a16:creationId xmlns:a16="http://schemas.microsoft.com/office/drawing/2014/main" id="{2482E388-AC99-40CB-A71F-FC93753BAD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9889" y="-79512"/>
            <a:ext cx="17638665" cy="8281904"/>
          </a:xfrm>
          <a:prstGeom prst="rect">
            <a:avLst/>
          </a:prstGeom>
        </p:spPr>
      </p:pic>
      <p:sp>
        <p:nvSpPr>
          <p:cNvPr id="3" name="TextBox 2">
            <a:extLst>
              <a:ext uri="{FF2B5EF4-FFF2-40B4-BE49-F238E27FC236}">
                <a16:creationId xmlns:a16="http://schemas.microsoft.com/office/drawing/2014/main" id="{FC1E8BCE-14C3-4E92-8504-174BE8BC322B}"/>
              </a:ext>
            </a:extLst>
          </p:cNvPr>
          <p:cNvSpPr txBox="1"/>
          <p:nvPr/>
        </p:nvSpPr>
        <p:spPr>
          <a:xfrm>
            <a:off x="8918037" y="3429000"/>
            <a:ext cx="1541054" cy="369332"/>
          </a:xfrm>
          <a:prstGeom prst="rect">
            <a:avLst/>
          </a:prstGeom>
          <a:solidFill>
            <a:schemeClr val="accent1">
              <a:lumMod val="20000"/>
              <a:lumOff val="80000"/>
            </a:schemeClr>
          </a:solidFill>
          <a:ln>
            <a:solidFill>
              <a:schemeClr val="tx1"/>
            </a:solidFill>
          </a:ln>
        </p:spPr>
        <p:txBody>
          <a:bodyPr wrap="square" rtlCol="0">
            <a:spAutoFit/>
          </a:bodyPr>
          <a:lstStyle/>
          <a:p>
            <a:r>
              <a:rPr lang="en-GB" dirty="0"/>
              <a:t>Flap</a:t>
            </a:r>
          </a:p>
        </p:txBody>
      </p:sp>
      <p:sp>
        <p:nvSpPr>
          <p:cNvPr id="6" name="TextBox 5">
            <a:extLst>
              <a:ext uri="{FF2B5EF4-FFF2-40B4-BE49-F238E27FC236}">
                <a16:creationId xmlns:a16="http://schemas.microsoft.com/office/drawing/2014/main" id="{F85A8617-2030-4C81-896B-8A450D9F6717}"/>
              </a:ext>
            </a:extLst>
          </p:cNvPr>
          <p:cNvSpPr txBox="1"/>
          <p:nvPr/>
        </p:nvSpPr>
        <p:spPr>
          <a:xfrm>
            <a:off x="8897488" y="4000073"/>
            <a:ext cx="1541055" cy="369332"/>
          </a:xfrm>
          <a:prstGeom prst="rect">
            <a:avLst/>
          </a:prstGeom>
          <a:solidFill>
            <a:schemeClr val="accent1">
              <a:lumMod val="20000"/>
              <a:lumOff val="80000"/>
            </a:schemeClr>
          </a:solidFill>
          <a:ln>
            <a:solidFill>
              <a:schemeClr val="tx1"/>
            </a:solidFill>
          </a:ln>
        </p:spPr>
        <p:txBody>
          <a:bodyPr wrap="square" rtlCol="0">
            <a:spAutoFit/>
          </a:bodyPr>
          <a:lstStyle/>
          <a:p>
            <a:r>
              <a:rPr lang="en-GB" dirty="0"/>
              <a:t>Don’t Flap</a:t>
            </a:r>
          </a:p>
        </p:txBody>
      </p:sp>
      <p:sp>
        <p:nvSpPr>
          <p:cNvPr id="7" name="TextBox 6">
            <a:extLst>
              <a:ext uri="{FF2B5EF4-FFF2-40B4-BE49-F238E27FC236}">
                <a16:creationId xmlns:a16="http://schemas.microsoft.com/office/drawing/2014/main" id="{80649DC9-12C1-47B1-947F-1F1A39757DFE}"/>
              </a:ext>
            </a:extLst>
          </p:cNvPr>
          <p:cNvSpPr txBox="1"/>
          <p:nvPr/>
        </p:nvSpPr>
        <p:spPr>
          <a:xfrm>
            <a:off x="303088" y="2340796"/>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Bird X coordinate</a:t>
            </a:r>
          </a:p>
        </p:txBody>
      </p:sp>
      <p:sp>
        <p:nvSpPr>
          <p:cNvPr id="8" name="TextBox 7">
            <a:extLst>
              <a:ext uri="{FF2B5EF4-FFF2-40B4-BE49-F238E27FC236}">
                <a16:creationId xmlns:a16="http://schemas.microsoft.com/office/drawing/2014/main" id="{737155AD-BE46-4F81-9954-3244A80E75D1}"/>
              </a:ext>
            </a:extLst>
          </p:cNvPr>
          <p:cNvSpPr txBox="1"/>
          <p:nvPr/>
        </p:nvSpPr>
        <p:spPr>
          <a:xfrm>
            <a:off x="303088" y="2863065"/>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Bird Y coordinate </a:t>
            </a:r>
          </a:p>
        </p:txBody>
      </p:sp>
      <p:sp>
        <p:nvSpPr>
          <p:cNvPr id="9" name="TextBox 8">
            <a:extLst>
              <a:ext uri="{FF2B5EF4-FFF2-40B4-BE49-F238E27FC236}">
                <a16:creationId xmlns:a16="http://schemas.microsoft.com/office/drawing/2014/main" id="{2DC34338-57FC-4F1F-B296-F4B514B4B16A}"/>
              </a:ext>
            </a:extLst>
          </p:cNvPr>
          <p:cNvSpPr txBox="1"/>
          <p:nvPr/>
        </p:nvSpPr>
        <p:spPr>
          <a:xfrm>
            <a:off x="303088" y="3429000"/>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Pipe 1 Y coordinate </a:t>
            </a:r>
          </a:p>
        </p:txBody>
      </p:sp>
      <p:sp>
        <p:nvSpPr>
          <p:cNvPr id="10" name="TextBox 9">
            <a:extLst>
              <a:ext uri="{FF2B5EF4-FFF2-40B4-BE49-F238E27FC236}">
                <a16:creationId xmlns:a16="http://schemas.microsoft.com/office/drawing/2014/main" id="{0D6B4FAB-5C05-41FD-A939-723F31CE8333}"/>
              </a:ext>
            </a:extLst>
          </p:cNvPr>
          <p:cNvSpPr txBox="1"/>
          <p:nvPr/>
        </p:nvSpPr>
        <p:spPr>
          <a:xfrm>
            <a:off x="303088" y="3967545"/>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Pipe 2 Y coordinate </a:t>
            </a:r>
          </a:p>
        </p:txBody>
      </p:sp>
      <p:sp>
        <p:nvSpPr>
          <p:cNvPr id="11" name="TextBox 10">
            <a:extLst>
              <a:ext uri="{FF2B5EF4-FFF2-40B4-BE49-F238E27FC236}">
                <a16:creationId xmlns:a16="http://schemas.microsoft.com/office/drawing/2014/main" id="{107D7796-80B1-4D68-8E1A-0C467ADD1FDC}"/>
              </a:ext>
            </a:extLst>
          </p:cNvPr>
          <p:cNvSpPr txBox="1"/>
          <p:nvPr/>
        </p:nvSpPr>
        <p:spPr>
          <a:xfrm>
            <a:off x="303088" y="4486155"/>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Pipe X coordinate </a:t>
            </a:r>
          </a:p>
        </p:txBody>
      </p:sp>
      <p:sp>
        <p:nvSpPr>
          <p:cNvPr id="12" name="TextBox 11">
            <a:extLst>
              <a:ext uri="{FF2B5EF4-FFF2-40B4-BE49-F238E27FC236}">
                <a16:creationId xmlns:a16="http://schemas.microsoft.com/office/drawing/2014/main" id="{7D149C32-8D9E-45E1-B5FD-A37298FD481F}"/>
              </a:ext>
            </a:extLst>
          </p:cNvPr>
          <p:cNvSpPr txBox="1"/>
          <p:nvPr/>
        </p:nvSpPr>
        <p:spPr>
          <a:xfrm>
            <a:off x="303088" y="5059795"/>
            <a:ext cx="2443606" cy="369332"/>
          </a:xfrm>
          <a:prstGeom prst="rect">
            <a:avLst/>
          </a:prstGeom>
          <a:solidFill>
            <a:schemeClr val="accent4">
              <a:lumMod val="40000"/>
              <a:lumOff val="60000"/>
            </a:schemeClr>
          </a:solidFill>
          <a:ln>
            <a:solidFill>
              <a:schemeClr val="tx1"/>
            </a:solidFill>
          </a:ln>
        </p:spPr>
        <p:txBody>
          <a:bodyPr wrap="square" rtlCol="0">
            <a:spAutoFit/>
          </a:bodyPr>
          <a:lstStyle/>
          <a:p>
            <a:r>
              <a:rPr lang="en-GB" dirty="0"/>
              <a:t>Bird vertical velocity</a:t>
            </a:r>
          </a:p>
        </p:txBody>
      </p:sp>
      <p:cxnSp>
        <p:nvCxnSpPr>
          <p:cNvPr id="13" name="Straight Connector 12">
            <a:extLst>
              <a:ext uri="{FF2B5EF4-FFF2-40B4-BE49-F238E27FC236}">
                <a16:creationId xmlns:a16="http://schemas.microsoft.com/office/drawing/2014/main" id="{D67D1F15-2EC5-44E1-8DC2-1ABCA55CB16D}"/>
              </a:ext>
            </a:extLst>
          </p:cNvPr>
          <p:cNvCxnSpPr>
            <a:stCxn id="7" idx="3"/>
          </p:cNvCxnSpPr>
          <p:nvPr/>
        </p:nvCxnSpPr>
        <p:spPr>
          <a:xfrm>
            <a:off x="2746694" y="2525462"/>
            <a:ext cx="438295" cy="1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1E5B6F-2CCF-46DB-B43A-983A874415DF}"/>
              </a:ext>
            </a:extLst>
          </p:cNvPr>
          <p:cNvCxnSpPr>
            <a:stCxn id="8" idx="3"/>
          </p:cNvCxnSpPr>
          <p:nvPr/>
        </p:nvCxnSpPr>
        <p:spPr>
          <a:xfrm flipV="1">
            <a:off x="2746694" y="3046288"/>
            <a:ext cx="422884" cy="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7CB87D-902B-4F74-94E6-A2392D69E263}"/>
              </a:ext>
            </a:extLst>
          </p:cNvPr>
          <p:cNvCxnSpPr>
            <a:stCxn id="9" idx="3"/>
          </p:cNvCxnSpPr>
          <p:nvPr/>
        </p:nvCxnSpPr>
        <p:spPr>
          <a:xfrm>
            <a:off x="2746694" y="3613666"/>
            <a:ext cx="438295" cy="11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17A686-AECC-42CE-A3E5-597F22C5513B}"/>
              </a:ext>
            </a:extLst>
          </p:cNvPr>
          <p:cNvCxnSpPr>
            <a:cxnSpLocks/>
            <a:stCxn id="10" idx="3"/>
          </p:cNvCxnSpPr>
          <p:nvPr/>
        </p:nvCxnSpPr>
        <p:spPr>
          <a:xfrm flipV="1">
            <a:off x="2746694" y="4148290"/>
            <a:ext cx="438295" cy="3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5922B6-4581-417A-B3AC-B0AA2A9D13C9}"/>
              </a:ext>
            </a:extLst>
          </p:cNvPr>
          <p:cNvCxnSpPr>
            <a:stCxn id="11" idx="3"/>
          </p:cNvCxnSpPr>
          <p:nvPr/>
        </p:nvCxnSpPr>
        <p:spPr>
          <a:xfrm>
            <a:off x="2746694" y="4670821"/>
            <a:ext cx="489666" cy="3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B71B0DD-4819-45B1-96D0-1FC87946C8FA}"/>
              </a:ext>
            </a:extLst>
          </p:cNvPr>
          <p:cNvCxnSpPr>
            <a:stCxn id="12" idx="3"/>
          </p:cNvCxnSpPr>
          <p:nvPr/>
        </p:nvCxnSpPr>
        <p:spPr>
          <a:xfrm>
            <a:off x="2746694" y="5244461"/>
            <a:ext cx="489666" cy="21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DADC37-FE14-42BC-A9B0-A3F0BDA7F4E8}"/>
              </a:ext>
            </a:extLst>
          </p:cNvPr>
          <p:cNvCxnSpPr>
            <a:cxnSpLocks/>
            <a:stCxn id="3" idx="1"/>
          </p:cNvCxnSpPr>
          <p:nvPr/>
        </p:nvCxnSpPr>
        <p:spPr>
          <a:xfrm flipH="1">
            <a:off x="8404261" y="3613666"/>
            <a:ext cx="513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341417F-8DC4-4724-8F09-E0DACE3D5BC6}"/>
              </a:ext>
            </a:extLst>
          </p:cNvPr>
          <p:cNvCxnSpPr>
            <a:stCxn id="6" idx="1"/>
          </p:cNvCxnSpPr>
          <p:nvPr/>
        </p:nvCxnSpPr>
        <p:spPr>
          <a:xfrm flipH="1">
            <a:off x="8368301" y="4184739"/>
            <a:ext cx="529187" cy="122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52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042-C35A-406A-B589-B6835EE19113}"/>
              </a:ext>
            </a:extLst>
          </p:cNvPr>
          <p:cNvSpPr>
            <a:spLocks noGrp="1"/>
          </p:cNvSpPr>
          <p:nvPr>
            <p:ph type="title"/>
          </p:nvPr>
        </p:nvSpPr>
        <p:spPr>
          <a:xfrm>
            <a:off x="804672" y="964692"/>
            <a:ext cx="3066937" cy="1188720"/>
          </a:xfrm>
        </p:spPr>
        <p:txBody>
          <a:bodyPr>
            <a:normAutofit/>
          </a:bodyPr>
          <a:lstStyle/>
          <a:p>
            <a:r>
              <a:rPr lang="en-GB" sz="2200"/>
              <a:t>Reinforcement Learning</a:t>
            </a:r>
          </a:p>
        </p:txBody>
      </p:sp>
      <p:sp>
        <p:nvSpPr>
          <p:cNvPr id="3" name="Content Placeholder 2">
            <a:extLst>
              <a:ext uri="{FF2B5EF4-FFF2-40B4-BE49-F238E27FC236}">
                <a16:creationId xmlns:a16="http://schemas.microsoft.com/office/drawing/2014/main" id="{0916E291-0B2C-4B4B-925F-30BEF881B92D}"/>
              </a:ext>
            </a:extLst>
          </p:cNvPr>
          <p:cNvSpPr>
            <a:spLocks noGrp="1"/>
          </p:cNvSpPr>
          <p:nvPr>
            <p:ph idx="1"/>
          </p:nvPr>
        </p:nvSpPr>
        <p:spPr>
          <a:xfrm>
            <a:off x="803244" y="2383604"/>
            <a:ext cx="3063765" cy="3827124"/>
          </a:xfrm>
        </p:spPr>
        <p:txBody>
          <a:bodyPr>
            <a:normAutofit/>
          </a:bodyPr>
          <a:lstStyle/>
          <a:p>
            <a:r>
              <a:rPr lang="en-GB" dirty="0"/>
              <a:t>Reinforcement learning is different to other forms of learning as it does not require any sort of dataset (labelled or not)</a:t>
            </a:r>
          </a:p>
          <a:p>
            <a:r>
              <a:rPr lang="en-GB" dirty="0"/>
              <a:t>Reinforcement typically involves an </a:t>
            </a:r>
            <a:r>
              <a:rPr lang="en-GB" b="1" dirty="0"/>
              <a:t>agent</a:t>
            </a:r>
            <a:r>
              <a:rPr lang="en-GB" dirty="0"/>
              <a:t>, an </a:t>
            </a:r>
            <a:r>
              <a:rPr lang="en-GB" b="1" dirty="0"/>
              <a:t>environment</a:t>
            </a:r>
            <a:r>
              <a:rPr lang="en-GB" dirty="0"/>
              <a:t> and a set of goals</a:t>
            </a:r>
          </a:p>
          <a:p>
            <a:r>
              <a:rPr lang="en-GB" dirty="0"/>
              <a:t>Take this example of a robot in a maze, with some obstacles and a reward</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E12A3D-7025-4804-8A23-96469085F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7085" y="1293275"/>
            <a:ext cx="6179626"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0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3DF6-00F1-4939-96E5-6861FC77907A}"/>
              </a:ext>
            </a:extLst>
          </p:cNvPr>
          <p:cNvSpPr>
            <a:spLocks noGrp="1"/>
          </p:cNvSpPr>
          <p:nvPr>
            <p:ph type="title"/>
          </p:nvPr>
        </p:nvSpPr>
        <p:spPr>
          <a:xfrm>
            <a:off x="2231136" y="246580"/>
            <a:ext cx="7729728" cy="1188720"/>
          </a:xfrm>
        </p:spPr>
        <p:txBody>
          <a:bodyPr/>
          <a:lstStyle/>
          <a:p>
            <a:r>
              <a:rPr lang="en-GB" dirty="0"/>
              <a:t>Flappy Bird</a:t>
            </a:r>
          </a:p>
        </p:txBody>
      </p:sp>
      <p:sp>
        <p:nvSpPr>
          <p:cNvPr id="3" name="Content Placeholder 2">
            <a:extLst>
              <a:ext uri="{FF2B5EF4-FFF2-40B4-BE49-F238E27FC236}">
                <a16:creationId xmlns:a16="http://schemas.microsoft.com/office/drawing/2014/main" id="{A78A81D7-63FE-460F-8B64-FAFE6AA6C2B3}"/>
              </a:ext>
            </a:extLst>
          </p:cNvPr>
          <p:cNvSpPr>
            <a:spLocks noGrp="1"/>
          </p:cNvSpPr>
          <p:nvPr>
            <p:ph idx="1"/>
          </p:nvPr>
        </p:nvSpPr>
        <p:spPr>
          <a:xfrm>
            <a:off x="2231136" y="1772292"/>
            <a:ext cx="7729728" cy="4839128"/>
          </a:xfrm>
        </p:spPr>
        <p:txBody>
          <a:bodyPr/>
          <a:lstStyle/>
          <a:p>
            <a:r>
              <a:rPr lang="en-GB" dirty="0"/>
              <a:t>Let’s have 100 agents per generation</a:t>
            </a:r>
          </a:p>
          <a:p>
            <a:r>
              <a:rPr lang="en-GB" dirty="0"/>
              <a:t>Initially, each agent will have a randomly initialised set of weights and biases</a:t>
            </a:r>
          </a:p>
          <a:p>
            <a:r>
              <a:rPr lang="en-GB" dirty="0"/>
              <a:t>For our fitness function, we will use the horizontal distance travelled</a:t>
            </a:r>
          </a:p>
          <a:p>
            <a:r>
              <a:rPr lang="en-GB" dirty="0"/>
              <a:t>This means that agents that clear more pipes will be more likely to “reproduce” and pass their genes onto future generations</a:t>
            </a:r>
          </a:p>
          <a:p>
            <a:r>
              <a:rPr lang="en-GB" dirty="0"/>
              <a:t>After each generation, we will take the weights and biases from the top 10 neural networks and splice them together to produce 99 new agents</a:t>
            </a:r>
          </a:p>
          <a:p>
            <a:r>
              <a:rPr lang="en-GB" dirty="0"/>
              <a:t>Splicing is complicated but is roughly analogous to how two parents pass their genes on to a child (the precise formula can be found here: </a:t>
            </a:r>
            <a:r>
              <a:rPr lang="en-GB" dirty="0">
                <a:hlinkClick r:id="rId2"/>
              </a:rPr>
              <a:t>http://nn.cs.utexas.edu/downloads/papers/stanley.cec02.pdf</a:t>
            </a:r>
            <a:r>
              <a:rPr lang="en-GB" dirty="0"/>
              <a:t> )</a:t>
            </a:r>
          </a:p>
          <a:p>
            <a:r>
              <a:rPr lang="en-GB" dirty="0"/>
              <a:t>The final agent for the new generation will be identical to the best performing agent from the previous generation</a:t>
            </a:r>
          </a:p>
          <a:p>
            <a:r>
              <a:rPr lang="en-GB" dirty="0"/>
              <a:t>We repeat this for a certain amount of time</a:t>
            </a:r>
          </a:p>
        </p:txBody>
      </p:sp>
    </p:spTree>
    <p:extLst>
      <p:ext uri="{BB962C8B-B14F-4D97-AF65-F5344CB8AC3E}">
        <p14:creationId xmlns:p14="http://schemas.microsoft.com/office/powerpoint/2010/main" val="141032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8B1C-C399-402F-971F-1060966769F0}"/>
              </a:ext>
            </a:extLst>
          </p:cNvPr>
          <p:cNvSpPr>
            <a:spLocks noGrp="1"/>
          </p:cNvSpPr>
          <p:nvPr>
            <p:ph type="title"/>
          </p:nvPr>
        </p:nvSpPr>
        <p:spPr/>
        <p:txBody>
          <a:bodyPr/>
          <a:lstStyle/>
          <a:p>
            <a:r>
              <a:rPr lang="en-GB" dirty="0"/>
              <a:t>GA</a:t>
            </a:r>
          </a:p>
        </p:txBody>
      </p:sp>
      <p:sp>
        <p:nvSpPr>
          <p:cNvPr id="3" name="Content Placeholder 2">
            <a:extLst>
              <a:ext uri="{FF2B5EF4-FFF2-40B4-BE49-F238E27FC236}">
                <a16:creationId xmlns:a16="http://schemas.microsoft.com/office/drawing/2014/main" id="{AA55049A-A474-4F4D-8ACF-990AB0FAE074}"/>
              </a:ext>
            </a:extLst>
          </p:cNvPr>
          <p:cNvSpPr>
            <a:spLocks noGrp="1"/>
          </p:cNvSpPr>
          <p:nvPr>
            <p:ph idx="1"/>
          </p:nvPr>
        </p:nvSpPr>
        <p:spPr/>
        <p:txBody>
          <a:bodyPr/>
          <a:lstStyle/>
          <a:p>
            <a:r>
              <a:rPr lang="en-GB" dirty="0"/>
              <a:t>Let’s look at our flappy bird AI in action.</a:t>
            </a:r>
          </a:p>
          <a:p>
            <a:r>
              <a:rPr lang="en-GB" dirty="0"/>
              <a:t>Please download the folder found here: </a:t>
            </a:r>
            <a:r>
              <a:rPr lang="en-GB" dirty="0">
                <a:hlinkClick r:id="rId2"/>
              </a:rPr>
              <a:t>https://github.com/philipmortimer/MNIST-TF/tree/main/11.3_neuroevolution_tfjs.js</a:t>
            </a:r>
            <a:r>
              <a:rPr lang="en-GB" dirty="0"/>
              <a:t> </a:t>
            </a:r>
          </a:p>
          <a:p>
            <a:r>
              <a:rPr lang="en-GB" dirty="0"/>
              <a:t>Simply double click the “index.html” file and open it in your web browser (e.g. chrome or edge).</a:t>
            </a:r>
          </a:p>
          <a:p>
            <a:r>
              <a:rPr lang="en-GB" dirty="0"/>
              <a:t>You don’t need to have pre-installed anything (like python or Java)!</a:t>
            </a:r>
          </a:p>
        </p:txBody>
      </p:sp>
      <p:sp>
        <p:nvSpPr>
          <p:cNvPr id="4" name="TextBox 3">
            <a:extLst>
              <a:ext uri="{FF2B5EF4-FFF2-40B4-BE49-F238E27FC236}">
                <a16:creationId xmlns:a16="http://schemas.microsoft.com/office/drawing/2014/main" id="{9AF37C74-429F-47F5-86E3-E03ED00B2ED7}"/>
              </a:ext>
            </a:extLst>
          </p:cNvPr>
          <p:cNvSpPr txBox="1"/>
          <p:nvPr/>
        </p:nvSpPr>
        <p:spPr>
          <a:xfrm>
            <a:off x="1880170" y="6364840"/>
            <a:ext cx="9462499" cy="369332"/>
          </a:xfrm>
          <a:prstGeom prst="rect">
            <a:avLst/>
          </a:prstGeom>
          <a:noFill/>
        </p:spPr>
        <p:txBody>
          <a:bodyPr wrap="square" rtlCol="0">
            <a:spAutoFit/>
          </a:bodyPr>
          <a:lstStyle/>
          <a:p>
            <a:r>
              <a:rPr lang="en-GB" i="1" dirty="0"/>
              <a:t>Credit: </a:t>
            </a:r>
            <a:r>
              <a:rPr lang="en-GB" i="1" dirty="0">
                <a:hlinkClick r:id="rId3"/>
              </a:rPr>
              <a:t>https://github.com/CodingTrain/website/tree/main/Courses/natureofcode/11.3_neuroevolution_tfjs.js</a:t>
            </a:r>
            <a:r>
              <a:rPr lang="en-GB" i="1" dirty="0"/>
              <a:t> </a:t>
            </a:r>
          </a:p>
        </p:txBody>
      </p:sp>
    </p:spTree>
    <p:extLst>
      <p:ext uri="{BB962C8B-B14F-4D97-AF65-F5344CB8AC3E}">
        <p14:creationId xmlns:p14="http://schemas.microsoft.com/office/powerpoint/2010/main" val="349483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C506-4D0A-4B86-AD62-CF3B9F808CF8}"/>
              </a:ext>
            </a:extLst>
          </p:cNvPr>
          <p:cNvSpPr>
            <a:spLocks noGrp="1"/>
          </p:cNvSpPr>
          <p:nvPr>
            <p:ph type="title"/>
          </p:nvPr>
        </p:nvSpPr>
        <p:spPr/>
        <p:txBody>
          <a:bodyPr/>
          <a:lstStyle/>
          <a:p>
            <a:r>
              <a:rPr lang="en-GB" dirty="0"/>
              <a:t>Flappy Bird</a:t>
            </a:r>
          </a:p>
        </p:txBody>
      </p:sp>
      <p:sp>
        <p:nvSpPr>
          <p:cNvPr id="3" name="Content Placeholder 2">
            <a:extLst>
              <a:ext uri="{FF2B5EF4-FFF2-40B4-BE49-F238E27FC236}">
                <a16:creationId xmlns:a16="http://schemas.microsoft.com/office/drawing/2014/main" id="{052D8D9D-8B8E-48A1-AB49-5E6626AC9A4D}"/>
              </a:ext>
            </a:extLst>
          </p:cNvPr>
          <p:cNvSpPr>
            <a:spLocks noGrp="1"/>
          </p:cNvSpPr>
          <p:nvPr>
            <p:ph idx="1"/>
          </p:nvPr>
        </p:nvSpPr>
        <p:spPr/>
        <p:txBody>
          <a:bodyPr/>
          <a:lstStyle/>
          <a:p>
            <a:r>
              <a:rPr lang="en-GB" dirty="0"/>
              <a:t>As you can see, the genetic algorithm is highly effective and learns to play flappy bird very quickly in real time!</a:t>
            </a:r>
          </a:p>
          <a:p>
            <a:r>
              <a:rPr lang="en-GB" dirty="0"/>
              <a:t>As with all forms of ML (included reinforcement learning), there are many variants of genetic algorithms</a:t>
            </a:r>
          </a:p>
          <a:p>
            <a:r>
              <a:rPr lang="en-GB" dirty="0"/>
              <a:t>Although, of course this was a very simple problem</a:t>
            </a:r>
          </a:p>
        </p:txBody>
      </p:sp>
    </p:spTree>
    <p:extLst>
      <p:ext uri="{BB962C8B-B14F-4D97-AF65-F5344CB8AC3E}">
        <p14:creationId xmlns:p14="http://schemas.microsoft.com/office/powerpoint/2010/main" val="38408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18C9-8878-41C2-AA16-C21EFED4E11B}"/>
              </a:ext>
            </a:extLst>
          </p:cNvPr>
          <p:cNvSpPr>
            <a:spLocks noGrp="1"/>
          </p:cNvSpPr>
          <p:nvPr>
            <p:ph type="title"/>
          </p:nvPr>
        </p:nvSpPr>
        <p:spPr/>
        <p:txBody>
          <a:bodyPr/>
          <a:lstStyle/>
          <a:p>
            <a:r>
              <a:rPr lang="en-GB" dirty="0"/>
              <a:t>ML Techniques</a:t>
            </a:r>
          </a:p>
        </p:txBody>
      </p:sp>
      <p:sp>
        <p:nvSpPr>
          <p:cNvPr id="3" name="Content Placeholder 2">
            <a:extLst>
              <a:ext uri="{FF2B5EF4-FFF2-40B4-BE49-F238E27FC236}">
                <a16:creationId xmlns:a16="http://schemas.microsoft.com/office/drawing/2014/main" id="{3EBF19CF-A87D-49B8-A9C1-5EA834B14D68}"/>
              </a:ext>
            </a:extLst>
          </p:cNvPr>
          <p:cNvSpPr>
            <a:spLocks noGrp="1"/>
          </p:cNvSpPr>
          <p:nvPr>
            <p:ph idx="1"/>
          </p:nvPr>
        </p:nvSpPr>
        <p:spPr/>
        <p:txBody>
          <a:bodyPr/>
          <a:lstStyle/>
          <a:p>
            <a:r>
              <a:rPr lang="en-GB" dirty="0"/>
              <a:t>It can be difficulty to decide what ML technique is suitable for a given problem</a:t>
            </a:r>
          </a:p>
          <a:p>
            <a:r>
              <a:rPr lang="en-GB" dirty="0"/>
              <a:t>Traditionally, the following order of effectiveness is true: supervised, unsupervised, reinforcement then genetic algorithms.</a:t>
            </a:r>
          </a:p>
          <a:p>
            <a:r>
              <a:rPr lang="en-GB" dirty="0"/>
              <a:t>However, this is too generic and the simple answer is that it takes experience to know which type(s) of learning to apply</a:t>
            </a:r>
          </a:p>
          <a:p>
            <a:r>
              <a:rPr lang="en-GB" dirty="0"/>
              <a:t>Alpha Go, represents a breakthrough as the algorithm exceeds any results obtainable from supervised techniques, for example.</a:t>
            </a:r>
          </a:p>
        </p:txBody>
      </p:sp>
    </p:spTree>
    <p:extLst>
      <p:ext uri="{BB962C8B-B14F-4D97-AF65-F5344CB8AC3E}">
        <p14:creationId xmlns:p14="http://schemas.microsoft.com/office/powerpoint/2010/main" val="234130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3E75-FC77-4932-A6AA-9CF992AF94E6}"/>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0D7C78A-A6E6-473D-BF6E-7112E30C753A}"/>
              </a:ext>
            </a:extLst>
          </p:cNvPr>
          <p:cNvSpPr>
            <a:spLocks noGrp="1"/>
          </p:cNvSpPr>
          <p:nvPr>
            <p:ph idx="1"/>
          </p:nvPr>
        </p:nvSpPr>
        <p:spPr>
          <a:xfrm>
            <a:off x="2231136" y="2116476"/>
            <a:ext cx="7729728" cy="3904180"/>
          </a:xfrm>
        </p:spPr>
        <p:txBody>
          <a:bodyPr/>
          <a:lstStyle/>
          <a:p>
            <a:r>
              <a:rPr lang="en-GB" dirty="0"/>
              <a:t>We looked at reinforcement learning, a machine learning technique that has some agent interact with an environment to learn</a:t>
            </a:r>
          </a:p>
          <a:p>
            <a:r>
              <a:rPr lang="en-GB" dirty="0"/>
              <a:t>We discussed q learning, where a q table is generated to assess how good a given move probably is for a given state</a:t>
            </a:r>
          </a:p>
          <a:p>
            <a:r>
              <a:rPr lang="en-GB" dirty="0"/>
              <a:t>We looked at the application of deep neural networks as a way to replace this table for large state spaces</a:t>
            </a:r>
          </a:p>
          <a:p>
            <a:r>
              <a:rPr lang="en-GB" dirty="0"/>
              <a:t>We discussed Monte Carlo Tree search, an advanced search algorithm</a:t>
            </a:r>
          </a:p>
          <a:p>
            <a:r>
              <a:rPr lang="en-GB" dirty="0"/>
              <a:t>MCTS balances taking good actions with evaluating actions that have not been taken often to calculate the best action to take in a given state</a:t>
            </a:r>
          </a:p>
          <a:p>
            <a:r>
              <a:rPr lang="en-GB" dirty="0"/>
              <a:t>It can be thought of as a more versatile extension of the concepts introduced in by the minimax algorithm</a:t>
            </a:r>
          </a:p>
        </p:txBody>
      </p:sp>
    </p:spTree>
    <p:extLst>
      <p:ext uri="{BB962C8B-B14F-4D97-AF65-F5344CB8AC3E}">
        <p14:creationId xmlns:p14="http://schemas.microsoft.com/office/powerpoint/2010/main" val="338134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DB5B-50B5-457E-B4FB-FAB383229AF3}"/>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F3BF6053-A172-4606-B840-279CBBB2D8B0}"/>
              </a:ext>
            </a:extLst>
          </p:cNvPr>
          <p:cNvSpPr>
            <a:spLocks noGrp="1"/>
          </p:cNvSpPr>
          <p:nvPr>
            <p:ph idx="1"/>
          </p:nvPr>
        </p:nvSpPr>
        <p:spPr>
          <a:xfrm>
            <a:off x="2231136" y="2638044"/>
            <a:ext cx="7729728" cy="3855223"/>
          </a:xfrm>
        </p:spPr>
        <p:txBody>
          <a:bodyPr/>
          <a:lstStyle/>
          <a:p>
            <a:r>
              <a:rPr lang="en-GB" dirty="0"/>
              <a:t>We discussed how Alpha Go combined deep neural networks with MCTS to be the first computer to exceed human skill at the incredibly complex board game Go</a:t>
            </a:r>
          </a:p>
          <a:p>
            <a:r>
              <a:rPr lang="en-GB" dirty="0"/>
              <a:t>Discussed genetic algorithms – algorithms used to solve optimisation problems by emulating biological processes.</a:t>
            </a:r>
          </a:p>
          <a:p>
            <a:r>
              <a:rPr lang="en-GB" dirty="0"/>
              <a:t>We discussed the NEAT algorithm which creates a set of agents to tackle a problem. It selects the best agents to combine their genes for the next generation</a:t>
            </a:r>
          </a:p>
          <a:p>
            <a:r>
              <a:rPr lang="en-GB" dirty="0"/>
              <a:t>This approach allowed us to produce a neural network that achieves perfect flappy bird play</a:t>
            </a:r>
          </a:p>
        </p:txBody>
      </p:sp>
    </p:spTree>
    <p:extLst>
      <p:ext uri="{BB962C8B-B14F-4D97-AF65-F5344CB8AC3E}">
        <p14:creationId xmlns:p14="http://schemas.microsoft.com/office/powerpoint/2010/main" val="221091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3508-6ABF-4698-A39E-24759180ED7C}"/>
              </a:ext>
            </a:extLst>
          </p:cNvPr>
          <p:cNvSpPr>
            <a:spLocks noGrp="1"/>
          </p:cNvSpPr>
          <p:nvPr>
            <p:ph type="title"/>
          </p:nvPr>
        </p:nvSpPr>
        <p:spPr>
          <a:xfrm>
            <a:off x="804672" y="1239380"/>
            <a:ext cx="3044950" cy="1627792"/>
          </a:xfrm>
        </p:spPr>
        <p:txBody>
          <a:bodyPr vert="horz" lIns="274320" tIns="182880" rIns="274320" bIns="182880" rtlCol="0" anchor="ctr" anchorCtr="1">
            <a:normAutofit/>
          </a:bodyPr>
          <a:lstStyle/>
          <a:p>
            <a:r>
              <a:rPr lang="en-US" dirty="0"/>
              <a:t>Questions</a:t>
            </a:r>
          </a:p>
        </p:txBody>
      </p:sp>
      <p:pic>
        <p:nvPicPr>
          <p:cNvPr id="8194" name="Picture 2" descr="Interview Questions to Ask the Hiring Manager | JRoss Recruiters">
            <a:extLst>
              <a:ext uri="{FF2B5EF4-FFF2-40B4-BE49-F238E27FC236}">
                <a16:creationId xmlns:a16="http://schemas.microsoft.com/office/drawing/2014/main" id="{5020E69C-6370-4CD8-8495-03C8199A48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511713"/>
            <a:ext cx="6257544" cy="35198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223F82-DD89-40CA-A59B-95EC0556BCB9}"/>
              </a:ext>
            </a:extLst>
          </p:cNvPr>
          <p:cNvSpPr txBox="1"/>
          <p:nvPr/>
        </p:nvSpPr>
        <p:spPr>
          <a:xfrm>
            <a:off x="804672" y="3429000"/>
            <a:ext cx="3282593" cy="1754326"/>
          </a:xfrm>
          <a:prstGeom prst="rect">
            <a:avLst/>
          </a:prstGeom>
          <a:noFill/>
        </p:spPr>
        <p:txBody>
          <a:bodyPr wrap="square" rtlCol="0">
            <a:spAutoFit/>
          </a:bodyPr>
          <a:lstStyle/>
          <a:p>
            <a:pPr marL="285750" indent="-285750">
              <a:buFont typeface="Arial" panose="020B0604020202020204" pitchFamily="34" charset="0"/>
              <a:buChar char="•"/>
            </a:pPr>
            <a:r>
              <a:rPr lang="en-GB" dirty="0"/>
              <a:t>Please ask any questions about this lesson </a:t>
            </a:r>
            <a:r>
              <a:rPr lang="en-GB" b="1" dirty="0"/>
              <a:t>OR</a:t>
            </a:r>
            <a:r>
              <a:rPr lang="en-GB" dirty="0"/>
              <a:t> any part of the course</a:t>
            </a:r>
          </a:p>
          <a:p>
            <a:pPr marL="285750" indent="-285750">
              <a:buFont typeface="Arial" panose="020B0604020202020204" pitchFamily="34" charset="0"/>
              <a:buChar char="•"/>
            </a:pPr>
            <a:r>
              <a:rPr lang="en-GB" dirty="0"/>
              <a:t>This is the last lesson, so now is the time to discuss anything you wish to talk about!</a:t>
            </a:r>
          </a:p>
        </p:txBody>
      </p:sp>
    </p:spTree>
    <p:extLst>
      <p:ext uri="{BB962C8B-B14F-4D97-AF65-F5344CB8AC3E}">
        <p14:creationId xmlns:p14="http://schemas.microsoft.com/office/powerpoint/2010/main" val="3912396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7936-F49F-45C6-AFD1-6CD6E04BA3A9}"/>
              </a:ext>
            </a:extLst>
          </p:cNvPr>
          <p:cNvSpPr>
            <a:spLocks noGrp="1"/>
          </p:cNvSpPr>
          <p:nvPr>
            <p:ph type="title"/>
          </p:nvPr>
        </p:nvSpPr>
        <p:spPr>
          <a:xfrm>
            <a:off x="2303326" y="204296"/>
            <a:ext cx="7729728" cy="1188720"/>
          </a:xfrm>
        </p:spPr>
        <p:txBody>
          <a:bodyPr/>
          <a:lstStyle/>
          <a:p>
            <a:r>
              <a:rPr lang="en-GB" dirty="0"/>
              <a:t>Further Reading</a:t>
            </a:r>
          </a:p>
        </p:txBody>
      </p:sp>
      <p:sp>
        <p:nvSpPr>
          <p:cNvPr id="5" name="Content Placeholder 4">
            <a:extLst>
              <a:ext uri="{FF2B5EF4-FFF2-40B4-BE49-F238E27FC236}">
                <a16:creationId xmlns:a16="http://schemas.microsoft.com/office/drawing/2014/main" id="{0BC943B5-ADFA-4F01-8E27-94ADFA543A0B}"/>
              </a:ext>
            </a:extLst>
          </p:cNvPr>
          <p:cNvSpPr>
            <a:spLocks noGrp="1"/>
          </p:cNvSpPr>
          <p:nvPr>
            <p:ph idx="1"/>
          </p:nvPr>
        </p:nvSpPr>
        <p:spPr>
          <a:xfrm>
            <a:off x="2231136" y="1962364"/>
            <a:ext cx="7729728" cy="4337371"/>
          </a:xfrm>
        </p:spPr>
        <p:txBody>
          <a:bodyPr/>
          <a:lstStyle/>
          <a:p>
            <a:pPr marL="0" indent="0">
              <a:buNone/>
            </a:pPr>
            <a:r>
              <a:rPr lang="en-GB" dirty="0"/>
              <a:t>Q learning: </a:t>
            </a:r>
            <a:r>
              <a:rPr lang="en-GB" dirty="0">
                <a:hlinkClick r:id="rId2"/>
              </a:rPr>
              <a:t>https://www.freecodecamp.org/news/an-introduction-to-q-learning-reinforcement-learning-14ac0b4493cc/</a:t>
            </a:r>
            <a:r>
              <a:rPr lang="en-GB" dirty="0"/>
              <a:t> </a:t>
            </a:r>
          </a:p>
          <a:p>
            <a:pPr marL="0" indent="0">
              <a:buNone/>
            </a:pPr>
            <a:r>
              <a:rPr lang="en-GB" dirty="0"/>
              <a:t>Deep Q Learning: </a:t>
            </a:r>
            <a:r>
              <a:rPr lang="en-GB" dirty="0">
                <a:hlinkClick r:id="rId3"/>
              </a:rPr>
              <a:t>https://www.analyticsvidhya.com/blog/2019/04/introduction-deep-q-learning-python/#:~:text=In%20deep%20Q%2Dlearning%2C%20we,is%20generated%20as%20the%20output</a:t>
            </a:r>
            <a:r>
              <a:rPr lang="en-GB" dirty="0"/>
              <a:t>. </a:t>
            </a:r>
          </a:p>
          <a:p>
            <a:pPr marL="0" indent="0">
              <a:buNone/>
            </a:pPr>
            <a:r>
              <a:rPr lang="en-GB" dirty="0"/>
              <a:t>MCTS: </a:t>
            </a:r>
            <a:r>
              <a:rPr lang="en-GB" i="1" dirty="0">
                <a:hlinkClick r:id="rId4"/>
              </a:rPr>
              <a:t>https://www.analyticsvidhya.com/blog/2019/01/monte-carlo-tree-search-introduction-algorithm-deepmind-alphago/</a:t>
            </a:r>
            <a:r>
              <a:rPr lang="en-GB" i="1" dirty="0"/>
              <a:t> </a:t>
            </a:r>
          </a:p>
          <a:p>
            <a:pPr marL="0" indent="0">
              <a:buNone/>
            </a:pPr>
            <a:r>
              <a:rPr lang="en-GB" dirty="0"/>
              <a:t>Alpha Go: </a:t>
            </a:r>
            <a:r>
              <a:rPr lang="en-GB" dirty="0">
                <a:hlinkClick r:id="rId5"/>
              </a:rPr>
              <a:t>https://jonathan-hui.medium.com/alphago-how-it-works-technically-26ddcc085319</a:t>
            </a:r>
            <a:r>
              <a:rPr lang="en-GB" dirty="0"/>
              <a:t> </a:t>
            </a:r>
            <a:r>
              <a:rPr lang="en-GB" dirty="0">
                <a:hlinkClick r:id="rId6"/>
              </a:rPr>
              <a:t>https://www.youtube.com/watch?v=WXuK6gekU1Y</a:t>
            </a:r>
            <a:r>
              <a:rPr lang="en-GB" dirty="0"/>
              <a:t> </a:t>
            </a:r>
          </a:p>
          <a:p>
            <a:pPr marL="0" indent="0">
              <a:buNone/>
            </a:pPr>
            <a:r>
              <a:rPr lang="en-GB" dirty="0"/>
              <a:t>Genetic Algorithms: </a:t>
            </a:r>
            <a:r>
              <a:rPr lang="en-GB" dirty="0">
                <a:hlinkClick r:id="rId7"/>
              </a:rPr>
              <a:t>https://www.youtube.com/watch?v=9zfeTw-uFCw&amp;t=107s</a:t>
            </a:r>
            <a:r>
              <a:rPr lang="en-GB" dirty="0"/>
              <a:t> </a:t>
            </a:r>
            <a:r>
              <a:rPr lang="en-GB" dirty="0">
                <a:hlinkClick r:id="rId8"/>
              </a:rPr>
              <a:t>https://www.youtube.com/watch?v=cdUNkwXx-I4</a:t>
            </a:r>
            <a:r>
              <a:rPr lang="en-GB" dirty="0"/>
              <a:t> </a:t>
            </a:r>
          </a:p>
        </p:txBody>
      </p:sp>
    </p:spTree>
    <p:extLst>
      <p:ext uri="{BB962C8B-B14F-4D97-AF65-F5344CB8AC3E}">
        <p14:creationId xmlns:p14="http://schemas.microsoft.com/office/powerpoint/2010/main" val="3636349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133E-8D98-4A99-974B-0FE2046A48F3}"/>
              </a:ext>
            </a:extLst>
          </p:cNvPr>
          <p:cNvSpPr>
            <a:spLocks noGrp="1"/>
          </p:cNvSpPr>
          <p:nvPr>
            <p:ph type="title"/>
          </p:nvPr>
        </p:nvSpPr>
        <p:spPr/>
        <p:txBody>
          <a:bodyPr/>
          <a:lstStyle/>
          <a:p>
            <a:r>
              <a:rPr lang="en-GB" dirty="0"/>
              <a:t>End of Course</a:t>
            </a:r>
          </a:p>
        </p:txBody>
      </p:sp>
      <p:sp>
        <p:nvSpPr>
          <p:cNvPr id="3" name="Content Placeholder 2">
            <a:extLst>
              <a:ext uri="{FF2B5EF4-FFF2-40B4-BE49-F238E27FC236}">
                <a16:creationId xmlns:a16="http://schemas.microsoft.com/office/drawing/2014/main" id="{BB42397B-B383-44A6-B990-A4057A20CA03}"/>
              </a:ext>
            </a:extLst>
          </p:cNvPr>
          <p:cNvSpPr>
            <a:spLocks noGrp="1"/>
          </p:cNvSpPr>
          <p:nvPr>
            <p:ph idx="1"/>
          </p:nvPr>
        </p:nvSpPr>
        <p:spPr>
          <a:xfrm>
            <a:off x="2231136" y="2638044"/>
            <a:ext cx="7729728" cy="3942554"/>
          </a:xfrm>
        </p:spPr>
        <p:txBody>
          <a:bodyPr/>
          <a:lstStyle/>
          <a:p>
            <a:r>
              <a:rPr lang="en-GB" dirty="0"/>
              <a:t>This is the end of my introduction to AI</a:t>
            </a:r>
          </a:p>
          <a:p>
            <a:r>
              <a:rPr lang="en-GB" dirty="0"/>
              <a:t>Thanks for watching!</a:t>
            </a:r>
          </a:p>
          <a:p>
            <a:r>
              <a:rPr lang="en-GB" dirty="0"/>
              <a:t>Hopefully, you should have a high level overview of a range of common AI techniques (even if you don’t understand all of the low level maths)</a:t>
            </a:r>
          </a:p>
          <a:p>
            <a:r>
              <a:rPr lang="en-GB" dirty="0"/>
              <a:t>You now understand neural networks, supervised learning, deep learning, unsupervised learning, reinforcement learning, genetic algorithms, graph traversal (DFS, BFS etc.), minimax and AI design principals</a:t>
            </a:r>
          </a:p>
          <a:p>
            <a:r>
              <a:rPr lang="en-GB" dirty="0"/>
              <a:t>You now have all the tools you need to tackle an AI problem of your choosing</a:t>
            </a:r>
          </a:p>
          <a:p>
            <a:r>
              <a:rPr lang="en-GB" dirty="0"/>
              <a:t>Remember, if you get stuck, always use </a:t>
            </a:r>
            <a:r>
              <a:rPr lang="en-GB" b="1" dirty="0"/>
              <a:t>Google</a:t>
            </a:r>
            <a:r>
              <a:rPr lang="en-GB" dirty="0"/>
              <a:t>. This will more often than not resolve your issues</a:t>
            </a:r>
          </a:p>
        </p:txBody>
      </p:sp>
    </p:spTree>
    <p:extLst>
      <p:ext uri="{BB962C8B-B14F-4D97-AF65-F5344CB8AC3E}">
        <p14:creationId xmlns:p14="http://schemas.microsoft.com/office/powerpoint/2010/main" val="202033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9CC6-AD65-4427-BF89-0866C13D622F}"/>
              </a:ext>
            </a:extLst>
          </p:cNvPr>
          <p:cNvSpPr>
            <a:spLocks noGrp="1"/>
          </p:cNvSpPr>
          <p:nvPr>
            <p:ph type="title"/>
          </p:nvPr>
        </p:nvSpPr>
        <p:spPr>
          <a:xfrm>
            <a:off x="2231136" y="199267"/>
            <a:ext cx="7729728" cy="1188720"/>
          </a:xfrm>
        </p:spPr>
        <p:txBody>
          <a:bodyPr/>
          <a:lstStyle/>
          <a:p>
            <a:r>
              <a:rPr lang="en-GB" dirty="0"/>
              <a:t>Next Steps</a:t>
            </a:r>
          </a:p>
        </p:txBody>
      </p:sp>
      <p:sp>
        <p:nvSpPr>
          <p:cNvPr id="3" name="Content Placeholder 2">
            <a:extLst>
              <a:ext uri="{FF2B5EF4-FFF2-40B4-BE49-F238E27FC236}">
                <a16:creationId xmlns:a16="http://schemas.microsoft.com/office/drawing/2014/main" id="{29329B40-93E6-4BEC-A3B7-F940A9E67426}"/>
              </a:ext>
            </a:extLst>
          </p:cNvPr>
          <p:cNvSpPr>
            <a:spLocks noGrp="1"/>
          </p:cNvSpPr>
          <p:nvPr>
            <p:ph idx="1"/>
          </p:nvPr>
        </p:nvSpPr>
        <p:spPr>
          <a:xfrm>
            <a:off x="2231136" y="1562648"/>
            <a:ext cx="7729728" cy="4981991"/>
          </a:xfrm>
        </p:spPr>
        <p:txBody>
          <a:bodyPr/>
          <a:lstStyle/>
          <a:p>
            <a:r>
              <a:rPr lang="en-GB" dirty="0"/>
              <a:t>If you wish to continue pursuing machine learning, I would recommend attempting to code some of the projects I discussed in this course.</a:t>
            </a:r>
          </a:p>
          <a:p>
            <a:r>
              <a:rPr lang="en-GB" dirty="0"/>
              <a:t>For example:</a:t>
            </a:r>
          </a:p>
          <a:p>
            <a:pPr marL="342900" indent="-342900">
              <a:buFont typeface="+mj-lt"/>
              <a:buAutoNum type="arabicPeriod"/>
            </a:pPr>
            <a:r>
              <a:rPr lang="en-GB" dirty="0"/>
              <a:t>A tic tac toe playing minimax AI using alpha beta pruning. For an extension, implement iterative deepening and move ordering optimisations live PV search</a:t>
            </a:r>
          </a:p>
          <a:p>
            <a:pPr marL="342900" indent="-342900">
              <a:buFont typeface="+mj-lt"/>
              <a:buAutoNum type="arabicPeriod"/>
            </a:pPr>
            <a:r>
              <a:rPr lang="en-GB" dirty="0"/>
              <a:t>A BFS that calculates the degree of separation between actors</a:t>
            </a:r>
          </a:p>
          <a:p>
            <a:pPr marL="342900" indent="-342900">
              <a:buFont typeface="+mj-lt"/>
              <a:buAutoNum type="arabicPeriod"/>
            </a:pPr>
            <a:r>
              <a:rPr lang="en-GB" dirty="0"/>
              <a:t>An ANN using TensorFlow that classifies the MNIST dataset</a:t>
            </a:r>
          </a:p>
          <a:p>
            <a:pPr marL="342900" indent="-342900">
              <a:buFont typeface="+mj-lt"/>
              <a:buAutoNum type="arabicPeriod"/>
            </a:pPr>
            <a:r>
              <a:rPr lang="en-GB" dirty="0"/>
              <a:t>A CNN using TensorFlow for cancer recognition</a:t>
            </a:r>
          </a:p>
          <a:p>
            <a:pPr marL="342900" indent="-342900">
              <a:buFont typeface="+mj-lt"/>
              <a:buAutoNum type="arabicPeriod"/>
            </a:pPr>
            <a:r>
              <a:rPr lang="en-GB" dirty="0"/>
              <a:t>Perform K means clustering on a dataset</a:t>
            </a:r>
          </a:p>
          <a:p>
            <a:pPr marL="342900" indent="-342900">
              <a:buFont typeface="+mj-lt"/>
              <a:buAutoNum type="arabicPeriod"/>
            </a:pPr>
            <a:r>
              <a:rPr lang="en-GB" dirty="0"/>
              <a:t>Implement MCTS on noughts and crosses</a:t>
            </a:r>
          </a:p>
          <a:p>
            <a:pPr marL="342900" indent="-342900">
              <a:buFont typeface="+mj-lt"/>
              <a:buAutoNum type="arabicPeriod"/>
            </a:pPr>
            <a:r>
              <a:rPr lang="en-GB" dirty="0"/>
              <a:t>Attempt your own project</a:t>
            </a:r>
          </a:p>
        </p:txBody>
      </p:sp>
    </p:spTree>
    <p:extLst>
      <p:ext uri="{BB962C8B-B14F-4D97-AF65-F5344CB8AC3E}">
        <p14:creationId xmlns:p14="http://schemas.microsoft.com/office/powerpoint/2010/main" val="50514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042-C35A-406A-B589-B6835EE19113}"/>
              </a:ext>
            </a:extLst>
          </p:cNvPr>
          <p:cNvSpPr>
            <a:spLocks noGrp="1"/>
          </p:cNvSpPr>
          <p:nvPr>
            <p:ph type="title"/>
          </p:nvPr>
        </p:nvSpPr>
        <p:spPr>
          <a:xfrm>
            <a:off x="800072" y="518846"/>
            <a:ext cx="3066937" cy="1188720"/>
          </a:xfrm>
        </p:spPr>
        <p:txBody>
          <a:bodyPr>
            <a:normAutofit/>
          </a:bodyPr>
          <a:lstStyle/>
          <a:p>
            <a:r>
              <a:rPr lang="en-GB" sz="2200"/>
              <a:t>Reinforcement Learning</a:t>
            </a:r>
          </a:p>
        </p:txBody>
      </p:sp>
      <p:sp>
        <p:nvSpPr>
          <p:cNvPr id="3" name="Content Placeholder 2">
            <a:extLst>
              <a:ext uri="{FF2B5EF4-FFF2-40B4-BE49-F238E27FC236}">
                <a16:creationId xmlns:a16="http://schemas.microsoft.com/office/drawing/2014/main" id="{0916E291-0B2C-4B4B-925F-30BEF881B92D}"/>
              </a:ext>
            </a:extLst>
          </p:cNvPr>
          <p:cNvSpPr>
            <a:spLocks noGrp="1"/>
          </p:cNvSpPr>
          <p:nvPr>
            <p:ph idx="1"/>
          </p:nvPr>
        </p:nvSpPr>
        <p:spPr>
          <a:xfrm>
            <a:off x="803244" y="1813389"/>
            <a:ext cx="3063765" cy="4695290"/>
          </a:xfrm>
        </p:spPr>
        <p:txBody>
          <a:bodyPr>
            <a:normAutofit/>
          </a:bodyPr>
          <a:lstStyle/>
          <a:p>
            <a:r>
              <a:rPr lang="en-GB" dirty="0"/>
              <a:t>In this case our agent is the robot and our environment is the maze</a:t>
            </a:r>
          </a:p>
          <a:p>
            <a:r>
              <a:rPr lang="en-GB" dirty="0"/>
              <a:t>This may be a real world maze, or it may be a very large maze simulation on a computer</a:t>
            </a:r>
          </a:p>
          <a:p>
            <a:r>
              <a:rPr lang="en-GB" dirty="0"/>
              <a:t>In either case, we may not able to compute a solution to the problem</a:t>
            </a:r>
          </a:p>
          <a:p>
            <a:r>
              <a:rPr lang="en-GB" dirty="0"/>
              <a:t>Supervised learning is unsuitable as we can’t generate data and corresponding labels for optimal moves</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E12A3D-7025-4804-8A23-96469085F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7085" y="1293275"/>
            <a:ext cx="6179626"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5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9CC6-AD65-4427-BF89-0866C13D622F}"/>
              </a:ext>
            </a:extLst>
          </p:cNvPr>
          <p:cNvSpPr>
            <a:spLocks noGrp="1"/>
          </p:cNvSpPr>
          <p:nvPr>
            <p:ph type="title"/>
          </p:nvPr>
        </p:nvSpPr>
        <p:spPr>
          <a:xfrm>
            <a:off x="2231136" y="199267"/>
            <a:ext cx="7729728" cy="1188720"/>
          </a:xfrm>
        </p:spPr>
        <p:txBody>
          <a:bodyPr/>
          <a:lstStyle/>
          <a:p>
            <a:r>
              <a:rPr lang="en-GB" dirty="0"/>
              <a:t>Next Steps</a:t>
            </a:r>
          </a:p>
        </p:txBody>
      </p:sp>
      <p:sp>
        <p:nvSpPr>
          <p:cNvPr id="3" name="Content Placeholder 2">
            <a:extLst>
              <a:ext uri="{FF2B5EF4-FFF2-40B4-BE49-F238E27FC236}">
                <a16:creationId xmlns:a16="http://schemas.microsoft.com/office/drawing/2014/main" id="{29329B40-93E6-4BEC-A3B7-F940A9E67426}"/>
              </a:ext>
            </a:extLst>
          </p:cNvPr>
          <p:cNvSpPr>
            <a:spLocks noGrp="1"/>
          </p:cNvSpPr>
          <p:nvPr>
            <p:ph idx="1"/>
          </p:nvPr>
        </p:nvSpPr>
        <p:spPr>
          <a:xfrm>
            <a:off x="2231136" y="1562648"/>
            <a:ext cx="7729728" cy="4981991"/>
          </a:xfrm>
        </p:spPr>
        <p:txBody>
          <a:bodyPr/>
          <a:lstStyle/>
          <a:p>
            <a:r>
              <a:rPr lang="en-GB" dirty="0"/>
              <a:t>If you wish to brush up on AI, this is a brilliant resource: </a:t>
            </a:r>
            <a:r>
              <a:rPr lang="en-GB" dirty="0">
                <a:hlinkClick r:id="rId2"/>
              </a:rPr>
              <a:t>https://www.youtube.com/watch?v=LucW-p6zC5c&amp;list=PLBw9d_OueVJS_084gYQexJ38LC2LEhpR4</a:t>
            </a:r>
            <a:r>
              <a:rPr lang="en-GB" dirty="0"/>
              <a:t> </a:t>
            </a:r>
          </a:p>
          <a:p>
            <a:r>
              <a:rPr lang="en-GB" dirty="0"/>
              <a:t>Otherwise, simply read up on area of interest, problem online. There’s lots of documentation and discussion easily available for free on the web</a:t>
            </a:r>
          </a:p>
          <a:p>
            <a:r>
              <a:rPr lang="en-GB" dirty="0"/>
              <a:t>This is perhaps the best single place to start your future journey if you wish: </a:t>
            </a:r>
            <a:r>
              <a:rPr lang="en-GB" dirty="0">
                <a:hlinkClick r:id="rId3"/>
              </a:rPr>
              <a:t>https://www.tensorflow.org/resources/learn-ml</a:t>
            </a:r>
            <a:r>
              <a:rPr lang="en-GB" dirty="0"/>
              <a:t> </a:t>
            </a:r>
          </a:p>
          <a:p>
            <a:r>
              <a:rPr lang="en-GB" dirty="0"/>
              <a:t>I would be open to doing custom work / future teaching / whatever you wish if that’s something that interests you</a:t>
            </a:r>
          </a:p>
          <a:p>
            <a:r>
              <a:rPr lang="en-GB" dirty="0"/>
              <a:t>You can contact me on Fiverr at </a:t>
            </a:r>
            <a:r>
              <a:rPr lang="en-GB" dirty="0">
                <a:hlinkClick r:id="rId4"/>
              </a:rPr>
              <a:t>https://www.fiverr.com/philiplearning</a:t>
            </a:r>
            <a:r>
              <a:rPr lang="en-GB" dirty="0"/>
              <a:t> </a:t>
            </a:r>
          </a:p>
          <a:p>
            <a:r>
              <a:rPr lang="en-GB" dirty="0"/>
              <a:t>Alternatively, feel free to email me at “philipmortimer99@aol.com”</a:t>
            </a:r>
          </a:p>
        </p:txBody>
      </p:sp>
    </p:spTree>
    <p:extLst>
      <p:ext uri="{BB962C8B-B14F-4D97-AF65-F5344CB8AC3E}">
        <p14:creationId xmlns:p14="http://schemas.microsoft.com/office/powerpoint/2010/main" val="318089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7F72-B580-445C-BE14-85E4E9EF05CB}"/>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A51FB4A2-FD57-425A-887C-BBC652A69B66}"/>
              </a:ext>
            </a:extLst>
          </p:cNvPr>
          <p:cNvSpPr>
            <a:spLocks noGrp="1"/>
          </p:cNvSpPr>
          <p:nvPr>
            <p:ph idx="1"/>
          </p:nvPr>
        </p:nvSpPr>
        <p:spPr/>
        <p:txBody>
          <a:bodyPr/>
          <a:lstStyle/>
          <a:p>
            <a:r>
              <a:rPr lang="en-GB" dirty="0"/>
              <a:t>Thank you so much for taking this course!</a:t>
            </a:r>
          </a:p>
          <a:p>
            <a:r>
              <a:rPr lang="en-GB" dirty="0"/>
              <a:t>All the best with the future!!</a:t>
            </a:r>
          </a:p>
        </p:txBody>
      </p:sp>
    </p:spTree>
    <p:extLst>
      <p:ext uri="{BB962C8B-B14F-4D97-AF65-F5344CB8AC3E}">
        <p14:creationId xmlns:p14="http://schemas.microsoft.com/office/powerpoint/2010/main" val="170569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042-C35A-406A-B589-B6835EE19113}"/>
              </a:ext>
            </a:extLst>
          </p:cNvPr>
          <p:cNvSpPr>
            <a:spLocks noGrp="1"/>
          </p:cNvSpPr>
          <p:nvPr>
            <p:ph type="title"/>
          </p:nvPr>
        </p:nvSpPr>
        <p:spPr>
          <a:xfrm>
            <a:off x="800072" y="518846"/>
            <a:ext cx="3066937" cy="1188720"/>
          </a:xfrm>
        </p:spPr>
        <p:txBody>
          <a:bodyPr>
            <a:normAutofit/>
          </a:bodyPr>
          <a:lstStyle/>
          <a:p>
            <a:r>
              <a:rPr lang="en-GB" sz="2200"/>
              <a:t>Reinforcement Learning</a:t>
            </a:r>
          </a:p>
        </p:txBody>
      </p:sp>
      <p:sp>
        <p:nvSpPr>
          <p:cNvPr id="3" name="Content Placeholder 2">
            <a:extLst>
              <a:ext uri="{FF2B5EF4-FFF2-40B4-BE49-F238E27FC236}">
                <a16:creationId xmlns:a16="http://schemas.microsoft.com/office/drawing/2014/main" id="{0916E291-0B2C-4B4B-925F-30BEF881B92D}"/>
              </a:ext>
            </a:extLst>
          </p:cNvPr>
          <p:cNvSpPr>
            <a:spLocks noGrp="1"/>
          </p:cNvSpPr>
          <p:nvPr>
            <p:ph idx="1"/>
          </p:nvPr>
        </p:nvSpPr>
        <p:spPr>
          <a:xfrm>
            <a:off x="803244" y="1813389"/>
            <a:ext cx="3063765" cy="4695290"/>
          </a:xfrm>
        </p:spPr>
        <p:txBody>
          <a:bodyPr>
            <a:normAutofit/>
          </a:bodyPr>
          <a:lstStyle/>
          <a:p>
            <a:r>
              <a:rPr lang="en-GB" dirty="0"/>
              <a:t>Unsupervised learning is also not suitable as meaningful data analysis / collection is computationally impossible</a:t>
            </a:r>
          </a:p>
          <a:p>
            <a:r>
              <a:rPr lang="en-GB" dirty="0"/>
              <a:t>As the problem space may be unknown or too large to enumerate over, what we do instead is define a set of actions that have scores associated with them</a:t>
            </a:r>
          </a:p>
          <a:p>
            <a:r>
              <a:rPr lang="en-GB" dirty="0"/>
              <a:t>For example, we may say that hitting an obstacle results in -100 points</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E12A3D-7025-4804-8A23-96469085F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7085" y="1293275"/>
            <a:ext cx="6179626"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56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042-C35A-406A-B589-B6835EE19113}"/>
              </a:ext>
            </a:extLst>
          </p:cNvPr>
          <p:cNvSpPr>
            <a:spLocks noGrp="1"/>
          </p:cNvSpPr>
          <p:nvPr>
            <p:ph type="title"/>
          </p:nvPr>
        </p:nvSpPr>
        <p:spPr>
          <a:xfrm>
            <a:off x="803244" y="220895"/>
            <a:ext cx="3066937" cy="1188720"/>
          </a:xfrm>
        </p:spPr>
        <p:txBody>
          <a:bodyPr>
            <a:normAutofit/>
          </a:bodyPr>
          <a:lstStyle/>
          <a:p>
            <a:r>
              <a:rPr lang="en-GB" sz="2200" dirty="0"/>
              <a:t>Reinforcement Learning</a:t>
            </a:r>
          </a:p>
        </p:txBody>
      </p:sp>
      <p:sp>
        <p:nvSpPr>
          <p:cNvPr id="3" name="Content Placeholder 2">
            <a:extLst>
              <a:ext uri="{FF2B5EF4-FFF2-40B4-BE49-F238E27FC236}">
                <a16:creationId xmlns:a16="http://schemas.microsoft.com/office/drawing/2014/main" id="{0916E291-0B2C-4B4B-925F-30BEF881B92D}"/>
              </a:ext>
            </a:extLst>
          </p:cNvPr>
          <p:cNvSpPr>
            <a:spLocks noGrp="1"/>
          </p:cNvSpPr>
          <p:nvPr>
            <p:ph idx="1"/>
          </p:nvPr>
        </p:nvSpPr>
        <p:spPr>
          <a:xfrm>
            <a:off x="803244" y="1409615"/>
            <a:ext cx="3063765" cy="5299410"/>
          </a:xfrm>
        </p:spPr>
        <p:txBody>
          <a:bodyPr>
            <a:normAutofit/>
          </a:bodyPr>
          <a:lstStyle/>
          <a:p>
            <a:r>
              <a:rPr lang="en-GB" dirty="0"/>
              <a:t>Finding a diamond may result in a score of +100 points</a:t>
            </a:r>
          </a:p>
          <a:p>
            <a:r>
              <a:rPr lang="en-GB" dirty="0"/>
              <a:t>We then take actions and reward our AI for doing good things and punish it for doing bad things</a:t>
            </a:r>
          </a:p>
          <a:p>
            <a:r>
              <a:rPr lang="en-GB" dirty="0"/>
              <a:t>Reinforcement learning (RL) is often compared to training a dog. If we throw a stick and the dog retrieves it, we may reward it with a treat. Conversely, if the dog is badly behaved, we may choose to not reward it</a:t>
            </a:r>
          </a:p>
          <a:p>
            <a:r>
              <a:rPr lang="en-GB" dirty="0"/>
              <a:t>Over time, our dog learns to behave well</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E12A3D-7025-4804-8A23-96469085F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7085" y="1293275"/>
            <a:ext cx="6179626"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3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56B2-07CA-4C4C-8FE1-422ABDC35033}"/>
              </a:ext>
            </a:extLst>
          </p:cNvPr>
          <p:cNvSpPr>
            <a:spLocks noGrp="1"/>
          </p:cNvSpPr>
          <p:nvPr>
            <p:ph type="title"/>
          </p:nvPr>
        </p:nvSpPr>
        <p:spPr/>
        <p:txBody>
          <a:bodyPr/>
          <a:lstStyle/>
          <a:p>
            <a:r>
              <a:rPr lang="en-GB" dirty="0"/>
              <a:t>RL</a:t>
            </a:r>
          </a:p>
        </p:txBody>
      </p:sp>
      <p:sp>
        <p:nvSpPr>
          <p:cNvPr id="3" name="Content Placeholder 2">
            <a:extLst>
              <a:ext uri="{FF2B5EF4-FFF2-40B4-BE49-F238E27FC236}">
                <a16:creationId xmlns:a16="http://schemas.microsoft.com/office/drawing/2014/main" id="{94607221-82E4-4FB6-9F81-6813C9FBD891}"/>
              </a:ext>
            </a:extLst>
          </p:cNvPr>
          <p:cNvSpPr>
            <a:spLocks noGrp="1"/>
          </p:cNvSpPr>
          <p:nvPr>
            <p:ph idx="1"/>
          </p:nvPr>
        </p:nvSpPr>
        <p:spPr/>
        <p:txBody>
          <a:bodyPr/>
          <a:lstStyle/>
          <a:p>
            <a:r>
              <a:rPr lang="en-GB" dirty="0"/>
              <a:t>The idea is that RL involves an environment state and a sequence of actions that can be taken for each state</a:t>
            </a:r>
          </a:p>
          <a:p>
            <a:r>
              <a:rPr lang="en-GB" dirty="0"/>
              <a:t>A new state can be fully described by the previous state and the action taken at that state</a:t>
            </a:r>
          </a:p>
          <a:p>
            <a:r>
              <a:rPr lang="en-GB" dirty="0"/>
              <a:t>After we take our actions, we can reward or punish or agent depending on our reward policy</a:t>
            </a:r>
          </a:p>
        </p:txBody>
      </p:sp>
    </p:spTree>
    <p:extLst>
      <p:ext uri="{BB962C8B-B14F-4D97-AF65-F5344CB8AC3E}">
        <p14:creationId xmlns:p14="http://schemas.microsoft.com/office/powerpoint/2010/main" val="81551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4147</Words>
  <Application>Microsoft Office PowerPoint</Application>
  <PresentationFormat>Widescreen</PresentationFormat>
  <Paragraphs>298</Paragraphs>
  <Slides>61</Slides>
  <Notes>1</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61</vt:i4>
      </vt:variant>
    </vt:vector>
  </HeadingPairs>
  <TitlesOfParts>
    <vt:vector size="68" baseType="lpstr">
      <vt:lpstr>Arial</vt:lpstr>
      <vt:lpstr>Calibri</vt:lpstr>
      <vt:lpstr>Calibri Light</vt:lpstr>
      <vt:lpstr>Cambria Math</vt:lpstr>
      <vt:lpstr>Gill Sans MT</vt:lpstr>
      <vt:lpstr>Office Theme</vt:lpstr>
      <vt:lpstr>Parcel</vt:lpstr>
      <vt:lpstr>Introduction to AI – Reinforcement Learning and Genetic Algorithms</vt:lpstr>
      <vt:lpstr>PowerPoint Presentation</vt:lpstr>
      <vt:lpstr>Summary</vt:lpstr>
      <vt:lpstr>Summary</vt:lpstr>
      <vt:lpstr>Reinforcement Learning</vt:lpstr>
      <vt:lpstr>Reinforcement Learning</vt:lpstr>
      <vt:lpstr>Reinforcement Learning</vt:lpstr>
      <vt:lpstr>Reinforcement Learning</vt:lpstr>
      <vt:lpstr>RL</vt:lpstr>
      <vt:lpstr>Reinforcement Learning</vt:lpstr>
      <vt:lpstr>Reinforcement Learning</vt:lpstr>
      <vt:lpstr>Model-Free Learning</vt:lpstr>
      <vt:lpstr>Q Learning</vt:lpstr>
      <vt:lpstr>algorithm</vt:lpstr>
      <vt:lpstr>Initialise Q Table</vt:lpstr>
      <vt:lpstr>Playout</vt:lpstr>
      <vt:lpstr>Bellman Equation</vt:lpstr>
      <vt:lpstr>Bellman Equation</vt:lpstr>
      <vt:lpstr>Q-Learning</vt:lpstr>
      <vt:lpstr>Q-Learning</vt:lpstr>
      <vt:lpstr>Deep Q Learning</vt:lpstr>
      <vt:lpstr>Deep Q Learning</vt:lpstr>
      <vt:lpstr>Monte Carlo Tree Search</vt:lpstr>
      <vt:lpstr>Monte Carlo Tree Search</vt:lpstr>
      <vt:lpstr>UCT</vt:lpstr>
      <vt:lpstr>MCTS</vt:lpstr>
      <vt:lpstr>MCTS</vt:lpstr>
      <vt:lpstr>MCTS</vt:lpstr>
      <vt:lpstr>MCTS</vt:lpstr>
      <vt:lpstr>MCTS</vt:lpstr>
      <vt:lpstr>MCTS</vt:lpstr>
      <vt:lpstr>MCTS</vt:lpstr>
      <vt:lpstr>MCTS</vt:lpstr>
      <vt:lpstr>MCTS</vt:lpstr>
      <vt:lpstr>MCTS</vt:lpstr>
      <vt:lpstr>MCTS</vt:lpstr>
      <vt:lpstr>MCTS</vt:lpstr>
      <vt:lpstr>MCTS</vt:lpstr>
      <vt:lpstr>MCTS</vt:lpstr>
      <vt:lpstr>MCTS</vt:lpstr>
      <vt:lpstr>Alpha Go</vt:lpstr>
      <vt:lpstr>Deep mind</vt:lpstr>
      <vt:lpstr>Genetic Algorithms</vt:lpstr>
      <vt:lpstr>NEAT</vt:lpstr>
      <vt:lpstr>NEAT</vt:lpstr>
      <vt:lpstr>Flappy Bird</vt:lpstr>
      <vt:lpstr>Flappy Bird</vt:lpstr>
      <vt:lpstr>Flappy Bird</vt:lpstr>
      <vt:lpstr>Flappy Bird</vt:lpstr>
      <vt:lpstr>Flappy Bird</vt:lpstr>
      <vt:lpstr>GA</vt:lpstr>
      <vt:lpstr>Flappy Bird</vt:lpstr>
      <vt:lpstr>ML Techniques</vt:lpstr>
      <vt:lpstr>Summary</vt:lpstr>
      <vt:lpstr>Summary</vt:lpstr>
      <vt:lpstr>Questions</vt:lpstr>
      <vt:lpstr>Further Reading</vt:lpstr>
      <vt:lpstr>End of Course</vt:lpstr>
      <vt:lpstr>Next Steps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 Reinforcement Learning</dc:title>
  <dc:creator>Philip Mortimer</dc:creator>
  <cp:lastModifiedBy>Philip Mortimer</cp:lastModifiedBy>
  <cp:revision>135</cp:revision>
  <dcterms:created xsi:type="dcterms:W3CDTF">2022-04-12T14:30:33Z</dcterms:created>
  <dcterms:modified xsi:type="dcterms:W3CDTF">2022-04-14T10:42:42Z</dcterms:modified>
</cp:coreProperties>
</file>