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330" r:id="rId4"/>
    <p:sldId id="329" r:id="rId5"/>
    <p:sldId id="331" r:id="rId6"/>
    <p:sldId id="332" r:id="rId7"/>
    <p:sldId id="379" r:id="rId8"/>
    <p:sldId id="380" r:id="rId9"/>
    <p:sldId id="381" r:id="rId10"/>
    <p:sldId id="382" r:id="rId11"/>
    <p:sldId id="383" r:id="rId12"/>
    <p:sldId id="384" r:id="rId13"/>
    <p:sldId id="385" r:id="rId14"/>
    <p:sldId id="386" r:id="rId15"/>
    <p:sldId id="387" r:id="rId16"/>
    <p:sldId id="388" r:id="rId17"/>
    <p:sldId id="390" r:id="rId18"/>
    <p:sldId id="391" r:id="rId19"/>
    <p:sldId id="393" r:id="rId20"/>
    <p:sldId id="389" r:id="rId21"/>
    <p:sldId id="394" r:id="rId22"/>
    <p:sldId id="395" r:id="rId23"/>
    <p:sldId id="396" r:id="rId24"/>
    <p:sldId id="397" r:id="rId25"/>
    <p:sldId id="398" r:id="rId26"/>
    <p:sldId id="399" r:id="rId27"/>
    <p:sldId id="400" r:id="rId28"/>
    <p:sldId id="401" r:id="rId29"/>
    <p:sldId id="403" r:id="rId30"/>
    <p:sldId id="402"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426" r:id="rId54"/>
    <p:sldId id="427" r:id="rId55"/>
    <p:sldId id="428" r:id="rId56"/>
    <p:sldId id="429" r:id="rId57"/>
    <p:sldId id="378" r:id="rId58"/>
    <p:sldId id="326" r:id="rId59"/>
    <p:sldId id="30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4" Type="http://schemas.openxmlformats.org/officeDocument/2006/relationships/slide" Target="slides/slide2.xml"/><Relationship Id="rId9"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8T14:52:09.375"/>
    </inkml:context>
    <inkml:brush xml:id="br0">
      <inkml:brushProperty name="width" value="0.05" units="cm"/>
      <inkml:brushProperty name="height" value="0.05" units="cm"/>
    </inkml:brush>
  </inkml:definitions>
  <inkml:trace contextRef="#ctx0" brushRef="#br0">229 1272 24575,'0'-1'0,"0"0"0,0 0 0,0 0 0,0-1 0,-1 1 0,1 0 0,0 0 0,-1 0 0,1 0 0,-1 0 0,0 0 0,0-1 0,-4-9 0,-3-12 0,-8-39 0,12 44 0,0 0 0,-1 0 0,-1 1 0,-11-24 0,6 24 0,-16-22 0,17 26 0,0 0 0,-13-26 0,15 22 0,0 0 0,1-1 0,1 1 0,1-1 0,-4-24 0,-5-40 0,6 43 0,-4-59 0,13-145 0,0 222 0,1-1 0,1 1 0,1-1 0,7-22 0,-8 33 0,1 1 0,1 0 0,-1 0 0,2 0 0,-1 0 0,1 1 0,1 0 0,0 0 0,13-13 0,-3 6 0,23-20 0,-35 32 0,0 0 0,1 1 0,0-1 0,0 1 0,0 1 0,8-4 0,8 1 0,-1 0 0,1 2 0,29-2 0,68 4 0,-78 2 0,411 0 0,-436-1 0,0 1 0,25 4 0,-34-4 0,-1 1 0,0 0 0,1 0 0,-1 0 0,0 1 0,0 0 0,0 0 0,-1 1 0,7 4 0,-6-2 0,1 0 0,-1 0 0,-1 1 0,1 0 0,-1 0 0,0 1 0,-1 0 0,1-1 0,-2 1 0,1 1 0,-1-1 0,0 0 0,-1 1 0,3 17 0,-3-3 0,1-1 0,1 0 0,1 0 0,1 0 0,9 23 0,51 133 0,-53-140 0,18 42 0,-15-40 0,21 38 0,26 36 0,-44-82 0,19 31 0,20 35 0,-47-74 0,24 44 0,-27-54 0,0-1 0,19 22 0,-21-28 0,7 9 0,1-1 0,0-1 0,1 0 0,21 14 0,1-3 0,62 35 0,-96-59 0,146 69 0,-108-55 0,246 100 0,-275-110 0,-1 0 0,0 1 0,0 0 0,0 1 0,16 14 0,-14-9 0,1-1 0,0-1 0,1 0 0,30 14 0,67 20 0,0 1 0,-103-41 0,63 34 0,-62-32 0,0 1 0,-1 0 0,0 1 0,0 0 0,8 9 0,6 9 0,1-1 0,1-1 0,39 29 0,149 79 0,-188-116 0,46 36 0,-8-5 0,-51-39 0,0 2 0,-1-1 0,10 12 0,2 2 0,3 1 0,1-2 0,1 0 0,1-2 0,50 26 0,63 20 0,154 100 0,-184-93 0,-46-28 0,73 50 0,-107-69 0,0 0 0,29 33 0,-48-44 0,49 56 0,-56-63 0,0 1 0,-1 1 0,1-1 0,-2 1 0,0 0 0,6 18 0,-6-8 0,-1 1 0,-1 0 0,-1 0 0,-2 42 0,0-54 0,-1 1 0,0-1 0,0 0 0,-1 1 0,0-1 0,-1 0 0,0-1 0,0 1 0,-1-1 0,0 1 0,0-1 0,-1-1 0,0 1 0,-1-1 0,1 0 0,-1-1 0,-10 8 0,-73 64 0,82-70 0,-89 75 0,-22 29 0,115-107 0,-1-1 0,0 0 0,0 0 0,0 0 0,0-1 0,0 1 0,-1-1 0,0-1 0,0 1 0,1-1 0,-13 3 0,4-2 0,-1 0 0,-22 10 0,-47 20 0,68-28 0,0 0 0,-1-2 0,-22 3 0,-140-2 0,130-5 0,-32 1 0,-129-5 0,171-1 0,-63-17 0,71 15 0,9 1 0,2 0 0,-33-16 0,9 2 0,-115-39 11,94 38-174,-26-10-232,-47-18 31,108 37 364,-45-28 0,17 8 0,37 23 152,0-2 0,1 0 0,1-1 0,0-1-1,-20-20 1,27 22-152,0 1 0,-1 1 0,0 0 0,-1 0 0,0 2 0,-17-9 0,25 13 0,0 0 0,-1-1 0,2 1 0,-1-1 0,0-1 0,1 1 0,0-1 0,-6-8 0,-9-10 0,-98-116 0,19 21 0,70 86 0,-57-60 0,84 91 0,-80-78 0,69 66 0,0-2 0,1 0 0,-18-31 0,29 45 0,-31-59 0,-61-85 0,63 104 0,20 26 0,-1 0 0,-1 1 0,-1 0 0,-18-16 0,21 21 0,-14-16 0,-5-4 0,12 16 0,-32-21 0,14 12 0,25 15 0,1 0 0,-1 0 0,-12-16 0,-20-32 0,-10-10 0,30 45 0,0 0 0,-48-34 0,-56-25 0,98 63 0,-30-18 0,-141-80 0,171 101 0,-71-39 0,90 47 0,-1-1 0,1 0 0,0 0 0,-12-15 0,-11-9 0,20 22 0,7 5 0,0 0 0,0-1 0,0 1 0,1-1 0,-8-9 0,-62-113 0,72 123 7,-20-36 326,20 35-546,-1 1-1,0 1 1,0-1 0,-1 0 0,1 1 0,-1 0 0,-5-4 0,-14-6-6613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0:30:00.7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88,'702'0,"-668"-2,0-1,0-2,39-11,53-7,-66 17,68-9,-84 8,68-2,45 8,-100 1,678 1,-675 0,1 2,96 17,-120-12,1-3,46 2,-51-5,37 8,-3 0,114-3,-31-2,112 5,2-11,-116 0,1759 1,-1879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8DE3-3085-4A4A-B6EC-459637A2E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65D71DA-4238-4EFF-996D-542A81C35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96F128-D59C-428F-BC95-9B4A98CB3FDC}"/>
              </a:ext>
            </a:extLst>
          </p:cNvPr>
          <p:cNvSpPr>
            <a:spLocks noGrp="1"/>
          </p:cNvSpPr>
          <p:nvPr>
            <p:ph type="dt" sz="half" idx="10"/>
          </p:nvPr>
        </p:nvSpPr>
        <p:spPr/>
        <p:txBody>
          <a:bodyPr/>
          <a:lstStyle/>
          <a:p>
            <a:fld id="{1CB4F8C3-C35B-45B2-9972-EFDDC647E9A4}" type="datetimeFigureOut">
              <a:rPr lang="en-GB" smtClean="0"/>
              <a:t>07/06/2022</a:t>
            </a:fld>
            <a:endParaRPr lang="en-GB"/>
          </a:p>
        </p:txBody>
      </p:sp>
      <p:sp>
        <p:nvSpPr>
          <p:cNvPr id="5" name="Footer Placeholder 4">
            <a:extLst>
              <a:ext uri="{FF2B5EF4-FFF2-40B4-BE49-F238E27FC236}">
                <a16:creationId xmlns:a16="http://schemas.microsoft.com/office/drawing/2014/main" id="{36667D1A-86D9-4924-9244-C2408D1781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BA2BC4-80B6-41A4-A69A-085FED6B6642}"/>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17848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76CF-7D49-4B86-900B-CFC8F4AAE81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ABE663-4AD5-4240-8DAE-929072251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A39556-BA5E-41B0-B4DC-37ABA9453EA1}"/>
              </a:ext>
            </a:extLst>
          </p:cNvPr>
          <p:cNvSpPr>
            <a:spLocks noGrp="1"/>
          </p:cNvSpPr>
          <p:nvPr>
            <p:ph type="dt" sz="half" idx="10"/>
          </p:nvPr>
        </p:nvSpPr>
        <p:spPr/>
        <p:txBody>
          <a:bodyPr/>
          <a:lstStyle/>
          <a:p>
            <a:fld id="{1CB4F8C3-C35B-45B2-9972-EFDDC647E9A4}" type="datetimeFigureOut">
              <a:rPr lang="en-GB" smtClean="0"/>
              <a:t>07/06/2022</a:t>
            </a:fld>
            <a:endParaRPr lang="en-GB"/>
          </a:p>
        </p:txBody>
      </p:sp>
      <p:sp>
        <p:nvSpPr>
          <p:cNvPr id="5" name="Footer Placeholder 4">
            <a:extLst>
              <a:ext uri="{FF2B5EF4-FFF2-40B4-BE49-F238E27FC236}">
                <a16:creationId xmlns:a16="http://schemas.microsoft.com/office/drawing/2014/main" id="{674884E1-14CC-4DCD-A8EF-DF3F3049E0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D051D-127C-460B-812B-637775CF3FA1}"/>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62467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804FA-B40C-4940-B38C-F5BD6E4540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D5A706-B3E7-4EE2-B8BB-CBAD3A387E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3EC377-734E-4EA8-AA3D-BF64C9A1C0AE}"/>
              </a:ext>
            </a:extLst>
          </p:cNvPr>
          <p:cNvSpPr>
            <a:spLocks noGrp="1"/>
          </p:cNvSpPr>
          <p:nvPr>
            <p:ph type="dt" sz="half" idx="10"/>
          </p:nvPr>
        </p:nvSpPr>
        <p:spPr/>
        <p:txBody>
          <a:bodyPr/>
          <a:lstStyle/>
          <a:p>
            <a:fld id="{1CB4F8C3-C35B-45B2-9972-EFDDC647E9A4}" type="datetimeFigureOut">
              <a:rPr lang="en-GB" smtClean="0"/>
              <a:t>07/06/2022</a:t>
            </a:fld>
            <a:endParaRPr lang="en-GB"/>
          </a:p>
        </p:txBody>
      </p:sp>
      <p:sp>
        <p:nvSpPr>
          <p:cNvPr id="5" name="Footer Placeholder 4">
            <a:extLst>
              <a:ext uri="{FF2B5EF4-FFF2-40B4-BE49-F238E27FC236}">
                <a16:creationId xmlns:a16="http://schemas.microsoft.com/office/drawing/2014/main" id="{094D9EB5-0AC2-4F3F-98D0-CDE95ECDA8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1A043C-EFCE-446E-A798-C81B00E408CA}"/>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398959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07/06/2022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199555278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07/06/2022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837498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07/06/2022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77786240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C21EC1F-9507-4D27-9C64-015C1F72ED4D}" type="datetimeFigureOut">
              <a:rPr lang="en-GB" smtClean="0"/>
              <a:t>07/06/2022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070564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07/06/2022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94607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1EC1F-9507-4D27-9C64-015C1F72ED4D}" type="datetimeFigureOut">
              <a:rPr lang="en-GB" smtClean="0"/>
              <a:t>07/06/2022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996230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1EC1F-9507-4D27-9C64-015C1F72ED4D}" type="datetimeFigureOut">
              <a:rPr lang="en-GB" smtClean="0"/>
              <a:t>07/06/2022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987927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C21EC1F-9507-4D27-9C64-015C1F72ED4D}" type="datetimeFigureOut">
              <a:rPr lang="en-GB" smtClean="0"/>
              <a:t>07/06/2022</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63120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DE57-9686-4556-9B20-08C9F9B862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7BB7EC-1CC4-494B-AD20-5790B2EB2D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402C4E-97FE-47E0-B471-29243D584515}"/>
              </a:ext>
            </a:extLst>
          </p:cNvPr>
          <p:cNvSpPr>
            <a:spLocks noGrp="1"/>
          </p:cNvSpPr>
          <p:nvPr>
            <p:ph type="dt" sz="half" idx="10"/>
          </p:nvPr>
        </p:nvSpPr>
        <p:spPr/>
        <p:txBody>
          <a:bodyPr/>
          <a:lstStyle/>
          <a:p>
            <a:fld id="{1CB4F8C3-C35B-45B2-9972-EFDDC647E9A4}" type="datetimeFigureOut">
              <a:rPr lang="en-GB" smtClean="0"/>
              <a:t>07/06/2022</a:t>
            </a:fld>
            <a:endParaRPr lang="en-GB"/>
          </a:p>
        </p:txBody>
      </p:sp>
      <p:sp>
        <p:nvSpPr>
          <p:cNvPr id="5" name="Footer Placeholder 4">
            <a:extLst>
              <a:ext uri="{FF2B5EF4-FFF2-40B4-BE49-F238E27FC236}">
                <a16:creationId xmlns:a16="http://schemas.microsoft.com/office/drawing/2014/main" id="{46F5D42C-27C1-4E32-B33F-3F325D60E6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B99C71-CB51-47F2-824A-5662B2F6EE04}"/>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910825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C21EC1F-9507-4D27-9C64-015C1F72ED4D}" type="datetimeFigureOut">
              <a:rPr lang="en-GB" smtClean="0"/>
              <a:t>07/06/2022</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4060256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07/06/2022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654568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07/06/2022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97917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42D1-A86A-4594-80AB-1E3F52A56A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E361CE-19F1-45B6-B927-C7326DE90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81A0CC-5DAF-4EA5-8062-5E638B8A8B3F}"/>
              </a:ext>
            </a:extLst>
          </p:cNvPr>
          <p:cNvSpPr>
            <a:spLocks noGrp="1"/>
          </p:cNvSpPr>
          <p:nvPr>
            <p:ph type="dt" sz="half" idx="10"/>
          </p:nvPr>
        </p:nvSpPr>
        <p:spPr/>
        <p:txBody>
          <a:bodyPr/>
          <a:lstStyle/>
          <a:p>
            <a:fld id="{1CB4F8C3-C35B-45B2-9972-EFDDC647E9A4}" type="datetimeFigureOut">
              <a:rPr lang="en-GB" smtClean="0"/>
              <a:t>07/06/2022</a:t>
            </a:fld>
            <a:endParaRPr lang="en-GB"/>
          </a:p>
        </p:txBody>
      </p:sp>
      <p:sp>
        <p:nvSpPr>
          <p:cNvPr id="5" name="Footer Placeholder 4">
            <a:extLst>
              <a:ext uri="{FF2B5EF4-FFF2-40B4-BE49-F238E27FC236}">
                <a16:creationId xmlns:a16="http://schemas.microsoft.com/office/drawing/2014/main" id="{C5C027BD-3D04-4091-BFFB-8F682E7932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7335FE-5F9B-4519-ABE7-9072D8BC111A}"/>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38254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34CE-91D7-4AE9-820D-07F97964BB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554D67-6311-4238-9644-0260909D13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F777880-1648-4175-B1B3-5583A1497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D9EA3F-30FF-44CF-9F14-CDD7D50695CE}"/>
              </a:ext>
            </a:extLst>
          </p:cNvPr>
          <p:cNvSpPr>
            <a:spLocks noGrp="1"/>
          </p:cNvSpPr>
          <p:nvPr>
            <p:ph type="dt" sz="half" idx="10"/>
          </p:nvPr>
        </p:nvSpPr>
        <p:spPr/>
        <p:txBody>
          <a:bodyPr/>
          <a:lstStyle/>
          <a:p>
            <a:fld id="{1CB4F8C3-C35B-45B2-9972-EFDDC647E9A4}" type="datetimeFigureOut">
              <a:rPr lang="en-GB" smtClean="0"/>
              <a:t>07/06/2022</a:t>
            </a:fld>
            <a:endParaRPr lang="en-GB"/>
          </a:p>
        </p:txBody>
      </p:sp>
      <p:sp>
        <p:nvSpPr>
          <p:cNvPr id="6" name="Footer Placeholder 5">
            <a:extLst>
              <a:ext uri="{FF2B5EF4-FFF2-40B4-BE49-F238E27FC236}">
                <a16:creationId xmlns:a16="http://schemas.microsoft.com/office/drawing/2014/main" id="{409E6404-EE2A-4F95-8CBF-CCE7BF07AA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C845B0-9E34-444F-AF97-686CFA29DE99}"/>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086454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6DE4-CF05-4E19-B840-428F5463087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A5E1AA-B616-4D8D-8877-F1EE9CF16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B23B56-061F-45EA-8B88-06D0E34BB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CD86AF-C891-451E-B310-608F351DD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D91A7-5247-4E94-9E53-805C9B3390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E791881-B12E-42DC-8254-9BDFAA109500}"/>
              </a:ext>
            </a:extLst>
          </p:cNvPr>
          <p:cNvSpPr>
            <a:spLocks noGrp="1"/>
          </p:cNvSpPr>
          <p:nvPr>
            <p:ph type="dt" sz="half" idx="10"/>
          </p:nvPr>
        </p:nvSpPr>
        <p:spPr/>
        <p:txBody>
          <a:bodyPr/>
          <a:lstStyle/>
          <a:p>
            <a:fld id="{1CB4F8C3-C35B-45B2-9972-EFDDC647E9A4}" type="datetimeFigureOut">
              <a:rPr lang="en-GB" smtClean="0"/>
              <a:t>07/06/2022</a:t>
            </a:fld>
            <a:endParaRPr lang="en-GB"/>
          </a:p>
        </p:txBody>
      </p:sp>
      <p:sp>
        <p:nvSpPr>
          <p:cNvPr id="8" name="Footer Placeholder 7">
            <a:extLst>
              <a:ext uri="{FF2B5EF4-FFF2-40B4-BE49-F238E27FC236}">
                <a16:creationId xmlns:a16="http://schemas.microsoft.com/office/drawing/2014/main" id="{4B20EFBC-582C-41C0-B286-81C1583C0B2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992FAC4-EFA4-4CFF-B4EA-0F31C4BC479B}"/>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32364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465C-56D4-4BFB-98A1-7BAC86CBBC8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C59BAB4-8AF0-4827-8CDE-AFF73434C00B}"/>
              </a:ext>
            </a:extLst>
          </p:cNvPr>
          <p:cNvSpPr>
            <a:spLocks noGrp="1"/>
          </p:cNvSpPr>
          <p:nvPr>
            <p:ph type="dt" sz="half" idx="10"/>
          </p:nvPr>
        </p:nvSpPr>
        <p:spPr/>
        <p:txBody>
          <a:bodyPr/>
          <a:lstStyle/>
          <a:p>
            <a:fld id="{1CB4F8C3-C35B-45B2-9972-EFDDC647E9A4}" type="datetimeFigureOut">
              <a:rPr lang="en-GB" smtClean="0"/>
              <a:t>07/06/2022</a:t>
            </a:fld>
            <a:endParaRPr lang="en-GB"/>
          </a:p>
        </p:txBody>
      </p:sp>
      <p:sp>
        <p:nvSpPr>
          <p:cNvPr id="4" name="Footer Placeholder 3">
            <a:extLst>
              <a:ext uri="{FF2B5EF4-FFF2-40B4-BE49-F238E27FC236}">
                <a16:creationId xmlns:a16="http://schemas.microsoft.com/office/drawing/2014/main" id="{2A0FD9AA-AC21-4888-97B6-5EE555647ED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139809-BE77-40CD-8B04-340588D4659F}"/>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56134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B6D6F7-1DD9-4A23-82FC-1AE3C001F034}"/>
              </a:ext>
            </a:extLst>
          </p:cNvPr>
          <p:cNvSpPr>
            <a:spLocks noGrp="1"/>
          </p:cNvSpPr>
          <p:nvPr>
            <p:ph type="dt" sz="half" idx="10"/>
          </p:nvPr>
        </p:nvSpPr>
        <p:spPr/>
        <p:txBody>
          <a:bodyPr/>
          <a:lstStyle/>
          <a:p>
            <a:fld id="{1CB4F8C3-C35B-45B2-9972-EFDDC647E9A4}" type="datetimeFigureOut">
              <a:rPr lang="en-GB" smtClean="0"/>
              <a:t>07/06/2022</a:t>
            </a:fld>
            <a:endParaRPr lang="en-GB"/>
          </a:p>
        </p:txBody>
      </p:sp>
      <p:sp>
        <p:nvSpPr>
          <p:cNvPr id="3" name="Footer Placeholder 2">
            <a:extLst>
              <a:ext uri="{FF2B5EF4-FFF2-40B4-BE49-F238E27FC236}">
                <a16:creationId xmlns:a16="http://schemas.microsoft.com/office/drawing/2014/main" id="{C372B0EB-09DB-4D74-BA54-E702967FBC4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D97ACC-9FB4-4A82-BE80-24B48AEF500D}"/>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19991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17D7-2A34-4182-98F9-815235490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FB6731-B0ED-46CD-93E4-99EE1C240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63E14A-9244-41E1-BDF7-D041E7BC3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83B78-75DD-4534-B6F1-7CE578F2B2B2}"/>
              </a:ext>
            </a:extLst>
          </p:cNvPr>
          <p:cNvSpPr>
            <a:spLocks noGrp="1"/>
          </p:cNvSpPr>
          <p:nvPr>
            <p:ph type="dt" sz="half" idx="10"/>
          </p:nvPr>
        </p:nvSpPr>
        <p:spPr/>
        <p:txBody>
          <a:bodyPr/>
          <a:lstStyle/>
          <a:p>
            <a:fld id="{1CB4F8C3-C35B-45B2-9972-EFDDC647E9A4}" type="datetimeFigureOut">
              <a:rPr lang="en-GB" smtClean="0"/>
              <a:t>07/06/2022</a:t>
            </a:fld>
            <a:endParaRPr lang="en-GB"/>
          </a:p>
        </p:txBody>
      </p:sp>
      <p:sp>
        <p:nvSpPr>
          <p:cNvPr id="6" name="Footer Placeholder 5">
            <a:extLst>
              <a:ext uri="{FF2B5EF4-FFF2-40B4-BE49-F238E27FC236}">
                <a16:creationId xmlns:a16="http://schemas.microsoft.com/office/drawing/2014/main" id="{57B3812F-3983-427A-866A-546805CB56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E1809B-6F4E-4435-B0A5-2B45BE902BDD}"/>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4405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DB72-238B-4025-9CCE-4C416434B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079B889-7A9A-4E62-A7B9-1F00A34E3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642846-32F9-4470-A535-C8BA8FE43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64B9C-FCDE-4F0D-BBBB-D77C2302CFF0}"/>
              </a:ext>
            </a:extLst>
          </p:cNvPr>
          <p:cNvSpPr>
            <a:spLocks noGrp="1"/>
          </p:cNvSpPr>
          <p:nvPr>
            <p:ph type="dt" sz="half" idx="10"/>
          </p:nvPr>
        </p:nvSpPr>
        <p:spPr/>
        <p:txBody>
          <a:bodyPr/>
          <a:lstStyle/>
          <a:p>
            <a:fld id="{1CB4F8C3-C35B-45B2-9972-EFDDC647E9A4}" type="datetimeFigureOut">
              <a:rPr lang="en-GB" smtClean="0"/>
              <a:t>07/06/2022</a:t>
            </a:fld>
            <a:endParaRPr lang="en-GB"/>
          </a:p>
        </p:txBody>
      </p:sp>
      <p:sp>
        <p:nvSpPr>
          <p:cNvPr id="6" name="Footer Placeholder 5">
            <a:extLst>
              <a:ext uri="{FF2B5EF4-FFF2-40B4-BE49-F238E27FC236}">
                <a16:creationId xmlns:a16="http://schemas.microsoft.com/office/drawing/2014/main" id="{2E0D48C2-9A4A-44B6-A2F3-1CB37C9630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09EC00-7C1E-43BB-8DC9-41BFEAA2B36F}"/>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314529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FD0DC-F7B3-431F-A6F7-0177E2144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D0DB03-6AD4-4B7A-AA06-7BAE63DEA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DA2E02-C1FD-4FD6-ADE5-D7C83DA0D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4F8C3-C35B-45B2-9972-EFDDC647E9A4}" type="datetimeFigureOut">
              <a:rPr lang="en-GB" smtClean="0"/>
              <a:t>07/06/2022</a:t>
            </a:fld>
            <a:endParaRPr lang="en-GB"/>
          </a:p>
        </p:txBody>
      </p:sp>
      <p:sp>
        <p:nvSpPr>
          <p:cNvPr id="5" name="Footer Placeholder 4">
            <a:extLst>
              <a:ext uri="{FF2B5EF4-FFF2-40B4-BE49-F238E27FC236}">
                <a16:creationId xmlns:a16="http://schemas.microsoft.com/office/drawing/2014/main" id="{3C536EDC-B498-4642-AFF9-B876DA50AC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41632C9-937D-4CA8-AB34-4FFAB0208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629A6-89C9-49AD-8163-75E30FF3F6C3}" type="slidenum">
              <a:rPr lang="en-GB" smtClean="0"/>
              <a:t>‹#›</a:t>
            </a:fld>
            <a:endParaRPr lang="en-GB"/>
          </a:p>
        </p:txBody>
      </p:sp>
    </p:spTree>
    <p:extLst>
      <p:ext uri="{BB962C8B-B14F-4D97-AF65-F5344CB8AC3E}">
        <p14:creationId xmlns:p14="http://schemas.microsoft.com/office/powerpoint/2010/main" val="601827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C21EC1F-9507-4D27-9C64-015C1F72ED4D}" type="datetimeFigureOut">
              <a:rPr lang="en-GB" smtClean="0"/>
              <a:t>07/06/2022</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118CCBA-ADB7-496D-BDCB-81403DDCC3CB}" type="slidenum">
              <a:rPr lang="en-GB" smtClean="0"/>
              <a:t>‹#›</a:t>
            </a:fld>
            <a:endParaRPr lang="en-GB"/>
          </a:p>
        </p:txBody>
      </p:sp>
    </p:spTree>
    <p:extLst>
      <p:ext uri="{BB962C8B-B14F-4D97-AF65-F5344CB8AC3E}">
        <p14:creationId xmlns:p14="http://schemas.microsoft.com/office/powerpoint/2010/main" val="553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philipmortimer/AI-Course/tree/main/Programs/Part%204/Artificial-Neural-Network-MNIST"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hyperlink" Target="https://www.youtube.com/watch?v=aircAruvnKk&amp;list=PLZHQObOWTQDNU6R1_67000Dx_ZCJB-3pi"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2A6-E91C-4917-9897-74885FA71EFF}"/>
              </a:ext>
            </a:extLst>
          </p:cNvPr>
          <p:cNvSpPr>
            <a:spLocks noGrp="1"/>
          </p:cNvSpPr>
          <p:nvPr>
            <p:ph type="ctrTitle"/>
          </p:nvPr>
        </p:nvSpPr>
        <p:spPr/>
        <p:txBody>
          <a:bodyPr/>
          <a:lstStyle/>
          <a:p>
            <a:r>
              <a:rPr lang="en-US" dirty="0"/>
              <a:t>Introduction to AI – Neural Networks</a:t>
            </a:r>
            <a:endParaRPr lang="en-GB" dirty="0"/>
          </a:p>
        </p:txBody>
      </p:sp>
      <p:sp>
        <p:nvSpPr>
          <p:cNvPr id="3" name="Subtitle 2">
            <a:extLst>
              <a:ext uri="{FF2B5EF4-FFF2-40B4-BE49-F238E27FC236}">
                <a16:creationId xmlns:a16="http://schemas.microsoft.com/office/drawing/2014/main" id="{7CB39534-93F6-421E-9477-0E701C3A524F}"/>
              </a:ext>
            </a:extLst>
          </p:cNvPr>
          <p:cNvSpPr>
            <a:spLocks noGrp="1"/>
          </p:cNvSpPr>
          <p:nvPr>
            <p:ph type="subTitle" idx="1"/>
          </p:nvPr>
        </p:nvSpPr>
        <p:spPr/>
        <p:txBody>
          <a:bodyPr/>
          <a:lstStyle/>
          <a:p>
            <a:r>
              <a:rPr lang="en-US" dirty="0"/>
              <a:t>Philip Mortimer</a:t>
            </a:r>
            <a:endParaRPr lang="en-GB" dirty="0"/>
          </a:p>
        </p:txBody>
      </p:sp>
    </p:spTree>
    <p:extLst>
      <p:ext uri="{BB962C8B-B14F-4D97-AF65-F5344CB8AC3E}">
        <p14:creationId xmlns:p14="http://schemas.microsoft.com/office/powerpoint/2010/main" val="310834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ED602-67E6-4062-99B0-6754E08E2B60}"/>
              </a:ext>
            </a:extLst>
          </p:cNvPr>
          <p:cNvSpPr>
            <a:spLocks noGrp="1"/>
          </p:cNvSpPr>
          <p:nvPr>
            <p:ph type="title"/>
          </p:nvPr>
        </p:nvSpPr>
        <p:spPr>
          <a:xfrm>
            <a:off x="643468" y="170856"/>
            <a:ext cx="3363974" cy="1231566"/>
          </a:xfrm>
          <a:noFill/>
          <a:ln>
            <a:solidFill>
              <a:schemeClr val="bg1"/>
            </a:solidFill>
          </a:ln>
        </p:spPr>
        <p:txBody>
          <a:bodyPr wrap="square">
            <a:normAutofit/>
          </a:bodyPr>
          <a:lstStyle/>
          <a:p>
            <a:r>
              <a:rPr lang="en-GB">
                <a:solidFill>
                  <a:schemeClr val="bg1"/>
                </a:solidFill>
              </a:rPr>
              <a:t>Perceptron</a:t>
            </a:r>
          </a:p>
        </p:txBody>
      </p:sp>
      <mc:AlternateContent xmlns:mc="http://schemas.openxmlformats.org/markup-compatibility/2006" xmlns:a14="http://schemas.microsoft.com/office/drawing/2010/main">
        <mc:Choice Requires="a14">
          <p:sp>
            <p:nvSpPr>
              <p:cNvPr id="3078" name="Content Placeholder 3077">
                <a:extLst>
                  <a:ext uri="{FF2B5EF4-FFF2-40B4-BE49-F238E27FC236}">
                    <a16:creationId xmlns:a16="http://schemas.microsoft.com/office/drawing/2014/main" id="{C08B03AE-676B-1D16-F6E4-21F703CC6CA2}"/>
                  </a:ext>
                </a:extLst>
              </p:cNvPr>
              <p:cNvSpPr>
                <a:spLocks noGrp="1"/>
              </p:cNvSpPr>
              <p:nvPr>
                <p:ph idx="1"/>
              </p:nvPr>
            </p:nvSpPr>
            <p:spPr>
              <a:xfrm>
                <a:off x="735935" y="1754465"/>
                <a:ext cx="3363974" cy="4887777"/>
              </a:xfrm>
            </p:spPr>
            <p:txBody>
              <a:bodyPr>
                <a:normAutofit/>
              </a:bodyPr>
              <a:lstStyle/>
              <a:p>
                <a:r>
                  <a:rPr lang="en-US" dirty="0">
                    <a:solidFill>
                      <a:schemeClr val="bg1"/>
                    </a:solidFill>
                  </a:rPr>
                  <a:t>A perceptron (the blue circle) can be though of as its own n dimensional linear regression model</a:t>
                </a:r>
              </a:p>
              <a:p>
                <a:r>
                  <a:rPr lang="en-US" dirty="0">
                    <a:solidFill>
                      <a:schemeClr val="bg1"/>
                    </a:solidFill>
                  </a:rPr>
                  <a:t>A perceptron takes a weighted sum of its inputs and adds a bias term (exactly like the linear regression model). This allows the perceptron to draw a classification line.</a:t>
                </a:r>
              </a:p>
              <a:p>
                <a:r>
                  <a:rPr lang="en-US" dirty="0">
                    <a:solidFill>
                      <a:schemeClr val="bg1"/>
                    </a:solidFill>
                  </a:rPr>
                  <a:t>Formula for perceptron is: </a:t>
                </a:r>
                <a14:m>
                  <m:oMath xmlns:m="http://schemas.openxmlformats.org/officeDocument/2006/math">
                    <m:r>
                      <a:rPr lang="en-GB" b="0" i="1" smtClean="0">
                        <a:solidFill>
                          <a:schemeClr val="bg1"/>
                        </a:solidFill>
                        <a:latin typeface="Cambria Math" panose="02040503050406030204" pitchFamily="18" charset="0"/>
                      </a:rPr>
                      <m:t>(</m:t>
                    </m:r>
                    <m:nary>
                      <m:naryPr>
                        <m:chr m:val="∑"/>
                        <m:ctrlPr>
                          <a:rPr lang="pt-BR" i="1" smtClean="0">
                            <a:solidFill>
                              <a:schemeClr val="bg1"/>
                            </a:solidFill>
                            <a:latin typeface="Cambria Math" panose="02040503050406030204" pitchFamily="18" charset="0"/>
                          </a:rPr>
                        </m:ctrlPr>
                      </m:naryPr>
                      <m:sub>
                        <m:r>
                          <m:rPr>
                            <m:brk m:alnAt="23"/>
                          </m:rPr>
                          <a:rPr lang="en-GB" b="0" i="1" smtClean="0">
                            <a:solidFill>
                              <a:schemeClr val="bg1"/>
                            </a:solidFill>
                            <a:latin typeface="Cambria Math" panose="02040503050406030204" pitchFamily="18" charset="0"/>
                          </a:rPr>
                          <m:t>𝑖</m:t>
                        </m:r>
                        <m:r>
                          <a:rPr lang="pt-BR" i="1" smtClean="0">
                            <a:solidFill>
                              <a:schemeClr val="bg1"/>
                            </a:solidFill>
                            <a:latin typeface="Cambria Math" panose="02040503050406030204" pitchFamily="18" charset="0"/>
                          </a:rPr>
                          <m:t>=0</m:t>
                        </m:r>
                      </m:sub>
                      <m:sup>
                        <m:r>
                          <a:rPr lang="pt-BR" i="1" smtClean="0">
                            <a:solidFill>
                              <a:schemeClr val="bg1"/>
                            </a:solidFill>
                            <a:latin typeface="Cambria Math" panose="02040503050406030204" pitchFamily="18" charset="0"/>
                          </a:rPr>
                          <m:t>𝑛</m:t>
                        </m:r>
                      </m:sup>
                      <m:e>
                        <m:sSub>
                          <m:sSubPr>
                            <m:ctrlPr>
                              <a:rPr lang="pt-BR"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𝑥</m:t>
                            </m:r>
                          </m:e>
                          <m:sub>
                            <m:r>
                              <a:rPr lang="en-GB" b="0" i="1" smtClean="0">
                                <a:solidFill>
                                  <a:schemeClr val="bg1"/>
                                </a:solidFill>
                                <a:latin typeface="Cambria Math" panose="02040503050406030204" pitchFamily="18" charset="0"/>
                              </a:rPr>
                              <m:t>𝑖</m:t>
                            </m:r>
                          </m:sub>
                        </m:sSub>
                        <m:sSub>
                          <m:sSubPr>
                            <m:ctrlPr>
                              <a:rPr lang="pt-BR"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𝑤</m:t>
                            </m:r>
                          </m:e>
                          <m:sub>
                            <m:r>
                              <a:rPr lang="en-GB" b="0" i="1" smtClean="0">
                                <a:solidFill>
                                  <a:schemeClr val="bg1"/>
                                </a:solidFill>
                                <a:latin typeface="Cambria Math" panose="02040503050406030204" pitchFamily="18" charset="0"/>
                              </a:rPr>
                              <m:t>𝑖</m:t>
                            </m:r>
                          </m:sub>
                        </m:sSub>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𝑏</m:t>
                        </m:r>
                      </m:e>
                    </m:nary>
                  </m:oMath>
                </a14:m>
                <a:r>
                  <a:rPr lang="en-US" dirty="0">
                    <a:solidFill>
                      <a:schemeClr val="bg1"/>
                    </a:solidFill>
                  </a:rPr>
                  <a:t> </a:t>
                </a:r>
              </a:p>
              <a:p>
                <a:r>
                  <a:rPr lang="en-US" dirty="0">
                    <a:solidFill>
                      <a:schemeClr val="bg1"/>
                    </a:solidFill>
                  </a:rPr>
                  <a:t>These perceptrons can be stacked in layers to produce a multi-layer perceptron (MLP)</a:t>
                </a:r>
              </a:p>
            </p:txBody>
          </p:sp>
        </mc:Choice>
        <mc:Fallback xmlns="">
          <p:sp>
            <p:nvSpPr>
              <p:cNvPr id="3078" name="Content Placeholder 3077">
                <a:extLst>
                  <a:ext uri="{FF2B5EF4-FFF2-40B4-BE49-F238E27FC236}">
                    <a16:creationId xmlns:a16="http://schemas.microsoft.com/office/drawing/2014/main" id="{C08B03AE-676B-1D16-F6E4-21F703CC6CA2}"/>
                  </a:ext>
                </a:extLst>
              </p:cNvPr>
              <p:cNvSpPr>
                <a:spLocks noGrp="1" noRot="1" noChangeAspect="1" noMove="1" noResize="1" noEditPoints="1" noAdjustHandles="1" noChangeArrowheads="1" noChangeShapeType="1" noTextEdit="1"/>
              </p:cNvSpPr>
              <p:nvPr>
                <p:ph idx="1"/>
              </p:nvPr>
            </p:nvSpPr>
            <p:spPr>
              <a:xfrm>
                <a:off x="735935" y="1754465"/>
                <a:ext cx="3363974" cy="4887777"/>
              </a:xfrm>
              <a:blipFill>
                <a:blip r:embed="rId2"/>
                <a:stretch>
                  <a:fillRect l="-1268" t="-748"/>
                </a:stretch>
              </a:blipFill>
            </p:spPr>
            <p:txBody>
              <a:bodyPr/>
              <a:lstStyle/>
              <a:p>
                <a:r>
                  <a:rPr lang="en-GB">
                    <a:noFill/>
                  </a:rPr>
                  <a:t> </a:t>
                </a:r>
              </a:p>
            </p:txBody>
          </p:sp>
        </mc:Fallback>
      </mc:AlternateContent>
      <p:pic>
        <p:nvPicPr>
          <p:cNvPr id="3074" name="Picture 2" descr="Simple diagram of a perceptron using lines and a blue circle">
            <a:extLst>
              <a:ext uri="{FF2B5EF4-FFF2-40B4-BE49-F238E27FC236}">
                <a16:creationId xmlns:a16="http://schemas.microsoft.com/office/drawing/2014/main" id="{C7D89730-882E-4171-AAD2-35C4281984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1965583"/>
            <a:ext cx="6250769" cy="276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18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5"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99D90-137E-4E6F-8811-201311B6EBCA}"/>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Multi-Layer Perceptron</a:t>
            </a:r>
          </a:p>
        </p:txBody>
      </p:sp>
      <p:sp>
        <p:nvSpPr>
          <p:cNvPr id="3" name="Content Placeholder 2">
            <a:extLst>
              <a:ext uri="{FF2B5EF4-FFF2-40B4-BE49-F238E27FC236}">
                <a16:creationId xmlns:a16="http://schemas.microsoft.com/office/drawing/2014/main" id="{A1E574A4-0E1C-4AC1-BF1E-18B86A0546FB}"/>
              </a:ext>
            </a:extLst>
          </p:cNvPr>
          <p:cNvSpPr>
            <a:spLocks noGrp="1"/>
          </p:cNvSpPr>
          <p:nvPr>
            <p:ph idx="1"/>
          </p:nvPr>
        </p:nvSpPr>
        <p:spPr>
          <a:xfrm>
            <a:off x="643468" y="2638044"/>
            <a:ext cx="3363974" cy="3415622"/>
          </a:xfrm>
        </p:spPr>
        <p:txBody>
          <a:bodyPr>
            <a:normAutofit/>
          </a:bodyPr>
          <a:lstStyle/>
          <a:p>
            <a:r>
              <a:rPr lang="en-GB" dirty="0">
                <a:solidFill>
                  <a:schemeClr val="bg1"/>
                </a:solidFill>
              </a:rPr>
              <a:t>We know how each of these </a:t>
            </a:r>
            <a:r>
              <a:rPr lang="en-GB" dirty="0" err="1">
                <a:solidFill>
                  <a:schemeClr val="bg1"/>
                </a:solidFill>
              </a:rPr>
              <a:t>perceptrons</a:t>
            </a:r>
            <a:r>
              <a:rPr lang="en-GB" dirty="0">
                <a:solidFill>
                  <a:schemeClr val="bg1"/>
                </a:solidFill>
              </a:rPr>
              <a:t> works individually. Thus, we know how the entire network works. </a:t>
            </a:r>
          </a:p>
          <a:p>
            <a:r>
              <a:rPr lang="en-GB" dirty="0">
                <a:solidFill>
                  <a:schemeClr val="bg1"/>
                </a:solidFill>
              </a:rPr>
              <a:t>The key thing to remember is that each of the lines represents a weight.</a:t>
            </a:r>
          </a:p>
          <a:p>
            <a:r>
              <a:rPr lang="en-GB" dirty="0">
                <a:solidFill>
                  <a:schemeClr val="bg1"/>
                </a:solidFill>
              </a:rPr>
              <a:t>The outputs of one layer are multiplied by their weights and then used as inputs to the next layer</a:t>
            </a:r>
          </a:p>
        </p:txBody>
      </p:sp>
      <p:pic>
        <p:nvPicPr>
          <p:cNvPr id="5122" name="Picture 2" descr="Multi layer Perceptron (MLP) Models on Real World Banking Data | by Awhan  Mohanty | Becoming Human: Artificial Intelligence Magazine">
            <a:extLst>
              <a:ext uri="{FF2B5EF4-FFF2-40B4-BE49-F238E27FC236}">
                <a16:creationId xmlns:a16="http://schemas.microsoft.com/office/drawing/2014/main" id="{E5DC8DCA-7151-4B66-9BED-2AF331CE8E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293626"/>
            <a:ext cx="6250769" cy="4109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91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6E4-B6FA-463C-83D4-2DFE95AE87DE}"/>
              </a:ext>
            </a:extLst>
          </p:cNvPr>
          <p:cNvSpPr>
            <a:spLocks noGrp="1"/>
          </p:cNvSpPr>
          <p:nvPr>
            <p:ph type="title"/>
          </p:nvPr>
        </p:nvSpPr>
        <p:spPr/>
        <p:txBody>
          <a:bodyPr/>
          <a:lstStyle/>
          <a:p>
            <a:r>
              <a:rPr lang="en-GB" dirty="0"/>
              <a:t>MLP</a:t>
            </a:r>
          </a:p>
        </p:txBody>
      </p:sp>
      <p:sp>
        <p:nvSpPr>
          <p:cNvPr id="3" name="Content Placeholder 2">
            <a:extLst>
              <a:ext uri="{FF2B5EF4-FFF2-40B4-BE49-F238E27FC236}">
                <a16:creationId xmlns:a16="http://schemas.microsoft.com/office/drawing/2014/main" id="{8E9B9F24-6CCE-4738-B04E-D53F2D682B5D}"/>
              </a:ext>
            </a:extLst>
          </p:cNvPr>
          <p:cNvSpPr>
            <a:spLocks noGrp="1"/>
          </p:cNvSpPr>
          <p:nvPr>
            <p:ph idx="1"/>
          </p:nvPr>
        </p:nvSpPr>
        <p:spPr/>
        <p:txBody>
          <a:bodyPr/>
          <a:lstStyle/>
          <a:p>
            <a:r>
              <a:rPr lang="en-GB" dirty="0"/>
              <a:t>Unfortunately, no matter how many layers we use. The MLP will only ever be able to draw a straight line.</a:t>
            </a:r>
          </a:p>
          <a:p>
            <a:r>
              <a:rPr lang="en-GB" dirty="0"/>
              <a:t>This is a problem as simple problems are unsolvable.</a:t>
            </a:r>
          </a:p>
          <a:p>
            <a:r>
              <a:rPr lang="en-GB" dirty="0"/>
              <a:t>For example, getting an MLP to classify an XOR gate</a:t>
            </a:r>
          </a:p>
        </p:txBody>
      </p:sp>
    </p:spTree>
    <p:extLst>
      <p:ext uri="{BB962C8B-B14F-4D97-AF65-F5344CB8AC3E}">
        <p14:creationId xmlns:p14="http://schemas.microsoft.com/office/powerpoint/2010/main" val="42868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9AA5B-9346-440A-B4CD-39264C3D1867}"/>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MLP</a:t>
            </a:r>
          </a:p>
        </p:txBody>
      </p:sp>
      <p:sp>
        <p:nvSpPr>
          <p:cNvPr id="3" name="Content Placeholder 2">
            <a:extLst>
              <a:ext uri="{FF2B5EF4-FFF2-40B4-BE49-F238E27FC236}">
                <a16:creationId xmlns:a16="http://schemas.microsoft.com/office/drawing/2014/main" id="{BD65C0D1-D040-42EA-A9F7-1AB844860171}"/>
              </a:ext>
            </a:extLst>
          </p:cNvPr>
          <p:cNvSpPr>
            <a:spLocks noGrp="1"/>
          </p:cNvSpPr>
          <p:nvPr>
            <p:ph idx="1"/>
          </p:nvPr>
        </p:nvSpPr>
        <p:spPr>
          <a:xfrm>
            <a:off x="643468" y="2638044"/>
            <a:ext cx="3363974" cy="3415622"/>
          </a:xfrm>
        </p:spPr>
        <p:txBody>
          <a:bodyPr>
            <a:normAutofit/>
          </a:bodyPr>
          <a:lstStyle/>
          <a:p>
            <a:r>
              <a:rPr lang="en-GB" dirty="0">
                <a:solidFill>
                  <a:schemeClr val="bg1"/>
                </a:solidFill>
              </a:rPr>
              <a:t>No matter how you draw the line. You can never draw a single straight line that separates the two classes for the XOR problem.</a:t>
            </a:r>
          </a:p>
          <a:p>
            <a:r>
              <a:rPr lang="en-GB" dirty="0">
                <a:solidFill>
                  <a:schemeClr val="bg1"/>
                </a:solidFill>
              </a:rPr>
              <a:t>This shows that MLP is fundamentally flawed and only able to solve linear problems.</a:t>
            </a:r>
          </a:p>
        </p:txBody>
      </p:sp>
      <p:pic>
        <p:nvPicPr>
          <p:cNvPr id="7170" name="Picture 2" descr="Cover image for Demystifying the XOR problem">
            <a:extLst>
              <a:ext uri="{FF2B5EF4-FFF2-40B4-BE49-F238E27FC236}">
                <a16:creationId xmlns:a16="http://schemas.microsoft.com/office/drawing/2014/main" id="{3E41E712-79A7-4951-B8A2-A21A2D34BC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2035905"/>
            <a:ext cx="6250769" cy="262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5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2184902" y="476670"/>
            <a:ext cx="7729728" cy="1188720"/>
          </a:xfrm>
        </p:spPr>
        <p:txBody>
          <a:bodyPr/>
          <a:lstStyle/>
          <a:p>
            <a:r>
              <a:rPr lang="en-GB" dirty="0"/>
              <a:t>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866E63-42FF-4B39-9E58-58CF88D96384}"/>
                  </a:ext>
                </a:extLst>
              </p:cNvPr>
              <p:cNvSpPr>
                <a:spLocks noGrp="1"/>
              </p:cNvSpPr>
              <p:nvPr>
                <p:ph idx="1"/>
              </p:nvPr>
            </p:nvSpPr>
            <p:spPr>
              <a:xfrm>
                <a:off x="2231136" y="1882894"/>
                <a:ext cx="7729728" cy="4440850"/>
              </a:xfrm>
            </p:spPr>
            <p:txBody>
              <a:bodyPr/>
              <a:lstStyle/>
              <a:p>
                <a:r>
                  <a:rPr lang="en-GB" dirty="0"/>
                  <a:t>Thus, we need some way of altering our model of a perceptron to allow to draw lines that are not just linear.</a:t>
                </a:r>
              </a:p>
              <a:p>
                <a:r>
                  <a:rPr lang="en-GB" dirty="0"/>
                  <a:t>To do this, we can simply apply an </a:t>
                </a:r>
                <a:r>
                  <a:rPr lang="en-GB" b="1" dirty="0"/>
                  <a:t>activation function</a:t>
                </a:r>
                <a:r>
                  <a:rPr lang="en-GB" dirty="0"/>
                  <a:t>. This function must not be linear.</a:t>
                </a:r>
              </a:p>
              <a:p>
                <a:r>
                  <a:rPr lang="en-GB" dirty="0"/>
                  <a:t>There are several good choices for activation functions. Let </a:t>
                </a:r>
                <a14:m>
                  <m:oMath xmlns:m="http://schemas.openxmlformats.org/officeDocument/2006/math">
                    <m:r>
                      <a:rPr lang="en-GB" i="1" smtClean="0">
                        <a:latin typeface="Cambria Math" panose="02040503050406030204" pitchFamily="18" charset="0"/>
                        <a:ea typeface="Cambria Math" panose="02040503050406030204" pitchFamily="18" charset="0"/>
                      </a:rPr>
                      <m:t>𝜎</m:t>
                    </m:r>
                  </m:oMath>
                </a14:m>
                <a:r>
                  <a:rPr lang="en-GB" dirty="0"/>
                  <a:t> denote this function.</a:t>
                </a:r>
              </a:p>
              <a:p>
                <a:pPr marL="228600" marR="0" lvl="0"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r>
                  <a:rPr lang="en-GB" dirty="0"/>
                  <a:t>Recall our old formula for the perceptron: </a:t>
                </a:r>
                <a14:m>
                  <m:oMath xmlns:m="http://schemas.openxmlformats.org/officeDocument/2006/math">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𝑛</m:t>
                        </m:r>
                      </m:sup>
                      <m:e>
                        <m:sSub>
                          <m:sSubPr>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sSub>
                          <m:sSubPr>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𝑤</m:t>
                            </m:r>
                          </m:e>
                          <m: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𝑏</m:t>
                        </m:r>
                      </m:e>
                    </m:nary>
                    <m:r>
                      <a:rPr kumimoji="0" lang="en-GB" sz="1800" b="0" i="0"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 </m:t>
                    </m:r>
                  </m:oMath>
                </a14:m>
                <a:endParaRPr kumimoji="0" lang="en-US" sz="1800" b="0" i="0" u="none" strike="noStrike" kern="1200" cap="none" spc="0" normalizeH="0" baseline="0" noProof="0" dirty="0">
                  <a:ln>
                    <a:noFill/>
                  </a:ln>
                  <a:solidFill>
                    <a:schemeClr val="tx1"/>
                  </a:solidFill>
                  <a:effectLst/>
                  <a:uLnTx/>
                  <a:uFillTx/>
                  <a:latin typeface="Gill Sans MT" panose="020B0502020104020203"/>
                  <a:ea typeface="+mn-ea"/>
                  <a:cs typeface="+mn-cs"/>
                </a:endParaRPr>
              </a:p>
              <a:p>
                <a:r>
                  <a:rPr lang="en-GB" dirty="0"/>
                  <a:t>W represents the weights (i.e. the values of the lines) and x represents the inputs from the previous layer. Bias represents the value stored by the neuron.</a:t>
                </a:r>
              </a:p>
              <a:p>
                <a:r>
                  <a:rPr lang="en-GB" dirty="0"/>
                  <a:t>We update this formula to the following: </a:t>
                </a:r>
                <a14:m>
                  <m:oMath xmlns:m="http://schemas.openxmlformats.org/officeDocument/2006/math">
                    <m:r>
                      <a:rPr lang="en-GB" i="1">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𝑛</m:t>
                        </m:r>
                      </m:sup>
                      <m:e>
                        <m:sSub>
                          <m:sSubPr>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sSub>
                          <m:sSubPr>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𝑤</m:t>
                            </m:r>
                          </m:e>
                          <m: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𝑏</m:t>
                        </m:r>
                      </m:e>
                    </m:nary>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GB" sz="1800" b="0" i="0"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 </m:t>
                    </m:r>
                  </m:oMath>
                </a14:m>
                <a:endParaRPr kumimoji="0" lang="en-US" sz="1800" b="0" i="0" u="none" strike="noStrike" kern="1200" cap="none" spc="0" normalizeH="0" baseline="0" noProof="0" dirty="0">
                  <a:ln>
                    <a:noFill/>
                  </a:ln>
                  <a:solidFill>
                    <a:schemeClr val="tx1"/>
                  </a:solidFill>
                  <a:effectLst/>
                  <a:uLnTx/>
                  <a:uFillTx/>
                  <a:latin typeface="Gill Sans MT" panose="020B0502020104020203"/>
                  <a:ea typeface="+mn-ea"/>
                  <a:cs typeface="+mn-cs"/>
                </a:endParaRPr>
              </a:p>
              <a:p>
                <a:r>
                  <a:rPr kumimoji="0" lang="en-US" sz="1800" b="0" i="0" u="none" strike="noStrike" kern="1200" cap="none" spc="0" normalizeH="0" baseline="0" noProof="0" dirty="0">
                    <a:ln>
                      <a:noFill/>
                    </a:ln>
                    <a:solidFill>
                      <a:schemeClr val="tx1"/>
                    </a:solidFill>
                    <a:effectLst/>
                    <a:uLnTx/>
                    <a:uFillTx/>
                    <a:latin typeface="Gill Sans MT" panose="020B0502020104020203"/>
                    <a:ea typeface="+mn-ea"/>
                    <a:cs typeface="+mn-cs"/>
                  </a:rPr>
                  <a:t>This enables our AI to draw lines that are non-linear</a:t>
                </a:r>
              </a:p>
              <a:p>
                <a:endParaRPr lang="en-GB" dirty="0"/>
              </a:p>
            </p:txBody>
          </p:sp>
        </mc:Choice>
        <mc:Fallback xmlns="">
          <p:sp>
            <p:nvSpPr>
              <p:cNvPr id="3" name="Content Placeholder 2">
                <a:extLst>
                  <a:ext uri="{FF2B5EF4-FFF2-40B4-BE49-F238E27FC236}">
                    <a16:creationId xmlns:a16="http://schemas.microsoft.com/office/drawing/2014/main" id="{A0866E63-42FF-4B39-9E58-58CF88D96384}"/>
                  </a:ext>
                </a:extLst>
              </p:cNvPr>
              <p:cNvSpPr>
                <a:spLocks noGrp="1" noRot="1" noChangeAspect="1" noMove="1" noResize="1" noEditPoints="1" noAdjustHandles="1" noChangeArrowheads="1" noChangeShapeType="1" noTextEdit="1"/>
              </p:cNvSpPr>
              <p:nvPr>
                <p:ph idx="1"/>
              </p:nvPr>
            </p:nvSpPr>
            <p:spPr>
              <a:xfrm>
                <a:off x="2231136" y="1882894"/>
                <a:ext cx="7729728" cy="4440850"/>
              </a:xfrm>
              <a:blipFill>
                <a:blip r:embed="rId2"/>
                <a:stretch>
                  <a:fillRect l="-473" t="-824"/>
                </a:stretch>
              </a:blipFill>
            </p:spPr>
            <p:txBody>
              <a:bodyPr/>
              <a:lstStyle/>
              <a:p>
                <a:r>
                  <a:rPr lang="en-GB">
                    <a:noFill/>
                  </a:rPr>
                  <a:t> </a:t>
                </a:r>
              </a:p>
            </p:txBody>
          </p:sp>
        </mc:Fallback>
      </mc:AlternateContent>
    </p:spTree>
    <p:extLst>
      <p:ext uri="{BB962C8B-B14F-4D97-AF65-F5344CB8AC3E}">
        <p14:creationId xmlns:p14="http://schemas.microsoft.com/office/powerpoint/2010/main" val="396284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2184902" y="476670"/>
            <a:ext cx="7729728" cy="1188720"/>
          </a:xfrm>
        </p:spPr>
        <p:txBody>
          <a:bodyPr/>
          <a:lstStyle/>
          <a:p>
            <a:r>
              <a:rPr lang="en-GB" dirty="0"/>
              <a:t>Neural Networks</a:t>
            </a:r>
          </a:p>
        </p:txBody>
      </p:sp>
      <p:sp>
        <p:nvSpPr>
          <p:cNvPr id="3" name="Content Placeholder 2">
            <a:extLst>
              <a:ext uri="{FF2B5EF4-FFF2-40B4-BE49-F238E27FC236}">
                <a16:creationId xmlns:a16="http://schemas.microsoft.com/office/drawing/2014/main" id="{A0866E63-42FF-4B39-9E58-58CF88D96384}"/>
              </a:ext>
            </a:extLst>
          </p:cNvPr>
          <p:cNvSpPr>
            <a:spLocks noGrp="1"/>
          </p:cNvSpPr>
          <p:nvPr>
            <p:ph idx="1"/>
          </p:nvPr>
        </p:nvSpPr>
        <p:spPr>
          <a:xfrm>
            <a:off x="2231136" y="1882894"/>
            <a:ext cx="7729728" cy="4440850"/>
          </a:xfrm>
        </p:spPr>
        <p:txBody>
          <a:bodyPr/>
          <a:lstStyle/>
          <a:p>
            <a:r>
              <a:rPr lang="en-GB" dirty="0"/>
              <a:t>Using this simple change, our MLP is now said to be a feedforward artificial neural network (ANN)</a:t>
            </a:r>
          </a:p>
          <a:p>
            <a:r>
              <a:rPr lang="en-GB" dirty="0"/>
              <a:t>This network can draw any line and can solve our XOR problem</a:t>
            </a:r>
          </a:p>
          <a:p>
            <a:endParaRPr lang="en-GB" dirty="0"/>
          </a:p>
        </p:txBody>
      </p:sp>
      <p:pic>
        <p:nvPicPr>
          <p:cNvPr id="4" name="Picture 2" descr="Cover image for Demystifying the XOR problem">
            <a:extLst>
              <a:ext uri="{FF2B5EF4-FFF2-40B4-BE49-F238E27FC236}">
                <a16:creationId xmlns:a16="http://schemas.microsoft.com/office/drawing/2014/main" id="{70B93135-FE8C-4463-B064-75A8134D9D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109"/>
          <a:stretch/>
        </p:blipFill>
        <p:spPr bwMode="auto">
          <a:xfrm>
            <a:off x="3657600" y="3376683"/>
            <a:ext cx="3118586" cy="26253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BA1CA5E-EA26-4FE3-A152-A2A0EDD3A421}"/>
                  </a:ext>
                </a:extLst>
              </p14:cNvPr>
              <p14:cNvContentPartPr/>
              <p14:nvPr/>
            </p14:nvContentPartPr>
            <p14:xfrm>
              <a:off x="4062786" y="3964830"/>
              <a:ext cx="1672560" cy="1399320"/>
            </p14:xfrm>
          </p:contentPart>
        </mc:Choice>
        <mc:Fallback xmlns="">
          <p:pic>
            <p:nvPicPr>
              <p:cNvPr id="5" name="Ink 4">
                <a:extLst>
                  <a:ext uri="{FF2B5EF4-FFF2-40B4-BE49-F238E27FC236}">
                    <a16:creationId xmlns:a16="http://schemas.microsoft.com/office/drawing/2014/main" id="{6BA1CA5E-EA26-4FE3-A152-A2A0EDD3A421}"/>
                  </a:ext>
                </a:extLst>
              </p:cNvPr>
              <p:cNvPicPr/>
              <p:nvPr/>
            </p:nvPicPr>
            <p:blipFill>
              <a:blip r:embed="rId4"/>
              <a:stretch>
                <a:fillRect/>
              </a:stretch>
            </p:blipFill>
            <p:spPr>
              <a:xfrm>
                <a:off x="4054146" y="3955830"/>
                <a:ext cx="1690200" cy="1416960"/>
              </a:xfrm>
              <a:prstGeom prst="rect">
                <a:avLst/>
              </a:prstGeom>
            </p:spPr>
          </p:pic>
        </mc:Fallback>
      </mc:AlternateContent>
    </p:spTree>
    <p:extLst>
      <p:ext uri="{BB962C8B-B14F-4D97-AF65-F5344CB8AC3E}">
        <p14:creationId xmlns:p14="http://schemas.microsoft.com/office/powerpoint/2010/main" val="111026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804672" y="964692"/>
            <a:ext cx="3066937" cy="1188720"/>
          </a:xfrm>
        </p:spPr>
        <p:txBody>
          <a:bodyPr vert="horz" lIns="274320" tIns="182880" rIns="274320" bIns="182880" rtlCol="0" anchorCtr="1">
            <a:normAutofit/>
          </a:bodyPr>
          <a:lstStyle/>
          <a:p>
            <a:r>
              <a:rPr lang="en-US"/>
              <a:t>Neural Networks</a:t>
            </a:r>
          </a:p>
        </p:txBody>
      </p:sp>
      <p:sp>
        <p:nvSpPr>
          <p:cNvPr id="8198" name="Content Placeholder 8197">
            <a:extLst>
              <a:ext uri="{FF2B5EF4-FFF2-40B4-BE49-F238E27FC236}">
                <a16:creationId xmlns:a16="http://schemas.microsoft.com/office/drawing/2014/main" id="{EFD489E8-C78E-6009-D511-06CE699F4779}"/>
              </a:ext>
            </a:extLst>
          </p:cNvPr>
          <p:cNvSpPr>
            <a:spLocks noGrp="1"/>
          </p:cNvSpPr>
          <p:nvPr>
            <p:ph idx="1"/>
          </p:nvPr>
        </p:nvSpPr>
        <p:spPr>
          <a:xfrm>
            <a:off x="803244" y="2638044"/>
            <a:ext cx="3063765" cy="3850086"/>
          </a:xfrm>
        </p:spPr>
        <p:txBody>
          <a:bodyPr>
            <a:normAutofit/>
          </a:bodyPr>
          <a:lstStyle/>
          <a:p>
            <a:r>
              <a:rPr lang="en-US" dirty="0"/>
              <a:t>This is a model that predicts the gender of a person given their height and weight.</a:t>
            </a:r>
          </a:p>
          <a:p>
            <a:r>
              <a:rPr lang="en-US" dirty="0"/>
              <a:t>The height and weight values are propagated through the network</a:t>
            </a:r>
          </a:p>
        </p:txBody>
      </p:sp>
      <p:sp>
        <p:nvSpPr>
          <p:cNvPr id="137" name="Rectangle 13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Machine Learning for Beginners: An Introduction to Neural Networks -  victorzhou.com">
            <a:extLst>
              <a:ext uri="{FF2B5EF4-FFF2-40B4-BE49-F238E27FC236}">
                <a16:creationId xmlns:a16="http://schemas.microsoft.com/office/drawing/2014/main" id="{BBD4F107-6C01-4DBF-8C63-EBA81A4CAC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017729"/>
            <a:ext cx="6227064" cy="283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1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763575" y="148975"/>
            <a:ext cx="3066937" cy="1188720"/>
          </a:xfrm>
        </p:spPr>
        <p:txBody>
          <a:bodyPr vert="horz" lIns="274320" tIns="182880" rIns="274320" bIns="182880" rtlCol="0" anchorCtr="1">
            <a:normAutofit/>
          </a:bodyPr>
          <a:lstStyle/>
          <a:p>
            <a:r>
              <a:rPr lang="en-US" dirty="0"/>
              <a:t>Neural Networks</a:t>
            </a:r>
          </a:p>
        </p:txBody>
      </p:sp>
      <mc:AlternateContent xmlns:mc="http://schemas.openxmlformats.org/markup-compatibility/2006" xmlns:a14="http://schemas.microsoft.com/office/drawing/2010/main">
        <mc:Choice Requires="a14">
          <p:sp>
            <p:nvSpPr>
              <p:cNvPr id="8198" name="Content Placeholder 8197">
                <a:extLst>
                  <a:ext uri="{FF2B5EF4-FFF2-40B4-BE49-F238E27FC236}">
                    <a16:creationId xmlns:a16="http://schemas.microsoft.com/office/drawing/2014/main" id="{EFD489E8-C78E-6009-D511-06CE699F4779}"/>
                  </a:ext>
                </a:extLst>
              </p:cNvPr>
              <p:cNvSpPr>
                <a:spLocks noGrp="1"/>
              </p:cNvSpPr>
              <p:nvPr>
                <p:ph idx="1"/>
              </p:nvPr>
            </p:nvSpPr>
            <p:spPr>
              <a:xfrm>
                <a:off x="328773" y="1503956"/>
                <a:ext cx="4053155" cy="5292399"/>
              </a:xfrm>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𝑖𝑛𝑝</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𝑤𝑒𝑖𝑔h𝑡</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h𝑒𝑖𝑔h𝑡</m:t>
                    </m:r>
                    <m:r>
                      <a:rPr lang="en-GB" i="1">
                        <a:latin typeface="Cambria Math" panose="02040503050406030204" pitchFamily="18" charset="0"/>
                      </a:rPr>
                      <m:t> ∗ </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oMath>
                </a14:m>
                <a:endParaRPr lang="en-US" dirty="0"/>
              </a:p>
              <a:p>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𝑖𝑛𝑝</m:t>
                        </m:r>
                      </m:e>
                      <m:sub>
                        <m:r>
                          <a:rPr lang="en-GB" i="1">
                            <a:latin typeface="Cambria Math" panose="02040503050406030204" pitchFamily="18" charset="0"/>
                          </a:rPr>
                          <m:t>2</m:t>
                        </m:r>
                      </m:sub>
                    </m:sSub>
                    <m:r>
                      <a:rPr lang="en-GB" i="1">
                        <a:latin typeface="Cambria Math" panose="02040503050406030204" pitchFamily="18" charset="0"/>
                      </a:rPr>
                      <m:t>=</m:t>
                    </m:r>
                    <m:r>
                      <a:rPr lang="en-GB" i="1">
                        <a:latin typeface="Cambria Math" panose="02040503050406030204" pitchFamily="18" charset="0"/>
                      </a:rPr>
                      <m:t>𝑤𝑒𝑖𝑔h𝑡</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3</m:t>
                        </m:r>
                      </m:sub>
                    </m:sSub>
                    <m:r>
                      <a:rPr lang="en-GB" i="1">
                        <a:latin typeface="Cambria Math" panose="02040503050406030204" pitchFamily="18" charset="0"/>
                      </a:rPr>
                      <m:t>+</m:t>
                    </m:r>
                    <m:r>
                      <a:rPr lang="en-GB" i="1">
                        <a:latin typeface="Cambria Math" panose="02040503050406030204" pitchFamily="18" charset="0"/>
                      </a:rPr>
                      <m:t>h𝑒𝑖𝑔h𝑡</m:t>
                    </m:r>
                    <m:r>
                      <a:rPr lang="en-GB" i="1">
                        <a:latin typeface="Cambria Math" panose="02040503050406030204" pitchFamily="18" charset="0"/>
                      </a:rPr>
                      <m:t> ∗ </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4</m:t>
                        </m:r>
                      </m:sub>
                    </m:sSub>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𝑖𝑛𝑝</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h</m:t>
                        </m:r>
                      </m:e>
                      <m:sub>
                        <m:r>
                          <a:rPr lang="en-GB" b="0" i="1" smtClean="0">
                            <a:latin typeface="Cambria Math" panose="02040503050406030204" pitchFamily="18" charset="0"/>
                          </a:rPr>
                          <m:t>2</m:t>
                        </m:r>
                      </m:sub>
                    </m:sSub>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𝜎</m:t>
                    </m:r>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𝑖𝑛𝑝</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2</m:t>
                        </m:r>
                      </m:sub>
                    </m:sSub>
                    <m:r>
                      <a:rPr lang="en-GB" i="1">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𝑖𝑛𝑝</m:t>
                        </m:r>
                      </m:e>
                      <m:sub>
                        <m:r>
                          <a:rPr lang="en-GB" b="0" i="1" smtClean="0">
                            <a:latin typeface="Cambria Math" panose="02040503050406030204" pitchFamily="18" charset="0"/>
                          </a:rPr>
                          <m:t>3</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5</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6</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m:t>
                        </m:r>
                      </m:sub>
                    </m:sSub>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𝑖𝑛𝑝</m:t>
                        </m:r>
                      </m:e>
                      <m:sub>
                        <m:r>
                          <a:rPr lang="en-GB" b="0" i="1" smtClean="0">
                            <a:latin typeface="Cambria Math" panose="02040503050406030204" pitchFamily="18" charset="0"/>
                            <a:ea typeface="Cambria Math" panose="02040503050406030204" pitchFamily="18" charset="0"/>
                          </a:rPr>
                          <m:t>3</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3</m:t>
                        </m:r>
                      </m:sub>
                    </m:sSub>
                    <m:r>
                      <a:rPr lang="en-GB" b="0" i="1" smtClean="0">
                        <a:latin typeface="Cambria Math" panose="02040503050406030204" pitchFamily="18" charset="0"/>
                        <a:ea typeface="Cambria Math" panose="02040503050406030204" pitchFamily="18" charset="0"/>
                      </a:rPr>
                      <m:t>)</m:t>
                    </m:r>
                  </m:oMath>
                </a14:m>
                <a:endParaRPr lang="en-US" dirty="0"/>
              </a:p>
              <a:p>
                <a:r>
                  <a:rPr lang="en-US" dirty="0"/>
                  <a:t>Thus, we have now propagated our inputs through the network. This is “feed-forward” part of network.</a:t>
                </a:r>
              </a:p>
              <a:p>
                <a:r>
                  <a:rPr lang="en-US" dirty="0"/>
                  <a:t>We might say something like:</a:t>
                </a:r>
              </a:p>
              <a:p>
                <a:pPr marL="0" indent="0">
                  <a:buNone/>
                </a:pPr>
                <a:r>
                  <a:rPr lang="en-US" dirty="0"/>
                  <a:t>gender</a:t>
                </a:r>
                <a14:m>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GB" b="0" i="1" smtClean="0">
                                <a:latin typeface="Cambria Math" panose="02040503050406030204" pitchFamily="18" charset="0"/>
                              </a:rPr>
                              <m:t>𝐺𝑖𝑟𝑙</m:t>
                            </m:r>
                            <m:r>
                              <a:rPr lang="en-US"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US" i="1" smtClean="0">
                                <a:latin typeface="Cambria Math" panose="02040503050406030204" pitchFamily="18" charset="0"/>
                              </a:rPr>
                              <m:t>&lt;0</m:t>
                            </m:r>
                            <m:r>
                              <a:rPr lang="en-GB" b="0" i="1" smtClean="0">
                                <a:latin typeface="Cambria Math" panose="02040503050406030204" pitchFamily="18" charset="0"/>
                              </a:rPr>
                              <m:t>.5</m:t>
                            </m:r>
                          </m:e>
                          <m:e>
                            <m:r>
                              <a:rPr lang="en-US" i="1" smtClean="0">
                                <a:latin typeface="Cambria Math" panose="02040503050406030204" pitchFamily="18" charset="0"/>
                              </a:rPr>
                              <m:t>&amp;</m:t>
                            </m:r>
                            <m:r>
                              <a:rPr lang="en-GB" b="0" i="1" smtClean="0">
                                <a:latin typeface="Cambria Math" panose="02040503050406030204" pitchFamily="18" charset="0"/>
                              </a:rPr>
                              <m:t>𝐵𝑜𝑦</m:t>
                            </m:r>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US" i="1" smtClean="0">
                                <a:latin typeface="Cambria Math" panose="02040503050406030204" pitchFamily="18" charset="0"/>
                              </a:rPr>
                              <m:t>≥</m:t>
                            </m:r>
                            <m:r>
                              <a:rPr lang="en-GB" b="0" i="1" smtClean="0">
                                <a:latin typeface="Cambria Math" panose="02040503050406030204" pitchFamily="18" charset="0"/>
                              </a:rPr>
                              <m:t>0.5</m:t>
                            </m:r>
                          </m:e>
                        </m:eqArr>
                      </m:e>
                    </m:d>
                  </m:oMath>
                </a14:m>
                <a:endParaRPr lang="en-US" dirty="0"/>
              </a:p>
              <a:p>
                <a:pPr marL="0" indent="0">
                  <a:buNone/>
                </a:pPr>
                <a:endParaRPr lang="en-US" dirty="0"/>
              </a:p>
              <a:p>
                <a:endParaRPr lang="en-US" dirty="0"/>
              </a:p>
            </p:txBody>
          </p:sp>
        </mc:Choice>
        <mc:Fallback xmlns="">
          <p:sp>
            <p:nvSpPr>
              <p:cNvPr id="8198" name="Content Placeholder 8197">
                <a:extLst>
                  <a:ext uri="{FF2B5EF4-FFF2-40B4-BE49-F238E27FC236}">
                    <a16:creationId xmlns:a16="http://schemas.microsoft.com/office/drawing/2014/main" id="{EFD489E8-C78E-6009-D511-06CE699F4779}"/>
                  </a:ext>
                </a:extLst>
              </p:cNvPr>
              <p:cNvSpPr>
                <a:spLocks noGrp="1" noRot="1" noChangeAspect="1" noMove="1" noResize="1" noEditPoints="1" noAdjustHandles="1" noChangeArrowheads="1" noChangeShapeType="1" noTextEdit="1"/>
              </p:cNvSpPr>
              <p:nvPr>
                <p:ph idx="1"/>
              </p:nvPr>
            </p:nvSpPr>
            <p:spPr>
              <a:xfrm>
                <a:off x="328773" y="1503956"/>
                <a:ext cx="4053155" cy="5292399"/>
              </a:xfrm>
              <a:blipFill>
                <a:blip r:embed="rId2"/>
                <a:stretch>
                  <a:fillRect l="-1353" t="-230"/>
                </a:stretch>
              </a:blipFill>
            </p:spPr>
            <p:txBody>
              <a:bodyPr/>
              <a:lstStyle/>
              <a:p>
                <a:r>
                  <a:rPr lang="en-GB">
                    <a:noFill/>
                  </a:rPr>
                  <a:t> </a:t>
                </a:r>
              </a:p>
            </p:txBody>
          </p:sp>
        </mc:Fallback>
      </mc:AlternateContent>
      <p:sp>
        <p:nvSpPr>
          <p:cNvPr id="137" name="Rectangle 13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Machine Learning for Beginners: An Introduction to Neural Networks -  victorzhou.com">
            <a:extLst>
              <a:ext uri="{FF2B5EF4-FFF2-40B4-BE49-F238E27FC236}">
                <a16:creationId xmlns:a16="http://schemas.microsoft.com/office/drawing/2014/main" id="{BBD4F107-6C01-4DBF-8C63-EBA81A4CAC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3366" y="2017729"/>
            <a:ext cx="6227064" cy="283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29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8">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763575" y="148975"/>
            <a:ext cx="3066937" cy="1188720"/>
          </a:xfrm>
        </p:spPr>
        <p:txBody>
          <a:bodyPr vert="horz" lIns="274320" tIns="182880" rIns="274320" bIns="182880" rtlCol="0" anchorCtr="1">
            <a:normAutofit/>
          </a:bodyPr>
          <a:lstStyle/>
          <a:p>
            <a:r>
              <a:rPr lang="en-US" dirty="0"/>
              <a:t>Neural Networks</a:t>
            </a:r>
          </a:p>
        </p:txBody>
      </p:sp>
      <mc:AlternateContent xmlns:mc="http://schemas.openxmlformats.org/markup-compatibility/2006" xmlns:a14="http://schemas.microsoft.com/office/drawing/2010/main">
        <mc:Choice Requires="a14">
          <p:sp>
            <p:nvSpPr>
              <p:cNvPr id="8198" name="Content Placeholder 8197">
                <a:extLst>
                  <a:ext uri="{FF2B5EF4-FFF2-40B4-BE49-F238E27FC236}">
                    <a16:creationId xmlns:a16="http://schemas.microsoft.com/office/drawing/2014/main" id="{EFD489E8-C78E-6009-D511-06CE699F4779}"/>
                  </a:ext>
                </a:extLst>
              </p:cNvPr>
              <p:cNvSpPr>
                <a:spLocks noGrp="1"/>
              </p:cNvSpPr>
              <p:nvPr>
                <p:ph idx="1"/>
              </p:nvPr>
            </p:nvSpPr>
            <p:spPr>
              <a:xfrm>
                <a:off x="439083" y="2587881"/>
                <a:ext cx="4053155" cy="1963572"/>
              </a:xfrm>
            </p:spPr>
            <p:txBody>
              <a:bodyPr>
                <a:normAutofit/>
              </a:bodyPr>
              <a:lstStyle/>
              <a:p>
                <a:r>
                  <a:rPr lang="en-US" dirty="0"/>
                  <a:t>And remember, we store the values </a:t>
                </a:r>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3</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4</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5</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6</m:t>
                        </m:r>
                      </m:sub>
                    </m:sSub>
                  </m:oMath>
                </a14:m>
                <a:r>
                  <a:rPr lang="en-US" dirty="0"/>
                  <a:t>,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𝑏</m:t>
                        </m:r>
                      </m:e>
                      <m:sub>
                        <m:r>
                          <a:rPr lang="en-GB" i="1">
                            <a:latin typeface="Cambria Math" panose="02040503050406030204" pitchFamily="18" charset="0"/>
                            <a:ea typeface="Cambria Math" panose="02040503050406030204" pitchFamily="18" charset="0"/>
                          </a:rPr>
                          <m:t>1</m:t>
                        </m:r>
                      </m:sub>
                    </m:sSub>
                  </m:oMath>
                </a14:m>
                <a:r>
                  <a:rPr lang="en-US" dirty="0"/>
                  <a:t>,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𝑏</m:t>
                        </m:r>
                      </m:e>
                      <m:sub>
                        <m:r>
                          <a:rPr lang="en-GB" i="1">
                            <a:latin typeface="Cambria Math" panose="02040503050406030204" pitchFamily="18" charset="0"/>
                            <a:ea typeface="Cambria Math" panose="02040503050406030204" pitchFamily="18" charset="0"/>
                          </a:rPr>
                          <m:t>2</m:t>
                        </m:r>
                      </m:sub>
                    </m:sSub>
                  </m:oMath>
                </a14:m>
                <a:r>
                  <a:rPr lang="en-US" dirty="0"/>
                  <a:t> and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𝑏</m:t>
                        </m:r>
                      </m:e>
                      <m:sub>
                        <m:r>
                          <a:rPr lang="en-GB" i="1">
                            <a:latin typeface="Cambria Math" panose="02040503050406030204" pitchFamily="18" charset="0"/>
                            <a:ea typeface="Cambria Math" panose="02040503050406030204" pitchFamily="18" charset="0"/>
                          </a:rPr>
                          <m:t>3</m:t>
                        </m:r>
                      </m:sub>
                    </m:sSub>
                  </m:oMath>
                </a14:m>
                <a:r>
                  <a:rPr lang="en-US" dirty="0"/>
                  <a:t>.</a:t>
                </a:r>
              </a:p>
              <a:p>
                <a:r>
                  <a:rPr lang="en-US" dirty="0"/>
                  <a:t>These values determine what kind of line the model draws (i.e., how it decides to convert weight and height into gender).</a:t>
                </a:r>
              </a:p>
              <a:p>
                <a:pPr marL="0" indent="0">
                  <a:buNone/>
                </a:pPr>
                <a:endParaRPr lang="en-US" dirty="0"/>
              </a:p>
              <a:p>
                <a:endParaRPr lang="en-US" dirty="0"/>
              </a:p>
            </p:txBody>
          </p:sp>
        </mc:Choice>
        <mc:Fallback xmlns="">
          <p:sp>
            <p:nvSpPr>
              <p:cNvPr id="8198" name="Content Placeholder 8197">
                <a:extLst>
                  <a:ext uri="{FF2B5EF4-FFF2-40B4-BE49-F238E27FC236}">
                    <a16:creationId xmlns:a16="http://schemas.microsoft.com/office/drawing/2014/main" id="{EFD489E8-C78E-6009-D511-06CE699F4779}"/>
                  </a:ext>
                </a:extLst>
              </p:cNvPr>
              <p:cNvSpPr>
                <a:spLocks noGrp="1" noRot="1" noChangeAspect="1" noMove="1" noResize="1" noEditPoints="1" noAdjustHandles="1" noChangeArrowheads="1" noChangeShapeType="1" noTextEdit="1"/>
              </p:cNvSpPr>
              <p:nvPr>
                <p:ph idx="1"/>
              </p:nvPr>
            </p:nvSpPr>
            <p:spPr>
              <a:xfrm>
                <a:off x="439083" y="2587881"/>
                <a:ext cx="4053155" cy="1963572"/>
              </a:xfrm>
              <a:blipFill>
                <a:blip r:embed="rId2"/>
                <a:stretch>
                  <a:fillRect l="-902" t="-1863"/>
                </a:stretch>
              </a:blipFill>
            </p:spPr>
            <p:txBody>
              <a:bodyPr/>
              <a:lstStyle/>
              <a:p>
                <a:r>
                  <a:rPr lang="en-GB">
                    <a:noFill/>
                  </a:rPr>
                  <a:t> </a:t>
                </a:r>
              </a:p>
            </p:txBody>
          </p:sp>
        </mc:Fallback>
      </mc:AlternateContent>
      <p:sp>
        <p:nvSpPr>
          <p:cNvPr id="137" name="Rectangle 13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Machine Learning for Beginners: An Introduction to Neural Networks -  victorzhou.com">
            <a:extLst>
              <a:ext uri="{FF2B5EF4-FFF2-40B4-BE49-F238E27FC236}">
                <a16:creationId xmlns:a16="http://schemas.microsoft.com/office/drawing/2014/main" id="{BBD4F107-6C01-4DBF-8C63-EBA81A4CAC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3366" y="2017729"/>
            <a:ext cx="6227064" cy="283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06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2184902" y="476670"/>
            <a:ext cx="7729728" cy="1188720"/>
          </a:xfrm>
        </p:spPr>
        <p:txBody>
          <a:bodyPr/>
          <a:lstStyle/>
          <a:p>
            <a:r>
              <a:rPr lang="en-GB" dirty="0"/>
              <a:t>Neural Networks</a:t>
            </a:r>
          </a:p>
        </p:txBody>
      </p:sp>
      <p:sp>
        <p:nvSpPr>
          <p:cNvPr id="3" name="Content Placeholder 2">
            <a:extLst>
              <a:ext uri="{FF2B5EF4-FFF2-40B4-BE49-F238E27FC236}">
                <a16:creationId xmlns:a16="http://schemas.microsoft.com/office/drawing/2014/main" id="{A0866E63-42FF-4B39-9E58-58CF88D96384}"/>
              </a:ext>
            </a:extLst>
          </p:cNvPr>
          <p:cNvSpPr>
            <a:spLocks noGrp="1"/>
          </p:cNvSpPr>
          <p:nvPr>
            <p:ph idx="1"/>
          </p:nvPr>
        </p:nvSpPr>
        <p:spPr>
          <a:xfrm>
            <a:off x="2231136" y="1882894"/>
            <a:ext cx="7729728" cy="4440850"/>
          </a:xfrm>
        </p:spPr>
        <p:txBody>
          <a:bodyPr/>
          <a:lstStyle/>
          <a:p>
            <a:r>
              <a:rPr lang="en-GB" dirty="0"/>
              <a:t>As neural networks can draw any line, they are able to solve an extremely large range of problems.</a:t>
            </a:r>
          </a:p>
          <a:p>
            <a:r>
              <a:rPr lang="en-GB" dirty="0"/>
              <a:t>The challenge with neural networks is now finding what combination of weights and biases can be used to draw that line (or sets of lines).</a:t>
            </a:r>
          </a:p>
          <a:p>
            <a:r>
              <a:rPr lang="en-GB" dirty="0"/>
              <a:t>Unlike linear regression, there is no precise mathematical formula for this problem.</a:t>
            </a:r>
          </a:p>
          <a:p>
            <a:r>
              <a:rPr lang="en-GB" dirty="0"/>
              <a:t>There are various stochastic techniques used to solved this problem. Most of these attempts involve advanced mathematics and data in order to continuously improve the model</a:t>
            </a:r>
          </a:p>
          <a:p>
            <a:r>
              <a:rPr lang="en-GB" dirty="0"/>
              <a:t>But it’s important to separate the data model from the training method</a:t>
            </a:r>
          </a:p>
        </p:txBody>
      </p:sp>
    </p:spTree>
    <p:extLst>
      <p:ext uri="{BB962C8B-B14F-4D97-AF65-F5344CB8AC3E}">
        <p14:creationId xmlns:p14="http://schemas.microsoft.com/office/powerpoint/2010/main" val="355618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8" name="Picture 4" descr="xkcd: Machine Learning">
            <a:extLst>
              <a:ext uri="{FF2B5EF4-FFF2-40B4-BE49-F238E27FC236}">
                <a16:creationId xmlns:a16="http://schemas.microsoft.com/office/drawing/2014/main" id="{71B3A52C-D0AF-4669-BE4B-FF177D36D5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75359" y="804334"/>
            <a:ext cx="4441282"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122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C345-EC3B-49B1-A4AF-B4BAA0417349}"/>
              </a:ext>
            </a:extLst>
          </p:cNvPr>
          <p:cNvSpPr>
            <a:spLocks noGrp="1"/>
          </p:cNvSpPr>
          <p:nvPr>
            <p:ph type="title"/>
          </p:nvPr>
        </p:nvSpPr>
        <p:spPr/>
        <p:txBody>
          <a:bodyPr/>
          <a:lstStyle/>
          <a:p>
            <a:r>
              <a:rPr lang="en-GB" dirty="0"/>
              <a:t>Backpropagation</a:t>
            </a:r>
          </a:p>
        </p:txBody>
      </p:sp>
      <p:sp>
        <p:nvSpPr>
          <p:cNvPr id="3" name="Content Placeholder 2">
            <a:extLst>
              <a:ext uri="{FF2B5EF4-FFF2-40B4-BE49-F238E27FC236}">
                <a16:creationId xmlns:a16="http://schemas.microsoft.com/office/drawing/2014/main" id="{D5ECB6DF-0F14-4408-BFFD-25260E77821D}"/>
              </a:ext>
            </a:extLst>
          </p:cNvPr>
          <p:cNvSpPr>
            <a:spLocks noGrp="1"/>
          </p:cNvSpPr>
          <p:nvPr>
            <p:ph idx="1"/>
          </p:nvPr>
        </p:nvSpPr>
        <p:spPr/>
        <p:txBody>
          <a:bodyPr/>
          <a:lstStyle/>
          <a:p>
            <a:r>
              <a:rPr lang="en-GB" dirty="0"/>
              <a:t>The challenge with these AI models is choosing the right values for the weights and biases in order to make the most effective neural network possible.</a:t>
            </a:r>
          </a:p>
          <a:p>
            <a:r>
              <a:rPr lang="en-GB" dirty="0"/>
              <a:t>We will focus on supervised learning techniques for training the model.</a:t>
            </a:r>
          </a:p>
          <a:p>
            <a:r>
              <a:rPr lang="en-GB" dirty="0"/>
              <a:t>Supervised learning requires a dataset of labelled items. For example, we might have a dataset of images that are labelled as either “cat” or “dog”. We may have a dataset of people’s height, weight and gender.</a:t>
            </a:r>
          </a:p>
          <a:p>
            <a:r>
              <a:rPr lang="en-GB" dirty="0"/>
              <a:t>Given these datapoints, we can constantly improve the weights and biases of our network to draw a better line</a:t>
            </a:r>
          </a:p>
        </p:txBody>
      </p:sp>
    </p:spTree>
    <p:extLst>
      <p:ext uri="{BB962C8B-B14F-4D97-AF65-F5344CB8AC3E}">
        <p14:creationId xmlns:p14="http://schemas.microsoft.com/office/powerpoint/2010/main" val="31483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0384-9434-4971-8C63-0572FDAF4A3F}"/>
              </a:ext>
            </a:extLst>
          </p:cNvPr>
          <p:cNvSpPr>
            <a:spLocks noGrp="1"/>
          </p:cNvSpPr>
          <p:nvPr>
            <p:ph type="title"/>
          </p:nvPr>
        </p:nvSpPr>
        <p:spPr>
          <a:xfrm>
            <a:off x="2231136" y="471532"/>
            <a:ext cx="7729728" cy="1188720"/>
          </a:xfrm>
        </p:spPr>
        <p:txBody>
          <a:bodyPr/>
          <a:lstStyle/>
          <a:p>
            <a:r>
              <a:rPr lang="en-GB" dirty="0"/>
              <a:t>Backpropagation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365D3D-6159-4873-90F0-BF583FC3C589}"/>
                  </a:ext>
                </a:extLst>
              </p:cNvPr>
              <p:cNvSpPr>
                <a:spLocks noGrp="1"/>
              </p:cNvSpPr>
              <p:nvPr>
                <p:ph idx="1"/>
              </p:nvPr>
            </p:nvSpPr>
            <p:spPr>
              <a:xfrm>
                <a:off x="2231136" y="1954813"/>
                <a:ext cx="7729728" cy="3860360"/>
              </a:xfrm>
            </p:spPr>
            <p:txBody>
              <a:bodyPr/>
              <a:lstStyle/>
              <a:p>
                <a:r>
                  <a:rPr lang="en-GB" dirty="0"/>
                  <a:t>In order to improve our network, we need some mathematical function, </a:t>
                </a:r>
                <a14:m>
                  <m:oMath xmlns:m="http://schemas.openxmlformats.org/officeDocument/2006/math">
                    <m:r>
                      <a:rPr lang="en-GB" b="0" i="1" smtClean="0">
                        <a:latin typeface="Cambria Math" panose="02040503050406030204" pitchFamily="18" charset="0"/>
                      </a:rPr>
                      <m:t>𝑙</m:t>
                    </m:r>
                  </m:oMath>
                </a14:m>
                <a:r>
                  <a:rPr lang="en-GB" dirty="0"/>
                  <a:t>, that describes how close a given network guess is to the correct output.</a:t>
                </a:r>
              </a:p>
              <a:p>
                <a:r>
                  <a:rPr lang="en-GB" dirty="0"/>
                  <a:t>Let’s use our gender neural network as an example. The output node should be 1 if the height and weight match those of a boy. If it matches a girl it should be 0.  Thus, the output can be interpreted as “probability that person is a boy”.</a:t>
                </a:r>
              </a:p>
              <a:p>
                <a:r>
                  <a:rPr lang="en-GB" dirty="0"/>
                  <a:t>A common loss function is called mean square error. It takes the magnitude of the error and squares it for all output nodes.</a:t>
                </a:r>
              </a:p>
            </p:txBody>
          </p:sp>
        </mc:Choice>
        <mc:Fallback xmlns="">
          <p:sp>
            <p:nvSpPr>
              <p:cNvPr id="3" name="Content Placeholder 2">
                <a:extLst>
                  <a:ext uri="{FF2B5EF4-FFF2-40B4-BE49-F238E27FC236}">
                    <a16:creationId xmlns:a16="http://schemas.microsoft.com/office/drawing/2014/main" id="{81365D3D-6159-4873-90F0-BF583FC3C589}"/>
                  </a:ext>
                </a:extLst>
              </p:cNvPr>
              <p:cNvSpPr>
                <a:spLocks noGrp="1" noRot="1" noChangeAspect="1" noMove="1" noResize="1" noEditPoints="1" noAdjustHandles="1" noChangeArrowheads="1" noChangeShapeType="1" noTextEdit="1"/>
              </p:cNvSpPr>
              <p:nvPr>
                <p:ph idx="1"/>
              </p:nvPr>
            </p:nvSpPr>
            <p:spPr>
              <a:xfrm>
                <a:off x="2231136" y="1954813"/>
                <a:ext cx="7729728" cy="3860360"/>
              </a:xfrm>
              <a:blipFill>
                <a:blip r:embed="rId2"/>
                <a:stretch>
                  <a:fillRect l="-473" t="-948" r="-631"/>
                </a:stretch>
              </a:blipFill>
            </p:spPr>
            <p:txBody>
              <a:bodyPr/>
              <a:lstStyle/>
              <a:p>
                <a:r>
                  <a:rPr lang="en-GB">
                    <a:noFill/>
                  </a:rPr>
                  <a:t> </a:t>
                </a:r>
              </a:p>
            </p:txBody>
          </p:sp>
        </mc:Fallback>
      </mc:AlternateContent>
      <p:pic>
        <p:nvPicPr>
          <p:cNvPr id="10242" name="Picture 2" descr="Understanding the 3 most common loss functions for Machine Learning  Regression | by George Seif | Towards Data Science">
            <a:extLst>
              <a:ext uri="{FF2B5EF4-FFF2-40B4-BE49-F238E27FC236}">
                <a16:creationId xmlns:a16="http://schemas.microsoft.com/office/drawing/2014/main" id="{248CA78D-457A-4628-94AD-687B603DF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273" y="4734888"/>
            <a:ext cx="38481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44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0384-9434-4971-8C63-0572FDAF4A3F}"/>
              </a:ext>
            </a:extLst>
          </p:cNvPr>
          <p:cNvSpPr>
            <a:spLocks noGrp="1"/>
          </p:cNvSpPr>
          <p:nvPr>
            <p:ph type="title"/>
          </p:nvPr>
        </p:nvSpPr>
        <p:spPr>
          <a:xfrm>
            <a:off x="2231136" y="471532"/>
            <a:ext cx="7729728" cy="1188720"/>
          </a:xfrm>
        </p:spPr>
        <p:txBody>
          <a:bodyPr/>
          <a:lstStyle/>
          <a:p>
            <a:r>
              <a:rPr lang="en-GB" dirty="0"/>
              <a:t>Backpropagation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365D3D-6159-4873-90F0-BF583FC3C589}"/>
                  </a:ext>
                </a:extLst>
              </p:cNvPr>
              <p:cNvSpPr>
                <a:spLocks noGrp="1"/>
              </p:cNvSpPr>
              <p:nvPr>
                <p:ph idx="1"/>
              </p:nvPr>
            </p:nvSpPr>
            <p:spPr>
              <a:xfrm>
                <a:off x="2231136" y="1954813"/>
                <a:ext cx="7729728" cy="3860360"/>
              </a:xfrm>
            </p:spPr>
            <p:txBody>
              <a:bodyPr/>
              <a:lstStyle/>
              <a:p>
                <a:r>
                  <a:rPr lang="en-GB" dirty="0"/>
                  <a:t>So, for our specific network, </a:t>
                </a:r>
                <a14:m>
                  <m:oMath xmlns:m="http://schemas.openxmlformats.org/officeDocument/2006/math">
                    <m:r>
                      <a:rPr lang="en-GB" i="1">
                        <a:latin typeface="Cambria Math" panose="02040503050406030204" pitchFamily="18" charset="0"/>
                      </a:rPr>
                      <m:t>𝑙</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US"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𝑜</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1</m:t>
                            </m:r>
                          </m:sub>
                        </m:sSub>
                        <m:r>
                          <a:rPr lang="en-GB" i="1">
                            <a:latin typeface="Cambria Math" panose="02040503050406030204" pitchFamily="18" charset="0"/>
                          </a:rPr>
                          <m:t>)</m:t>
                        </m:r>
                      </m:e>
                      <m:sup>
                        <m:r>
                          <a:rPr lang="en-GB" b="0" i="1" smtClean="0">
                            <a:latin typeface="Cambria Math" panose="02040503050406030204" pitchFamily="18" charset="0"/>
                          </a:rPr>
                          <m:t>2</m:t>
                        </m:r>
                      </m:sup>
                    </m:sSup>
                  </m:oMath>
                </a14:m>
                <a:r>
                  <a:rPr lang="en-GB" dirty="0"/>
                  <a:t> . Where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1</m:t>
                        </m:r>
                      </m:sub>
                    </m:sSub>
                  </m:oMath>
                </a14:m>
                <a:r>
                  <a:rPr lang="en-GB" dirty="0"/>
                  <a:t> is the image label (i.e.,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1</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eqArr>
                          <m:eqArrPr>
                            <m:ctrlPr>
                              <a:rPr lang="en-GB" b="0" i="1" smtClean="0">
                                <a:latin typeface="Cambria Math" panose="02040503050406030204" pitchFamily="18" charset="0"/>
                              </a:rPr>
                            </m:ctrlPr>
                          </m:eqArrPr>
                          <m:e>
                            <m:r>
                              <a:rPr lang="en-GB" b="0" i="1" smtClean="0">
                                <a:latin typeface="Cambria Math" panose="02040503050406030204" pitchFamily="18" charset="0"/>
                              </a:rPr>
                              <m:t>1,  </m:t>
                            </m:r>
                            <m:r>
                              <a:rPr lang="en-GB" b="0" i="1" smtClean="0">
                                <a:latin typeface="Cambria Math" panose="02040503050406030204" pitchFamily="18" charset="0"/>
                              </a:rPr>
                              <m:t>𝑝𝑒𝑟𝑠𝑜𝑛</m:t>
                            </m:r>
                            <m:r>
                              <a:rPr lang="en-GB" b="0" i="1" smtClean="0">
                                <a:latin typeface="Cambria Math" panose="02040503050406030204" pitchFamily="18" charset="0"/>
                              </a:rPr>
                              <m:t> </m:t>
                            </m:r>
                            <m:r>
                              <a:rPr lang="en-GB" b="0" i="1" smtClean="0">
                                <a:latin typeface="Cambria Math" panose="02040503050406030204" pitchFamily="18" charset="0"/>
                              </a:rPr>
                              <m:t>𝑖𝑠</m:t>
                            </m:r>
                            <m:r>
                              <a:rPr lang="en-GB" b="0" i="1" smtClean="0">
                                <a:latin typeface="Cambria Math" panose="02040503050406030204" pitchFamily="18" charset="0"/>
                              </a:rPr>
                              <m:t> </m:t>
                            </m:r>
                            <m:r>
                              <a:rPr lang="en-GB" b="0" i="1" smtClean="0">
                                <a:latin typeface="Cambria Math" panose="02040503050406030204" pitchFamily="18" charset="0"/>
                              </a:rPr>
                              <m:t>𝑏𝑜𝑦</m:t>
                            </m:r>
                          </m:e>
                          <m:e>
                            <m:r>
                              <a:rPr lang="en-GB" b="0" i="1" smtClean="0">
                                <a:latin typeface="Cambria Math" panose="02040503050406030204" pitchFamily="18" charset="0"/>
                              </a:rPr>
                              <m:t>&amp;0,  </m:t>
                            </m:r>
                            <m:r>
                              <a:rPr lang="en-GB" b="0" i="1" smtClean="0">
                                <a:latin typeface="Cambria Math" panose="02040503050406030204" pitchFamily="18" charset="0"/>
                              </a:rPr>
                              <m:t>𝑝𝑒𝑟𝑠𝑜𝑛</m:t>
                            </m:r>
                            <m:r>
                              <a:rPr lang="en-GB" b="0" i="1" smtClean="0">
                                <a:latin typeface="Cambria Math" panose="02040503050406030204" pitchFamily="18" charset="0"/>
                              </a:rPr>
                              <m:t> </m:t>
                            </m:r>
                            <m:r>
                              <a:rPr lang="en-GB" b="0" i="1" smtClean="0">
                                <a:latin typeface="Cambria Math" panose="02040503050406030204" pitchFamily="18" charset="0"/>
                              </a:rPr>
                              <m:t>𝑖𝑠</m:t>
                            </m:r>
                            <m:r>
                              <a:rPr lang="en-GB" b="0" i="1" smtClean="0">
                                <a:latin typeface="Cambria Math" panose="02040503050406030204" pitchFamily="18" charset="0"/>
                              </a:rPr>
                              <m:t> </m:t>
                            </m:r>
                            <m:r>
                              <a:rPr lang="en-GB" b="0" i="1" smtClean="0">
                                <a:latin typeface="Cambria Math" panose="02040503050406030204" pitchFamily="18" charset="0"/>
                              </a:rPr>
                              <m:t>𝑔𝑖𝑟𝑙</m:t>
                            </m:r>
                          </m:e>
                        </m:eqArr>
                      </m:e>
                    </m:d>
                  </m:oMath>
                </a14:m>
                <a:r>
                  <a:rPr lang="en-GB" dirty="0"/>
                  <a:t> </a:t>
                </a:r>
              </a:p>
              <a:p>
                <a:r>
                  <a:rPr lang="en-GB" dirty="0"/>
                  <a:t>We know have some function that tells us how wrong / right our network is. We want to minimise this function (get it as close to zero as possible).</a:t>
                </a:r>
              </a:p>
              <a:p>
                <a:r>
                  <a:rPr lang="en-GB" dirty="0"/>
                  <a:t>As shown earlier, we know the complete mathematical formula for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oMath>
                </a14:m>
                <a:r>
                  <a:rPr lang="en-GB" dirty="0"/>
                  <a:t>, thus we can take the derivate of the function.</a:t>
                </a:r>
              </a:p>
              <a:p>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1</m:t>
                            </m:r>
                          </m:sub>
                        </m:sSub>
                      </m:den>
                    </m:f>
                    <m:r>
                      <a:rPr lang="en-GB" b="0" i="1" smtClean="0">
                        <a:latin typeface="Cambria Math" panose="02040503050406030204" pitchFamily="18" charset="0"/>
                      </a:rPr>
                      <m:t>=2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81365D3D-6159-4873-90F0-BF583FC3C589}"/>
                  </a:ext>
                </a:extLst>
              </p:cNvPr>
              <p:cNvSpPr>
                <a:spLocks noGrp="1" noRot="1" noChangeAspect="1" noMove="1" noResize="1" noEditPoints="1" noAdjustHandles="1" noChangeArrowheads="1" noChangeShapeType="1" noTextEdit="1"/>
              </p:cNvSpPr>
              <p:nvPr>
                <p:ph idx="1"/>
              </p:nvPr>
            </p:nvSpPr>
            <p:spPr>
              <a:xfrm>
                <a:off x="2231136" y="1954813"/>
                <a:ext cx="7729728" cy="3860360"/>
              </a:xfrm>
              <a:blipFill>
                <a:blip r:embed="rId2"/>
                <a:stretch>
                  <a:fillRect l="-473" t="-948" r="-710"/>
                </a:stretch>
              </a:blipFill>
            </p:spPr>
            <p:txBody>
              <a:bodyPr/>
              <a:lstStyle/>
              <a:p>
                <a:r>
                  <a:rPr lang="en-GB">
                    <a:noFill/>
                  </a:rPr>
                  <a:t> </a:t>
                </a:r>
              </a:p>
            </p:txBody>
          </p:sp>
        </mc:Fallback>
      </mc:AlternateContent>
    </p:spTree>
    <p:extLst>
      <p:ext uri="{BB962C8B-B14F-4D97-AF65-F5344CB8AC3E}">
        <p14:creationId xmlns:p14="http://schemas.microsoft.com/office/powerpoint/2010/main" val="2291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D62-1EC1-4241-B2D0-30079E9733A7}"/>
              </a:ext>
            </a:extLst>
          </p:cNvPr>
          <p:cNvSpPr>
            <a:spLocks noGrp="1"/>
          </p:cNvSpPr>
          <p:nvPr>
            <p:ph type="title"/>
          </p:nvPr>
        </p:nvSpPr>
        <p:spPr/>
        <p:txBody>
          <a:bodyPr/>
          <a:lstStyle/>
          <a:p>
            <a:r>
              <a:rPr lang="en-GB" dirty="0"/>
              <a:t>Backpropagation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05C9C-B590-4599-8D13-36EE7B30E9B8}"/>
                  </a:ext>
                </a:extLst>
              </p:cNvPr>
              <p:cNvSpPr>
                <a:spLocks noGrp="1"/>
              </p:cNvSpPr>
              <p:nvPr>
                <p:ph idx="1"/>
              </p:nvPr>
            </p:nvSpPr>
            <p:spPr/>
            <p:txBody>
              <a:bodyPr/>
              <a:lstStyle/>
              <a:p>
                <a:r>
                  <a:rPr lang="en-GB" dirty="0"/>
                  <a:t>As we know all the weights and biases, we can use the chain rule to find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den>
                    </m:f>
                  </m:oMath>
                </a14:m>
                <a:r>
                  <a:rPr lang="en-GB" dirty="0"/>
                  <a:t> and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𝑑𝑙</m:t>
                        </m:r>
                      </m:num>
                      <m:den>
                        <m:r>
                          <a:rPr lang="en-GB" i="1">
                            <a:latin typeface="Cambria Math" panose="02040503050406030204" pitchFamily="18" charset="0"/>
                          </a:rPr>
                          <m:t>𝑑</m:t>
                        </m:r>
                        <m:sSub>
                          <m:sSubPr>
                            <m:ctrlPr>
                              <a:rPr lang="en-GB" i="1">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den>
                    </m:f>
                  </m:oMath>
                </a14:m>
                <a:r>
                  <a:rPr lang="en-GB" dirty="0"/>
                  <a:t> for all </a:t>
                </a:r>
                <a:r>
                  <a:rPr lang="en-GB" dirty="0" err="1"/>
                  <a:t>i</a:t>
                </a:r>
                <a:r>
                  <a:rPr lang="en-GB" dirty="0"/>
                  <a:t>.</a:t>
                </a:r>
              </a:p>
              <a:p>
                <a:r>
                  <a:rPr lang="en-GB" dirty="0"/>
                  <a:t>We won’t go too much into the maths (this is just an intro!!!)</a:t>
                </a:r>
              </a:p>
              <a:p>
                <a:r>
                  <a:rPr lang="en-GB" dirty="0"/>
                  <a:t>But we calculate the gradient of the loss with respect to each network component and store all these values.</a:t>
                </a:r>
              </a:p>
            </p:txBody>
          </p:sp>
        </mc:Choice>
        <mc:Fallback xmlns="">
          <p:sp>
            <p:nvSpPr>
              <p:cNvPr id="3" name="Content Placeholder 2">
                <a:extLst>
                  <a:ext uri="{FF2B5EF4-FFF2-40B4-BE49-F238E27FC236}">
                    <a16:creationId xmlns:a16="http://schemas.microsoft.com/office/drawing/2014/main" id="{E9805C9C-B590-4599-8D13-36EE7B30E9B8}"/>
                  </a:ext>
                </a:extLst>
              </p:cNvPr>
              <p:cNvSpPr>
                <a:spLocks noGrp="1" noRot="1" noChangeAspect="1" noMove="1" noResize="1" noEditPoints="1" noAdjustHandles="1" noChangeArrowheads="1" noChangeShapeType="1" noTextEdit="1"/>
              </p:cNvSpPr>
              <p:nvPr>
                <p:ph idx="1"/>
              </p:nvPr>
            </p:nvSpPr>
            <p:spPr>
              <a:blipFill>
                <a:blip r:embed="rId2"/>
                <a:stretch>
                  <a:fillRect l="-473"/>
                </a:stretch>
              </a:blipFill>
            </p:spPr>
            <p:txBody>
              <a:bodyPr/>
              <a:lstStyle/>
              <a:p>
                <a:r>
                  <a:rPr lang="en-GB">
                    <a:noFill/>
                  </a:rPr>
                  <a:t> </a:t>
                </a:r>
              </a:p>
            </p:txBody>
          </p:sp>
        </mc:Fallback>
      </mc:AlternateContent>
    </p:spTree>
    <p:extLst>
      <p:ext uri="{BB962C8B-B14F-4D97-AF65-F5344CB8AC3E}">
        <p14:creationId xmlns:p14="http://schemas.microsoft.com/office/powerpoint/2010/main" val="414002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7A03-7405-4D34-8547-C23691619681}"/>
              </a:ext>
            </a:extLst>
          </p:cNvPr>
          <p:cNvSpPr>
            <a:spLocks noGrp="1"/>
          </p:cNvSpPr>
          <p:nvPr>
            <p:ph type="title"/>
          </p:nvPr>
        </p:nvSpPr>
        <p:spPr>
          <a:xfrm>
            <a:off x="5138928" y="964692"/>
            <a:ext cx="6092952" cy="1188720"/>
          </a:xfrm>
        </p:spPr>
        <p:txBody>
          <a:bodyPr>
            <a:normAutofit/>
          </a:bodyPr>
          <a:lstStyle/>
          <a:p>
            <a:r>
              <a:rPr lang="en-GB" dirty="0"/>
              <a:t>Backpropagation</a:t>
            </a:r>
          </a:p>
        </p:txBody>
      </p:sp>
      <p:sp>
        <p:nvSpPr>
          <p:cNvPr id="11" name="Content Placeholder 10">
            <a:extLst>
              <a:ext uri="{FF2B5EF4-FFF2-40B4-BE49-F238E27FC236}">
                <a16:creationId xmlns:a16="http://schemas.microsoft.com/office/drawing/2014/main" id="{44A88D9E-5EFB-D734-C858-C5556A5447F7}"/>
              </a:ext>
            </a:extLst>
          </p:cNvPr>
          <p:cNvSpPr>
            <a:spLocks noGrp="1"/>
          </p:cNvSpPr>
          <p:nvPr>
            <p:ph idx="1"/>
          </p:nvPr>
        </p:nvSpPr>
        <p:spPr>
          <a:xfrm>
            <a:off x="960121" y="964692"/>
            <a:ext cx="3707652" cy="4775335"/>
          </a:xfrm>
        </p:spPr>
        <p:txBody>
          <a:bodyPr>
            <a:normAutofit/>
          </a:bodyPr>
          <a:lstStyle/>
          <a:p>
            <a:r>
              <a:rPr lang="en-US" dirty="0"/>
              <a:t>The gradient represents the direction of steepest ascent at the current point.</a:t>
            </a:r>
          </a:p>
          <a:p>
            <a:r>
              <a:rPr lang="en-US" dirty="0"/>
              <a:t>Thus, if we go the other direction, we get the fastest direction of descent.</a:t>
            </a:r>
          </a:p>
          <a:p>
            <a:r>
              <a:rPr lang="en-US" dirty="0"/>
              <a:t>The y axis can be though of as the loss and the x axis can be thought of as the model.</a:t>
            </a:r>
          </a:p>
          <a:p>
            <a:r>
              <a:rPr lang="en-US" dirty="0"/>
              <a:t>We want to minimize our loss, so we want to follow the gradient line.</a:t>
            </a:r>
          </a:p>
        </p:txBody>
      </p:sp>
      <p:pic>
        <p:nvPicPr>
          <p:cNvPr id="7" name="Picture 6">
            <a:extLst>
              <a:ext uri="{FF2B5EF4-FFF2-40B4-BE49-F238E27FC236}">
                <a16:creationId xmlns:a16="http://schemas.microsoft.com/office/drawing/2014/main" id="{44B007FC-D978-4E66-A2F1-5617A951AA27}"/>
              </a:ext>
            </a:extLst>
          </p:cNvPr>
          <p:cNvPicPr>
            <a:picLocks noChangeAspect="1"/>
          </p:cNvPicPr>
          <p:nvPr/>
        </p:nvPicPr>
        <p:blipFill rotWithShape="1">
          <a:blip r:embed="rId2"/>
          <a:srcRect t="15659" r="-4" b="2473"/>
          <a:stretch/>
        </p:blipFill>
        <p:spPr>
          <a:xfrm>
            <a:off x="5203583" y="2475145"/>
            <a:ext cx="2901385" cy="3264882"/>
          </a:xfrm>
          <a:prstGeom prst="rect">
            <a:avLst/>
          </a:prstGeom>
          <a:ln w="31750" cap="sq">
            <a:solidFill>
              <a:srgbClr val="FFFFFF"/>
            </a:solidFill>
            <a:miter lim="800000"/>
          </a:ln>
        </p:spPr>
      </p:pic>
      <p:pic>
        <p:nvPicPr>
          <p:cNvPr id="5" name="Content Placeholder 4">
            <a:extLst>
              <a:ext uri="{FF2B5EF4-FFF2-40B4-BE49-F238E27FC236}">
                <a16:creationId xmlns:a16="http://schemas.microsoft.com/office/drawing/2014/main" id="{6D0CE932-4A80-44E0-8FE2-723A84BA98CB}"/>
              </a:ext>
            </a:extLst>
          </p:cNvPr>
          <p:cNvPicPr>
            <a:picLocks noChangeAspect="1"/>
          </p:cNvPicPr>
          <p:nvPr/>
        </p:nvPicPr>
        <p:blipFill rotWithShape="1">
          <a:blip r:embed="rId3"/>
          <a:srcRect l="31464" t="18437" r="17436" b="7300"/>
          <a:stretch/>
        </p:blipFill>
        <p:spPr>
          <a:xfrm>
            <a:off x="8265837" y="3077110"/>
            <a:ext cx="2966044" cy="2424700"/>
          </a:xfrm>
          <a:prstGeom prst="rect">
            <a:avLst/>
          </a:prstGeom>
          <a:ln w="31750" cap="sq">
            <a:solidFill>
              <a:srgbClr val="FFFFFF"/>
            </a:solidFill>
            <a:miter lim="800000"/>
          </a:ln>
        </p:spPr>
      </p:pic>
    </p:spTree>
    <p:extLst>
      <p:ext uri="{BB962C8B-B14F-4D97-AF65-F5344CB8AC3E}">
        <p14:creationId xmlns:p14="http://schemas.microsoft.com/office/powerpoint/2010/main" val="158691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7A03-7405-4D34-8547-C23691619681}"/>
              </a:ext>
            </a:extLst>
          </p:cNvPr>
          <p:cNvSpPr>
            <a:spLocks noGrp="1"/>
          </p:cNvSpPr>
          <p:nvPr>
            <p:ph type="title"/>
          </p:nvPr>
        </p:nvSpPr>
        <p:spPr>
          <a:xfrm>
            <a:off x="5138928" y="964692"/>
            <a:ext cx="6092952" cy="1188720"/>
          </a:xfrm>
        </p:spPr>
        <p:txBody>
          <a:bodyPr>
            <a:normAutofit/>
          </a:bodyPr>
          <a:lstStyle/>
          <a:p>
            <a:r>
              <a:rPr lang="en-GB" dirty="0"/>
              <a:t>Gradient Descent</a:t>
            </a:r>
          </a:p>
        </p:txBody>
      </p:sp>
      <p:sp>
        <p:nvSpPr>
          <p:cNvPr id="11" name="Content Placeholder 10">
            <a:extLst>
              <a:ext uri="{FF2B5EF4-FFF2-40B4-BE49-F238E27FC236}">
                <a16:creationId xmlns:a16="http://schemas.microsoft.com/office/drawing/2014/main" id="{44A88D9E-5EFB-D734-C858-C5556A5447F7}"/>
              </a:ext>
            </a:extLst>
          </p:cNvPr>
          <p:cNvSpPr>
            <a:spLocks noGrp="1"/>
          </p:cNvSpPr>
          <p:nvPr>
            <p:ph idx="1"/>
          </p:nvPr>
        </p:nvSpPr>
        <p:spPr>
          <a:xfrm>
            <a:off x="960121" y="964692"/>
            <a:ext cx="3707652" cy="4775335"/>
          </a:xfrm>
        </p:spPr>
        <p:txBody>
          <a:bodyPr>
            <a:normAutofit/>
          </a:bodyPr>
          <a:lstStyle/>
          <a:p>
            <a:r>
              <a:rPr lang="en-US" dirty="0"/>
              <a:t>The idea is that we only go a very </a:t>
            </a:r>
            <a:r>
              <a:rPr lang="en-US" b="1" dirty="0"/>
              <a:t>small</a:t>
            </a:r>
            <a:r>
              <a:rPr lang="en-US" dirty="0"/>
              <a:t> distance along the gradient line (as the gradient is constantly evolving, the gradient estimate won’t be valid for moving large distances).</a:t>
            </a:r>
          </a:p>
          <a:p>
            <a:r>
              <a:rPr lang="en-US" dirty="0"/>
              <a:t>The idea is that we repeatedly move at small steps in order to find a </a:t>
            </a:r>
            <a:r>
              <a:rPr lang="en-US" b="1" dirty="0"/>
              <a:t>local minimum</a:t>
            </a:r>
            <a:r>
              <a:rPr lang="en-US" dirty="0"/>
              <a:t>. This represents a point where the loss of the model is low.</a:t>
            </a:r>
          </a:p>
        </p:txBody>
      </p:sp>
      <p:pic>
        <p:nvPicPr>
          <p:cNvPr id="7" name="Picture 6">
            <a:extLst>
              <a:ext uri="{FF2B5EF4-FFF2-40B4-BE49-F238E27FC236}">
                <a16:creationId xmlns:a16="http://schemas.microsoft.com/office/drawing/2014/main" id="{44B007FC-D978-4E66-A2F1-5617A951AA27}"/>
              </a:ext>
            </a:extLst>
          </p:cNvPr>
          <p:cNvPicPr>
            <a:picLocks noChangeAspect="1"/>
          </p:cNvPicPr>
          <p:nvPr/>
        </p:nvPicPr>
        <p:blipFill rotWithShape="1">
          <a:blip r:embed="rId2"/>
          <a:srcRect t="15659" r="-4" b="2473"/>
          <a:stretch/>
        </p:blipFill>
        <p:spPr>
          <a:xfrm>
            <a:off x="5203583" y="2475145"/>
            <a:ext cx="2901385" cy="3264882"/>
          </a:xfrm>
          <a:prstGeom prst="rect">
            <a:avLst/>
          </a:prstGeom>
          <a:ln w="31750" cap="sq">
            <a:solidFill>
              <a:srgbClr val="FFFFFF"/>
            </a:solidFill>
            <a:miter lim="800000"/>
          </a:ln>
        </p:spPr>
      </p:pic>
      <p:pic>
        <p:nvPicPr>
          <p:cNvPr id="5" name="Content Placeholder 4">
            <a:extLst>
              <a:ext uri="{FF2B5EF4-FFF2-40B4-BE49-F238E27FC236}">
                <a16:creationId xmlns:a16="http://schemas.microsoft.com/office/drawing/2014/main" id="{6D0CE932-4A80-44E0-8FE2-723A84BA98CB}"/>
              </a:ext>
            </a:extLst>
          </p:cNvPr>
          <p:cNvPicPr>
            <a:picLocks noChangeAspect="1"/>
          </p:cNvPicPr>
          <p:nvPr/>
        </p:nvPicPr>
        <p:blipFill rotWithShape="1">
          <a:blip r:embed="rId3"/>
          <a:srcRect l="31464" t="18437" r="17436" b="7300"/>
          <a:stretch/>
        </p:blipFill>
        <p:spPr>
          <a:xfrm>
            <a:off x="8265837" y="3077110"/>
            <a:ext cx="2966044" cy="2424700"/>
          </a:xfrm>
          <a:prstGeom prst="rect">
            <a:avLst/>
          </a:prstGeom>
          <a:ln w="31750" cap="sq">
            <a:solidFill>
              <a:srgbClr val="FFFFFF"/>
            </a:solidFill>
            <a:miter lim="800000"/>
          </a:ln>
        </p:spPr>
      </p:pic>
    </p:spTree>
    <p:extLst>
      <p:ext uri="{BB962C8B-B14F-4D97-AF65-F5344CB8AC3E}">
        <p14:creationId xmlns:p14="http://schemas.microsoft.com/office/powerpoint/2010/main" val="153515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095E-07B4-48B7-87AB-84DF83414E42}"/>
              </a:ext>
            </a:extLst>
          </p:cNvPr>
          <p:cNvSpPr>
            <a:spLocks noGrp="1"/>
          </p:cNvSpPr>
          <p:nvPr>
            <p:ph type="title"/>
          </p:nvPr>
        </p:nvSpPr>
        <p:spPr>
          <a:xfrm>
            <a:off x="2231136" y="435573"/>
            <a:ext cx="7729728" cy="1188720"/>
          </a:xfrm>
        </p:spPr>
        <p:txBody>
          <a:bodyPr/>
          <a:lstStyle/>
          <a:p>
            <a:r>
              <a:rPr lang="en-GB" dirty="0"/>
              <a:t>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00E8B7-C8A1-4F53-9A9D-92BA08C58C3B}"/>
                  </a:ext>
                </a:extLst>
              </p:cNvPr>
              <p:cNvSpPr>
                <a:spLocks noGrp="1"/>
              </p:cNvSpPr>
              <p:nvPr>
                <p:ph idx="1"/>
              </p:nvPr>
            </p:nvSpPr>
            <p:spPr>
              <a:xfrm>
                <a:off x="2231136" y="1954813"/>
                <a:ext cx="7729728" cy="4286738"/>
              </a:xfrm>
            </p:spPr>
            <p:txBody>
              <a:bodyPr/>
              <a:lstStyle/>
              <a:p>
                <a:r>
                  <a:rPr lang="en-GB" dirty="0"/>
                  <a:t>Of course, we can’t alter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1</m:t>
                        </m:r>
                      </m:sub>
                    </m:sSub>
                  </m:oMath>
                </a14:m>
                <a:r>
                  <a:rPr lang="en-GB" dirty="0"/>
                  <a:t>, only the weights and biases. Recall that we calculate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𝑑𝑙</m:t>
                        </m:r>
                      </m:num>
                      <m:den>
                        <m:r>
                          <a:rPr lang="en-GB" i="1">
                            <a:latin typeface="Cambria Math" panose="02040503050406030204" pitchFamily="18" charset="0"/>
                          </a:rPr>
                          <m:t>𝑑</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𝑖</m:t>
                            </m:r>
                          </m:sub>
                        </m:sSub>
                      </m:den>
                    </m:f>
                  </m:oMath>
                </a14:m>
                <a:r>
                  <a:rPr lang="en-GB" dirty="0"/>
                  <a:t> and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𝑑𝑙</m:t>
                        </m:r>
                      </m:num>
                      <m:den>
                        <m:r>
                          <a:rPr lang="en-GB" i="1">
                            <a:latin typeface="Cambria Math" panose="02040503050406030204" pitchFamily="18" charset="0"/>
                          </a:rPr>
                          <m:t>𝑑</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𝑖</m:t>
                            </m:r>
                          </m:sub>
                        </m:sSub>
                      </m:den>
                    </m:f>
                  </m:oMath>
                </a14:m>
                <a:r>
                  <a:rPr lang="en-GB" dirty="0"/>
                  <a:t> . When these functions have a lower value, it means that they contribute less to the overall error within the network. Therefore, these values should be changed less than those with larger values.</a:t>
                </a:r>
              </a:p>
              <a:p>
                <a:r>
                  <a:rPr lang="en-GB" dirty="0"/>
                  <a:t>We update all of our weights and biases using the following formulae</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den>
                    </m:f>
                    <m:r>
                      <a:rPr lang="en-GB" b="0" i="1" smtClean="0">
                        <a:latin typeface="Cambria Math" panose="02040503050406030204" pitchFamily="18" charset="0"/>
                      </a:rPr>
                      <m:t>∗</m:t>
                    </m:r>
                    <m:r>
                      <a:rPr lang="en-GB" b="0" i="1" smtClean="0">
                        <a:latin typeface="Cambria Math" panose="02040503050406030204" pitchFamily="18" charset="0"/>
                      </a:rPr>
                      <m:t>𝑟</m:t>
                    </m:r>
                  </m:oMath>
                </a14:m>
                <a:endParaRPr lang="en-GB"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den>
                    </m:f>
                    <m:r>
                      <a:rPr lang="en-GB" b="0" i="1" smtClean="0">
                        <a:latin typeface="Cambria Math" panose="02040503050406030204" pitchFamily="18" charset="0"/>
                      </a:rPr>
                      <m:t>∗</m:t>
                    </m:r>
                    <m:r>
                      <a:rPr lang="en-GB" b="0" i="1" smtClean="0">
                        <a:latin typeface="Cambria Math" panose="02040503050406030204" pitchFamily="18" charset="0"/>
                      </a:rPr>
                      <m:t>𝑟</m:t>
                    </m:r>
                  </m:oMath>
                </a14:m>
                <a:endParaRPr lang="en-GB" dirty="0"/>
              </a:p>
              <a:p>
                <a14:m>
                  <m:oMath xmlns:m="http://schemas.openxmlformats.org/officeDocument/2006/math">
                    <m:r>
                      <a:rPr lang="en-GB" b="0" i="1" smtClean="0">
                        <a:latin typeface="Cambria Math" panose="02040503050406030204" pitchFamily="18" charset="0"/>
                      </a:rPr>
                      <m:t>𝑟</m:t>
                    </m:r>
                  </m:oMath>
                </a14:m>
                <a:r>
                  <a:rPr lang="en-GB" dirty="0"/>
                  <a:t> is known as the </a:t>
                </a:r>
                <a:r>
                  <a:rPr lang="en-GB" b="1" dirty="0"/>
                  <a:t>learning rate</a:t>
                </a:r>
                <a:r>
                  <a:rPr lang="en-GB" dirty="0"/>
                  <a:t> and is a small number that decides how large each change to the parameters should be. A normal value for </a:t>
                </a:r>
                <a14:m>
                  <m:oMath xmlns:m="http://schemas.openxmlformats.org/officeDocument/2006/math">
                    <m:r>
                      <a:rPr lang="en-GB" b="0" i="1" smtClean="0">
                        <a:latin typeface="Cambria Math" panose="02040503050406030204" pitchFamily="18" charset="0"/>
                      </a:rPr>
                      <m:t>𝑟</m:t>
                    </m:r>
                  </m:oMath>
                </a14:m>
                <a:r>
                  <a:rPr lang="en-GB" dirty="0"/>
                  <a:t> is 0.001. Larger values lead to faster initial training but make it harder for the network to converge to a minimum</a:t>
                </a:r>
              </a:p>
            </p:txBody>
          </p:sp>
        </mc:Choice>
        <mc:Fallback xmlns="">
          <p:sp>
            <p:nvSpPr>
              <p:cNvPr id="3" name="Content Placeholder 2">
                <a:extLst>
                  <a:ext uri="{FF2B5EF4-FFF2-40B4-BE49-F238E27FC236}">
                    <a16:creationId xmlns:a16="http://schemas.microsoft.com/office/drawing/2014/main" id="{BF00E8B7-C8A1-4F53-9A9D-92BA08C58C3B}"/>
                  </a:ext>
                </a:extLst>
              </p:cNvPr>
              <p:cNvSpPr>
                <a:spLocks noGrp="1" noRot="1" noChangeAspect="1" noMove="1" noResize="1" noEditPoints="1" noAdjustHandles="1" noChangeArrowheads="1" noChangeShapeType="1" noTextEdit="1"/>
              </p:cNvSpPr>
              <p:nvPr>
                <p:ph idx="1"/>
              </p:nvPr>
            </p:nvSpPr>
            <p:spPr>
              <a:xfrm>
                <a:off x="2231136" y="1954813"/>
                <a:ext cx="7729728" cy="4286738"/>
              </a:xfrm>
              <a:blipFill>
                <a:blip r:embed="rId2"/>
                <a:stretch>
                  <a:fillRect l="-473" t="-853" r="-868"/>
                </a:stretch>
              </a:blipFill>
            </p:spPr>
            <p:txBody>
              <a:bodyPr/>
              <a:lstStyle/>
              <a:p>
                <a:r>
                  <a:rPr lang="en-GB">
                    <a:noFill/>
                  </a:rPr>
                  <a:t> </a:t>
                </a:r>
              </a:p>
            </p:txBody>
          </p:sp>
        </mc:Fallback>
      </mc:AlternateContent>
    </p:spTree>
    <p:extLst>
      <p:ext uri="{BB962C8B-B14F-4D97-AF65-F5344CB8AC3E}">
        <p14:creationId xmlns:p14="http://schemas.microsoft.com/office/powerpoint/2010/main" val="358923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F786-BA12-4DF8-ADF4-6578BEB33578}"/>
              </a:ext>
            </a:extLst>
          </p:cNvPr>
          <p:cNvSpPr>
            <a:spLocks noGrp="1"/>
          </p:cNvSpPr>
          <p:nvPr>
            <p:ph type="title"/>
          </p:nvPr>
        </p:nvSpPr>
        <p:spPr>
          <a:xfrm>
            <a:off x="2231136" y="425298"/>
            <a:ext cx="7729728" cy="1188720"/>
          </a:xfrm>
        </p:spPr>
        <p:txBody>
          <a:bodyPr/>
          <a:lstStyle/>
          <a:p>
            <a:r>
              <a:rPr lang="en-GB" dirty="0"/>
              <a:t>Backpropagation</a:t>
            </a:r>
          </a:p>
        </p:txBody>
      </p:sp>
      <p:sp>
        <p:nvSpPr>
          <p:cNvPr id="3" name="Content Placeholder 2">
            <a:extLst>
              <a:ext uri="{FF2B5EF4-FFF2-40B4-BE49-F238E27FC236}">
                <a16:creationId xmlns:a16="http://schemas.microsoft.com/office/drawing/2014/main" id="{36D6C8DA-5577-48FC-B84A-561B2AA052E7}"/>
              </a:ext>
            </a:extLst>
          </p:cNvPr>
          <p:cNvSpPr>
            <a:spLocks noGrp="1"/>
          </p:cNvSpPr>
          <p:nvPr>
            <p:ph idx="1"/>
          </p:nvPr>
        </p:nvSpPr>
        <p:spPr/>
        <p:txBody>
          <a:bodyPr/>
          <a:lstStyle/>
          <a:p>
            <a:r>
              <a:rPr lang="en-GB" dirty="0"/>
              <a:t>The maths is very complicated, however the overarching idea is that we make small tweaks to each of the parameters to reduce our loss over time</a:t>
            </a:r>
          </a:p>
          <a:p>
            <a:r>
              <a:rPr lang="en-GB" dirty="0"/>
              <a:t>For each point, we calculate the path that most quickly reduces the loss. We then take a very small step along this path.</a:t>
            </a:r>
          </a:p>
          <a:p>
            <a:r>
              <a:rPr lang="en-GB" dirty="0"/>
              <a:t>We multiply all weights and biases by the same constant, so weights that are contributing more to the error of the network are changed more than those that are contributing less</a:t>
            </a:r>
          </a:p>
        </p:txBody>
      </p:sp>
    </p:spTree>
    <p:extLst>
      <p:ext uri="{BB962C8B-B14F-4D97-AF65-F5344CB8AC3E}">
        <p14:creationId xmlns:p14="http://schemas.microsoft.com/office/powerpoint/2010/main" val="181778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B773-928D-4FAE-B432-7D3ED9B1AF5A}"/>
              </a:ext>
            </a:extLst>
          </p:cNvPr>
          <p:cNvSpPr>
            <a:spLocks noGrp="1"/>
          </p:cNvSpPr>
          <p:nvPr>
            <p:ph type="title"/>
          </p:nvPr>
        </p:nvSpPr>
        <p:spPr/>
        <p:txBody>
          <a:bodyPr/>
          <a:lstStyle/>
          <a:p>
            <a:r>
              <a:rPr lang="en-GB" dirty="0"/>
              <a:t>Gradient Descent</a:t>
            </a:r>
          </a:p>
        </p:txBody>
      </p:sp>
      <p:sp>
        <p:nvSpPr>
          <p:cNvPr id="3" name="Content Placeholder 2">
            <a:extLst>
              <a:ext uri="{FF2B5EF4-FFF2-40B4-BE49-F238E27FC236}">
                <a16:creationId xmlns:a16="http://schemas.microsoft.com/office/drawing/2014/main" id="{47D5FDA4-23A0-44ED-8458-44ADFFE3C8E2}"/>
              </a:ext>
            </a:extLst>
          </p:cNvPr>
          <p:cNvSpPr>
            <a:spLocks noGrp="1"/>
          </p:cNvSpPr>
          <p:nvPr>
            <p:ph idx="1"/>
          </p:nvPr>
        </p:nvSpPr>
        <p:spPr/>
        <p:txBody>
          <a:bodyPr/>
          <a:lstStyle/>
          <a:p>
            <a:r>
              <a:rPr lang="en-GB" dirty="0"/>
              <a:t>Although, this function looks for local minima, local minima typically turn out to be good indications of global minima. There are advanced techniques to make the system more likely to find the global minimum.</a:t>
            </a:r>
          </a:p>
          <a:p>
            <a:r>
              <a:rPr lang="en-GB" dirty="0"/>
              <a:t>However, you don’t need to understand the maths. All you really need to know is that given a set of labelled data, the neural network can repeatedly apply numerical functions to produce an AI that reduces the loss function (i.e. classifies gender most effectively).</a:t>
            </a:r>
          </a:p>
        </p:txBody>
      </p:sp>
    </p:spTree>
    <p:extLst>
      <p:ext uri="{BB962C8B-B14F-4D97-AF65-F5344CB8AC3E}">
        <p14:creationId xmlns:p14="http://schemas.microsoft.com/office/powerpoint/2010/main" val="136793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7F786-BA12-4DF8-ADF4-6578BEB33578}"/>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2100">
                <a:solidFill>
                  <a:schemeClr val="bg1"/>
                </a:solidFill>
              </a:rPr>
              <a:t>Backpropagation</a:t>
            </a:r>
          </a:p>
        </p:txBody>
      </p:sp>
      <p:pic>
        <p:nvPicPr>
          <p:cNvPr id="11266" name="Picture 2" descr="What is Gradient Descent? | IBM">
            <a:extLst>
              <a:ext uri="{FF2B5EF4-FFF2-40B4-BE49-F238E27FC236}">
                <a16:creationId xmlns:a16="http://schemas.microsoft.com/office/drawing/2014/main" id="{9342114B-D4A3-4734-99CF-F5D229F9D7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99201" y="643467"/>
            <a:ext cx="5247893"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61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3738-7A5C-473E-BA89-65378A90B8D4}"/>
              </a:ext>
            </a:extLst>
          </p:cNvPr>
          <p:cNvSpPr>
            <a:spLocks noGrp="1"/>
          </p:cNvSpPr>
          <p:nvPr>
            <p:ph type="title"/>
          </p:nvPr>
        </p:nvSpPr>
        <p:spPr>
          <a:xfrm>
            <a:off x="2231136" y="322558"/>
            <a:ext cx="7729728" cy="1188720"/>
          </a:xfrm>
        </p:spPr>
        <p:txBody>
          <a:bodyPr/>
          <a:lstStyle/>
          <a:p>
            <a:r>
              <a:rPr lang="en-GB" dirty="0"/>
              <a:t>Recap</a:t>
            </a:r>
          </a:p>
        </p:txBody>
      </p:sp>
      <p:sp>
        <p:nvSpPr>
          <p:cNvPr id="3" name="Content Placeholder 2">
            <a:extLst>
              <a:ext uri="{FF2B5EF4-FFF2-40B4-BE49-F238E27FC236}">
                <a16:creationId xmlns:a16="http://schemas.microsoft.com/office/drawing/2014/main" id="{7B593A26-A668-47A0-A6BE-A61280C1322E}"/>
              </a:ext>
            </a:extLst>
          </p:cNvPr>
          <p:cNvSpPr>
            <a:spLocks noGrp="1"/>
          </p:cNvSpPr>
          <p:nvPr>
            <p:ph idx="1"/>
          </p:nvPr>
        </p:nvSpPr>
        <p:spPr>
          <a:xfrm>
            <a:off x="2231136" y="1841796"/>
            <a:ext cx="7729728" cy="4738802"/>
          </a:xfrm>
        </p:spPr>
        <p:txBody>
          <a:bodyPr/>
          <a:lstStyle/>
          <a:p>
            <a:r>
              <a:rPr lang="en-GB" dirty="0"/>
              <a:t>Discussed various approaches to coding a chess AI</a:t>
            </a:r>
          </a:p>
          <a:p>
            <a:r>
              <a:rPr lang="en-GB" dirty="0"/>
              <a:t>Approach #1 – random moves</a:t>
            </a:r>
          </a:p>
          <a:p>
            <a:r>
              <a:rPr lang="en-GB" dirty="0"/>
              <a:t>Discussed briefly that random moves can be cleverly used with other algorithms to produce domain independent learning</a:t>
            </a:r>
          </a:p>
          <a:p>
            <a:r>
              <a:rPr lang="en-GB" dirty="0"/>
              <a:t>Approach #2 – depth limited minimax using weighted sum of pieces</a:t>
            </a:r>
          </a:p>
          <a:p>
            <a:r>
              <a:rPr lang="en-GB" dirty="0"/>
              <a:t>#2 plays good chess though lacks positional understanding</a:t>
            </a:r>
          </a:p>
          <a:p>
            <a:r>
              <a:rPr lang="en-GB" dirty="0"/>
              <a:t>Discussed use of opening database and more positional AI for approach #3</a:t>
            </a:r>
          </a:p>
          <a:p>
            <a:r>
              <a:rPr lang="en-GB" dirty="0"/>
              <a:t>Approach #4 briefly looked at supervised learning. Discussed benefits and shortcomings of model</a:t>
            </a:r>
          </a:p>
          <a:p>
            <a:r>
              <a:rPr lang="en-GB" dirty="0"/>
              <a:t>Approach #5. We looked at how Stockfish (professional chess engine) used iterative deepening minimax along with neural network.</a:t>
            </a:r>
          </a:p>
        </p:txBody>
      </p:sp>
    </p:spTree>
    <p:extLst>
      <p:ext uri="{BB962C8B-B14F-4D97-AF65-F5344CB8AC3E}">
        <p14:creationId xmlns:p14="http://schemas.microsoft.com/office/powerpoint/2010/main" val="186716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018F-DA17-4480-93DF-CF1DE3B7A375}"/>
              </a:ext>
            </a:extLst>
          </p:cNvPr>
          <p:cNvSpPr>
            <a:spLocks noGrp="1"/>
          </p:cNvSpPr>
          <p:nvPr>
            <p:ph type="title"/>
          </p:nvPr>
        </p:nvSpPr>
        <p:spPr/>
        <p:txBody>
          <a:bodyPr/>
          <a:lstStyle/>
          <a:p>
            <a:r>
              <a:rPr lang="en-GB" dirty="0"/>
              <a:t>Activation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ADEF15-D205-41CE-A72A-D061E5F8A4E3}"/>
                  </a:ext>
                </a:extLst>
              </p:cNvPr>
              <p:cNvSpPr>
                <a:spLocks noGrp="1"/>
              </p:cNvSpPr>
              <p:nvPr>
                <p:ph idx="1"/>
              </p:nvPr>
            </p:nvSpPr>
            <p:spPr/>
            <p:txBody>
              <a:bodyPr/>
              <a:lstStyle/>
              <a:p>
                <a:r>
                  <a:rPr lang="en-GB" dirty="0"/>
                  <a:t>We discussed the need for a non linear function, </a:t>
                </a:r>
                <a14:m>
                  <m:oMath xmlns:m="http://schemas.openxmlformats.org/officeDocument/2006/math">
                    <m:r>
                      <a:rPr lang="en-GB" i="1" smtClean="0">
                        <a:latin typeface="Cambria Math" panose="02040503050406030204" pitchFamily="18" charset="0"/>
                        <a:ea typeface="Cambria Math" panose="02040503050406030204" pitchFamily="18" charset="0"/>
                      </a:rPr>
                      <m:t>𝜎</m:t>
                    </m:r>
                  </m:oMath>
                </a14:m>
                <a:r>
                  <a:rPr lang="en-GB" dirty="0"/>
                  <a:t>.</a:t>
                </a:r>
              </a:p>
              <a:p>
                <a:r>
                  <a:rPr lang="en-GB" dirty="0"/>
                  <a:t>In practice, there are many different functions that are used.</a:t>
                </a:r>
              </a:p>
              <a:p>
                <a:r>
                  <a:rPr lang="en-GB" dirty="0"/>
                  <a:t>Arguably the two most common ones are </a:t>
                </a:r>
                <a:r>
                  <a:rPr lang="en-GB" dirty="0" err="1"/>
                  <a:t>reLu</a:t>
                </a:r>
                <a:r>
                  <a:rPr lang="en-GB" dirty="0"/>
                  <a:t> and sigmoid.</a:t>
                </a:r>
              </a:p>
              <a:p>
                <a:r>
                  <a:rPr lang="en-GB" dirty="0" err="1"/>
                  <a:t>reLu</a:t>
                </a:r>
                <a:r>
                  <a:rPr lang="en-GB" dirty="0"/>
                  <a:t> or rectified linear units is the most versatile choice and also cheap to compute.</a:t>
                </a:r>
              </a:p>
              <a:p>
                <a:r>
                  <a:rPr lang="en-GB" dirty="0"/>
                  <a:t>Sigmoid also performs very well in classification tasks (along with a function known as </a:t>
                </a:r>
                <a:r>
                  <a:rPr lang="en-GB" dirty="0" err="1"/>
                  <a:t>softmax</a:t>
                </a:r>
                <a:r>
                  <a:rPr lang="en-GB" dirty="0"/>
                  <a:t>)</a:t>
                </a:r>
              </a:p>
            </p:txBody>
          </p:sp>
        </mc:Choice>
        <mc:Fallback xmlns="">
          <p:sp>
            <p:nvSpPr>
              <p:cNvPr id="3" name="Content Placeholder 2">
                <a:extLst>
                  <a:ext uri="{FF2B5EF4-FFF2-40B4-BE49-F238E27FC236}">
                    <a16:creationId xmlns:a16="http://schemas.microsoft.com/office/drawing/2014/main" id="{71ADEF15-D205-41CE-A72A-D061E5F8A4E3}"/>
                  </a:ext>
                </a:extLst>
              </p:cNvPr>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GB">
                    <a:noFill/>
                  </a:rPr>
                  <a:t> </a:t>
                </a:r>
              </a:p>
            </p:txBody>
          </p:sp>
        </mc:Fallback>
      </mc:AlternateContent>
    </p:spTree>
    <p:extLst>
      <p:ext uri="{BB962C8B-B14F-4D97-AF65-F5344CB8AC3E}">
        <p14:creationId xmlns:p14="http://schemas.microsoft.com/office/powerpoint/2010/main" val="357118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96FD5C-A44A-4A35-A9C3-E91E7653EB8D}"/>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ReLu</a:t>
            </a:r>
          </a:p>
        </p:txBody>
      </p:sp>
      <p:pic>
        <p:nvPicPr>
          <p:cNvPr id="12290" name="Picture 2" descr="ReLU : Not a Differentiable Function: Why used in Gradient Based  Optimization? and Other Generalizations of ReLU. | by Kanchan Sarkar |  Medium">
            <a:extLst>
              <a:ext uri="{FF2B5EF4-FFF2-40B4-BE49-F238E27FC236}">
                <a16:creationId xmlns:a16="http://schemas.microsoft.com/office/drawing/2014/main" id="{45FEE746-8EC2-408A-A205-96D6AAA340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7763" y="914794"/>
            <a:ext cx="6250769" cy="4867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775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F9B13-2297-42B6-9DA6-29784D51D76F}"/>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Sigmoid</a:t>
            </a:r>
          </a:p>
        </p:txBody>
      </p:sp>
      <p:pic>
        <p:nvPicPr>
          <p:cNvPr id="13314" name="Picture 2" descr="How sigmoid funtion helps us in reducing error in neural networks? -  Artificial Intelligence Stack Exchange">
            <a:extLst>
              <a:ext uri="{FF2B5EF4-FFF2-40B4-BE49-F238E27FC236}">
                <a16:creationId xmlns:a16="http://schemas.microsoft.com/office/drawing/2014/main" id="{318BE281-6840-4BAE-8DD3-4220BBC558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7763" y="1270186"/>
            <a:ext cx="6250769" cy="4156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646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DC0DA-B6EB-4062-A027-AB7995B4F258}"/>
              </a:ext>
            </a:extLst>
          </p:cNvPr>
          <p:cNvSpPr>
            <a:spLocks noGrp="1"/>
          </p:cNvSpPr>
          <p:nvPr>
            <p:ph type="title"/>
          </p:nvPr>
        </p:nvSpPr>
        <p:spPr>
          <a:xfrm>
            <a:off x="2297918" y="538314"/>
            <a:ext cx="7729728" cy="1188720"/>
          </a:xfrm>
        </p:spPr>
        <p:txBody>
          <a:bodyPr/>
          <a:lstStyle/>
          <a:p>
            <a:r>
              <a:rPr lang="en-GB" dirty="0"/>
              <a:t>Neural Nets</a:t>
            </a:r>
          </a:p>
        </p:txBody>
      </p:sp>
      <p:sp>
        <p:nvSpPr>
          <p:cNvPr id="3" name="Content Placeholder 2">
            <a:extLst>
              <a:ext uri="{FF2B5EF4-FFF2-40B4-BE49-F238E27FC236}">
                <a16:creationId xmlns:a16="http://schemas.microsoft.com/office/drawing/2014/main" id="{259631EC-AC0E-45D1-9B81-4D5F82533A97}"/>
              </a:ext>
            </a:extLst>
          </p:cNvPr>
          <p:cNvSpPr>
            <a:spLocks noGrp="1"/>
          </p:cNvSpPr>
          <p:nvPr>
            <p:ph idx="1"/>
          </p:nvPr>
        </p:nvSpPr>
        <p:spPr>
          <a:xfrm>
            <a:off x="2231136" y="1990771"/>
            <a:ext cx="7729728" cy="4235367"/>
          </a:xfrm>
        </p:spPr>
        <p:txBody>
          <a:bodyPr/>
          <a:lstStyle/>
          <a:p>
            <a:r>
              <a:rPr lang="en-GB" dirty="0"/>
              <a:t>As already evidenced, there are a large number of programmer defined hyperparameters that differentiate model learning approaches.</a:t>
            </a:r>
          </a:p>
          <a:p>
            <a:r>
              <a:rPr lang="en-GB" dirty="0"/>
              <a:t>For example:</a:t>
            </a:r>
          </a:p>
          <a:p>
            <a:r>
              <a:rPr lang="en-GB" dirty="0"/>
              <a:t>The learning rate</a:t>
            </a:r>
          </a:p>
          <a:p>
            <a:r>
              <a:rPr lang="en-GB" dirty="0"/>
              <a:t>The network architecture (number of layers and number of nodes in each layer)</a:t>
            </a:r>
          </a:p>
          <a:p>
            <a:r>
              <a:rPr lang="en-GB" dirty="0"/>
              <a:t>The loss function</a:t>
            </a:r>
          </a:p>
          <a:p>
            <a:r>
              <a:rPr lang="en-GB" dirty="0"/>
              <a:t>The activation function</a:t>
            </a:r>
          </a:p>
          <a:p>
            <a:r>
              <a:rPr lang="en-GB" dirty="0"/>
              <a:t>There are many more possible hyperparameters for other training schemes</a:t>
            </a:r>
          </a:p>
          <a:p>
            <a:r>
              <a:rPr lang="en-GB" dirty="0"/>
              <a:t>One of the parameters that we will look at later is the </a:t>
            </a:r>
            <a:r>
              <a:rPr lang="en-GB" b="1" dirty="0"/>
              <a:t>batch size</a:t>
            </a:r>
            <a:endParaRPr lang="en-GB" dirty="0"/>
          </a:p>
        </p:txBody>
      </p:sp>
    </p:spTree>
    <p:extLst>
      <p:ext uri="{BB962C8B-B14F-4D97-AF65-F5344CB8AC3E}">
        <p14:creationId xmlns:p14="http://schemas.microsoft.com/office/powerpoint/2010/main" val="70301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3B56-A69E-4E9D-A373-60C9C98AAC40}"/>
              </a:ext>
            </a:extLst>
          </p:cNvPr>
          <p:cNvSpPr>
            <a:spLocks noGrp="1"/>
          </p:cNvSpPr>
          <p:nvPr>
            <p:ph type="title"/>
          </p:nvPr>
        </p:nvSpPr>
        <p:spPr>
          <a:xfrm>
            <a:off x="2272233" y="353380"/>
            <a:ext cx="7729728" cy="1188720"/>
          </a:xfrm>
        </p:spPr>
        <p:txBody>
          <a:bodyPr/>
          <a:lstStyle/>
          <a:p>
            <a:r>
              <a:rPr lang="en-GB" dirty="0"/>
              <a:t>Data</a:t>
            </a:r>
          </a:p>
        </p:txBody>
      </p:sp>
      <p:sp>
        <p:nvSpPr>
          <p:cNvPr id="3" name="Content Placeholder 2">
            <a:extLst>
              <a:ext uri="{FF2B5EF4-FFF2-40B4-BE49-F238E27FC236}">
                <a16:creationId xmlns:a16="http://schemas.microsoft.com/office/drawing/2014/main" id="{EF8D115B-7EEA-43C5-9FA9-D61910F2BF2A}"/>
              </a:ext>
            </a:extLst>
          </p:cNvPr>
          <p:cNvSpPr>
            <a:spLocks noGrp="1"/>
          </p:cNvSpPr>
          <p:nvPr>
            <p:ph idx="1"/>
          </p:nvPr>
        </p:nvSpPr>
        <p:spPr>
          <a:xfrm>
            <a:off x="2231136" y="1542100"/>
            <a:ext cx="7729728" cy="3101983"/>
          </a:xfrm>
        </p:spPr>
        <p:txBody>
          <a:bodyPr/>
          <a:lstStyle/>
          <a:p>
            <a:r>
              <a:rPr lang="en-GB" dirty="0"/>
              <a:t>Now, we shall go about making our own neural network. This network will look at 28 x 28 pixel images of handwritten digits and try to classify what digit it is.</a:t>
            </a:r>
          </a:p>
          <a:p>
            <a:r>
              <a:rPr lang="en-GB" dirty="0"/>
              <a:t>To do this using supervised learning, we need a dataset of images. Preferably our dataset will be as large as possible.</a:t>
            </a:r>
          </a:p>
          <a:p>
            <a:r>
              <a:rPr lang="en-GB" dirty="0"/>
              <a:t>Fortunately, there is a dataset called the MNIST dataset. This dataset consists of 60,000 handwritten digits.</a:t>
            </a:r>
          </a:p>
        </p:txBody>
      </p:sp>
      <p:pic>
        <p:nvPicPr>
          <p:cNvPr id="14338" name="Picture 2" descr="Machine Learning: Improving Classification accuracy on MNIST using Data  Augmentation | by Akash Panchal | Towards Data Science">
            <a:extLst>
              <a:ext uri="{FF2B5EF4-FFF2-40B4-BE49-F238E27FC236}">
                <a16:creationId xmlns:a16="http://schemas.microsoft.com/office/drawing/2014/main" id="{91318DB4-6E27-4BA8-91CC-7A014AC86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490" y="3831338"/>
            <a:ext cx="4356243" cy="244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7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3B56-A69E-4E9D-A373-60C9C98AAC40}"/>
              </a:ext>
            </a:extLst>
          </p:cNvPr>
          <p:cNvSpPr>
            <a:spLocks noGrp="1"/>
          </p:cNvSpPr>
          <p:nvPr>
            <p:ph type="title"/>
          </p:nvPr>
        </p:nvSpPr>
        <p:spPr>
          <a:xfrm>
            <a:off x="2231136" y="137623"/>
            <a:ext cx="7729728" cy="797325"/>
          </a:xfrm>
        </p:spPr>
        <p:txBody>
          <a:bodyPr/>
          <a:lstStyle/>
          <a:p>
            <a:r>
              <a:rPr lang="en-GB" dirty="0"/>
              <a:t>Data</a:t>
            </a:r>
          </a:p>
        </p:txBody>
      </p:sp>
      <p:sp>
        <p:nvSpPr>
          <p:cNvPr id="3" name="Content Placeholder 2">
            <a:extLst>
              <a:ext uri="{FF2B5EF4-FFF2-40B4-BE49-F238E27FC236}">
                <a16:creationId xmlns:a16="http://schemas.microsoft.com/office/drawing/2014/main" id="{EF8D115B-7EEA-43C5-9FA9-D61910F2BF2A}"/>
              </a:ext>
            </a:extLst>
          </p:cNvPr>
          <p:cNvSpPr>
            <a:spLocks noGrp="1"/>
          </p:cNvSpPr>
          <p:nvPr>
            <p:ph idx="1"/>
          </p:nvPr>
        </p:nvSpPr>
        <p:spPr>
          <a:xfrm>
            <a:off x="2003461" y="986319"/>
            <a:ext cx="8306655" cy="5871681"/>
          </a:xfrm>
        </p:spPr>
        <p:txBody>
          <a:bodyPr>
            <a:normAutofit/>
          </a:bodyPr>
          <a:lstStyle/>
          <a:p>
            <a:r>
              <a:rPr lang="en-GB" dirty="0"/>
              <a:t>In order to train a neural network we typically break our dataset down into three categories.</a:t>
            </a:r>
          </a:p>
          <a:p>
            <a:r>
              <a:rPr lang="en-GB" dirty="0"/>
              <a:t>Firstly, we will have a training dataset. This is the largest dataset and this is used to train the network. These set of images are used for repeated gradient descent.</a:t>
            </a:r>
          </a:p>
          <a:p>
            <a:r>
              <a:rPr lang="en-GB" dirty="0"/>
              <a:t>We will have a much smaller dataset called the testing set. This set is used to evaluate the performance of the neural network on data it has never seen before.</a:t>
            </a:r>
          </a:p>
          <a:p>
            <a:r>
              <a:rPr lang="en-GB" dirty="0"/>
              <a:t>We will also have a validation dataset. This serves a very similar purpose to the testing set. However, as programmers, we will typically tweak our models after seeing the training score. We only ever use a validation set once – at the very end of training to provide a truly non-biased idea of the AI’s performance on data never seen.</a:t>
            </a:r>
          </a:p>
          <a:p>
            <a:r>
              <a:rPr lang="en-GB" dirty="0"/>
              <a:t>In the case of MNIST we may use the following:</a:t>
            </a:r>
          </a:p>
          <a:p>
            <a:r>
              <a:rPr lang="en-GB" dirty="0"/>
              <a:t>50,000 training images</a:t>
            </a:r>
          </a:p>
          <a:p>
            <a:r>
              <a:rPr lang="en-GB" dirty="0"/>
              <a:t>5,000 testing images</a:t>
            </a:r>
          </a:p>
          <a:p>
            <a:r>
              <a:rPr lang="en-GB"/>
              <a:t>5,000 validation images</a:t>
            </a:r>
            <a:endParaRPr lang="en-GB" dirty="0"/>
          </a:p>
        </p:txBody>
      </p:sp>
    </p:spTree>
    <p:extLst>
      <p:ext uri="{BB962C8B-B14F-4D97-AF65-F5344CB8AC3E}">
        <p14:creationId xmlns:p14="http://schemas.microsoft.com/office/powerpoint/2010/main" val="313568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6FEB-58F3-41FC-AF87-C1FD5DFFF050}"/>
              </a:ext>
            </a:extLst>
          </p:cNvPr>
          <p:cNvSpPr>
            <a:spLocks noGrp="1"/>
          </p:cNvSpPr>
          <p:nvPr>
            <p:ph type="title"/>
          </p:nvPr>
        </p:nvSpPr>
        <p:spPr>
          <a:xfrm>
            <a:off x="2231136" y="397096"/>
            <a:ext cx="7729728" cy="1188720"/>
          </a:xfrm>
        </p:spPr>
        <p:txBody>
          <a:bodyPr/>
          <a:lstStyle/>
          <a:p>
            <a:r>
              <a:rPr lang="en-GB" dirty="0"/>
              <a:t>Data</a:t>
            </a:r>
          </a:p>
        </p:txBody>
      </p:sp>
      <p:sp>
        <p:nvSpPr>
          <p:cNvPr id="3" name="Content Placeholder 2">
            <a:extLst>
              <a:ext uri="{FF2B5EF4-FFF2-40B4-BE49-F238E27FC236}">
                <a16:creationId xmlns:a16="http://schemas.microsoft.com/office/drawing/2014/main" id="{39357016-EFC4-4F16-99BA-105534BF578E}"/>
              </a:ext>
            </a:extLst>
          </p:cNvPr>
          <p:cNvSpPr>
            <a:spLocks noGrp="1"/>
          </p:cNvSpPr>
          <p:nvPr>
            <p:ph idx="1"/>
          </p:nvPr>
        </p:nvSpPr>
        <p:spPr>
          <a:xfrm>
            <a:off x="2179765" y="1585816"/>
            <a:ext cx="7729728" cy="4748201"/>
          </a:xfrm>
        </p:spPr>
        <p:txBody>
          <a:bodyPr/>
          <a:lstStyle/>
          <a:p>
            <a:r>
              <a:rPr lang="en-GB" dirty="0"/>
              <a:t>In order to provide the best estimate for the true loss of the network (and thus the changes that need to be made), we would ideally use all 50,000 images to calculate the gradient every time we update the weights and biases.</a:t>
            </a:r>
          </a:p>
          <a:p>
            <a:r>
              <a:rPr lang="en-GB" dirty="0"/>
              <a:t>However, in practice this is really computationally expensive. We can make training much quicker by using a much smaller sample each time we update the weights.</a:t>
            </a:r>
          </a:p>
          <a:p>
            <a:r>
              <a:rPr lang="en-GB" dirty="0"/>
              <a:t>For example, we may only choose to use one image for each weight update.</a:t>
            </a:r>
          </a:p>
          <a:p>
            <a:r>
              <a:rPr lang="en-GB" dirty="0"/>
              <a:t>This leads to more updates per unit of time and thus the model trains more quickly</a:t>
            </a:r>
          </a:p>
          <a:p>
            <a:r>
              <a:rPr lang="en-GB" dirty="0"/>
              <a:t>Normally, we like to choose to use multiple images to ensure that the weight updates go in the right direction. If we only use one image, each update will only be focussed on making the network more likely to predict that digit. This may come at the cost of accuracy to other digit predictions</a:t>
            </a:r>
          </a:p>
        </p:txBody>
      </p:sp>
    </p:spTree>
    <p:extLst>
      <p:ext uri="{BB962C8B-B14F-4D97-AF65-F5344CB8AC3E}">
        <p14:creationId xmlns:p14="http://schemas.microsoft.com/office/powerpoint/2010/main" val="50507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D488-070D-46EB-91B5-E9A3B8A40CB2}"/>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4BFE3AF1-12AC-41BC-A9E8-AE75EB8EEBF2}"/>
              </a:ext>
            </a:extLst>
          </p:cNvPr>
          <p:cNvSpPr>
            <a:spLocks noGrp="1"/>
          </p:cNvSpPr>
          <p:nvPr>
            <p:ph idx="1"/>
          </p:nvPr>
        </p:nvSpPr>
        <p:spPr>
          <a:xfrm>
            <a:off x="2231136" y="2638044"/>
            <a:ext cx="7729728" cy="3644603"/>
          </a:xfrm>
        </p:spPr>
        <p:txBody>
          <a:bodyPr/>
          <a:lstStyle/>
          <a:p>
            <a:r>
              <a:rPr lang="en-GB" dirty="0"/>
              <a:t>This sample size is the </a:t>
            </a:r>
            <a:r>
              <a:rPr lang="en-GB" b="1" dirty="0"/>
              <a:t>batch size</a:t>
            </a:r>
            <a:r>
              <a:rPr lang="en-GB" dirty="0"/>
              <a:t>.</a:t>
            </a:r>
          </a:p>
          <a:p>
            <a:r>
              <a:rPr lang="en-GB" dirty="0"/>
              <a:t>Normally, we would like to choose a value that strikes a balance between speed and update accuracy.</a:t>
            </a:r>
          </a:p>
          <a:p>
            <a:r>
              <a:rPr lang="en-GB" dirty="0"/>
              <a:t>For example, we may choose to use 32 – 128 images for the batch size as a fair trade-off.</a:t>
            </a:r>
          </a:p>
          <a:p>
            <a:r>
              <a:rPr lang="en-GB" dirty="0"/>
              <a:t>Additionally, only using a subset of the training data makes it less likely for the system to get stuck at local minima that are not also global minima.</a:t>
            </a:r>
          </a:p>
          <a:p>
            <a:r>
              <a:rPr lang="en-GB" dirty="0"/>
              <a:t>The number of </a:t>
            </a:r>
            <a:r>
              <a:rPr lang="en-GB" b="1" dirty="0"/>
              <a:t>epochs</a:t>
            </a:r>
            <a:r>
              <a:rPr lang="en-GB" dirty="0"/>
              <a:t> a program trains for is simply the number of times the AI sees every single picture in the training set.</a:t>
            </a:r>
          </a:p>
          <a:p>
            <a:endParaRPr lang="en-GB" dirty="0"/>
          </a:p>
        </p:txBody>
      </p:sp>
    </p:spTree>
    <p:extLst>
      <p:ext uri="{BB962C8B-B14F-4D97-AF65-F5344CB8AC3E}">
        <p14:creationId xmlns:p14="http://schemas.microsoft.com/office/powerpoint/2010/main" val="309168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1D1D-8109-445D-9180-6A1B49E1C917}"/>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90EA7BE5-343A-44F7-BFF2-B1DD78E566FF}"/>
              </a:ext>
            </a:extLst>
          </p:cNvPr>
          <p:cNvSpPr>
            <a:spLocks noGrp="1"/>
          </p:cNvSpPr>
          <p:nvPr>
            <p:ph idx="1"/>
          </p:nvPr>
        </p:nvSpPr>
        <p:spPr/>
        <p:txBody>
          <a:bodyPr/>
          <a:lstStyle/>
          <a:p>
            <a:r>
              <a:rPr lang="en-GB" dirty="0"/>
              <a:t>Let’s make our own AI that predicts handwritten digits using MNIST!</a:t>
            </a:r>
          </a:p>
          <a:p>
            <a:r>
              <a:rPr lang="en-GB" dirty="0"/>
              <a:t>This is a task which is basically impossible for a human to ever code, as recognising handwritten digits is too complex to be encoded in a series of instructions.</a:t>
            </a:r>
          </a:p>
          <a:p>
            <a:r>
              <a:rPr lang="en-GB" dirty="0"/>
              <a:t>Supervised learning is perfectly suited to black box design. Even after the training stage, we still don’t understand </a:t>
            </a:r>
            <a:r>
              <a:rPr lang="en-GB" i="1" u="sng" dirty="0"/>
              <a:t>why</a:t>
            </a:r>
            <a:r>
              <a:rPr lang="en-GB" dirty="0"/>
              <a:t> the neural net thinks a given image is likely to be a 1. We understand how it has been trained, but not what it does. This makes it a black box</a:t>
            </a:r>
          </a:p>
          <a:p>
            <a:endParaRPr lang="en-GB" dirty="0"/>
          </a:p>
        </p:txBody>
      </p:sp>
    </p:spTree>
    <p:extLst>
      <p:ext uri="{BB962C8B-B14F-4D97-AF65-F5344CB8AC3E}">
        <p14:creationId xmlns:p14="http://schemas.microsoft.com/office/powerpoint/2010/main" val="378577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1D1D-8109-445D-9180-6A1B49E1C917}"/>
              </a:ext>
            </a:extLst>
          </p:cNvPr>
          <p:cNvSpPr>
            <a:spLocks noGrp="1"/>
          </p:cNvSpPr>
          <p:nvPr>
            <p:ph type="title"/>
          </p:nvPr>
        </p:nvSpPr>
        <p:spPr/>
        <p:txBody>
          <a:bodyPr/>
          <a:lstStyle/>
          <a:p>
            <a:r>
              <a:rPr lang="en-GB" dirty="0"/>
              <a:t>MNIST Ai</a:t>
            </a:r>
          </a:p>
        </p:txBody>
      </p:sp>
      <p:sp>
        <p:nvSpPr>
          <p:cNvPr id="4" name="Rectangle 3">
            <a:extLst>
              <a:ext uri="{FF2B5EF4-FFF2-40B4-BE49-F238E27FC236}">
                <a16:creationId xmlns:a16="http://schemas.microsoft.com/office/drawing/2014/main" id="{AC16662A-09E9-4C93-84AE-8DBBEE98A9EA}"/>
              </a:ext>
            </a:extLst>
          </p:cNvPr>
          <p:cNvSpPr/>
          <p:nvPr/>
        </p:nvSpPr>
        <p:spPr>
          <a:xfrm>
            <a:off x="3503596" y="3984859"/>
            <a:ext cx="5207267" cy="16411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Trained neural network</a:t>
            </a:r>
          </a:p>
        </p:txBody>
      </p:sp>
      <p:sp>
        <p:nvSpPr>
          <p:cNvPr id="5" name="Oval 4">
            <a:extLst>
              <a:ext uri="{FF2B5EF4-FFF2-40B4-BE49-F238E27FC236}">
                <a16:creationId xmlns:a16="http://schemas.microsoft.com/office/drawing/2014/main" id="{F4CFC8A6-DA3A-4606-8FAF-E61F33C97419}"/>
              </a:ext>
            </a:extLst>
          </p:cNvPr>
          <p:cNvSpPr/>
          <p:nvPr/>
        </p:nvSpPr>
        <p:spPr>
          <a:xfrm>
            <a:off x="776440" y="4417635"/>
            <a:ext cx="1735756" cy="10944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28 x 28 Image</a:t>
            </a:r>
          </a:p>
        </p:txBody>
      </p:sp>
      <p:cxnSp>
        <p:nvCxnSpPr>
          <p:cNvPr id="6" name="Straight Arrow Connector 5">
            <a:extLst>
              <a:ext uri="{FF2B5EF4-FFF2-40B4-BE49-F238E27FC236}">
                <a16:creationId xmlns:a16="http://schemas.microsoft.com/office/drawing/2014/main" id="{96663C85-5B4F-4CDB-8CAB-381655F5B66C}"/>
              </a:ext>
            </a:extLst>
          </p:cNvPr>
          <p:cNvCxnSpPr>
            <a:cxnSpLocks/>
            <a:stCxn id="5" idx="6"/>
          </p:cNvCxnSpPr>
          <p:nvPr/>
        </p:nvCxnSpPr>
        <p:spPr>
          <a:xfrm flipV="1">
            <a:off x="2512196" y="4873594"/>
            <a:ext cx="933648" cy="91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F0BB55A9-68A2-471A-8297-E7535AF05251}"/>
              </a:ext>
            </a:extLst>
          </p:cNvPr>
          <p:cNvCxnSpPr/>
          <p:nvPr/>
        </p:nvCxnSpPr>
        <p:spPr>
          <a:xfrm>
            <a:off x="8778240" y="4692316"/>
            <a:ext cx="847023" cy="67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B2AD2A0B-066C-4AE1-9A68-EF06CF7EECBB}"/>
              </a:ext>
            </a:extLst>
          </p:cNvPr>
          <p:cNvSpPr/>
          <p:nvPr/>
        </p:nvSpPr>
        <p:spPr>
          <a:xfrm>
            <a:off x="9702264" y="4201426"/>
            <a:ext cx="1713297" cy="117428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Digit</a:t>
            </a:r>
          </a:p>
        </p:txBody>
      </p:sp>
    </p:spTree>
    <p:extLst>
      <p:ext uri="{BB962C8B-B14F-4D97-AF65-F5344CB8AC3E}">
        <p14:creationId xmlns:p14="http://schemas.microsoft.com/office/powerpoint/2010/main" val="135395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3738-7A5C-473E-BA89-65378A90B8D4}"/>
              </a:ext>
            </a:extLst>
          </p:cNvPr>
          <p:cNvSpPr>
            <a:spLocks noGrp="1"/>
          </p:cNvSpPr>
          <p:nvPr>
            <p:ph type="title"/>
          </p:nvPr>
        </p:nvSpPr>
        <p:spPr>
          <a:xfrm>
            <a:off x="2231136" y="322558"/>
            <a:ext cx="7729728" cy="1188720"/>
          </a:xfrm>
        </p:spPr>
        <p:txBody>
          <a:bodyPr/>
          <a:lstStyle/>
          <a:p>
            <a:r>
              <a:rPr lang="en-GB" dirty="0"/>
              <a:t>Overview</a:t>
            </a:r>
          </a:p>
        </p:txBody>
      </p:sp>
      <p:sp>
        <p:nvSpPr>
          <p:cNvPr id="3" name="Content Placeholder 2">
            <a:extLst>
              <a:ext uri="{FF2B5EF4-FFF2-40B4-BE49-F238E27FC236}">
                <a16:creationId xmlns:a16="http://schemas.microsoft.com/office/drawing/2014/main" id="{7B593A26-A668-47A0-A6BE-A61280C1322E}"/>
              </a:ext>
            </a:extLst>
          </p:cNvPr>
          <p:cNvSpPr>
            <a:spLocks noGrp="1"/>
          </p:cNvSpPr>
          <p:nvPr>
            <p:ph idx="1"/>
          </p:nvPr>
        </p:nvSpPr>
        <p:spPr>
          <a:xfrm>
            <a:off x="2231136" y="1841796"/>
            <a:ext cx="7729728" cy="4738802"/>
          </a:xfrm>
        </p:spPr>
        <p:txBody>
          <a:bodyPr/>
          <a:lstStyle/>
          <a:p>
            <a:r>
              <a:rPr lang="en-GB" dirty="0"/>
              <a:t>We’ll talk about Neural Networks – the structure used in lots of cutting edge ML systems.</a:t>
            </a:r>
          </a:p>
          <a:p>
            <a:r>
              <a:rPr lang="en-GB" dirty="0"/>
              <a:t>We’ll explain supervised learning in detail</a:t>
            </a:r>
          </a:p>
          <a:p>
            <a:r>
              <a:rPr lang="en-GB" dirty="0"/>
              <a:t>We’ll cover supervised learning techniques like stochastic gradient descent</a:t>
            </a:r>
          </a:p>
          <a:p>
            <a:r>
              <a:rPr lang="en-GB" dirty="0"/>
              <a:t>The topics mentioned are going to be complicated and it’s completely normal to not understand everything for the first time. You should hopefully get a high level understanding and also a foundation which can be expanded through other forms of AI exposure</a:t>
            </a:r>
          </a:p>
          <a:p>
            <a:r>
              <a:rPr lang="en-GB" dirty="0"/>
              <a:t>We’ll contextualise the theory with a practical example</a:t>
            </a:r>
          </a:p>
          <a:p>
            <a:r>
              <a:rPr lang="en-GB" dirty="0"/>
              <a:t>By the end of this lesson, you’ll have trained your first neural network</a:t>
            </a:r>
          </a:p>
          <a:p>
            <a:endParaRPr lang="en-GB" dirty="0"/>
          </a:p>
        </p:txBody>
      </p:sp>
    </p:spTree>
    <p:extLst>
      <p:ext uri="{BB962C8B-B14F-4D97-AF65-F5344CB8AC3E}">
        <p14:creationId xmlns:p14="http://schemas.microsoft.com/office/powerpoint/2010/main" val="6633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E335-6E6C-4AC6-9E49-ECF6334B7C0F}"/>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E2563334-26A7-4BC7-A0BC-8501DA0663FF}"/>
              </a:ext>
            </a:extLst>
          </p:cNvPr>
          <p:cNvSpPr>
            <a:spLocks noGrp="1"/>
          </p:cNvSpPr>
          <p:nvPr>
            <p:ph idx="1"/>
          </p:nvPr>
        </p:nvSpPr>
        <p:spPr/>
        <p:txBody>
          <a:bodyPr/>
          <a:lstStyle/>
          <a:p>
            <a:r>
              <a:rPr lang="en-GB" dirty="0"/>
              <a:t>The first thing we need to discuss is the </a:t>
            </a:r>
            <a:r>
              <a:rPr lang="en-GB" b="1" dirty="0"/>
              <a:t>network architecture</a:t>
            </a:r>
            <a:r>
              <a:rPr lang="en-GB" dirty="0"/>
              <a:t>.</a:t>
            </a:r>
          </a:p>
          <a:p>
            <a:r>
              <a:rPr lang="en-GB" dirty="0"/>
              <a:t>This refers to how many layers our network has and how many nodes should be in each layer.</a:t>
            </a:r>
          </a:p>
          <a:p>
            <a:r>
              <a:rPr lang="en-GB" dirty="0"/>
              <a:t>Networks with at least two hidden layers, have been shown to be able to emulate any function given enough compute power and size.</a:t>
            </a:r>
          </a:p>
          <a:p>
            <a:r>
              <a:rPr lang="en-GB" dirty="0"/>
              <a:t>For our network, we need an input layer. This will contain 784 neurons (28 x 28 = 784). Each input node represents the brightness of one pixel in the image. A value of 0.0 means that the pixel is black. 1.0 mean that the pixel is white</a:t>
            </a:r>
          </a:p>
        </p:txBody>
      </p:sp>
    </p:spTree>
    <p:extLst>
      <p:ext uri="{BB962C8B-B14F-4D97-AF65-F5344CB8AC3E}">
        <p14:creationId xmlns:p14="http://schemas.microsoft.com/office/powerpoint/2010/main" val="211618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E335-6E6C-4AC6-9E49-ECF6334B7C0F}"/>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E2563334-26A7-4BC7-A0BC-8501DA0663FF}"/>
              </a:ext>
            </a:extLst>
          </p:cNvPr>
          <p:cNvSpPr>
            <a:spLocks noGrp="1"/>
          </p:cNvSpPr>
          <p:nvPr>
            <p:ph idx="1"/>
          </p:nvPr>
        </p:nvSpPr>
        <p:spPr/>
        <p:txBody>
          <a:bodyPr/>
          <a:lstStyle/>
          <a:p>
            <a:r>
              <a:rPr lang="en-GB" dirty="0"/>
              <a:t>Next, we need to decide how many </a:t>
            </a:r>
            <a:r>
              <a:rPr lang="en-GB" b="1" dirty="0"/>
              <a:t>hidden</a:t>
            </a:r>
            <a:r>
              <a:rPr lang="en-GB" dirty="0"/>
              <a:t> layers we want to use. For each hidden layer, we need to decide how many nodes we want it to have.</a:t>
            </a:r>
          </a:p>
          <a:p>
            <a:r>
              <a:rPr lang="en-GB" dirty="0"/>
              <a:t>We want a good network, but we also don’t want to make it too big as it will take longer to train and may be too large to be suitable for the dataset size.</a:t>
            </a:r>
          </a:p>
          <a:p>
            <a:r>
              <a:rPr lang="en-GB" dirty="0"/>
              <a:t>For simplicity, we will use one hidden layer. We will give this layer 128 neurons.</a:t>
            </a:r>
          </a:p>
          <a:p>
            <a:r>
              <a:rPr lang="en-GB" dirty="0"/>
              <a:t>Finally, we have our output layer. This layer will have 10 neurons. Neuron #0 can be interpreted as “the probability that the image is the digit 0”. Neuron #1 can be interpreted as “the probability that the image is the digit 1”.</a:t>
            </a:r>
          </a:p>
        </p:txBody>
      </p:sp>
    </p:spTree>
    <p:extLst>
      <p:ext uri="{BB962C8B-B14F-4D97-AF65-F5344CB8AC3E}">
        <p14:creationId xmlns:p14="http://schemas.microsoft.com/office/powerpoint/2010/main" val="300062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D178-5950-4FAE-BB82-64302128E04C}"/>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7A4B281C-2451-434D-B50A-9B3AD5DEBAE2}"/>
              </a:ext>
            </a:extLst>
          </p:cNvPr>
          <p:cNvSpPr>
            <a:spLocks noGrp="1"/>
          </p:cNvSpPr>
          <p:nvPr>
            <p:ph idx="1"/>
          </p:nvPr>
        </p:nvSpPr>
        <p:spPr>
          <a:xfrm>
            <a:off x="2231136" y="2638044"/>
            <a:ext cx="7729728" cy="3557273"/>
          </a:xfrm>
        </p:spPr>
        <p:txBody>
          <a:bodyPr/>
          <a:lstStyle/>
          <a:p>
            <a:r>
              <a:rPr lang="en-GB" dirty="0"/>
              <a:t>For our </a:t>
            </a:r>
            <a:r>
              <a:rPr lang="en-GB" b="1" dirty="0"/>
              <a:t>activation function</a:t>
            </a:r>
            <a:r>
              <a:rPr lang="en-GB" dirty="0"/>
              <a:t>, we will use the sigmoid activation for all nodes. This is because sigmoid typically performs well for classification tasks</a:t>
            </a:r>
          </a:p>
          <a:p>
            <a:r>
              <a:rPr lang="en-GB" dirty="0"/>
              <a:t>As sigmoid produces a value in the range (0.0, 1.0), the interpretation of the output nodes as probabilities is even clearer to see.</a:t>
            </a:r>
          </a:p>
          <a:p>
            <a:r>
              <a:rPr lang="en-GB" dirty="0"/>
              <a:t>Note how output layer uses one-hot encoding. We want all output nodes except for one to have the value 0. And then we want one to have the value one.</a:t>
            </a:r>
          </a:p>
          <a:p>
            <a:r>
              <a:rPr lang="en-GB" dirty="0"/>
              <a:t>So for the label one, we would want the following output:</a:t>
            </a:r>
            <a:br>
              <a:rPr lang="en-GB" dirty="0"/>
            </a:br>
            <a:r>
              <a:rPr lang="en-GB" dirty="0"/>
              <a:t>0100000000</a:t>
            </a:r>
          </a:p>
        </p:txBody>
      </p:sp>
    </p:spTree>
    <p:extLst>
      <p:ext uri="{BB962C8B-B14F-4D97-AF65-F5344CB8AC3E}">
        <p14:creationId xmlns:p14="http://schemas.microsoft.com/office/powerpoint/2010/main" val="395355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BF90-6EF8-41AB-A7A6-050CD2F19074}"/>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B842E144-1B1A-4646-96F8-F5FF56B1A057}"/>
              </a:ext>
            </a:extLst>
          </p:cNvPr>
          <p:cNvSpPr>
            <a:spLocks noGrp="1"/>
          </p:cNvSpPr>
          <p:nvPr>
            <p:ph idx="1"/>
          </p:nvPr>
        </p:nvSpPr>
        <p:spPr>
          <a:xfrm>
            <a:off x="2231136" y="2638044"/>
            <a:ext cx="7729728" cy="3819264"/>
          </a:xfrm>
        </p:spPr>
        <p:txBody>
          <a:bodyPr/>
          <a:lstStyle/>
          <a:p>
            <a:r>
              <a:rPr lang="en-GB" dirty="0"/>
              <a:t>For our </a:t>
            </a:r>
            <a:r>
              <a:rPr lang="en-GB" b="1" dirty="0"/>
              <a:t>learning rate</a:t>
            </a:r>
            <a:r>
              <a:rPr lang="en-GB" dirty="0"/>
              <a:t> we want a value that leads to good convergence. Thus, we will set it to 0.001. This will lead to fairly small weight and bias updates, making each individual update more accurate. This will make the training time larger but ultimately lead to a stronger model.</a:t>
            </a:r>
          </a:p>
          <a:p>
            <a:r>
              <a:rPr lang="en-GB" dirty="0"/>
              <a:t>For our batch size, we want to use a large enough volume of images to make each update accurate. However, we also want our model to be trained in a reasonable time so we need to choose reasonable batch size. Let’s choose a </a:t>
            </a:r>
            <a:r>
              <a:rPr lang="en-GB" b="1" dirty="0"/>
              <a:t>batch size</a:t>
            </a:r>
            <a:r>
              <a:rPr lang="en-GB" dirty="0"/>
              <a:t> of 128.</a:t>
            </a:r>
          </a:p>
          <a:p>
            <a:r>
              <a:rPr lang="en-GB" dirty="0"/>
              <a:t>We also need to decide how long to train our model for. We do this by setting the number of </a:t>
            </a:r>
            <a:r>
              <a:rPr lang="en-GB" b="1" dirty="0"/>
              <a:t>epochs</a:t>
            </a:r>
            <a:r>
              <a:rPr lang="en-GB" dirty="0"/>
              <a:t> (the number of times the model sees the entire dataset). In order to make our model training quick, let’s choose a value like 5.</a:t>
            </a:r>
            <a:endParaRPr lang="en-GB" b="1" dirty="0"/>
          </a:p>
        </p:txBody>
      </p:sp>
    </p:spTree>
    <p:extLst>
      <p:ext uri="{BB962C8B-B14F-4D97-AF65-F5344CB8AC3E}">
        <p14:creationId xmlns:p14="http://schemas.microsoft.com/office/powerpoint/2010/main" val="202715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BF90-6EF8-41AB-A7A6-050CD2F19074}"/>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B842E144-1B1A-4646-96F8-F5FF56B1A057}"/>
              </a:ext>
            </a:extLst>
          </p:cNvPr>
          <p:cNvSpPr>
            <a:spLocks noGrp="1"/>
          </p:cNvSpPr>
          <p:nvPr>
            <p:ph idx="1"/>
          </p:nvPr>
        </p:nvSpPr>
        <p:spPr>
          <a:xfrm>
            <a:off x="2231136" y="2638044"/>
            <a:ext cx="7729728" cy="3819264"/>
          </a:xfrm>
        </p:spPr>
        <p:txBody>
          <a:bodyPr/>
          <a:lstStyle/>
          <a:p>
            <a:r>
              <a:rPr lang="en-GB" dirty="0"/>
              <a:t>We have had to specify the following model </a:t>
            </a:r>
            <a:r>
              <a:rPr lang="en-GB" b="1" dirty="0"/>
              <a:t>hyperparameters</a:t>
            </a:r>
            <a:r>
              <a:rPr lang="en-GB" dirty="0"/>
              <a:t>:</a:t>
            </a:r>
          </a:p>
          <a:p>
            <a:r>
              <a:rPr lang="en-GB" b="1" dirty="0"/>
              <a:t>Learning rate = 0.001</a:t>
            </a:r>
          </a:p>
          <a:p>
            <a:r>
              <a:rPr lang="en-GB" b="1" dirty="0"/>
              <a:t>Batch size = 128</a:t>
            </a:r>
          </a:p>
          <a:p>
            <a:r>
              <a:rPr lang="en-GB" b="1" dirty="0"/>
              <a:t>Activation function = Sigmoid</a:t>
            </a:r>
          </a:p>
          <a:p>
            <a:r>
              <a:rPr lang="en-GB" b="1" dirty="0"/>
              <a:t>Epochs = 5</a:t>
            </a:r>
          </a:p>
          <a:p>
            <a:r>
              <a:rPr lang="en-GB" b="1" dirty="0"/>
              <a:t>Network Architecture = 784 – 128 – 10</a:t>
            </a:r>
            <a:endParaRPr lang="en-GB" dirty="0"/>
          </a:p>
          <a:p>
            <a:endParaRPr lang="en-GB" dirty="0"/>
          </a:p>
        </p:txBody>
      </p:sp>
    </p:spTree>
    <p:extLst>
      <p:ext uri="{BB962C8B-B14F-4D97-AF65-F5344CB8AC3E}">
        <p14:creationId xmlns:p14="http://schemas.microsoft.com/office/powerpoint/2010/main" val="19971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7AB9-1852-4E5F-8EC3-837D585CE86B}"/>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8A10B148-EA53-49E1-8EA5-44BEC9D162EA}"/>
              </a:ext>
            </a:extLst>
          </p:cNvPr>
          <p:cNvSpPr>
            <a:spLocks noGrp="1"/>
          </p:cNvSpPr>
          <p:nvPr>
            <p:ph idx="1"/>
          </p:nvPr>
        </p:nvSpPr>
        <p:spPr/>
        <p:txBody>
          <a:bodyPr/>
          <a:lstStyle/>
          <a:p>
            <a:r>
              <a:rPr lang="en-GB" dirty="0"/>
              <a:t>Clearly, these values are unlikely to be the best possible values. This is one of the tricky things about AI training, it’s very hard to actually set these parameters. There’s no simple formula that always works.</a:t>
            </a:r>
          </a:p>
          <a:p>
            <a:r>
              <a:rPr lang="en-GB" dirty="0"/>
              <a:t>Often model training requires lots of trial and error.</a:t>
            </a:r>
          </a:p>
          <a:p>
            <a:r>
              <a:rPr lang="en-GB" dirty="0"/>
              <a:t>Even with our small model, there's over 100,000 trainable parameters!</a:t>
            </a:r>
          </a:p>
          <a:p>
            <a:r>
              <a:rPr lang="en-GB" dirty="0"/>
              <a:t>For each batch, we our computing the output for each image. This output is used to calculate the gradient of the loss with respect to each of the 100,000 parameters. This is a lot of computation and takes a lot of time</a:t>
            </a:r>
          </a:p>
        </p:txBody>
      </p:sp>
    </p:spTree>
    <p:extLst>
      <p:ext uri="{BB962C8B-B14F-4D97-AF65-F5344CB8AC3E}">
        <p14:creationId xmlns:p14="http://schemas.microsoft.com/office/powerpoint/2010/main" val="9630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4C65-2741-4BFD-A43F-211A0BDDE2E7}"/>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FC3D2C01-6F5B-4732-9263-75A012C4F0F0}"/>
              </a:ext>
            </a:extLst>
          </p:cNvPr>
          <p:cNvSpPr>
            <a:spLocks noGrp="1"/>
          </p:cNvSpPr>
          <p:nvPr>
            <p:ph idx="1"/>
          </p:nvPr>
        </p:nvSpPr>
        <p:spPr/>
        <p:txBody>
          <a:bodyPr/>
          <a:lstStyle/>
          <a:p>
            <a:r>
              <a:rPr lang="en-GB" dirty="0"/>
              <a:t>The biggest reason for AI advances seen today is advances in computer hardware. 15 years ago, computers were not powerful enough to perform these expensive computations fast enough to train models.</a:t>
            </a:r>
          </a:p>
          <a:p>
            <a:r>
              <a:rPr lang="en-GB" dirty="0"/>
              <a:t>Today, hardware is still a big bottleneck. However, a small model such as this one is now relatively cheap to compute.</a:t>
            </a:r>
          </a:p>
        </p:txBody>
      </p:sp>
    </p:spTree>
    <p:extLst>
      <p:ext uri="{BB962C8B-B14F-4D97-AF65-F5344CB8AC3E}">
        <p14:creationId xmlns:p14="http://schemas.microsoft.com/office/powerpoint/2010/main" val="200938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5CDE-2685-42AF-A574-8D88DF988207}"/>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7EF4C86E-9780-4106-991C-4A5DFDCDBCB5}"/>
              </a:ext>
            </a:extLst>
          </p:cNvPr>
          <p:cNvSpPr>
            <a:spLocks noGrp="1"/>
          </p:cNvSpPr>
          <p:nvPr>
            <p:ph idx="1"/>
          </p:nvPr>
        </p:nvSpPr>
        <p:spPr/>
        <p:txBody>
          <a:bodyPr/>
          <a:lstStyle/>
          <a:p>
            <a:r>
              <a:rPr lang="en-GB" dirty="0"/>
              <a:t>I have developed my own machine learning library entirely from scratch using Java. It implements all of the logic and maths described (plus some more advanced features).</a:t>
            </a:r>
          </a:p>
          <a:p>
            <a:r>
              <a:rPr lang="en-GB" dirty="0"/>
              <a:t>I have written this library so that it can be applied to the MNIST dataset.</a:t>
            </a:r>
          </a:p>
          <a:p>
            <a:r>
              <a:rPr lang="en-GB" dirty="0"/>
              <a:t>This can be found at: </a:t>
            </a:r>
            <a:r>
              <a:rPr lang="en-GB" dirty="0">
                <a:hlinkClick r:id="rId2"/>
              </a:rPr>
              <a:t>https://github.com/philipmortimer/AI-Course/tree/main/Programs/Part%204/Artificial-Neural-Network-MNIST</a:t>
            </a:r>
            <a:endParaRPr lang="en-GB" dirty="0"/>
          </a:p>
          <a:p>
            <a:r>
              <a:rPr lang="en-GB" dirty="0"/>
              <a:t>Please feel free to download it and use my library to make your own model</a:t>
            </a:r>
          </a:p>
        </p:txBody>
      </p:sp>
    </p:spTree>
    <p:extLst>
      <p:ext uri="{BB962C8B-B14F-4D97-AF65-F5344CB8AC3E}">
        <p14:creationId xmlns:p14="http://schemas.microsoft.com/office/powerpoint/2010/main" val="281324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C70CA-ECC1-4201-80F7-F9ADF503091C}"/>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MNIST AI</a:t>
            </a:r>
          </a:p>
        </p:txBody>
      </p:sp>
      <p:sp>
        <p:nvSpPr>
          <p:cNvPr id="3" name="Content Placeholder 2">
            <a:extLst>
              <a:ext uri="{FF2B5EF4-FFF2-40B4-BE49-F238E27FC236}">
                <a16:creationId xmlns:a16="http://schemas.microsoft.com/office/drawing/2014/main" id="{D8D21020-2017-4BBD-BFEE-42BDEF5C843F}"/>
              </a:ext>
            </a:extLst>
          </p:cNvPr>
          <p:cNvSpPr>
            <a:spLocks noGrp="1"/>
          </p:cNvSpPr>
          <p:nvPr>
            <p:ph idx="1"/>
          </p:nvPr>
        </p:nvSpPr>
        <p:spPr>
          <a:xfrm>
            <a:off x="643468" y="2638044"/>
            <a:ext cx="3363974" cy="3415622"/>
          </a:xfrm>
        </p:spPr>
        <p:txBody>
          <a:bodyPr>
            <a:normAutofit/>
          </a:bodyPr>
          <a:lstStyle/>
          <a:p>
            <a:r>
              <a:rPr lang="en-GB" dirty="0">
                <a:solidFill>
                  <a:schemeClr val="bg1"/>
                </a:solidFill>
              </a:rPr>
              <a:t>Inside the folder, select the “.jar” file to see a pretrained neural network in action. This one uses a large architecture and has been trained for a long time</a:t>
            </a:r>
          </a:p>
          <a:p>
            <a:endParaRPr lang="en-GB" dirty="0">
              <a:solidFill>
                <a:schemeClr val="bg1"/>
              </a:solidFill>
            </a:endParaRPr>
          </a:p>
        </p:txBody>
      </p:sp>
      <p:pic>
        <p:nvPicPr>
          <p:cNvPr id="5" name="Picture 4">
            <a:extLst>
              <a:ext uri="{FF2B5EF4-FFF2-40B4-BE49-F238E27FC236}">
                <a16:creationId xmlns:a16="http://schemas.microsoft.com/office/drawing/2014/main" id="{111F3902-CC14-431F-9207-1C0EF22B1FF1}"/>
              </a:ext>
            </a:extLst>
          </p:cNvPr>
          <p:cNvPicPr>
            <a:picLocks noChangeAspect="1"/>
          </p:cNvPicPr>
          <p:nvPr/>
        </p:nvPicPr>
        <p:blipFill>
          <a:blip r:embed="rId2"/>
          <a:stretch>
            <a:fillRect/>
          </a:stretch>
        </p:blipFill>
        <p:spPr>
          <a:xfrm>
            <a:off x="5297763" y="1270186"/>
            <a:ext cx="6250769" cy="415676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50FE272-C94E-4FB8-9310-43F4956FD901}"/>
                  </a:ext>
                </a:extLst>
              </p14:cNvPr>
              <p14:cNvContentPartPr/>
              <p14:nvPr/>
            </p14:nvContentPartPr>
            <p14:xfrm>
              <a:off x="5378364" y="3153390"/>
              <a:ext cx="2103840" cy="32400"/>
            </p14:xfrm>
          </p:contentPart>
        </mc:Choice>
        <mc:Fallback xmlns="">
          <p:pic>
            <p:nvPicPr>
              <p:cNvPr id="6" name="Ink 5">
                <a:extLst>
                  <a:ext uri="{FF2B5EF4-FFF2-40B4-BE49-F238E27FC236}">
                    <a16:creationId xmlns:a16="http://schemas.microsoft.com/office/drawing/2014/main" id="{F50FE272-C94E-4FB8-9310-43F4956FD901}"/>
                  </a:ext>
                </a:extLst>
              </p:cNvPr>
              <p:cNvPicPr/>
              <p:nvPr/>
            </p:nvPicPr>
            <p:blipFill>
              <a:blip r:embed="rId4"/>
              <a:stretch>
                <a:fillRect/>
              </a:stretch>
            </p:blipFill>
            <p:spPr>
              <a:xfrm>
                <a:off x="5324724" y="3045750"/>
                <a:ext cx="2211480" cy="248040"/>
              </a:xfrm>
              <a:prstGeom prst="rect">
                <a:avLst/>
              </a:prstGeom>
            </p:spPr>
          </p:pic>
        </mc:Fallback>
      </mc:AlternateContent>
    </p:spTree>
    <p:extLst>
      <p:ext uri="{BB962C8B-B14F-4D97-AF65-F5344CB8AC3E}">
        <p14:creationId xmlns:p14="http://schemas.microsoft.com/office/powerpoint/2010/main" val="1487969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D07F-C64B-45F0-86E2-4CA58DA45CB6}"/>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CD302DC5-D77D-4FCF-9B49-613E9A144CBA}"/>
              </a:ext>
            </a:extLst>
          </p:cNvPr>
          <p:cNvSpPr>
            <a:spLocks noGrp="1"/>
          </p:cNvSpPr>
          <p:nvPr>
            <p:ph idx="1"/>
          </p:nvPr>
        </p:nvSpPr>
        <p:spPr/>
        <p:txBody>
          <a:bodyPr/>
          <a:lstStyle/>
          <a:p>
            <a:r>
              <a:rPr lang="en-GB" dirty="0"/>
              <a:t>Open the project in either IntelliJ or NetBeans (recommended to use the NetBeans IDE).</a:t>
            </a:r>
          </a:p>
          <a:p>
            <a:r>
              <a:rPr lang="en-GB" dirty="0"/>
              <a:t>The only bit of code we need to worry about is “HandwrittenDigitRecogMNSIT.java”. This contains the code snippet that interacts with the neural network library to train the model.</a:t>
            </a:r>
          </a:p>
        </p:txBody>
      </p:sp>
    </p:spTree>
    <p:extLst>
      <p:ext uri="{BB962C8B-B14F-4D97-AF65-F5344CB8AC3E}">
        <p14:creationId xmlns:p14="http://schemas.microsoft.com/office/powerpoint/2010/main" val="370022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17D3-F5C2-4B23-B917-9BA7F41FC8BA}"/>
              </a:ext>
            </a:extLst>
          </p:cNvPr>
          <p:cNvSpPr>
            <a:spLocks noGrp="1"/>
          </p:cNvSpPr>
          <p:nvPr>
            <p:ph type="title"/>
          </p:nvPr>
        </p:nvSpPr>
        <p:spPr/>
        <p:txBody>
          <a:bodyPr/>
          <a:lstStyle/>
          <a:p>
            <a:r>
              <a:rPr lang="en-GB" dirty="0"/>
              <a:t>Neural Networks</a:t>
            </a:r>
          </a:p>
        </p:txBody>
      </p:sp>
      <p:sp>
        <p:nvSpPr>
          <p:cNvPr id="3" name="Content Placeholder 2">
            <a:extLst>
              <a:ext uri="{FF2B5EF4-FFF2-40B4-BE49-F238E27FC236}">
                <a16:creationId xmlns:a16="http://schemas.microsoft.com/office/drawing/2014/main" id="{9B4D6515-FC91-4E25-8C76-43F4530CF5C7}"/>
              </a:ext>
            </a:extLst>
          </p:cNvPr>
          <p:cNvSpPr>
            <a:spLocks noGrp="1"/>
          </p:cNvSpPr>
          <p:nvPr>
            <p:ph idx="1"/>
          </p:nvPr>
        </p:nvSpPr>
        <p:spPr/>
        <p:txBody>
          <a:bodyPr/>
          <a:lstStyle/>
          <a:p>
            <a:r>
              <a:rPr lang="en-GB" dirty="0"/>
              <a:t>Our brains contain billions of units called neurons. These neurons are typically modelled as either on or off. These neurons are connected together with various biological paths</a:t>
            </a:r>
          </a:p>
          <a:p>
            <a:r>
              <a:rPr lang="en-GB" dirty="0"/>
              <a:t>Neural networks are loosely designed to imitate this structure of the human brain</a:t>
            </a:r>
          </a:p>
          <a:p>
            <a:r>
              <a:rPr lang="en-GB" dirty="0"/>
              <a:t>To understand how neural networks we first need to look at a simpler problem</a:t>
            </a:r>
          </a:p>
        </p:txBody>
      </p:sp>
    </p:spTree>
    <p:extLst>
      <p:ext uri="{BB962C8B-B14F-4D97-AF65-F5344CB8AC3E}">
        <p14:creationId xmlns:p14="http://schemas.microsoft.com/office/powerpoint/2010/main" val="208762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6D98FD-3D60-4A6C-B78E-E20AD5AA8B25}"/>
              </a:ext>
            </a:extLst>
          </p:cNvPr>
          <p:cNvPicPr>
            <a:picLocks noGrp="1" noChangeAspect="1"/>
          </p:cNvPicPr>
          <p:nvPr>
            <p:ph idx="1"/>
          </p:nvPr>
        </p:nvPicPr>
        <p:blipFill>
          <a:blip r:embed="rId2"/>
          <a:stretch>
            <a:fillRect/>
          </a:stretch>
        </p:blipFill>
        <p:spPr>
          <a:xfrm>
            <a:off x="19493" y="0"/>
            <a:ext cx="12153014" cy="3552796"/>
          </a:xfrm>
        </p:spPr>
      </p:pic>
      <p:sp>
        <p:nvSpPr>
          <p:cNvPr id="6" name="TextBox 5">
            <a:extLst>
              <a:ext uri="{FF2B5EF4-FFF2-40B4-BE49-F238E27FC236}">
                <a16:creationId xmlns:a16="http://schemas.microsoft.com/office/drawing/2014/main" id="{EEDEDD19-B5BB-4857-AD6B-C2380B0BE6FC}"/>
              </a:ext>
            </a:extLst>
          </p:cNvPr>
          <p:cNvSpPr txBox="1"/>
          <p:nvPr/>
        </p:nvSpPr>
        <p:spPr>
          <a:xfrm>
            <a:off x="85060" y="3753293"/>
            <a:ext cx="12052005" cy="2862322"/>
          </a:xfrm>
          <a:prstGeom prst="rect">
            <a:avLst/>
          </a:prstGeom>
          <a:noFill/>
        </p:spPr>
        <p:txBody>
          <a:bodyPr wrap="square" rtlCol="0">
            <a:spAutoFit/>
          </a:bodyPr>
          <a:lstStyle/>
          <a:p>
            <a:pPr marL="285750" indent="-285750">
              <a:buFont typeface="Arial" panose="020B0604020202020204" pitchFamily="34" charset="0"/>
              <a:buChar char="•"/>
            </a:pPr>
            <a:r>
              <a:rPr lang="en-GB" dirty="0"/>
              <a:t>“</a:t>
            </a:r>
            <a:r>
              <a:rPr lang="en-GB" dirty="0" err="1"/>
              <a:t>learningRate</a:t>
            </a:r>
            <a:r>
              <a:rPr lang="en-GB" dirty="0"/>
              <a:t>” sets the learning rate. This is currently set to 0.001</a:t>
            </a:r>
          </a:p>
          <a:p>
            <a:pPr marL="285750" indent="-285750">
              <a:buFont typeface="Arial" panose="020B0604020202020204" pitchFamily="34" charset="0"/>
              <a:buChar char="•"/>
            </a:pPr>
            <a:r>
              <a:rPr lang="en-GB" dirty="0"/>
              <a:t>“</a:t>
            </a:r>
            <a:r>
              <a:rPr lang="en-GB" dirty="0" err="1"/>
              <a:t>noOfEpochs</a:t>
            </a:r>
            <a:r>
              <a:rPr lang="en-GB" dirty="0"/>
              <a:t>” dictates how many epochs the network trains for. This is the number of times each image is seen by the network. This is roughly </a:t>
            </a:r>
            <a:r>
              <a:rPr lang="en-GB" dirty="0" err="1"/>
              <a:t>analaogous</a:t>
            </a:r>
            <a:r>
              <a:rPr lang="en-GB" dirty="0"/>
              <a:t> to the time spent training. I’ve set it to 5, to ensure a short training time</a:t>
            </a:r>
          </a:p>
          <a:p>
            <a:pPr marL="285750" indent="-285750">
              <a:buFont typeface="Arial" panose="020B0604020202020204" pitchFamily="34" charset="0"/>
              <a:buChar char="•"/>
            </a:pPr>
            <a:r>
              <a:rPr lang="en-GB" dirty="0"/>
              <a:t>“</a:t>
            </a:r>
            <a:r>
              <a:rPr lang="en-GB" dirty="0" err="1"/>
              <a:t>batchSize</a:t>
            </a:r>
            <a:r>
              <a:rPr lang="en-GB" dirty="0"/>
              <a:t>” alters the number of images used in each weight update calculation. It’s currently 128</a:t>
            </a:r>
          </a:p>
          <a:p>
            <a:pPr marL="285750" indent="-285750">
              <a:buFont typeface="Arial" panose="020B0604020202020204" pitchFamily="34" charset="0"/>
              <a:buChar char="•"/>
            </a:pPr>
            <a:r>
              <a:rPr lang="en-GB" dirty="0"/>
              <a:t>The line “</a:t>
            </a:r>
            <a:r>
              <a:rPr lang="en-GB" dirty="0" err="1"/>
              <a:t>NeuralNetwork</a:t>
            </a:r>
            <a:r>
              <a:rPr lang="en-GB" dirty="0"/>
              <a:t> ne = new </a:t>
            </a:r>
            <a:r>
              <a:rPr lang="en-GB" dirty="0" err="1"/>
              <a:t>NeuralNetwork</a:t>
            </a:r>
            <a:r>
              <a:rPr lang="en-GB" dirty="0"/>
              <a:t>(new int[]{784, 128, 10});” initialises a neural network.</a:t>
            </a:r>
          </a:p>
          <a:p>
            <a:pPr marL="285750" indent="-285750">
              <a:buFont typeface="Arial" panose="020B0604020202020204" pitchFamily="34" charset="0"/>
              <a:buChar char="•"/>
            </a:pPr>
            <a:r>
              <a:rPr lang="en-GB" dirty="0"/>
              <a:t>To change the architecture, simply change the array passed as an argument. In this case, the array means we have 784 input neurons, one hidden layer containing 128 neurons and then 10 neurons in the output layer.</a:t>
            </a:r>
          </a:p>
          <a:p>
            <a:pPr marL="285750" indent="-285750">
              <a:buFont typeface="Arial" panose="020B0604020202020204" pitchFamily="34" charset="0"/>
              <a:buChar char="•"/>
            </a:pPr>
            <a:r>
              <a:rPr lang="en-GB" dirty="0"/>
              <a:t>If we wanted to change the architecture we could do something like: “</a:t>
            </a:r>
            <a:r>
              <a:rPr lang="en-GB" dirty="0" err="1"/>
              <a:t>NeuralNetwork</a:t>
            </a:r>
            <a:r>
              <a:rPr lang="en-GB" dirty="0"/>
              <a:t> ne = new </a:t>
            </a:r>
            <a:r>
              <a:rPr lang="en-GB" dirty="0" err="1"/>
              <a:t>NeuralNetwork</a:t>
            </a:r>
            <a:r>
              <a:rPr lang="en-GB" dirty="0"/>
              <a:t>(new int[]{784, 200, 100, 10});”</a:t>
            </a:r>
          </a:p>
          <a:p>
            <a:pPr marL="285750" indent="-285750">
              <a:buFont typeface="Arial" panose="020B0604020202020204" pitchFamily="34" charset="0"/>
              <a:buChar char="•"/>
            </a:pPr>
            <a:r>
              <a:rPr lang="en-GB" dirty="0"/>
              <a:t> You don’t need to worry about </a:t>
            </a:r>
            <a:r>
              <a:rPr lang="en-GB" b="1" dirty="0"/>
              <a:t>any</a:t>
            </a:r>
            <a:r>
              <a:rPr lang="en-GB" dirty="0"/>
              <a:t> of the other pieces of code</a:t>
            </a:r>
          </a:p>
        </p:txBody>
      </p:sp>
    </p:spTree>
    <p:extLst>
      <p:ext uri="{BB962C8B-B14F-4D97-AF65-F5344CB8AC3E}">
        <p14:creationId xmlns:p14="http://schemas.microsoft.com/office/powerpoint/2010/main" val="173797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057E-CEC4-47EB-955C-7045B7359A5B}"/>
              </a:ext>
            </a:extLst>
          </p:cNvPr>
          <p:cNvSpPr>
            <a:spLocks noGrp="1"/>
          </p:cNvSpPr>
          <p:nvPr>
            <p:ph type="title"/>
          </p:nvPr>
        </p:nvSpPr>
        <p:spPr/>
        <p:txBody>
          <a:bodyPr/>
          <a:lstStyle/>
          <a:p>
            <a:r>
              <a:rPr lang="en-GB" dirty="0"/>
              <a:t>Train + Eval</a:t>
            </a:r>
          </a:p>
        </p:txBody>
      </p:sp>
      <p:sp>
        <p:nvSpPr>
          <p:cNvPr id="3" name="Content Placeholder 2">
            <a:extLst>
              <a:ext uri="{FF2B5EF4-FFF2-40B4-BE49-F238E27FC236}">
                <a16:creationId xmlns:a16="http://schemas.microsoft.com/office/drawing/2014/main" id="{9F517F90-CFF5-464C-A2F4-47BAF16CBDE5}"/>
              </a:ext>
            </a:extLst>
          </p:cNvPr>
          <p:cNvSpPr>
            <a:spLocks noGrp="1"/>
          </p:cNvSpPr>
          <p:nvPr>
            <p:ph idx="1"/>
          </p:nvPr>
        </p:nvSpPr>
        <p:spPr/>
        <p:txBody>
          <a:bodyPr/>
          <a:lstStyle/>
          <a:p>
            <a:r>
              <a:rPr lang="en-GB" dirty="0"/>
              <a:t>Let’s train the model!</a:t>
            </a:r>
          </a:p>
          <a:p>
            <a:r>
              <a:rPr lang="en-GB" dirty="0"/>
              <a:t>We see that our model achievers an accuracy of ~97%</a:t>
            </a:r>
          </a:p>
          <a:p>
            <a:r>
              <a:rPr lang="en-GB" dirty="0"/>
              <a:t>The pretrained model achieves an accuracy of 98.99%.</a:t>
            </a:r>
          </a:p>
          <a:p>
            <a:r>
              <a:rPr lang="en-GB" dirty="0"/>
              <a:t>This is extremely impressive and shows just how effective supervised learning is.</a:t>
            </a:r>
          </a:p>
        </p:txBody>
      </p:sp>
    </p:spTree>
    <p:extLst>
      <p:ext uri="{BB962C8B-B14F-4D97-AF65-F5344CB8AC3E}">
        <p14:creationId xmlns:p14="http://schemas.microsoft.com/office/powerpoint/2010/main" val="389774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DF26-EC28-4BB5-882E-59AC9401E0E9}"/>
              </a:ext>
            </a:extLst>
          </p:cNvPr>
          <p:cNvSpPr>
            <a:spLocks noGrp="1"/>
          </p:cNvSpPr>
          <p:nvPr>
            <p:ph type="title"/>
          </p:nvPr>
        </p:nvSpPr>
        <p:spPr/>
        <p:txBody>
          <a:bodyPr/>
          <a:lstStyle/>
          <a:p>
            <a:r>
              <a:rPr lang="en-GB" dirty="0"/>
              <a:t>The wrong Ones</a:t>
            </a:r>
          </a:p>
        </p:txBody>
      </p:sp>
      <p:sp>
        <p:nvSpPr>
          <p:cNvPr id="3" name="Content Placeholder 2">
            <a:extLst>
              <a:ext uri="{FF2B5EF4-FFF2-40B4-BE49-F238E27FC236}">
                <a16:creationId xmlns:a16="http://schemas.microsoft.com/office/drawing/2014/main" id="{3D2419E5-8B1C-4B6D-999C-7B09032D7419}"/>
              </a:ext>
            </a:extLst>
          </p:cNvPr>
          <p:cNvSpPr>
            <a:spLocks noGrp="1"/>
          </p:cNvSpPr>
          <p:nvPr>
            <p:ph idx="1"/>
          </p:nvPr>
        </p:nvSpPr>
        <p:spPr/>
        <p:txBody>
          <a:bodyPr/>
          <a:lstStyle/>
          <a:p>
            <a:r>
              <a:rPr lang="en-GB" dirty="0"/>
              <a:t>Our neural network classifies the vast majority of digits correctly, far better than any hard-coded program could ever achieve.</a:t>
            </a:r>
          </a:p>
          <a:p>
            <a:r>
              <a:rPr lang="en-GB" dirty="0"/>
              <a:t>However, even when it guesses the digits wrong, it does so on extremely badly written digits. And it also gives less confidence to these incorrect guesses</a:t>
            </a:r>
          </a:p>
        </p:txBody>
      </p:sp>
    </p:spTree>
    <p:extLst>
      <p:ext uri="{BB962C8B-B14F-4D97-AF65-F5344CB8AC3E}">
        <p14:creationId xmlns:p14="http://schemas.microsoft.com/office/powerpoint/2010/main" val="184245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DF26-EC28-4BB5-882E-59AC9401E0E9}"/>
              </a:ext>
            </a:extLst>
          </p:cNvPr>
          <p:cNvSpPr>
            <a:spLocks noGrp="1"/>
          </p:cNvSpPr>
          <p:nvPr>
            <p:ph type="title"/>
          </p:nvPr>
        </p:nvSpPr>
        <p:spPr>
          <a:xfrm>
            <a:off x="804672" y="964692"/>
            <a:ext cx="3066937" cy="1188720"/>
          </a:xfrm>
        </p:spPr>
        <p:txBody>
          <a:bodyPr>
            <a:normAutofit/>
          </a:bodyPr>
          <a:lstStyle/>
          <a:p>
            <a:r>
              <a:rPr lang="en-GB"/>
              <a:t>The wrong Ones</a:t>
            </a:r>
            <a:endParaRPr lang="en-GB" dirty="0"/>
          </a:p>
        </p:txBody>
      </p:sp>
      <p:sp>
        <p:nvSpPr>
          <p:cNvPr id="14" name="Content Placeholder 4">
            <a:extLst>
              <a:ext uri="{FF2B5EF4-FFF2-40B4-BE49-F238E27FC236}">
                <a16:creationId xmlns:a16="http://schemas.microsoft.com/office/drawing/2014/main" id="{42156B8B-B19E-4E45-AF26-872B44EBC2B1}"/>
              </a:ext>
            </a:extLst>
          </p:cNvPr>
          <p:cNvSpPr>
            <a:spLocks noGrp="1"/>
          </p:cNvSpPr>
          <p:nvPr>
            <p:ph idx="1"/>
          </p:nvPr>
        </p:nvSpPr>
        <p:spPr>
          <a:xfrm>
            <a:off x="803244" y="2638044"/>
            <a:ext cx="3063765" cy="3263206"/>
          </a:xfrm>
        </p:spPr>
        <p:txBody>
          <a:bodyPr>
            <a:normAutofit/>
          </a:bodyPr>
          <a:lstStyle/>
          <a:p>
            <a:r>
              <a:rPr lang="en-GB" dirty="0"/>
              <a:t>The Computer guesses that this is a two.</a:t>
            </a:r>
          </a:p>
          <a:p>
            <a:r>
              <a:rPr lang="en-GB" dirty="0"/>
              <a:t>The correct answer is a three</a:t>
            </a:r>
          </a:p>
          <a:p>
            <a:r>
              <a:rPr lang="en-GB" dirty="0"/>
              <a:t>However, this is a badly written digit and could actually plausibly be a quickly written two in my opinion</a:t>
            </a:r>
          </a:p>
        </p:txBody>
      </p:sp>
      <p:sp>
        <p:nvSpPr>
          <p:cNvPr id="15"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EA064AC-B7CD-4211-A52B-14533C99970A}"/>
              </a:ext>
            </a:extLst>
          </p:cNvPr>
          <p:cNvPicPr>
            <a:picLocks noChangeAspect="1"/>
          </p:cNvPicPr>
          <p:nvPr/>
        </p:nvPicPr>
        <p:blipFill>
          <a:blip r:embed="rId2"/>
          <a:stretch>
            <a:fillRect/>
          </a:stretch>
        </p:blipFill>
        <p:spPr>
          <a:xfrm>
            <a:off x="4823366" y="1775014"/>
            <a:ext cx="6227064" cy="3315913"/>
          </a:xfrm>
          <a:prstGeom prst="rect">
            <a:avLst/>
          </a:prstGeom>
        </p:spPr>
      </p:pic>
    </p:spTree>
    <p:extLst>
      <p:ext uri="{BB962C8B-B14F-4D97-AF65-F5344CB8AC3E}">
        <p14:creationId xmlns:p14="http://schemas.microsoft.com/office/powerpoint/2010/main" val="148687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0BF5-90F8-4BB4-8CEF-CD98BBA3BBDC}"/>
              </a:ext>
            </a:extLst>
          </p:cNvPr>
          <p:cNvSpPr>
            <a:spLocks noGrp="1"/>
          </p:cNvSpPr>
          <p:nvPr>
            <p:ph type="title"/>
          </p:nvPr>
        </p:nvSpPr>
        <p:spPr/>
        <p:txBody>
          <a:bodyPr/>
          <a:lstStyle/>
          <a:p>
            <a:r>
              <a:rPr lang="en-GB" dirty="0"/>
              <a:t>AI</a:t>
            </a:r>
          </a:p>
        </p:txBody>
      </p:sp>
      <p:sp>
        <p:nvSpPr>
          <p:cNvPr id="3" name="Content Placeholder 2">
            <a:extLst>
              <a:ext uri="{FF2B5EF4-FFF2-40B4-BE49-F238E27FC236}">
                <a16:creationId xmlns:a16="http://schemas.microsoft.com/office/drawing/2014/main" id="{5A004660-FA36-4865-8C13-9F772F4FF5B3}"/>
              </a:ext>
            </a:extLst>
          </p:cNvPr>
          <p:cNvSpPr>
            <a:spLocks noGrp="1"/>
          </p:cNvSpPr>
          <p:nvPr>
            <p:ph idx="1"/>
          </p:nvPr>
        </p:nvSpPr>
        <p:spPr/>
        <p:txBody>
          <a:bodyPr/>
          <a:lstStyle/>
          <a:p>
            <a:r>
              <a:rPr lang="en-GB" dirty="0"/>
              <a:t>This shows us that machines are extremely intelligent and can learn very effectively</a:t>
            </a:r>
          </a:p>
          <a:p>
            <a:r>
              <a:rPr lang="en-GB" dirty="0"/>
              <a:t>Supervised learning techniques are often limited by human error when it comes to labelling</a:t>
            </a:r>
          </a:p>
          <a:p>
            <a:r>
              <a:rPr lang="en-GB" dirty="0"/>
              <a:t>Note, that training a quick network still took a fair bit of time. This shows that the calculations performed in ML process are extremely expensive and require strong hardware.</a:t>
            </a:r>
          </a:p>
        </p:txBody>
      </p:sp>
    </p:spTree>
    <p:extLst>
      <p:ext uri="{BB962C8B-B14F-4D97-AF65-F5344CB8AC3E}">
        <p14:creationId xmlns:p14="http://schemas.microsoft.com/office/powerpoint/2010/main" val="42607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BBB0DE8-7605-4153-A2C3-775B7406522A}"/>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478822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3450-2D3A-4FCA-B26D-C612697BF3F7}"/>
              </a:ext>
            </a:extLst>
          </p:cNvPr>
          <p:cNvSpPr>
            <a:spLocks noGrp="1"/>
          </p:cNvSpPr>
          <p:nvPr>
            <p:ph type="title"/>
          </p:nvPr>
        </p:nvSpPr>
        <p:spPr>
          <a:xfrm>
            <a:off x="2231136" y="337968"/>
            <a:ext cx="7729728" cy="1188720"/>
          </a:xfrm>
        </p:spPr>
        <p:txBody>
          <a:bodyPr/>
          <a:lstStyle/>
          <a:p>
            <a:r>
              <a:rPr lang="en-GB" dirty="0"/>
              <a:t>Summary</a:t>
            </a:r>
          </a:p>
        </p:txBody>
      </p:sp>
      <p:sp>
        <p:nvSpPr>
          <p:cNvPr id="3" name="Content Placeholder 2">
            <a:extLst>
              <a:ext uri="{FF2B5EF4-FFF2-40B4-BE49-F238E27FC236}">
                <a16:creationId xmlns:a16="http://schemas.microsoft.com/office/drawing/2014/main" id="{0783B177-C40A-4CFF-8789-6F7DFCA24254}"/>
              </a:ext>
            </a:extLst>
          </p:cNvPr>
          <p:cNvSpPr>
            <a:spLocks noGrp="1"/>
          </p:cNvSpPr>
          <p:nvPr>
            <p:ph idx="1"/>
          </p:nvPr>
        </p:nvSpPr>
        <p:spPr>
          <a:xfrm>
            <a:off x="2231136" y="1607906"/>
            <a:ext cx="7729728" cy="4988103"/>
          </a:xfrm>
        </p:spPr>
        <p:txBody>
          <a:bodyPr/>
          <a:lstStyle/>
          <a:p>
            <a:r>
              <a:rPr lang="en-GB" dirty="0"/>
              <a:t>We discussed neural networks </a:t>
            </a:r>
          </a:p>
          <a:p>
            <a:r>
              <a:rPr lang="en-GB" dirty="0"/>
              <a:t>Neural networks are stacked layers of </a:t>
            </a:r>
            <a:r>
              <a:rPr lang="en-GB" dirty="0" err="1"/>
              <a:t>perceptrons</a:t>
            </a:r>
            <a:r>
              <a:rPr lang="en-GB" dirty="0"/>
              <a:t> that use non-linear functions</a:t>
            </a:r>
          </a:p>
          <a:p>
            <a:r>
              <a:rPr lang="en-GB" dirty="0"/>
              <a:t>Neural networks are trained to draw a number of lines through a dataset in order to categorise items</a:t>
            </a:r>
          </a:p>
          <a:p>
            <a:r>
              <a:rPr lang="en-GB" dirty="0"/>
              <a:t>We looked at how an AI can be trained to recognise handwritten digits, something that is impossible for hard-coded systems</a:t>
            </a:r>
          </a:p>
          <a:p>
            <a:r>
              <a:rPr lang="en-GB" dirty="0"/>
              <a:t>We trained our own AI that does exactly that</a:t>
            </a:r>
          </a:p>
          <a:p>
            <a:r>
              <a:rPr lang="en-GB" dirty="0"/>
              <a:t>It’s important to remember that this is a very difficult subject and that you are unlikely to understand a lot of things talked about today</a:t>
            </a:r>
          </a:p>
          <a:p>
            <a:r>
              <a:rPr lang="en-GB" dirty="0"/>
              <a:t>However, you now should have a intuition that neural networks are black box functions that, given a labelled dataset and lots of compute time, can solve incredibly complex problems with a  human like level of intelligence.</a:t>
            </a:r>
          </a:p>
        </p:txBody>
      </p:sp>
    </p:spTree>
    <p:extLst>
      <p:ext uri="{BB962C8B-B14F-4D97-AF65-F5344CB8AC3E}">
        <p14:creationId xmlns:p14="http://schemas.microsoft.com/office/powerpoint/2010/main" val="215315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3508-6ABF-4698-A39E-24759180ED7C}"/>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Questions</a:t>
            </a:r>
          </a:p>
        </p:txBody>
      </p:sp>
      <p:pic>
        <p:nvPicPr>
          <p:cNvPr id="8194" name="Picture 2" descr="Interview Questions to Ask the Hiring Manager | JRoss Recruiters">
            <a:extLst>
              <a:ext uri="{FF2B5EF4-FFF2-40B4-BE49-F238E27FC236}">
                <a16:creationId xmlns:a16="http://schemas.microsoft.com/office/drawing/2014/main" id="{5020E69C-6370-4CD8-8495-03C8199A48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4376" y="1511713"/>
            <a:ext cx="6257544" cy="351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396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7936-F49F-45C6-AFD1-6CD6E04BA3A9}"/>
              </a:ext>
            </a:extLst>
          </p:cNvPr>
          <p:cNvSpPr>
            <a:spLocks noGrp="1"/>
          </p:cNvSpPr>
          <p:nvPr>
            <p:ph type="title"/>
          </p:nvPr>
        </p:nvSpPr>
        <p:spPr>
          <a:xfrm>
            <a:off x="2303326" y="204296"/>
            <a:ext cx="7729728" cy="1188720"/>
          </a:xfrm>
        </p:spPr>
        <p:txBody>
          <a:bodyPr/>
          <a:lstStyle/>
          <a:p>
            <a:r>
              <a:rPr lang="en-GB" dirty="0"/>
              <a:t>Further Reading</a:t>
            </a:r>
          </a:p>
        </p:txBody>
      </p:sp>
      <p:sp>
        <p:nvSpPr>
          <p:cNvPr id="5" name="Content Placeholder 4">
            <a:extLst>
              <a:ext uri="{FF2B5EF4-FFF2-40B4-BE49-F238E27FC236}">
                <a16:creationId xmlns:a16="http://schemas.microsoft.com/office/drawing/2014/main" id="{0BC943B5-ADFA-4F01-8E27-94ADFA543A0B}"/>
              </a:ext>
            </a:extLst>
          </p:cNvPr>
          <p:cNvSpPr>
            <a:spLocks noGrp="1"/>
          </p:cNvSpPr>
          <p:nvPr>
            <p:ph idx="1"/>
          </p:nvPr>
        </p:nvSpPr>
        <p:spPr>
          <a:xfrm>
            <a:off x="2231136" y="2638044"/>
            <a:ext cx="7729728" cy="3661691"/>
          </a:xfrm>
        </p:spPr>
        <p:txBody>
          <a:bodyPr/>
          <a:lstStyle/>
          <a:p>
            <a:r>
              <a:rPr lang="en-GB" dirty="0"/>
              <a:t>There are many excellent resources about Neural Networks and machine learning to be found on the web.</a:t>
            </a:r>
          </a:p>
          <a:p>
            <a:r>
              <a:rPr lang="en-GB" dirty="0"/>
              <a:t>However, I would strongly recommend this video series: </a:t>
            </a:r>
            <a:r>
              <a:rPr lang="en-GB" dirty="0">
                <a:hlinkClick r:id="rId2"/>
              </a:rPr>
              <a:t>https://www.youtube.com/watch?v=aircAruvnKk&amp;list=PLZHQObOWTQDNU6R1_67000Dx_ZCJB-3pi</a:t>
            </a:r>
            <a:r>
              <a:rPr lang="en-GB" dirty="0"/>
              <a:t> </a:t>
            </a:r>
          </a:p>
        </p:txBody>
      </p:sp>
    </p:spTree>
    <p:extLst>
      <p:ext uri="{BB962C8B-B14F-4D97-AF65-F5344CB8AC3E}">
        <p14:creationId xmlns:p14="http://schemas.microsoft.com/office/powerpoint/2010/main" val="363634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D857-E18C-40FA-84D3-5033722FD0BB}"/>
              </a:ext>
            </a:extLst>
          </p:cNvPr>
          <p:cNvSpPr>
            <a:spLocks noGrp="1"/>
          </p:cNvSpPr>
          <p:nvPr>
            <p:ph type="title"/>
          </p:nvPr>
        </p:nvSpPr>
        <p:spPr/>
        <p:txBody>
          <a:bodyPr/>
          <a:lstStyle/>
          <a:p>
            <a:r>
              <a:rPr lang="en-GB" dirty="0"/>
              <a:t>Perceptron's</a:t>
            </a:r>
          </a:p>
        </p:txBody>
      </p:sp>
      <p:pic>
        <p:nvPicPr>
          <p:cNvPr id="2054" name="Picture 6" descr="Matplotlib - Scatter Plot">
            <a:extLst>
              <a:ext uri="{FF2B5EF4-FFF2-40B4-BE49-F238E27FC236}">
                <a16:creationId xmlns:a16="http://schemas.microsoft.com/office/drawing/2014/main" id="{37FA450A-8A87-44C8-A515-63B5569356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0805" y="2638425"/>
            <a:ext cx="4410390"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4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D857-E18C-40FA-84D3-5033722FD0BB}"/>
              </a:ext>
            </a:extLst>
          </p:cNvPr>
          <p:cNvSpPr>
            <a:spLocks noGrp="1"/>
          </p:cNvSpPr>
          <p:nvPr>
            <p:ph type="title"/>
          </p:nvPr>
        </p:nvSpPr>
        <p:spPr>
          <a:xfrm>
            <a:off x="2159217" y="266049"/>
            <a:ext cx="7729728" cy="1188720"/>
          </a:xfrm>
        </p:spPr>
        <p:txBody>
          <a:bodyPr/>
          <a:lstStyle/>
          <a:p>
            <a:r>
              <a:rPr lang="en-GB" dirty="0"/>
              <a:t>Perceptron's</a:t>
            </a:r>
          </a:p>
        </p:txBody>
      </p:sp>
      <p:sp>
        <p:nvSpPr>
          <p:cNvPr id="3" name="TextBox 2">
            <a:extLst>
              <a:ext uri="{FF2B5EF4-FFF2-40B4-BE49-F238E27FC236}">
                <a16:creationId xmlns:a16="http://schemas.microsoft.com/office/drawing/2014/main" id="{0F22753E-FCA9-4E53-8FE6-2CF5A50A4008}"/>
              </a:ext>
            </a:extLst>
          </p:cNvPr>
          <p:cNvSpPr txBox="1"/>
          <p:nvPr/>
        </p:nvSpPr>
        <p:spPr>
          <a:xfrm>
            <a:off x="2429838" y="1520575"/>
            <a:ext cx="7459107" cy="1477328"/>
          </a:xfrm>
          <a:prstGeom prst="rect">
            <a:avLst/>
          </a:prstGeom>
          <a:noFill/>
        </p:spPr>
        <p:txBody>
          <a:bodyPr wrap="square" rtlCol="0">
            <a:spAutoFit/>
          </a:bodyPr>
          <a:lstStyle/>
          <a:p>
            <a:pPr marL="285750" indent="-285750">
              <a:buFont typeface="Arial" panose="020B0604020202020204" pitchFamily="34" charset="0"/>
              <a:buChar char="•"/>
            </a:pPr>
            <a:r>
              <a:rPr lang="en-GB" dirty="0"/>
              <a:t>We need to draw one line that partitions the green values and the red values.</a:t>
            </a:r>
          </a:p>
          <a:p>
            <a:pPr marL="285750" indent="-285750">
              <a:buFont typeface="Arial" panose="020B0604020202020204" pitchFamily="34" charset="0"/>
              <a:buChar char="•"/>
            </a:pPr>
            <a:r>
              <a:rPr lang="en-GB" dirty="0"/>
              <a:t>We would like this line to be the best line (i.e. get as many points as possible to be on the correct side of the line)</a:t>
            </a:r>
          </a:p>
          <a:p>
            <a:pPr marL="285750" indent="-285750">
              <a:buFont typeface="Arial" panose="020B0604020202020204" pitchFamily="34" charset="0"/>
              <a:buChar char="•"/>
            </a:pPr>
            <a:r>
              <a:rPr lang="en-GB" dirty="0"/>
              <a:t>This is a binary classification task</a:t>
            </a:r>
          </a:p>
        </p:txBody>
      </p:sp>
      <p:pic>
        <p:nvPicPr>
          <p:cNvPr id="11" name="Picture 6" descr="Matplotlib - Scatter Plot">
            <a:extLst>
              <a:ext uri="{FF2B5EF4-FFF2-40B4-BE49-F238E27FC236}">
                <a16:creationId xmlns:a16="http://schemas.microsoft.com/office/drawing/2014/main" id="{A01B8394-A5B8-4E66-83C8-53986087E6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0751" y="3489976"/>
            <a:ext cx="4410390" cy="3101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Matplotlib - Scatter Plot">
            <a:extLst>
              <a:ext uri="{FF2B5EF4-FFF2-40B4-BE49-F238E27FC236}">
                <a16:creationId xmlns:a16="http://schemas.microsoft.com/office/drawing/2014/main" id="{63805EEE-E28E-47BB-B768-D213D64D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454" y="3429000"/>
            <a:ext cx="4410390" cy="31019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419D973F-9408-48A2-B349-22ECE4F70F27}"/>
              </a:ext>
            </a:extLst>
          </p:cNvPr>
          <p:cNvCxnSpPr/>
          <p:nvPr/>
        </p:nvCxnSpPr>
        <p:spPr>
          <a:xfrm flipV="1">
            <a:off x="6986427" y="4664467"/>
            <a:ext cx="3739793" cy="452063"/>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6" descr="Matplotlib - Scatter Plot">
            <a:extLst>
              <a:ext uri="{FF2B5EF4-FFF2-40B4-BE49-F238E27FC236}">
                <a16:creationId xmlns:a16="http://schemas.microsoft.com/office/drawing/2014/main" id="{89831140-216A-4153-A792-13C09FA86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906" y="3429000"/>
            <a:ext cx="4410390" cy="310197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79F5F6A4-5D12-4341-90B9-F13707AB87C7}"/>
              </a:ext>
            </a:extLst>
          </p:cNvPr>
          <p:cNvCxnSpPr/>
          <p:nvPr/>
        </p:nvCxnSpPr>
        <p:spPr>
          <a:xfrm flipV="1">
            <a:off x="6965879" y="4664467"/>
            <a:ext cx="3739793" cy="4520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57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2922-E3D3-4310-9771-EC1A9390D0EC}"/>
              </a:ext>
            </a:extLst>
          </p:cNvPr>
          <p:cNvSpPr>
            <a:spLocks noGrp="1"/>
          </p:cNvSpPr>
          <p:nvPr>
            <p:ph type="title"/>
          </p:nvPr>
        </p:nvSpPr>
        <p:spPr>
          <a:xfrm>
            <a:off x="804672" y="964692"/>
            <a:ext cx="3066937" cy="1188720"/>
          </a:xfrm>
        </p:spPr>
        <p:txBody>
          <a:bodyPr>
            <a:normAutofit/>
          </a:bodyPr>
          <a:lstStyle/>
          <a:p>
            <a:r>
              <a:rPr lang="en-GB" dirty="0" err="1"/>
              <a:t>Perceptrons</a:t>
            </a:r>
            <a:endParaRPr lang="en-GB" dirty="0"/>
          </a:p>
        </p:txBody>
      </p:sp>
      <p:sp>
        <p:nvSpPr>
          <p:cNvPr id="3" name="Content Placeholder 2">
            <a:extLst>
              <a:ext uri="{FF2B5EF4-FFF2-40B4-BE49-F238E27FC236}">
                <a16:creationId xmlns:a16="http://schemas.microsoft.com/office/drawing/2014/main" id="{8F8CA027-574C-4E03-9757-A05DD2C0E16B}"/>
              </a:ext>
            </a:extLst>
          </p:cNvPr>
          <p:cNvSpPr>
            <a:spLocks noGrp="1"/>
          </p:cNvSpPr>
          <p:nvPr>
            <p:ph idx="1"/>
          </p:nvPr>
        </p:nvSpPr>
        <p:spPr>
          <a:xfrm>
            <a:off x="803244" y="2638044"/>
            <a:ext cx="3063765" cy="3263206"/>
          </a:xfrm>
        </p:spPr>
        <p:txBody>
          <a:bodyPr>
            <a:normAutofit/>
          </a:bodyPr>
          <a:lstStyle/>
          <a:p>
            <a:r>
              <a:rPr lang="en-GB" dirty="0"/>
              <a:t>To draw this line, we can use a technique known as linear regression</a:t>
            </a:r>
          </a:p>
          <a:p>
            <a:r>
              <a:rPr lang="en-GB" dirty="0"/>
              <a:t>Simply apply a mathematical formula to data (something which a computer can do really quickly)</a:t>
            </a:r>
          </a:p>
          <a:p>
            <a:r>
              <a:rPr lang="en-GB" dirty="0"/>
              <a:t>This can be extended to more groups by taking a weighted sum of the values</a:t>
            </a:r>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0B823F-C7D3-4CA6-8F1B-4E3BB4AC5FA5}"/>
              </a:ext>
            </a:extLst>
          </p:cNvPr>
          <p:cNvPicPr>
            <a:picLocks noChangeAspect="1"/>
          </p:cNvPicPr>
          <p:nvPr/>
        </p:nvPicPr>
        <p:blipFill>
          <a:blip r:embed="rId2"/>
          <a:stretch>
            <a:fillRect/>
          </a:stretch>
        </p:blipFill>
        <p:spPr>
          <a:xfrm>
            <a:off x="4823366" y="1331337"/>
            <a:ext cx="6227064" cy="4203268"/>
          </a:xfrm>
          <a:prstGeom prst="rect">
            <a:avLst/>
          </a:prstGeom>
        </p:spPr>
      </p:pic>
    </p:spTree>
    <p:extLst>
      <p:ext uri="{BB962C8B-B14F-4D97-AF65-F5344CB8AC3E}">
        <p14:creationId xmlns:p14="http://schemas.microsoft.com/office/powerpoint/2010/main" val="327017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ED602-67E6-4062-99B0-6754E08E2B60}"/>
              </a:ext>
            </a:extLst>
          </p:cNvPr>
          <p:cNvSpPr>
            <a:spLocks noGrp="1"/>
          </p:cNvSpPr>
          <p:nvPr>
            <p:ph type="title"/>
          </p:nvPr>
        </p:nvSpPr>
        <p:spPr>
          <a:xfrm>
            <a:off x="643468" y="170856"/>
            <a:ext cx="3363974" cy="1231566"/>
          </a:xfrm>
          <a:noFill/>
          <a:ln>
            <a:solidFill>
              <a:schemeClr val="bg1"/>
            </a:solidFill>
          </a:ln>
        </p:spPr>
        <p:txBody>
          <a:bodyPr wrap="square">
            <a:normAutofit/>
          </a:bodyPr>
          <a:lstStyle/>
          <a:p>
            <a:r>
              <a:rPr lang="en-GB">
                <a:solidFill>
                  <a:schemeClr val="bg1"/>
                </a:solidFill>
              </a:rPr>
              <a:t>Perceptron</a:t>
            </a:r>
          </a:p>
        </p:txBody>
      </p:sp>
      <mc:AlternateContent xmlns:mc="http://schemas.openxmlformats.org/markup-compatibility/2006" xmlns:a14="http://schemas.microsoft.com/office/drawing/2010/main">
        <mc:Choice Requires="a14">
          <p:sp>
            <p:nvSpPr>
              <p:cNvPr id="3078" name="Content Placeholder 3077">
                <a:extLst>
                  <a:ext uri="{FF2B5EF4-FFF2-40B4-BE49-F238E27FC236}">
                    <a16:creationId xmlns:a16="http://schemas.microsoft.com/office/drawing/2014/main" id="{C08B03AE-676B-1D16-F6E4-21F703CC6CA2}"/>
                  </a:ext>
                </a:extLst>
              </p:cNvPr>
              <p:cNvSpPr>
                <a:spLocks noGrp="1"/>
              </p:cNvSpPr>
              <p:nvPr>
                <p:ph idx="1"/>
              </p:nvPr>
            </p:nvSpPr>
            <p:spPr>
              <a:xfrm>
                <a:off x="735935" y="1754466"/>
                <a:ext cx="3363974" cy="4219956"/>
              </a:xfrm>
            </p:spPr>
            <p:txBody>
              <a:bodyPr>
                <a:normAutofit/>
              </a:bodyPr>
              <a:lstStyle/>
              <a:p>
                <a:r>
                  <a:rPr lang="en-US" dirty="0">
                    <a:solidFill>
                      <a:schemeClr val="bg1"/>
                    </a:solidFill>
                  </a:rPr>
                  <a:t>Perceptrons can be though of as their own linear regression models.</a:t>
                </a:r>
              </a:p>
              <a:p>
                <a:r>
                  <a:rPr lang="en-US" dirty="0">
                    <a:solidFill>
                      <a:schemeClr val="bg1"/>
                    </a:solidFill>
                  </a:rPr>
                  <a:t>For a linear regression model, the line we needed to draw was </a:t>
                </a:r>
                <a14:m>
                  <m:oMath xmlns:m="http://schemas.openxmlformats.org/officeDocument/2006/math">
                    <m:r>
                      <m:rPr>
                        <m:sty m:val="p"/>
                      </m:rPr>
                      <a:rPr lang="en-GB" b="0" i="0" smtClean="0">
                        <a:solidFill>
                          <a:schemeClr val="bg1"/>
                        </a:solidFill>
                        <a:latin typeface="Cambria Math" panose="02040503050406030204" pitchFamily="18" charset="0"/>
                        <a:ea typeface="Cambria Math" panose="02040503050406030204" pitchFamily="18" charset="0"/>
                      </a:rPr>
                      <m:t>y</m:t>
                    </m:r>
                    <m:r>
                      <a:rPr lang="en-GB" b="0" i="0" smtClean="0">
                        <a:solidFill>
                          <a:schemeClr val="bg1"/>
                        </a:solidFill>
                        <a:latin typeface="Cambria Math" panose="02040503050406030204" pitchFamily="18" charset="0"/>
                        <a:ea typeface="Cambria Math" panose="02040503050406030204" pitchFamily="18" charset="0"/>
                      </a:rPr>
                      <m:t>=</m:t>
                    </m:r>
                    <m:r>
                      <a:rPr lang="en-GB" b="0" i="1" smtClean="0">
                        <a:solidFill>
                          <a:schemeClr val="bg1"/>
                        </a:solidFill>
                        <a:latin typeface="Cambria Math" panose="02040503050406030204" pitchFamily="18" charset="0"/>
                        <a:ea typeface="Cambria Math" panose="02040503050406030204" pitchFamily="18" charset="0"/>
                      </a:rPr>
                      <m:t>𝑥𝑤</m:t>
                    </m:r>
                    <m:r>
                      <a:rPr lang="en-GB" b="0" i="1" smtClean="0">
                        <a:solidFill>
                          <a:schemeClr val="bg1"/>
                        </a:solidFill>
                        <a:latin typeface="Cambria Math" panose="02040503050406030204" pitchFamily="18" charset="0"/>
                        <a:ea typeface="Cambria Math" panose="02040503050406030204" pitchFamily="18" charset="0"/>
                      </a:rPr>
                      <m:t>+</m:t>
                    </m:r>
                    <m:r>
                      <a:rPr lang="en-GB" b="0" i="1" smtClean="0">
                        <a:solidFill>
                          <a:schemeClr val="bg1"/>
                        </a:solidFill>
                        <a:latin typeface="Cambria Math" panose="02040503050406030204" pitchFamily="18" charset="0"/>
                        <a:ea typeface="Cambria Math" panose="02040503050406030204" pitchFamily="18" charset="0"/>
                      </a:rPr>
                      <m:t>𝑏</m:t>
                    </m:r>
                  </m:oMath>
                </a14:m>
                <a:r>
                  <a:rPr lang="en-US" dirty="0">
                    <a:solidFill>
                      <a:schemeClr val="bg1"/>
                    </a:solidFill>
                  </a:rPr>
                  <a:t> Where w and b are constants selected by the formula.</a:t>
                </a:r>
              </a:p>
              <a:p>
                <a:r>
                  <a:rPr lang="en-US" dirty="0">
                    <a:solidFill>
                      <a:schemeClr val="bg1"/>
                    </a:solidFill>
                  </a:rPr>
                  <a:t>This line could be extended to more than two groups by drawing an n dimensional vector: v </a:t>
                </a:r>
                <a14:m>
                  <m:oMath xmlns:m="http://schemas.openxmlformats.org/officeDocument/2006/math">
                    <m:r>
                      <a:rPr lang="pt-BR"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m:t>
                    </m:r>
                    <m:nary>
                      <m:naryPr>
                        <m:chr m:val="∑"/>
                        <m:ctrlPr>
                          <a:rPr lang="pt-BR" i="1" smtClean="0">
                            <a:solidFill>
                              <a:schemeClr val="bg1"/>
                            </a:solidFill>
                            <a:latin typeface="Cambria Math" panose="02040503050406030204" pitchFamily="18" charset="0"/>
                          </a:rPr>
                        </m:ctrlPr>
                      </m:naryPr>
                      <m:sub>
                        <m:r>
                          <m:rPr>
                            <m:brk m:alnAt="23"/>
                          </m:rPr>
                          <a:rPr lang="en-GB" b="0" i="1" smtClean="0">
                            <a:solidFill>
                              <a:schemeClr val="bg1"/>
                            </a:solidFill>
                            <a:latin typeface="Cambria Math" panose="02040503050406030204" pitchFamily="18" charset="0"/>
                          </a:rPr>
                          <m:t>𝑖</m:t>
                        </m:r>
                        <m:r>
                          <a:rPr lang="pt-BR" i="1" smtClean="0">
                            <a:solidFill>
                              <a:schemeClr val="bg1"/>
                            </a:solidFill>
                            <a:latin typeface="Cambria Math" panose="02040503050406030204" pitchFamily="18" charset="0"/>
                          </a:rPr>
                          <m:t>=0</m:t>
                        </m:r>
                      </m:sub>
                      <m:sup>
                        <m:r>
                          <a:rPr lang="pt-BR" i="1" smtClean="0">
                            <a:solidFill>
                              <a:schemeClr val="bg1"/>
                            </a:solidFill>
                            <a:latin typeface="Cambria Math" panose="02040503050406030204" pitchFamily="18" charset="0"/>
                          </a:rPr>
                          <m:t>𝑛</m:t>
                        </m:r>
                      </m:sup>
                      <m:e>
                        <m:sSub>
                          <m:sSubPr>
                            <m:ctrlPr>
                              <a:rPr lang="pt-BR"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𝑥</m:t>
                            </m:r>
                          </m:e>
                          <m:sub>
                            <m:r>
                              <a:rPr lang="en-GB" b="0" i="1" smtClean="0">
                                <a:solidFill>
                                  <a:schemeClr val="bg1"/>
                                </a:solidFill>
                                <a:latin typeface="Cambria Math" panose="02040503050406030204" pitchFamily="18" charset="0"/>
                              </a:rPr>
                              <m:t>𝑖</m:t>
                            </m:r>
                          </m:sub>
                        </m:sSub>
                        <m:sSub>
                          <m:sSubPr>
                            <m:ctrlPr>
                              <a:rPr lang="pt-BR"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𝑤</m:t>
                            </m:r>
                          </m:e>
                          <m:sub>
                            <m:r>
                              <a:rPr lang="en-GB" b="0" i="1" smtClean="0">
                                <a:solidFill>
                                  <a:schemeClr val="bg1"/>
                                </a:solidFill>
                                <a:latin typeface="Cambria Math" panose="02040503050406030204" pitchFamily="18" charset="0"/>
                              </a:rPr>
                              <m:t>𝑖</m:t>
                            </m:r>
                          </m:sub>
                        </m:sSub>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𝑏</m:t>
                        </m:r>
                      </m:e>
                    </m:nary>
                  </m:oMath>
                </a14:m>
                <a:r>
                  <a:rPr lang="en-US" dirty="0">
                    <a:solidFill>
                      <a:schemeClr val="bg1"/>
                    </a:solidFill>
                  </a:rPr>
                  <a:t> Where w and b are constants</a:t>
                </a:r>
              </a:p>
            </p:txBody>
          </p:sp>
        </mc:Choice>
        <mc:Fallback xmlns="">
          <p:sp>
            <p:nvSpPr>
              <p:cNvPr id="3078" name="Content Placeholder 3077">
                <a:extLst>
                  <a:ext uri="{FF2B5EF4-FFF2-40B4-BE49-F238E27FC236}">
                    <a16:creationId xmlns:a16="http://schemas.microsoft.com/office/drawing/2014/main" id="{C08B03AE-676B-1D16-F6E4-21F703CC6CA2}"/>
                  </a:ext>
                </a:extLst>
              </p:cNvPr>
              <p:cNvSpPr>
                <a:spLocks noGrp="1" noRot="1" noChangeAspect="1" noMove="1" noResize="1" noEditPoints="1" noAdjustHandles="1" noChangeArrowheads="1" noChangeShapeType="1" noTextEdit="1"/>
              </p:cNvSpPr>
              <p:nvPr>
                <p:ph idx="1"/>
              </p:nvPr>
            </p:nvSpPr>
            <p:spPr>
              <a:xfrm>
                <a:off x="735935" y="1754466"/>
                <a:ext cx="3363974" cy="4219956"/>
              </a:xfrm>
              <a:blipFill>
                <a:blip r:embed="rId2"/>
                <a:stretch>
                  <a:fillRect l="-1268" t="-867" r="-1087" b="-2601"/>
                </a:stretch>
              </a:blipFill>
            </p:spPr>
            <p:txBody>
              <a:bodyPr/>
              <a:lstStyle/>
              <a:p>
                <a:r>
                  <a:rPr lang="en-GB">
                    <a:noFill/>
                  </a:rPr>
                  <a:t> </a:t>
                </a:r>
              </a:p>
            </p:txBody>
          </p:sp>
        </mc:Fallback>
      </mc:AlternateContent>
      <p:pic>
        <p:nvPicPr>
          <p:cNvPr id="3074" name="Picture 2" descr="Simple diagram of a perceptron using lines and a blue circle">
            <a:extLst>
              <a:ext uri="{FF2B5EF4-FFF2-40B4-BE49-F238E27FC236}">
                <a16:creationId xmlns:a16="http://schemas.microsoft.com/office/drawing/2014/main" id="{C7D89730-882E-4171-AAD2-35C4281984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1965583"/>
            <a:ext cx="6250769" cy="276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29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862</TotalTime>
  <Words>4133</Words>
  <Application>Microsoft Office PowerPoint</Application>
  <PresentationFormat>Widescreen</PresentationFormat>
  <Paragraphs>253</Paragraphs>
  <Slides>58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58</vt:i4>
      </vt:variant>
    </vt:vector>
  </HeadingPairs>
  <TitlesOfParts>
    <vt:vector size="65" baseType="lpstr">
      <vt:lpstr>Arial</vt:lpstr>
      <vt:lpstr>Calibri</vt:lpstr>
      <vt:lpstr>Calibri Light</vt:lpstr>
      <vt:lpstr>Cambria Math</vt:lpstr>
      <vt:lpstr>Gill Sans MT</vt:lpstr>
      <vt:lpstr>Office Theme</vt:lpstr>
      <vt:lpstr>Parcel</vt:lpstr>
      <vt:lpstr>Introduction to AI – Neural Networks</vt:lpstr>
      <vt:lpstr>PowerPoint Presentation</vt:lpstr>
      <vt:lpstr>Recap</vt:lpstr>
      <vt:lpstr>Overview</vt:lpstr>
      <vt:lpstr>Neural Networks</vt:lpstr>
      <vt:lpstr>Perceptron's</vt:lpstr>
      <vt:lpstr>Perceptron's</vt:lpstr>
      <vt:lpstr>Perceptrons</vt:lpstr>
      <vt:lpstr>Perceptron</vt:lpstr>
      <vt:lpstr>Perceptron</vt:lpstr>
      <vt:lpstr>Multi-Layer Perceptron</vt:lpstr>
      <vt:lpstr>MLP</vt:lpstr>
      <vt:lpstr>MLP</vt:lpstr>
      <vt:lpstr>Neural Networks</vt:lpstr>
      <vt:lpstr>Neural Networks</vt:lpstr>
      <vt:lpstr>Neural Networks</vt:lpstr>
      <vt:lpstr>Neural Networks</vt:lpstr>
      <vt:lpstr>Neural Networks</vt:lpstr>
      <vt:lpstr>Neural Networks</vt:lpstr>
      <vt:lpstr>Backpropagation</vt:lpstr>
      <vt:lpstr>Backpropagation</vt:lpstr>
      <vt:lpstr>Backpropagation</vt:lpstr>
      <vt:lpstr>Backpropagation</vt:lpstr>
      <vt:lpstr>Backpropagation</vt:lpstr>
      <vt:lpstr>Gradient Descent</vt:lpstr>
      <vt:lpstr>Gradient Descent</vt:lpstr>
      <vt:lpstr>Backpropagation</vt:lpstr>
      <vt:lpstr>Gradient Descent</vt:lpstr>
      <vt:lpstr>Backpropagation</vt:lpstr>
      <vt:lpstr>Activation Function</vt:lpstr>
      <vt:lpstr>ReLu</vt:lpstr>
      <vt:lpstr>Sigmoid</vt:lpstr>
      <vt:lpstr>Neural Nets</vt:lpstr>
      <vt:lpstr>Data</vt:lpstr>
      <vt:lpstr>Data</vt:lpstr>
      <vt:lpstr>Data</vt:lpstr>
      <vt:lpstr>Data</vt:lpstr>
      <vt:lpstr>MNIST Ai</vt:lpstr>
      <vt:lpstr>MNIST Ai</vt:lpstr>
      <vt:lpstr>MNIST AI</vt:lpstr>
      <vt:lpstr>MNIST AI</vt:lpstr>
      <vt:lpstr>MNIST AI</vt:lpstr>
      <vt:lpstr>MNIST AI</vt:lpstr>
      <vt:lpstr>MNIST AI</vt:lpstr>
      <vt:lpstr>MNIST AI</vt:lpstr>
      <vt:lpstr>MNIST AI</vt:lpstr>
      <vt:lpstr>MNIST AI</vt:lpstr>
      <vt:lpstr>MNIST AI</vt:lpstr>
      <vt:lpstr>MNIST Ai</vt:lpstr>
      <vt:lpstr>PowerPoint Presentation</vt:lpstr>
      <vt:lpstr>Train + Eval</vt:lpstr>
      <vt:lpstr>The wrong Ones</vt:lpstr>
      <vt:lpstr>The wrong Ones</vt:lpstr>
      <vt:lpstr>AI</vt:lpstr>
      <vt:lpstr>PowerPoint Presentation</vt:lpstr>
      <vt:lpstr>Summary</vt:lpstr>
      <vt:lpstr>Questions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 Chess + Machine Learning</dc:title>
  <dc:creator>Philip Mortimer</dc:creator>
  <cp:lastModifiedBy>Philip Mortimer</cp:lastModifiedBy>
  <cp:revision>93</cp:revision>
  <dcterms:created xsi:type="dcterms:W3CDTF">2022-04-05T11:27:34Z</dcterms:created>
  <dcterms:modified xsi:type="dcterms:W3CDTF">2022-06-07T17:06:21Z</dcterms:modified>
</cp:coreProperties>
</file>