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93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10058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</a:rPr>
              <a:t>LLM (Large Language Model)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657600"/>
            <a:ext cx="10058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</a:rPr>
              <a:t>大規模言語モデルの基礎から応用まで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058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</a:rPr>
              <a:t>LLMとは何か？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9144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2C3E50"/>
                </a:solidFill>
              </a:rPr>
              <a:t>• 大量のテキストデータで訓練された深層学習モデル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9144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2C3E50"/>
                </a:solidFill>
              </a:rPr>
              <a:t>• 自然言語の理解と生成が可能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3291840"/>
            <a:ext cx="9144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2C3E50"/>
                </a:solidFill>
              </a:rPr>
              <a:t>• トランスフォーマーアーキテクチャを基盤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4023360"/>
            <a:ext cx="9144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2C3E50"/>
                </a:solidFill>
              </a:rPr>
              <a:t>• 数十億〜数兆のパラメータを持つ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058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</a:rPr>
              <a:t>LLMの仕組み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1828800" y="1828800"/>
            <a:ext cx="7315200" cy="1371600"/>
          </a:xfrm>
          <a:prstGeom prst="rect">
            <a:avLst/>
          </a:prstGeom>
          <a:solidFill>
            <a:srgbClr val="FF9A9E"/>
          </a:solidFill>
          <a:ln w="25400">
            <a:solidFill>
              <a:srgbClr val="FF6B9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8288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2C3E50"/>
                </a:solidFill>
              </a:rPr>
              <a:t>トランスフォーマー層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2C3E50"/>
                </a:solidFill>
              </a:rPr>
              <a:t>アテンション機構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1828800" y="3657600"/>
            <a:ext cx="7315200" cy="1371600"/>
          </a:xfrm>
          <a:prstGeom prst="rect">
            <a:avLst/>
          </a:prstGeom>
          <a:solidFill>
            <a:srgbClr val="A8EDEA"/>
          </a:solidFill>
          <a:ln w="25400">
            <a:solidFill>
              <a:srgbClr val="00D2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28800" y="36576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2C3E50"/>
                </a:solidFill>
              </a:rPr>
              <a:t>埋め込み層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2C3E50"/>
                </a:solidFill>
              </a:rPr>
              <a:t>トークン化・ベクトル化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058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</a:rPr>
              <a:t>LLMの種類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914400" y="1828800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D4A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201168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D4AA"/>
                </a:solidFill>
              </a:rPr>
              <a:t>GPTシリーズ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256032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2C3E50"/>
                </a:solidFill>
              </a:rPr>
              <a:t>OpenAI開発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C3E50"/>
                </a:solidFill>
              </a:rPr>
              <a:t>対話・文章生成に特化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6400800" y="1828800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4285F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00800" y="201168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4285F4"/>
                </a:solidFill>
              </a:rPr>
              <a:t>BERT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6400800" y="256032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2C3E50"/>
                </a:solidFill>
              </a:rPr>
              <a:t>Google開発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C3E50"/>
                </a:solidFill>
              </a:rPr>
              <a:t>文章理解に特化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914400" y="4114800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A433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14400" y="429768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A4335"/>
                </a:solidFill>
              </a:rPr>
              <a:t>T5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914400" y="484632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2C3E50"/>
                </a:solidFill>
              </a:rPr>
              <a:t>Google開発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C3E50"/>
                </a:solidFill>
              </a:rPr>
              <a:t>Text-to-Text変換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6400800" y="4114800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6B3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400800" y="429768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6B35"/>
                </a:solidFill>
              </a:rPr>
              <a:t>Claude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6400800" y="484632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2C3E50"/>
                </a:solidFill>
              </a:rPr>
              <a:t>Anthropic開発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C3E50"/>
                </a:solidFill>
              </a:rPr>
              <a:t>安全性重視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058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</a:rPr>
              <a:t>LLMの学習プロセス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2743200" y="1828800"/>
            <a:ext cx="5486400" cy="1371600"/>
          </a:xfrm>
          <a:prstGeom prst="rect">
            <a:avLst/>
          </a:prstGeom>
          <a:solidFill>
            <a:srgbClr val="667EEA"/>
          </a:solidFill>
          <a:ln w="25400">
            <a:solidFill>
              <a:srgbClr val="667EE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743200" y="192024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</a:rPr>
              <a:t>事前学習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743200" y="2377440"/>
            <a:ext cx="5486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大量のテキストデータ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（インターネット、書籍など）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029200" y="329184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</a:rPr>
              <a:t>↓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2743200" y="3657600"/>
            <a:ext cx="5486400" cy="1371600"/>
          </a:xfrm>
          <a:prstGeom prst="rect">
            <a:avLst/>
          </a:prstGeom>
          <a:solidFill>
            <a:srgbClr val="F093FB"/>
          </a:solidFill>
          <a:ln w="25400">
            <a:solidFill>
              <a:srgbClr val="F093F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743200" y="374904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</a:rPr>
              <a:t>ファインチューニング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2743200" y="4206240"/>
            <a:ext cx="5486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特定のタスクに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特化した調整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5029200" y="512064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</a:rPr>
              <a:t>↓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2743200" y="5486400"/>
            <a:ext cx="5486400" cy="1371600"/>
          </a:xfrm>
          <a:prstGeom prst="rect">
            <a:avLst/>
          </a:prstGeom>
          <a:solidFill>
            <a:srgbClr val="4FACFE"/>
          </a:solidFill>
          <a:ln w="25400">
            <a:solidFill>
              <a:srgbClr val="4FACFE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743200" y="557784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</a:rPr>
              <a:t>RLHF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2743200" y="6035040"/>
            <a:ext cx="5486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人間のフィードバックによる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強化学習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058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</a:rPr>
              <a:t>LLMの応用例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828800"/>
            <a:ext cx="3200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01168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</a:rPr>
              <a:t>文章生成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3200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記事、小説、レポート作成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4114800" y="1828800"/>
            <a:ext cx="3200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114800" y="201168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</a:rPr>
              <a:t>翻訳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114800" y="2468880"/>
            <a:ext cx="3200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多言語間の自動翻訳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7772400" y="1828800"/>
            <a:ext cx="3200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772400" y="201168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</a:rPr>
              <a:t>プログラミング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772400" y="2468880"/>
            <a:ext cx="3200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コード生成・デバッグ支援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457200" y="3657600"/>
            <a:ext cx="3200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57200" y="384048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</a:rPr>
              <a:t>質問応答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57200" y="4297680"/>
            <a:ext cx="3200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チャットボット・FAQ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4114800" y="3657600"/>
            <a:ext cx="3200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114800" y="384048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</a:rPr>
              <a:t>要約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4114800" y="4297680"/>
            <a:ext cx="3200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長文の要約・抽出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7772400" y="3657600"/>
            <a:ext cx="3200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772400" y="384048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</a:rPr>
              <a:t>感情分析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7772400" y="4297680"/>
            <a:ext cx="3200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テキストの感情判定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058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</a:rPr>
              <a:t>課題と限界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914400" y="1828800"/>
            <a:ext cx="4114800" cy="1097280"/>
          </a:xfrm>
          <a:prstGeom prst="rect">
            <a:avLst/>
          </a:prstGeom>
          <a:solidFill>
            <a:srgbClr val="FFF5F5"/>
          </a:solidFill>
          <a:ln w="25400">
            <a:solidFill>
              <a:srgbClr val="FEB2B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192024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E53E3E"/>
                </a:solidFill>
              </a:rPr>
              <a:t>ハルシネーション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事実と異なる情報の生成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400800" y="1828800"/>
            <a:ext cx="4114800" cy="1097280"/>
          </a:xfrm>
          <a:prstGeom prst="rect">
            <a:avLst/>
          </a:prstGeom>
          <a:solidFill>
            <a:srgbClr val="FFF5F5"/>
          </a:solidFill>
          <a:ln w="25400">
            <a:solidFill>
              <a:srgbClr val="FEB2B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400800" y="192024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E53E3E"/>
                </a:solidFill>
              </a:rPr>
              <a:t>バイアス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6400800" y="228600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学習データに含まれる偏見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914400" y="3200400"/>
            <a:ext cx="4114800" cy="1097280"/>
          </a:xfrm>
          <a:prstGeom prst="rect">
            <a:avLst/>
          </a:prstGeom>
          <a:solidFill>
            <a:srgbClr val="FFF5F5"/>
          </a:solidFill>
          <a:ln w="25400">
            <a:solidFill>
              <a:srgbClr val="FEB2B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14400" y="329184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E53E3E"/>
                </a:solidFill>
              </a:rPr>
              <a:t>計算コスト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914400" y="365760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大量の計算資源が必要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6400800" y="3200400"/>
            <a:ext cx="4114800" cy="1097280"/>
          </a:xfrm>
          <a:prstGeom prst="rect">
            <a:avLst/>
          </a:prstGeom>
          <a:solidFill>
            <a:srgbClr val="FFF5F5"/>
          </a:solidFill>
          <a:ln w="25400">
            <a:solidFill>
              <a:srgbClr val="FEB2B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400800" y="329184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E53E3E"/>
                </a:solidFill>
              </a:rPr>
              <a:t>知識の鮮度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6400800" y="365760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学習時点以降の情報不足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914400" y="5029200"/>
            <a:ext cx="9144000" cy="1371600"/>
          </a:xfrm>
          <a:prstGeom prst="rect">
            <a:avLst/>
          </a:prstGeom>
          <a:solidFill>
            <a:srgbClr val="F0FFF4"/>
          </a:solidFill>
          <a:ln w="25400">
            <a:solidFill>
              <a:srgbClr val="9AE6B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14400" y="5120640"/>
            <a:ext cx="9144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F855A"/>
                </a:solidFill>
              </a:rPr>
              <a:t>解決への取り組み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371600" y="54864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D3748"/>
                </a:solidFill>
              </a:rPr>
              <a:t>• RAG（Retrieval-Augmented Generation）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D3748"/>
                </a:solidFill>
              </a:rPr>
              <a:t>• ファクトチェック機構の導入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2D3748"/>
                </a:solidFill>
              </a:rPr>
              <a:t>• 効率的なモデルアーキテクチャの開発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058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</a:rPr>
              <a:t>LLMの未来と展望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2057400" y="1828800"/>
            <a:ext cx="1371600" cy="137160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3498D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57400" y="18288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現在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914400" y="3657600"/>
            <a:ext cx="36576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14400" y="3657600"/>
            <a:ext cx="3657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対話型AI・コード生成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5715000" y="1828800"/>
            <a:ext cx="1371600" cy="137160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3498D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715000" y="18288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近未来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4572000" y="3657600"/>
            <a:ext cx="36576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572000" y="3657600"/>
            <a:ext cx="3657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マルチモーダルAI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（テキスト+画像+音声）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9372600" y="1828800"/>
            <a:ext cx="1371600" cy="137160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3498D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372600" y="18288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将来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8229600" y="3657600"/>
            <a:ext cx="36576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229600" y="3657600"/>
            <a:ext cx="3657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AGI（汎用人工知能）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dirty="0">
                <a:solidFill>
                  <a:srgbClr val="2C3E50"/>
                </a:solidFill>
              </a:rPr>
              <a:t>への発展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914400" y="5943600"/>
            <a:ext cx="9144000" cy="1371600"/>
          </a:xfrm>
          <a:prstGeom prst="rect">
            <a:avLst/>
          </a:prstGeom>
          <a:solidFill>
            <a:srgbClr val="667EEA"/>
          </a:solidFill>
          <a:ln w="25400">
            <a:solidFill>
              <a:srgbClr val="667EE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14400" y="6035040"/>
            <a:ext cx="9144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</a:rPr>
              <a:t>まとめ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914400" y="64008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LLMは言語処理の革命をもたらし、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さまざまな分野での活用が期待される技術です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2025-05-23T07:22:47Z</dcterms:created>
  <dcterms:modified xsi:type="dcterms:W3CDTF">2025-05-23T07:22:47Z</dcterms:modified>
</cp:coreProperties>
</file>