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authors.xml" ContentType="application/vnd.ms-powerpoint.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4" r:id="rId5"/>
    <p:sldId id="265" r:id="rId6"/>
    <p:sldId id="262" r:id="rId7"/>
    <p:sldId id="260" r:id="rId8"/>
    <p:sldId id="263" r:id="rId9"/>
    <p:sldId id="267" r:id="rId10"/>
    <p:sldId id="268" r:id="rId11"/>
    <p:sldId id="269" r:id="rId12"/>
    <p:sldId id="25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31816BE-A623-B49E-D624-FE6FBE3E0096}" name="zabih salehi" initials="zs" userId="7effc618f9c00a87" providerId="Windows Live"/>
  <p188:author id="{463D30CD-5001-1F32-ECF4-1F3AE36A8C9E}" name="Max Bernauer" initials="MB" userId="222af0a58014ca0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2A7F2-6833-42CB-AE9D-A64E659B91D3}" v="677" dt="2021-11-16T16:48:26.876"/>
    <p1510:client id="{4065082A-0513-4F8A-9631-5147E523BEBE}" v="12" dt="2021-11-16T15:43:30.614"/>
    <p1510:client id="{74A58A5B-DBB7-4D42-A668-9AD95C4EB33E}" v="2" dt="2021-11-16T15:04:40.460"/>
    <p1510:client id="{88E85D72-5A40-4BE9-AD37-A418C7B8C26C}" v="1950" dt="2021-11-16T16:56:30.021"/>
    <p1510:client id="{A43616BE-B459-4405-B2F9-24E2A68686E1}" v="2" dt="2021-11-16T15:14:12.518"/>
    <p1510:client id="{B9A62F7B-8408-42B5-AB9E-224C65EAD929}" v="636" dt="2021-11-16T16:52:08.625"/>
    <p1510:client id="{C4D9FA40-371A-4E6D-A560-CFCC95C235EE}" v="189" dt="2021-11-16T16:50:35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6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chi.pro/de/maschinelles-lernen-fur-borseninvestitionen-273824889670500" TargetMode="External"/><Relationship Id="rId2" Type="http://schemas.openxmlformats.org/officeDocument/2006/relationships/hyperlink" Target="https://onedrive.live.com/?authkey=%21ALw8M4IE8eMXQTU&amp;cid=222AF0A58014CA04&amp;id=222AF0A58014CA04%21152&amp;parId=222AF0A58014CA04%21104&amp;action=locat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5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fik 15" descr="Logo, company name&#10;&#10;Description automatically generated">
            <a:extLst>
              <a:ext uri="{FF2B5EF4-FFF2-40B4-BE49-F238E27FC236}">
                <a16:creationId xmlns:a16="http://schemas.microsoft.com/office/drawing/2014/main" id="{CBC5D09C-8141-40B4-A4C9-635A35CE6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08" b="1118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16838C-F80A-4A6C-B6BE-8151CB7B7884}"/>
              </a:ext>
            </a:extLst>
          </p:cNvPr>
          <p:cNvSpPr txBox="1"/>
          <p:nvPr/>
        </p:nvSpPr>
        <p:spPr>
          <a:xfrm>
            <a:off x="423110" y="367966"/>
            <a:ext cx="26228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Unser </a:t>
            </a:r>
            <a:r>
              <a:rPr lang="en-US" sz="2400" b="1" err="1">
                <a:cs typeface="Calibri"/>
              </a:rPr>
              <a:t>Vorgehen</a:t>
            </a:r>
            <a:endParaRPr lang="de-DE" sz="2400" b="1" err="1">
              <a:cs typeface="Calibri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F33CEC2-B543-41A8-A957-7AE8F9E88680}"/>
              </a:ext>
            </a:extLst>
          </p:cNvPr>
          <p:cNvSpPr/>
          <p:nvPr/>
        </p:nvSpPr>
        <p:spPr>
          <a:xfrm>
            <a:off x="422970" y="2250549"/>
            <a:ext cx="2995026" cy="253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cs typeface="Calibri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C126FFB-70EE-43B1-B206-CFB94A570DF1}"/>
              </a:ext>
            </a:extLst>
          </p:cNvPr>
          <p:cNvSpPr/>
          <p:nvPr/>
        </p:nvSpPr>
        <p:spPr>
          <a:xfrm>
            <a:off x="8772372" y="2250548"/>
            <a:ext cx="2995026" cy="253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E5E1DAC-849C-4DE2-B8D9-E586E84570D8}"/>
              </a:ext>
            </a:extLst>
          </p:cNvPr>
          <p:cNvSpPr txBox="1"/>
          <p:nvPr/>
        </p:nvSpPr>
        <p:spPr>
          <a:xfrm>
            <a:off x="490614" y="23569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>
                <a:solidFill>
                  <a:schemeClr val="bg1"/>
                </a:solidFill>
              </a:rPr>
              <a:t>Start</a:t>
            </a:r>
            <a:endParaRPr lang="de-DE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638290A-0B44-4041-8222-8FC169D08BF0}"/>
              </a:ext>
            </a:extLst>
          </p:cNvPr>
          <p:cNvSpPr txBox="1"/>
          <p:nvPr/>
        </p:nvSpPr>
        <p:spPr>
          <a:xfrm>
            <a:off x="8823715" y="22754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>
                <a:solidFill>
                  <a:schemeClr val="bg1"/>
                </a:solidFill>
              </a:rPr>
              <a:t>Ziel</a:t>
            </a:r>
            <a:endParaRPr lang="de-DE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7F7FFF6-E24B-4F22-A13C-F9728F303725}"/>
              </a:ext>
            </a:extLst>
          </p:cNvPr>
          <p:cNvSpPr/>
          <p:nvPr/>
        </p:nvSpPr>
        <p:spPr>
          <a:xfrm>
            <a:off x="4864575" y="2250548"/>
            <a:ext cx="2995026" cy="253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4565A7E-26C9-49E4-A829-1177E62A518E}"/>
              </a:ext>
            </a:extLst>
          </p:cNvPr>
          <p:cNvSpPr txBox="1"/>
          <p:nvPr/>
        </p:nvSpPr>
        <p:spPr>
          <a:xfrm>
            <a:off x="4903693" y="22509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Steps</a:t>
            </a:r>
            <a:endParaRPr lang="de-DE" b="1" err="1">
              <a:solidFill>
                <a:schemeClr val="bg1"/>
              </a:solidFill>
              <a:cs typeface="Calibri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0E7F075-002E-45B2-8C07-821C7433BBFA}"/>
              </a:ext>
            </a:extLst>
          </p:cNvPr>
          <p:cNvSpPr txBox="1"/>
          <p:nvPr/>
        </p:nvSpPr>
        <p:spPr>
          <a:xfrm>
            <a:off x="490614" y="2768042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>
                <a:solidFill>
                  <a:schemeClr val="bg1"/>
                </a:solidFill>
                <a:cs typeface="Calibri"/>
              </a:rPr>
              <a:t>Planung</a:t>
            </a:r>
          </a:p>
          <a:p>
            <a:r>
              <a:rPr lang="de-DE" b="1">
                <a:solidFill>
                  <a:schemeClr val="bg1"/>
                </a:solidFill>
                <a:ea typeface="+mn-lt"/>
                <a:cs typeface="+mn-lt"/>
              </a:rPr>
              <a:t>Recherche</a:t>
            </a:r>
            <a:endParaRPr lang="de-DE">
              <a:solidFill>
                <a:schemeClr val="bg1"/>
              </a:solidFill>
              <a:cs typeface="Calibri"/>
            </a:endParaRPr>
          </a:p>
          <a:p>
            <a:r>
              <a:rPr lang="de-DE" b="1">
                <a:solidFill>
                  <a:schemeClr val="bg1"/>
                </a:solidFill>
              </a:rPr>
              <a:t>Einarbeiten in das Thema </a:t>
            </a:r>
            <a:endParaRPr lang="de-DE" b="1">
              <a:solidFill>
                <a:schemeClr val="bg1"/>
              </a:solidFill>
              <a:cs typeface="Calibri"/>
            </a:endParaRPr>
          </a:p>
          <a:p>
            <a:r>
              <a:rPr lang="de-DE" b="1">
                <a:solidFill>
                  <a:schemeClr val="bg1"/>
                </a:solidFill>
                <a:cs typeface="Calibri"/>
              </a:rPr>
              <a:t>Auswahl der Datenquellen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B18994A-F0EF-464B-AE4F-60F6EDBD4655}"/>
              </a:ext>
            </a:extLst>
          </p:cNvPr>
          <p:cNvSpPr txBox="1"/>
          <p:nvPr/>
        </p:nvSpPr>
        <p:spPr>
          <a:xfrm>
            <a:off x="4903694" y="2523972"/>
            <a:ext cx="295101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>
                <a:solidFill>
                  <a:schemeClr val="bg1"/>
                </a:solidFill>
                <a:cs typeface="Calibri"/>
              </a:rPr>
              <a:t>Datenaufbereitung</a:t>
            </a:r>
          </a:p>
          <a:p>
            <a:r>
              <a:rPr lang="de-DE">
                <a:solidFill>
                  <a:schemeClr val="bg1"/>
                </a:solidFill>
                <a:cs typeface="Calibri"/>
              </a:rPr>
              <a:t>Daten von </a:t>
            </a:r>
            <a:r>
              <a:rPr lang="de-DE" err="1">
                <a:solidFill>
                  <a:schemeClr val="bg1"/>
                </a:solidFill>
                <a:cs typeface="Calibri"/>
              </a:rPr>
              <a:t>Kaggle</a:t>
            </a:r>
          </a:p>
          <a:p>
            <a:r>
              <a:rPr lang="de-DE" b="1">
                <a:solidFill>
                  <a:schemeClr val="bg1"/>
                </a:solidFill>
              </a:rPr>
              <a:t>Entwicklung des Modells</a:t>
            </a:r>
            <a:endParaRPr lang="de-DE">
              <a:solidFill>
                <a:schemeClr val="bg1"/>
              </a:solidFill>
              <a:cs typeface="Calibri"/>
            </a:endParaRPr>
          </a:p>
          <a:p>
            <a:r>
              <a:rPr lang="de-DE">
                <a:solidFill>
                  <a:schemeClr val="bg1"/>
                </a:solidFill>
                <a:cs typeface="Calibri"/>
              </a:rPr>
              <a:t>Unterscheidung nach Altersgruppen</a:t>
            </a:r>
          </a:p>
          <a:p>
            <a:r>
              <a:rPr lang="de-DE">
                <a:solidFill>
                  <a:schemeClr val="bg1"/>
                </a:solidFill>
                <a:cs typeface="Calibri"/>
              </a:rPr>
              <a:t>Emotionserkennung</a:t>
            </a:r>
          </a:p>
          <a:p>
            <a:r>
              <a:rPr lang="de-DE" b="1">
                <a:solidFill>
                  <a:schemeClr val="bg1"/>
                </a:solidFill>
                <a:cs typeface="Calibri"/>
              </a:rPr>
              <a:t>Entwicklung des </a:t>
            </a:r>
            <a:r>
              <a:rPr lang="de-DE" b="1" err="1">
                <a:solidFill>
                  <a:schemeClr val="bg1"/>
                </a:solidFill>
                <a:cs typeface="Calibri"/>
              </a:rPr>
              <a:t>Frontends</a:t>
            </a:r>
            <a:endParaRPr lang="de-DE" b="1">
              <a:solidFill>
                <a:schemeClr val="bg1"/>
              </a:solidFill>
              <a:cs typeface="Calibri"/>
            </a:endParaRPr>
          </a:p>
          <a:p>
            <a:r>
              <a:rPr lang="de-DE">
                <a:solidFill>
                  <a:schemeClr val="bg1"/>
                </a:solidFill>
                <a:cs typeface="Calibri"/>
              </a:rPr>
              <a:t>Bestätigung durch Emotion 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DE10EF0-A5A1-45F2-B900-BE66B78B5994}"/>
              </a:ext>
            </a:extLst>
          </p:cNvPr>
          <p:cNvSpPr txBox="1"/>
          <p:nvPr/>
        </p:nvSpPr>
        <p:spPr>
          <a:xfrm>
            <a:off x="8820857" y="2543726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>
                <a:solidFill>
                  <a:schemeClr val="bg1"/>
                </a:solidFill>
                <a:cs typeface="Calibri"/>
              </a:rPr>
              <a:t>Automatisierte Datenverarbeitung</a:t>
            </a:r>
          </a:p>
          <a:p>
            <a:r>
              <a:rPr lang="de-DE" b="1">
                <a:solidFill>
                  <a:schemeClr val="bg1"/>
                </a:solidFill>
                <a:cs typeface="Calibri"/>
              </a:rPr>
              <a:t>Guter ML Algorithmus für </a:t>
            </a:r>
            <a:r>
              <a:rPr lang="de-DE" b="1" err="1">
                <a:solidFill>
                  <a:schemeClr val="bg1"/>
                </a:solidFill>
                <a:cs typeface="Calibri"/>
              </a:rPr>
              <a:t>Predictions</a:t>
            </a:r>
            <a:r>
              <a:rPr lang="de-DE" b="1">
                <a:solidFill>
                  <a:schemeClr val="bg1"/>
                </a:solidFill>
                <a:cs typeface="Calibri"/>
              </a:rPr>
              <a:t> -&gt; Ausgabe eines Produktvorschlags</a:t>
            </a:r>
          </a:p>
          <a:p>
            <a:r>
              <a:rPr lang="de-DE" b="1">
                <a:solidFill>
                  <a:schemeClr val="bg1"/>
                </a:solidFill>
                <a:cs typeface="Calibri"/>
              </a:rPr>
              <a:t>Ansprechendes Frontend (Responsive)</a:t>
            </a:r>
          </a:p>
          <a:p>
            <a:r>
              <a:rPr lang="de-DE" b="1">
                <a:solidFill>
                  <a:schemeClr val="bg1"/>
                </a:solidFill>
              </a:rPr>
              <a:t>Produkt Präsentation</a:t>
            </a:r>
            <a:endParaRPr lang="de-DE" b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6771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2E02D53-8CFB-4F63-8570-10623653EADA}"/>
              </a:ext>
            </a:extLst>
          </p:cNvPr>
          <p:cNvSpPr/>
          <p:nvPr/>
        </p:nvSpPr>
        <p:spPr>
          <a:xfrm>
            <a:off x="2207763" y="1390753"/>
            <a:ext cx="7897090" cy="40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3C709BF-05FE-4F0B-9E03-9567956A1E9A}"/>
              </a:ext>
            </a:extLst>
          </p:cNvPr>
          <p:cNvSpPr/>
          <p:nvPr/>
        </p:nvSpPr>
        <p:spPr>
          <a:xfrm>
            <a:off x="7164582" y="2786141"/>
            <a:ext cx="2697561" cy="20904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1F5B7E1C-8827-45D0-871D-0CD56182702F}"/>
              </a:ext>
            </a:extLst>
          </p:cNvPr>
          <p:cNvSpPr/>
          <p:nvPr/>
        </p:nvSpPr>
        <p:spPr>
          <a:xfrm>
            <a:off x="2587999" y="2895651"/>
            <a:ext cx="2277849" cy="24041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B7A546A-4047-40C1-B46F-21920554BD38}"/>
              </a:ext>
            </a:extLst>
          </p:cNvPr>
          <p:cNvSpPr/>
          <p:nvPr/>
        </p:nvSpPr>
        <p:spPr>
          <a:xfrm>
            <a:off x="3850189" y="1554002"/>
            <a:ext cx="4384556" cy="9127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b="1">
                <a:cs typeface="Calibri"/>
              </a:rPr>
              <a:t>Herzlich willkommen bei </a:t>
            </a:r>
            <a:r>
              <a:rPr lang="de-DE" b="1" err="1">
                <a:cs typeface="Calibri"/>
              </a:rPr>
              <a:t>StockTimes</a:t>
            </a:r>
            <a:endParaRPr lang="de-DE" b="1" err="1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60B4570-9252-4428-8401-B8B569FBDC01}"/>
              </a:ext>
            </a:extLst>
          </p:cNvPr>
          <p:cNvSpPr txBox="1"/>
          <p:nvPr/>
        </p:nvSpPr>
        <p:spPr>
          <a:xfrm>
            <a:off x="209448" y="26242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b="1"/>
              <a:t>Unser Produkt</a:t>
            </a:r>
          </a:p>
        </p:txBody>
      </p:sp>
      <p:sp>
        <p:nvSpPr>
          <p:cNvPr id="2" name="Rechteck 7">
            <a:extLst>
              <a:ext uri="{FF2B5EF4-FFF2-40B4-BE49-F238E27FC236}">
                <a16:creationId xmlns:a16="http://schemas.microsoft.com/office/drawing/2014/main" id="{28821B30-7B47-4F5E-BB56-4EA4390FCCE5}"/>
              </a:ext>
            </a:extLst>
          </p:cNvPr>
          <p:cNvSpPr/>
          <p:nvPr/>
        </p:nvSpPr>
        <p:spPr>
          <a:xfrm>
            <a:off x="2675649" y="2507763"/>
            <a:ext cx="2098249" cy="6099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Smile! </a:t>
            </a:r>
            <a:r>
              <a:rPr lang="de-DE" err="1">
                <a:cs typeface="Calibri"/>
              </a:rPr>
              <a:t>You´re</a:t>
            </a:r>
            <a:r>
              <a:rPr lang="de-DE">
                <a:cs typeface="Calibri"/>
              </a:rPr>
              <a:t> on </a:t>
            </a:r>
            <a:r>
              <a:rPr lang="de-DE" err="1">
                <a:cs typeface="Calibri"/>
              </a:rPr>
              <a:t>camera</a:t>
            </a:r>
            <a:r>
              <a:rPr lang="de-DE">
                <a:cs typeface="Calibri"/>
              </a:rPr>
              <a:t> :)</a:t>
            </a:r>
          </a:p>
        </p:txBody>
      </p:sp>
      <p:sp>
        <p:nvSpPr>
          <p:cNvPr id="17" name="Rechteck 7">
            <a:extLst>
              <a:ext uri="{FF2B5EF4-FFF2-40B4-BE49-F238E27FC236}">
                <a16:creationId xmlns:a16="http://schemas.microsoft.com/office/drawing/2014/main" id="{03082B98-B433-4FF9-B1DC-8A78B8FBBAF6}"/>
              </a:ext>
            </a:extLst>
          </p:cNvPr>
          <p:cNvSpPr/>
          <p:nvPr/>
        </p:nvSpPr>
        <p:spPr>
          <a:xfrm>
            <a:off x="2675649" y="4977131"/>
            <a:ext cx="2098249" cy="389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Du bist: "Happy"</a:t>
            </a:r>
          </a:p>
        </p:txBody>
      </p:sp>
      <p:pic>
        <p:nvPicPr>
          <p:cNvPr id="3" name="Grafik 5" descr="Ein Bild, das Person, darstellend enthält.&#10;&#10;Beschreibung automatisch generiert.">
            <a:extLst>
              <a:ext uri="{FF2B5EF4-FFF2-40B4-BE49-F238E27FC236}">
                <a16:creationId xmlns:a16="http://schemas.microsoft.com/office/drawing/2014/main" id="{CF36F126-07B2-4F5A-AE79-9FEB80C8A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541" y="3336781"/>
            <a:ext cx="1492523" cy="1480247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AD423EB6-39A2-4877-9786-584431DB1651}"/>
              </a:ext>
            </a:extLst>
          </p:cNvPr>
          <p:cNvSpPr/>
          <p:nvPr/>
        </p:nvSpPr>
        <p:spPr>
          <a:xfrm>
            <a:off x="7539727" y="2945314"/>
            <a:ext cx="2021132" cy="35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cs typeface="Calibri"/>
              </a:rPr>
              <a:t>Unsere Vorschläge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63AA19B-34F6-4E38-B04D-C8392BE34BDC}"/>
              </a:ext>
            </a:extLst>
          </p:cNvPr>
          <p:cNvSpPr/>
          <p:nvPr/>
        </p:nvSpPr>
        <p:spPr>
          <a:xfrm>
            <a:off x="7539727" y="3422073"/>
            <a:ext cx="2021132" cy="1328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de-DE">
                <a:cs typeface="Calibri"/>
              </a:rPr>
              <a:t>Kontomodell 1</a:t>
            </a:r>
            <a:endParaRPr lang="de-DE"/>
          </a:p>
          <a:p>
            <a:r>
              <a:rPr lang="de-DE">
                <a:cs typeface="Calibri"/>
              </a:rPr>
              <a:t>Kontomodell 2</a:t>
            </a:r>
          </a:p>
        </p:txBody>
      </p:sp>
    </p:spTree>
    <p:extLst>
      <p:ext uri="{BB962C8B-B14F-4D97-AF65-F5344CB8AC3E}">
        <p14:creationId xmlns:p14="http://schemas.microsoft.com/office/powerpoint/2010/main" val="3295399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2C5DB-EFAA-4A71-A01C-A95B3CD2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0D8CA9-A823-480C-84B3-BAFB478C6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>
                <a:hlinkClick r:id="rId2"/>
              </a:rPr>
              <a:t>Präsentation Fallstudie V1.pptx – OneDrive (live.com)</a:t>
            </a:r>
            <a:endParaRPr lang="de-DE"/>
          </a:p>
          <a:p>
            <a:r>
              <a:rPr lang="de-DE">
                <a:hlinkClick r:id="rId3"/>
              </a:rPr>
              <a:t>Maschinelles Lernen für Börseninvestitionen (ichi.pro)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99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22B91-0497-4164-949F-B9B505B2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404" y="348826"/>
            <a:ext cx="3095269" cy="1325563"/>
          </a:xfrm>
        </p:spPr>
        <p:txBody>
          <a:bodyPr>
            <a:normAutofit/>
          </a:bodyPr>
          <a:lstStyle/>
          <a:p>
            <a:r>
              <a:rPr lang="de-DE" b="1" err="1"/>
              <a:t>StockTimes</a:t>
            </a:r>
            <a:endParaRPr lang="de-DE" b="1">
              <a:cs typeface="Calibri Light"/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9999FC7-EC0E-4874-91E9-DF37937F2206}"/>
              </a:ext>
            </a:extLst>
          </p:cNvPr>
          <p:cNvSpPr/>
          <p:nvPr/>
        </p:nvSpPr>
        <p:spPr>
          <a:xfrm>
            <a:off x="1722853" y="2747682"/>
            <a:ext cx="2966502" cy="1964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cs typeface="Calibri"/>
              </a:rPr>
              <a:t>Innovatives Fintech</a:t>
            </a:r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AE044F5-2B2C-46EA-AC0B-18C4474EC274}"/>
              </a:ext>
            </a:extLst>
          </p:cNvPr>
          <p:cNvSpPr/>
          <p:nvPr/>
        </p:nvSpPr>
        <p:spPr>
          <a:xfrm>
            <a:off x="7505088" y="2747682"/>
            <a:ext cx="2966502" cy="1964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Agil, </a:t>
            </a:r>
            <a:r>
              <a:rPr lang="de-DE" err="1">
                <a:cs typeface="Calibri"/>
              </a:rPr>
              <a:t>Scrum</a:t>
            </a:r>
            <a:endParaRPr lang="de-DE" err="1"/>
          </a:p>
        </p:txBody>
      </p:sp>
    </p:spTree>
    <p:extLst>
      <p:ext uri="{BB962C8B-B14F-4D97-AF65-F5344CB8AC3E}">
        <p14:creationId xmlns:p14="http://schemas.microsoft.com/office/powerpoint/2010/main" val="401881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22B91-0497-4164-949F-B9B505B2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06" y="2765221"/>
            <a:ext cx="10515600" cy="1325563"/>
          </a:xfrm>
        </p:spPr>
        <p:txBody>
          <a:bodyPr>
            <a:normAutofit/>
          </a:bodyPr>
          <a:lstStyle/>
          <a:p>
            <a:r>
              <a:rPr lang="de-DE" b="1"/>
              <a:t>Projekt Vorschlag 2</a:t>
            </a:r>
            <a:endParaRPr lang="de-DE" b="1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066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16838C-F80A-4A6C-B6BE-8151CB7B7884}"/>
              </a:ext>
            </a:extLst>
          </p:cNvPr>
          <p:cNvSpPr txBox="1"/>
          <p:nvPr/>
        </p:nvSpPr>
        <p:spPr>
          <a:xfrm>
            <a:off x="423110" y="367966"/>
            <a:ext cx="26228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Das Team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F33CEC2-B543-41A8-A957-7AE8F9E88680}"/>
              </a:ext>
            </a:extLst>
          </p:cNvPr>
          <p:cNvSpPr/>
          <p:nvPr/>
        </p:nvSpPr>
        <p:spPr>
          <a:xfrm>
            <a:off x="1103472" y="2596912"/>
            <a:ext cx="2995026" cy="607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b="1">
                <a:ea typeface="+mn-lt"/>
                <a:cs typeface="+mn-lt"/>
              </a:rPr>
              <a:t>Annika </a:t>
            </a:r>
            <a:r>
              <a:rPr lang="de-DE" b="1" err="1">
                <a:ea typeface="+mn-lt"/>
                <a:cs typeface="+mn-lt"/>
              </a:rPr>
              <a:t>Dackermann</a:t>
            </a:r>
            <a:endParaRPr lang="de-DE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54A0AA2-5C43-4F65-9BD0-AD9192212642}"/>
              </a:ext>
            </a:extLst>
          </p:cNvPr>
          <p:cNvSpPr/>
          <p:nvPr/>
        </p:nvSpPr>
        <p:spPr>
          <a:xfrm>
            <a:off x="4591557" y="2596912"/>
            <a:ext cx="2995026" cy="607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b="1">
                <a:ea typeface="+mn-lt"/>
                <a:cs typeface="+mn-lt"/>
              </a:rPr>
              <a:t>Julia </a:t>
            </a:r>
            <a:r>
              <a:rPr lang="de-DE" b="1" err="1">
                <a:ea typeface="+mn-lt"/>
                <a:cs typeface="+mn-lt"/>
              </a:rPr>
              <a:t>Pfützer</a:t>
            </a:r>
            <a:endParaRPr lang="de-DE" b="1" err="1">
              <a:cs typeface="Calibri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E527978-2B56-4E2C-97C5-6B9C66BF682B}"/>
              </a:ext>
            </a:extLst>
          </p:cNvPr>
          <p:cNvSpPr/>
          <p:nvPr/>
        </p:nvSpPr>
        <p:spPr>
          <a:xfrm>
            <a:off x="8079642" y="3688976"/>
            <a:ext cx="2995026" cy="607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b="1" err="1">
                <a:ea typeface="+mn-lt"/>
                <a:cs typeface="+mn-lt"/>
              </a:rPr>
              <a:t>Zabiullah</a:t>
            </a:r>
            <a:r>
              <a:rPr lang="de-DE" b="1">
                <a:ea typeface="+mn-lt"/>
                <a:cs typeface="+mn-lt"/>
              </a:rPr>
              <a:t> Salehi</a:t>
            </a:r>
            <a:endParaRPr lang="de-DE" b="1">
              <a:cs typeface="Calibri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75F4698-0247-4EBC-A88C-3D9BF430829D}"/>
              </a:ext>
            </a:extLst>
          </p:cNvPr>
          <p:cNvSpPr/>
          <p:nvPr/>
        </p:nvSpPr>
        <p:spPr>
          <a:xfrm>
            <a:off x="8079642" y="2641735"/>
            <a:ext cx="2995026" cy="607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b="1">
                <a:ea typeface="+mn-lt"/>
                <a:cs typeface="+mn-lt"/>
              </a:rPr>
              <a:t>Julius Könning</a:t>
            </a:r>
            <a:endParaRPr lang="de-DE" b="1">
              <a:cs typeface="Calibri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408ACC8-CE7D-4BC2-8DFB-352105FE4019}"/>
              </a:ext>
            </a:extLst>
          </p:cNvPr>
          <p:cNvSpPr/>
          <p:nvPr/>
        </p:nvSpPr>
        <p:spPr>
          <a:xfrm>
            <a:off x="4591558" y="3688976"/>
            <a:ext cx="2995026" cy="607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b="1">
                <a:ea typeface="+mn-lt"/>
                <a:cs typeface="+mn-lt"/>
              </a:rPr>
              <a:t>Philipp Dingfelder</a:t>
            </a:r>
            <a:endParaRPr lang="de-DE" b="1">
              <a:cs typeface="Calibri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7235086-71DD-4743-A761-8A091FBF4FB3}"/>
              </a:ext>
            </a:extLst>
          </p:cNvPr>
          <p:cNvSpPr/>
          <p:nvPr/>
        </p:nvSpPr>
        <p:spPr>
          <a:xfrm>
            <a:off x="1107546" y="3688976"/>
            <a:ext cx="2995026" cy="607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b="1">
                <a:ea typeface="+mn-lt"/>
                <a:cs typeface="+mn-lt"/>
              </a:rPr>
              <a:t>Max Bernauer</a:t>
            </a:r>
            <a:endParaRPr lang="de-DE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385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16838C-F80A-4A6C-B6BE-8151CB7B7884}"/>
              </a:ext>
            </a:extLst>
          </p:cNvPr>
          <p:cNvSpPr txBox="1"/>
          <p:nvPr/>
        </p:nvSpPr>
        <p:spPr>
          <a:xfrm>
            <a:off x="423110" y="367966"/>
            <a:ext cx="50392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cs typeface="Calibri"/>
              </a:rPr>
              <a:t>Vorerfahrungen</a:t>
            </a:r>
            <a:r>
              <a:rPr lang="en-US" sz="2400" b="1">
                <a:cs typeface="Calibri"/>
              </a:rPr>
              <a:t> und Skills</a:t>
            </a:r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F33CEC2-B543-41A8-A957-7AE8F9E88680}"/>
              </a:ext>
            </a:extLst>
          </p:cNvPr>
          <p:cNvSpPr/>
          <p:nvPr/>
        </p:nvSpPr>
        <p:spPr>
          <a:xfrm>
            <a:off x="2708031" y="1833625"/>
            <a:ext cx="2995026" cy="824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Python</a:t>
            </a:r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154C12C-03F8-4508-8F6F-F289175342C4}"/>
              </a:ext>
            </a:extLst>
          </p:cNvPr>
          <p:cNvSpPr/>
          <p:nvPr/>
        </p:nvSpPr>
        <p:spPr>
          <a:xfrm>
            <a:off x="2703017" y="2931505"/>
            <a:ext cx="2995026" cy="824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Data Science</a:t>
            </a:r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8242C35-C308-4E15-8967-A0191AB6E0A1}"/>
              </a:ext>
            </a:extLst>
          </p:cNvPr>
          <p:cNvSpPr/>
          <p:nvPr/>
        </p:nvSpPr>
        <p:spPr>
          <a:xfrm>
            <a:off x="2708029" y="4029386"/>
            <a:ext cx="2995026" cy="824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Analytics</a:t>
            </a:r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BBDAECF-D568-479C-ACD3-9E2B384F940C}"/>
              </a:ext>
            </a:extLst>
          </p:cNvPr>
          <p:cNvSpPr/>
          <p:nvPr/>
        </p:nvSpPr>
        <p:spPr>
          <a:xfrm>
            <a:off x="6613281" y="1833624"/>
            <a:ext cx="2995026" cy="824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Aktien</a:t>
            </a:r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E4D03AC-51EF-473F-A958-9F20E278F3D0}"/>
              </a:ext>
            </a:extLst>
          </p:cNvPr>
          <p:cNvSpPr/>
          <p:nvPr/>
        </p:nvSpPr>
        <p:spPr>
          <a:xfrm>
            <a:off x="6613280" y="2931505"/>
            <a:ext cx="2995026" cy="824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Finanzwesen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BE64E71-BA4B-4260-91A2-1E198A2D5EE4}"/>
              </a:ext>
            </a:extLst>
          </p:cNvPr>
          <p:cNvSpPr/>
          <p:nvPr/>
        </p:nvSpPr>
        <p:spPr>
          <a:xfrm>
            <a:off x="6613281" y="4029387"/>
            <a:ext cx="2995026" cy="824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Frontend-Programmierung</a:t>
            </a:r>
            <a:endParaRPr lang="de-DE" err="1"/>
          </a:p>
        </p:txBody>
      </p:sp>
    </p:spTree>
    <p:extLst>
      <p:ext uri="{BB962C8B-B14F-4D97-AF65-F5344CB8AC3E}">
        <p14:creationId xmlns:p14="http://schemas.microsoft.com/office/powerpoint/2010/main" val="253149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16838C-F80A-4A6C-B6BE-8151CB7B7884}"/>
              </a:ext>
            </a:extLst>
          </p:cNvPr>
          <p:cNvSpPr txBox="1"/>
          <p:nvPr/>
        </p:nvSpPr>
        <p:spPr>
          <a:xfrm>
            <a:off x="423110" y="367966"/>
            <a:ext cx="26228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Unser </a:t>
            </a:r>
            <a:r>
              <a:rPr lang="en-US" sz="2400" b="1" err="1">
                <a:cs typeface="Calibri"/>
              </a:rPr>
              <a:t>Vorgehen</a:t>
            </a:r>
            <a:endParaRPr lang="de-DE" sz="2400" b="1" err="1">
              <a:cs typeface="Calibri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F33CEC2-B543-41A8-A957-7AE8F9E88680}"/>
              </a:ext>
            </a:extLst>
          </p:cNvPr>
          <p:cNvSpPr/>
          <p:nvPr/>
        </p:nvSpPr>
        <p:spPr>
          <a:xfrm>
            <a:off x="422970" y="2250549"/>
            <a:ext cx="2995026" cy="253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cs typeface="Calibri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C126FFB-70EE-43B1-B206-CFB94A570DF1}"/>
              </a:ext>
            </a:extLst>
          </p:cNvPr>
          <p:cNvSpPr/>
          <p:nvPr/>
        </p:nvSpPr>
        <p:spPr>
          <a:xfrm>
            <a:off x="8772372" y="2250548"/>
            <a:ext cx="2995026" cy="253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E5E1DAC-849C-4DE2-B8D9-E586E84570D8}"/>
              </a:ext>
            </a:extLst>
          </p:cNvPr>
          <p:cNvSpPr txBox="1"/>
          <p:nvPr/>
        </p:nvSpPr>
        <p:spPr>
          <a:xfrm>
            <a:off x="490614" y="23569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>
                <a:solidFill>
                  <a:schemeClr val="bg1"/>
                </a:solidFill>
              </a:rPr>
              <a:t>Start</a:t>
            </a:r>
            <a:endParaRPr lang="de-DE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638290A-0B44-4041-8222-8FC169D08BF0}"/>
              </a:ext>
            </a:extLst>
          </p:cNvPr>
          <p:cNvSpPr txBox="1"/>
          <p:nvPr/>
        </p:nvSpPr>
        <p:spPr>
          <a:xfrm>
            <a:off x="8823715" y="22754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>
                <a:solidFill>
                  <a:schemeClr val="bg1"/>
                </a:solidFill>
              </a:rPr>
              <a:t>Ziel</a:t>
            </a:r>
            <a:endParaRPr lang="de-DE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7F7FFF6-E24B-4F22-A13C-F9728F303725}"/>
              </a:ext>
            </a:extLst>
          </p:cNvPr>
          <p:cNvSpPr/>
          <p:nvPr/>
        </p:nvSpPr>
        <p:spPr>
          <a:xfrm>
            <a:off x="4864575" y="2250548"/>
            <a:ext cx="2995026" cy="253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4565A7E-26C9-49E4-A829-1177E62A518E}"/>
              </a:ext>
            </a:extLst>
          </p:cNvPr>
          <p:cNvSpPr txBox="1"/>
          <p:nvPr/>
        </p:nvSpPr>
        <p:spPr>
          <a:xfrm>
            <a:off x="4903693" y="22509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Steps</a:t>
            </a:r>
            <a:endParaRPr lang="de-DE" b="1" err="1">
              <a:solidFill>
                <a:schemeClr val="bg1"/>
              </a:solidFill>
              <a:cs typeface="Calibri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0E7F075-002E-45B2-8C07-821C7433BBFA}"/>
              </a:ext>
            </a:extLst>
          </p:cNvPr>
          <p:cNvSpPr txBox="1"/>
          <p:nvPr/>
        </p:nvSpPr>
        <p:spPr>
          <a:xfrm>
            <a:off x="490614" y="2837737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>
                <a:solidFill>
                  <a:schemeClr val="bg1"/>
                </a:solidFill>
                <a:cs typeface="Calibri"/>
              </a:rPr>
              <a:t>Planung</a:t>
            </a:r>
          </a:p>
          <a:p>
            <a:r>
              <a:rPr lang="de-DE" b="1">
                <a:solidFill>
                  <a:schemeClr val="bg1"/>
                </a:solidFill>
                <a:ea typeface="+mn-lt"/>
                <a:cs typeface="+mn-lt"/>
              </a:rPr>
              <a:t>Recherche</a:t>
            </a:r>
            <a:endParaRPr lang="de-DE">
              <a:solidFill>
                <a:schemeClr val="bg1"/>
              </a:solidFill>
              <a:cs typeface="Calibri"/>
            </a:endParaRPr>
          </a:p>
          <a:p>
            <a:r>
              <a:rPr lang="de-DE" b="1">
                <a:solidFill>
                  <a:schemeClr val="bg1"/>
                </a:solidFill>
              </a:rPr>
              <a:t>Einarbeiten in das Thema </a:t>
            </a:r>
            <a:endParaRPr lang="de-DE" b="1">
              <a:solidFill>
                <a:schemeClr val="bg1"/>
              </a:solidFill>
              <a:cs typeface="Calibri"/>
            </a:endParaRPr>
          </a:p>
          <a:p>
            <a:r>
              <a:rPr lang="de-DE" b="1">
                <a:solidFill>
                  <a:schemeClr val="bg1"/>
                </a:solidFill>
                <a:cs typeface="Calibri"/>
              </a:rPr>
              <a:t>Auswahl der Datenquellen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B18994A-F0EF-464B-AE4F-60F6EDBD4655}"/>
              </a:ext>
            </a:extLst>
          </p:cNvPr>
          <p:cNvSpPr txBox="1"/>
          <p:nvPr/>
        </p:nvSpPr>
        <p:spPr>
          <a:xfrm>
            <a:off x="4903694" y="2523972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>
                <a:solidFill>
                  <a:schemeClr val="bg1"/>
                </a:solidFill>
                <a:cs typeface="Calibri"/>
              </a:rPr>
              <a:t>Datenaufbereitung</a:t>
            </a:r>
          </a:p>
          <a:p>
            <a:r>
              <a:rPr lang="de-DE" err="1">
                <a:solidFill>
                  <a:schemeClr val="bg1"/>
                </a:solidFill>
                <a:cs typeface="Calibri"/>
              </a:rPr>
              <a:t>Streamingdaten</a:t>
            </a:r>
            <a:endParaRPr lang="de-DE">
              <a:solidFill>
                <a:schemeClr val="bg1"/>
              </a:solidFill>
              <a:cs typeface="Calibri"/>
            </a:endParaRPr>
          </a:p>
          <a:p>
            <a:r>
              <a:rPr lang="de-DE">
                <a:solidFill>
                  <a:schemeClr val="bg1"/>
                </a:solidFill>
                <a:cs typeface="Calibri"/>
              </a:rPr>
              <a:t>Datenquelle je nach Risiko</a:t>
            </a:r>
          </a:p>
          <a:p>
            <a:r>
              <a:rPr lang="de-DE" b="1">
                <a:solidFill>
                  <a:schemeClr val="bg1"/>
                </a:solidFill>
              </a:rPr>
              <a:t>Entwicklung des Modells</a:t>
            </a:r>
            <a:endParaRPr lang="de-DE">
              <a:solidFill>
                <a:schemeClr val="bg1"/>
              </a:solidFill>
              <a:cs typeface="Calibri"/>
            </a:endParaRPr>
          </a:p>
          <a:p>
            <a:r>
              <a:rPr lang="de-DE">
                <a:solidFill>
                  <a:schemeClr val="bg1"/>
                </a:solidFill>
                <a:cs typeface="Calibri"/>
              </a:rPr>
              <a:t>Implementierung der Risikoeinstellung in Echtzeit</a:t>
            </a:r>
          </a:p>
          <a:p>
            <a:r>
              <a:rPr lang="de-DE" b="1">
                <a:solidFill>
                  <a:schemeClr val="bg1"/>
                </a:solidFill>
                <a:cs typeface="Calibri"/>
              </a:rPr>
              <a:t>Entwicklung des </a:t>
            </a:r>
            <a:r>
              <a:rPr lang="de-DE" b="1" err="1">
                <a:solidFill>
                  <a:schemeClr val="bg1"/>
                </a:solidFill>
                <a:cs typeface="Calibri"/>
              </a:rPr>
              <a:t>Frontends</a:t>
            </a:r>
            <a:endParaRPr lang="de-DE" b="1">
              <a:solidFill>
                <a:schemeClr val="bg1"/>
              </a:solidFill>
              <a:cs typeface="Calibri"/>
            </a:endParaRPr>
          </a:p>
          <a:p>
            <a:r>
              <a:rPr lang="de-DE">
                <a:solidFill>
                  <a:schemeClr val="bg1"/>
                </a:solidFill>
                <a:cs typeface="Calibri"/>
              </a:rPr>
              <a:t>Slider für Risikoeinstellung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DE10EF0-A5A1-45F2-B900-BE66B78B5994}"/>
              </a:ext>
            </a:extLst>
          </p:cNvPr>
          <p:cNvSpPr txBox="1"/>
          <p:nvPr/>
        </p:nvSpPr>
        <p:spPr>
          <a:xfrm>
            <a:off x="8844089" y="2780689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>
                <a:solidFill>
                  <a:schemeClr val="bg1"/>
                </a:solidFill>
                <a:cs typeface="Calibri"/>
              </a:rPr>
              <a:t>Automatisierte Datenverarbeitung</a:t>
            </a:r>
          </a:p>
          <a:p>
            <a:r>
              <a:rPr lang="de-DE" b="1">
                <a:solidFill>
                  <a:schemeClr val="bg1"/>
                </a:solidFill>
                <a:cs typeface="Calibri"/>
              </a:rPr>
              <a:t>Guter ML Algorithmus für </a:t>
            </a:r>
            <a:r>
              <a:rPr lang="de-DE" b="1" err="1">
                <a:solidFill>
                  <a:schemeClr val="bg1"/>
                </a:solidFill>
                <a:cs typeface="Calibri"/>
              </a:rPr>
              <a:t>Predictions</a:t>
            </a:r>
            <a:endParaRPr lang="de-DE" b="1">
              <a:solidFill>
                <a:schemeClr val="bg1"/>
              </a:solidFill>
              <a:cs typeface="Calibri"/>
            </a:endParaRPr>
          </a:p>
          <a:p>
            <a:r>
              <a:rPr lang="de-DE" b="1">
                <a:solidFill>
                  <a:schemeClr val="bg1"/>
                </a:solidFill>
                <a:cs typeface="Calibri"/>
              </a:rPr>
              <a:t>Ansprechendes Frontend</a:t>
            </a:r>
          </a:p>
          <a:p>
            <a:r>
              <a:rPr lang="de-DE" b="1">
                <a:solidFill>
                  <a:schemeClr val="bg1"/>
                </a:solidFill>
              </a:rPr>
              <a:t>Produkt Präsentation</a:t>
            </a:r>
            <a:endParaRPr lang="de-DE" b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102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2E02D53-8CFB-4F63-8570-10623653EADA}"/>
              </a:ext>
            </a:extLst>
          </p:cNvPr>
          <p:cNvSpPr/>
          <p:nvPr/>
        </p:nvSpPr>
        <p:spPr>
          <a:xfrm>
            <a:off x="2207763" y="1390753"/>
            <a:ext cx="7897090" cy="40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1F5B7E1C-8827-45D0-871D-0CD56182702F}"/>
              </a:ext>
            </a:extLst>
          </p:cNvPr>
          <p:cNvSpPr/>
          <p:nvPr/>
        </p:nvSpPr>
        <p:spPr>
          <a:xfrm>
            <a:off x="2587999" y="2895651"/>
            <a:ext cx="3818148" cy="18133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B7A546A-4047-40C1-B46F-21920554BD38}"/>
              </a:ext>
            </a:extLst>
          </p:cNvPr>
          <p:cNvSpPr/>
          <p:nvPr/>
        </p:nvSpPr>
        <p:spPr>
          <a:xfrm>
            <a:off x="3850189" y="1554002"/>
            <a:ext cx="4384556" cy="9127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cs typeface="Calibri"/>
              </a:rPr>
              <a:t>Herzlich willkommen bei StockTimes</a:t>
            </a:r>
            <a:endParaRPr lang="de-DE" b="1"/>
          </a:p>
        </p:txBody>
      </p:sp>
      <p:sp>
        <p:nvSpPr>
          <p:cNvPr id="7" name="Rechtwinkliges Dreieck 6">
            <a:extLst>
              <a:ext uri="{FF2B5EF4-FFF2-40B4-BE49-F238E27FC236}">
                <a16:creationId xmlns:a16="http://schemas.microsoft.com/office/drawing/2014/main" id="{FCDAA714-5EBF-49C7-A37E-27C3ACD773D5}"/>
              </a:ext>
            </a:extLst>
          </p:cNvPr>
          <p:cNvSpPr/>
          <p:nvPr/>
        </p:nvSpPr>
        <p:spPr>
          <a:xfrm flipH="1">
            <a:off x="2954228" y="3771239"/>
            <a:ext cx="3162096" cy="464535"/>
          </a:xfrm>
          <a:prstGeom prst="rt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3563D84-BE20-47D8-932C-5B64D2D9FC5C}"/>
              </a:ext>
            </a:extLst>
          </p:cNvPr>
          <p:cNvSpPr/>
          <p:nvPr/>
        </p:nvSpPr>
        <p:spPr>
          <a:xfrm>
            <a:off x="2799638" y="3074691"/>
            <a:ext cx="2098555" cy="4808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cs typeface="Calibri"/>
              </a:rPr>
              <a:t>Wie viel Risiko wollen sie gehen?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68BFDB3-FCB5-448D-95BD-C938FC9ACDC8}"/>
              </a:ext>
            </a:extLst>
          </p:cNvPr>
          <p:cNvSpPr/>
          <p:nvPr/>
        </p:nvSpPr>
        <p:spPr>
          <a:xfrm>
            <a:off x="5351013" y="3140398"/>
            <a:ext cx="806824" cy="378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solidFill>
                  <a:schemeClr val="tx1"/>
                </a:solidFill>
                <a:cs typeface="Calibri"/>
              </a:rPr>
              <a:t>***%</a:t>
            </a:r>
            <a:endParaRPr lang="de-DE" b="1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25F1922-A100-4FA6-A9DD-CB767341713A}"/>
              </a:ext>
            </a:extLst>
          </p:cNvPr>
          <p:cNvSpPr/>
          <p:nvPr/>
        </p:nvSpPr>
        <p:spPr>
          <a:xfrm>
            <a:off x="7164582" y="2786141"/>
            <a:ext cx="2697561" cy="20904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D878F62-C8A6-4E24-AB36-503CD16242F9}"/>
              </a:ext>
            </a:extLst>
          </p:cNvPr>
          <p:cNvSpPr/>
          <p:nvPr/>
        </p:nvSpPr>
        <p:spPr>
          <a:xfrm>
            <a:off x="7539727" y="2945314"/>
            <a:ext cx="2021132" cy="35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cs typeface="Calibri"/>
              </a:rPr>
              <a:t>Unsere Vorschläge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BA92CFE-E591-4A2D-A960-EEE490188B3B}"/>
              </a:ext>
            </a:extLst>
          </p:cNvPr>
          <p:cNvSpPr/>
          <p:nvPr/>
        </p:nvSpPr>
        <p:spPr>
          <a:xfrm>
            <a:off x="7539727" y="3422073"/>
            <a:ext cx="2021132" cy="1328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de-DE">
                <a:cs typeface="Calibri"/>
              </a:rPr>
              <a:t>XY</a:t>
            </a:r>
            <a:endParaRPr lang="de-DE"/>
          </a:p>
          <a:p>
            <a:r>
              <a:rPr lang="de-DE">
                <a:cs typeface="Calibri"/>
              </a:rPr>
              <a:t>YX</a:t>
            </a:r>
            <a:br>
              <a:rPr lang="de-DE">
                <a:cs typeface="Calibri"/>
              </a:rPr>
            </a:br>
            <a:r>
              <a:rPr lang="de-DE">
                <a:cs typeface="Calibri"/>
              </a:rPr>
              <a:t>ZZ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FD56634-637D-4984-BDD3-42BE4569D85C}"/>
              </a:ext>
            </a:extLst>
          </p:cNvPr>
          <p:cNvSpPr/>
          <p:nvPr/>
        </p:nvSpPr>
        <p:spPr>
          <a:xfrm>
            <a:off x="3548393" y="3949768"/>
            <a:ext cx="97798" cy="4400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60B4570-9252-4428-8401-B8B569FBDC01}"/>
              </a:ext>
            </a:extLst>
          </p:cNvPr>
          <p:cNvSpPr txBox="1"/>
          <p:nvPr/>
        </p:nvSpPr>
        <p:spPr>
          <a:xfrm>
            <a:off x="423180" y="35999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b="1"/>
              <a:t>Unser Produkt</a:t>
            </a:r>
          </a:p>
        </p:txBody>
      </p:sp>
    </p:spTree>
    <p:extLst>
      <p:ext uri="{BB962C8B-B14F-4D97-AF65-F5344CB8AC3E}">
        <p14:creationId xmlns:p14="http://schemas.microsoft.com/office/powerpoint/2010/main" val="288653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16838C-F80A-4A6C-B6BE-8151CB7B7884}"/>
              </a:ext>
            </a:extLst>
          </p:cNvPr>
          <p:cNvSpPr txBox="1"/>
          <p:nvPr/>
        </p:nvSpPr>
        <p:spPr>
          <a:xfrm>
            <a:off x="648703" y="36796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cs typeface="Calibri"/>
              </a:rPr>
              <a:t>Meilensteine</a:t>
            </a:r>
            <a:endParaRPr lang="en-US" b="1" err="1">
              <a:cs typeface="Calibri" panose="020F0502020204030204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BAE3B76-6E24-4C6B-AE3E-414E3C6798FB}"/>
              </a:ext>
            </a:extLst>
          </p:cNvPr>
          <p:cNvSpPr/>
          <p:nvPr/>
        </p:nvSpPr>
        <p:spPr>
          <a:xfrm>
            <a:off x="646741" y="4093826"/>
            <a:ext cx="10102978" cy="482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3C37126-F0DE-4A27-939F-5B3606486796}"/>
              </a:ext>
            </a:extLst>
          </p:cNvPr>
          <p:cNvSpPr/>
          <p:nvPr/>
        </p:nvSpPr>
        <p:spPr>
          <a:xfrm>
            <a:off x="651163" y="4536549"/>
            <a:ext cx="1471026" cy="27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cs typeface="Calibri"/>
              </a:rPr>
              <a:t>November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CBBDC5A-AB4C-4CF9-8EB4-C794BF003D33}"/>
              </a:ext>
            </a:extLst>
          </p:cNvPr>
          <p:cNvSpPr/>
          <p:nvPr/>
        </p:nvSpPr>
        <p:spPr>
          <a:xfrm>
            <a:off x="10300447" y="213116"/>
            <a:ext cx="1593272" cy="774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b="1">
                <a:cs typeface="Calibri"/>
              </a:rPr>
              <a:t>Zeit gesamt:</a:t>
            </a:r>
            <a:r>
              <a:rPr lang="de-DE">
                <a:cs typeface="Calibri"/>
              </a:rPr>
              <a:t> 10 Wochen</a:t>
            </a:r>
          </a:p>
        </p:txBody>
      </p:sp>
      <p:sp>
        <p:nvSpPr>
          <p:cNvPr id="23" name="Rechteck 7">
            <a:extLst>
              <a:ext uri="{FF2B5EF4-FFF2-40B4-BE49-F238E27FC236}">
                <a16:creationId xmlns:a16="http://schemas.microsoft.com/office/drawing/2014/main" id="{7963F831-EB09-46FC-B12D-C24254B6B698}"/>
              </a:ext>
            </a:extLst>
          </p:cNvPr>
          <p:cNvSpPr/>
          <p:nvPr/>
        </p:nvSpPr>
        <p:spPr>
          <a:xfrm>
            <a:off x="646367" y="2732242"/>
            <a:ext cx="2087881" cy="60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Datenquelle (API)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A7E9A46-282E-4613-B9F5-F0E232AA6CA4}"/>
              </a:ext>
            </a:extLst>
          </p:cNvPr>
          <p:cNvSpPr/>
          <p:nvPr/>
        </p:nvSpPr>
        <p:spPr>
          <a:xfrm>
            <a:off x="8682724" y="4536548"/>
            <a:ext cx="1471026" cy="27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Januar</a:t>
            </a:r>
          </a:p>
        </p:txBody>
      </p:sp>
      <p:sp>
        <p:nvSpPr>
          <p:cNvPr id="25" name="Rechteck 7">
            <a:extLst>
              <a:ext uri="{FF2B5EF4-FFF2-40B4-BE49-F238E27FC236}">
                <a16:creationId xmlns:a16="http://schemas.microsoft.com/office/drawing/2014/main" id="{B6853ED9-3EF9-4206-9FEE-961561D287A4}"/>
              </a:ext>
            </a:extLst>
          </p:cNvPr>
          <p:cNvSpPr/>
          <p:nvPr/>
        </p:nvSpPr>
        <p:spPr>
          <a:xfrm>
            <a:off x="646366" y="1949507"/>
            <a:ext cx="2098249" cy="60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Datenvorbereitungs-Pipeline</a:t>
            </a:r>
          </a:p>
        </p:txBody>
      </p:sp>
      <p:sp>
        <p:nvSpPr>
          <p:cNvPr id="27" name="Rechteck 7">
            <a:extLst>
              <a:ext uri="{FF2B5EF4-FFF2-40B4-BE49-F238E27FC236}">
                <a16:creationId xmlns:a16="http://schemas.microsoft.com/office/drawing/2014/main" id="{DD6F057B-8D41-47C0-ADBE-9959E22255F6}"/>
              </a:ext>
            </a:extLst>
          </p:cNvPr>
          <p:cNvSpPr/>
          <p:nvPr/>
        </p:nvSpPr>
        <p:spPr>
          <a:xfrm>
            <a:off x="3606744" y="3443153"/>
            <a:ext cx="1750943" cy="60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Model Training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B0EA289-D71E-445D-BBBB-0987AD61268B}"/>
              </a:ext>
            </a:extLst>
          </p:cNvPr>
          <p:cNvSpPr/>
          <p:nvPr/>
        </p:nvSpPr>
        <p:spPr>
          <a:xfrm>
            <a:off x="651162" y="3487949"/>
            <a:ext cx="2096475" cy="605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Einarbeitung 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3F2F958-3653-41FF-80B0-9A5E359DB432}"/>
              </a:ext>
            </a:extLst>
          </p:cNvPr>
          <p:cNvSpPr/>
          <p:nvPr/>
        </p:nvSpPr>
        <p:spPr>
          <a:xfrm>
            <a:off x="4909398" y="4536549"/>
            <a:ext cx="1471026" cy="27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Dezember</a:t>
            </a:r>
          </a:p>
        </p:txBody>
      </p:sp>
      <p:sp>
        <p:nvSpPr>
          <p:cNvPr id="30" name="Rechteck 7">
            <a:extLst>
              <a:ext uri="{FF2B5EF4-FFF2-40B4-BE49-F238E27FC236}">
                <a16:creationId xmlns:a16="http://schemas.microsoft.com/office/drawing/2014/main" id="{7078D552-0F9C-44CC-91EF-DB086228FD3C}"/>
              </a:ext>
            </a:extLst>
          </p:cNvPr>
          <p:cNvSpPr/>
          <p:nvPr/>
        </p:nvSpPr>
        <p:spPr>
          <a:xfrm>
            <a:off x="8368237" y="3428683"/>
            <a:ext cx="2098249" cy="60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Abschlusspräsentation</a:t>
            </a:r>
          </a:p>
        </p:txBody>
      </p:sp>
      <p:sp>
        <p:nvSpPr>
          <p:cNvPr id="31" name="Rechteck 7">
            <a:extLst>
              <a:ext uri="{FF2B5EF4-FFF2-40B4-BE49-F238E27FC236}">
                <a16:creationId xmlns:a16="http://schemas.microsoft.com/office/drawing/2014/main" id="{3C1DBDCE-F185-49AF-95D3-919208C57448}"/>
              </a:ext>
            </a:extLst>
          </p:cNvPr>
          <p:cNvSpPr/>
          <p:nvPr/>
        </p:nvSpPr>
        <p:spPr>
          <a:xfrm>
            <a:off x="8368237" y="2703356"/>
            <a:ext cx="2098249" cy="60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Tests</a:t>
            </a:r>
          </a:p>
        </p:txBody>
      </p:sp>
      <p:sp>
        <p:nvSpPr>
          <p:cNvPr id="32" name="Rechteck 7">
            <a:extLst>
              <a:ext uri="{FF2B5EF4-FFF2-40B4-BE49-F238E27FC236}">
                <a16:creationId xmlns:a16="http://schemas.microsoft.com/office/drawing/2014/main" id="{3392F4A5-A89A-4AEA-8A08-19C4F6ECABCC}"/>
              </a:ext>
            </a:extLst>
          </p:cNvPr>
          <p:cNvSpPr/>
          <p:nvPr/>
        </p:nvSpPr>
        <p:spPr>
          <a:xfrm>
            <a:off x="8368237" y="1949506"/>
            <a:ext cx="2098249" cy="60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Finalisierung</a:t>
            </a:r>
          </a:p>
        </p:txBody>
      </p:sp>
      <p:sp>
        <p:nvSpPr>
          <p:cNvPr id="33" name="Rechteck 7">
            <a:extLst>
              <a:ext uri="{FF2B5EF4-FFF2-40B4-BE49-F238E27FC236}">
                <a16:creationId xmlns:a16="http://schemas.microsoft.com/office/drawing/2014/main" id="{FB36F2C2-4896-45B1-8AD3-9CFD2C57CC78}"/>
              </a:ext>
            </a:extLst>
          </p:cNvPr>
          <p:cNvSpPr/>
          <p:nvPr/>
        </p:nvSpPr>
        <p:spPr>
          <a:xfrm>
            <a:off x="5643929" y="2634499"/>
            <a:ext cx="2010124" cy="620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Zusammenführung </a:t>
            </a:r>
          </a:p>
        </p:txBody>
      </p:sp>
      <p:sp>
        <p:nvSpPr>
          <p:cNvPr id="34" name="Rechteck 7">
            <a:extLst>
              <a:ext uri="{FF2B5EF4-FFF2-40B4-BE49-F238E27FC236}">
                <a16:creationId xmlns:a16="http://schemas.microsoft.com/office/drawing/2014/main" id="{DEF23DBC-D6F0-4F8D-8948-8A4641FE5BAD}"/>
              </a:ext>
            </a:extLst>
          </p:cNvPr>
          <p:cNvSpPr/>
          <p:nvPr/>
        </p:nvSpPr>
        <p:spPr>
          <a:xfrm>
            <a:off x="3605079" y="2644865"/>
            <a:ext cx="1740576" cy="60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Frontend Entwicklung</a:t>
            </a:r>
          </a:p>
        </p:txBody>
      </p:sp>
      <p:sp>
        <p:nvSpPr>
          <p:cNvPr id="36" name="Rechteck 7">
            <a:extLst>
              <a:ext uri="{FF2B5EF4-FFF2-40B4-BE49-F238E27FC236}">
                <a16:creationId xmlns:a16="http://schemas.microsoft.com/office/drawing/2014/main" id="{BE9C4BF5-BA97-4F15-ADC7-1A982D35095F}"/>
              </a:ext>
            </a:extLst>
          </p:cNvPr>
          <p:cNvSpPr/>
          <p:nvPr/>
        </p:nvSpPr>
        <p:spPr>
          <a:xfrm>
            <a:off x="5643928" y="3432785"/>
            <a:ext cx="2015308" cy="615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Validierung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4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22B91-0497-4164-949F-B9B505B2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06" y="2765221"/>
            <a:ext cx="10515600" cy="1325563"/>
          </a:xfrm>
        </p:spPr>
        <p:txBody>
          <a:bodyPr>
            <a:normAutofit/>
          </a:bodyPr>
          <a:lstStyle/>
          <a:p>
            <a:r>
              <a:rPr lang="de-DE" b="1"/>
              <a:t>Projekt Vorschlag 1</a:t>
            </a:r>
            <a:endParaRPr lang="de-DE" b="1" err="1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8875689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DD757C0104A0745A862D23C47D116A7" ma:contentTypeVersion="4" ma:contentTypeDescription="Ein neues Dokument erstellen." ma:contentTypeScope="" ma:versionID="e15c4847953c621b9f50044b9d815c15">
  <xsd:schema xmlns:xsd="http://www.w3.org/2001/XMLSchema" xmlns:xs="http://www.w3.org/2001/XMLSchema" xmlns:p="http://schemas.microsoft.com/office/2006/metadata/properties" xmlns:ns2="5b6a1fd6-e794-4962-8216-b2fed78e6511" targetNamespace="http://schemas.microsoft.com/office/2006/metadata/properties" ma:root="true" ma:fieldsID="7a201bccd36bfb53d876b8e2ed56430a" ns2:_="">
    <xsd:import namespace="5b6a1fd6-e794-4962-8216-b2fed78e65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6a1fd6-e794-4962-8216-b2fed78e65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A69579-6805-48EB-B5E9-AFAC91000124}"/>
</file>

<file path=customXml/itemProps2.xml><?xml version="1.0" encoding="utf-8"?>
<ds:datastoreItem xmlns:ds="http://schemas.openxmlformats.org/officeDocument/2006/customXml" ds:itemID="{6CF54C9C-D8C9-48BC-9454-00D006B1B88A}"/>
</file>

<file path=customXml/itemProps3.xml><?xml version="1.0" encoding="utf-8"?>
<ds:datastoreItem xmlns:ds="http://schemas.openxmlformats.org/officeDocument/2006/customXml" ds:itemID="{502D6A32-ECCC-4313-8114-3B022517E5E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Larissa</vt:lpstr>
      <vt:lpstr>PowerPoint Presentation</vt:lpstr>
      <vt:lpstr>StockTimes</vt:lpstr>
      <vt:lpstr>Projekt Vorschlag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Projekt Vorschlag 1</vt:lpstr>
      <vt:lpstr>PowerPoint Presentation</vt:lpstr>
      <vt:lpstr>PowerPoint Presentation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</dc:title>
  <dc:creator/>
  <cp:lastModifiedBy>Bernauer, Max</cp:lastModifiedBy>
  <cp:revision>3</cp:revision>
  <dcterms:created xsi:type="dcterms:W3CDTF">2012-07-30T21:06:50Z</dcterms:created>
  <dcterms:modified xsi:type="dcterms:W3CDTF">2021-11-16T17:30:22Z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0x0101001DD757C0104A0745A862D23C47D116A7</vt:lpwstr>
  </property>
</Properties>
</file>