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de-DE" sz="2000">
                <a:latin typeface="Arial"/>
              </a:rPr>
              <a:t>Format der Notizen mittels Klicken bearbeiten</a:t>
            </a:r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de-DE" sz="1400">
                <a:latin typeface="Times New Roman"/>
              </a:rPr>
              <a:t>&lt;Kopfzeile&gt;</a:t>
            </a:r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de-DE" sz="1400">
                <a:latin typeface="Times New Roman"/>
              </a:rPr>
              <a:t>&lt;Datum/Uhrzeit&gt;</a:t>
            </a:r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de-DE" sz="1400">
                <a:latin typeface="Times New Roman"/>
              </a:rPr>
              <a:t>&lt;Fußzeile&gt;</a:t>
            </a:r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5311E67-FBA0-4CA9-8E2E-61EE62FD060E}" type="slidenum">
              <a:rPr lang="de-DE" sz="1400">
                <a:latin typeface="Times New Roman"/>
              </a:rPr>
              <a:t>&lt;Foliennummer&gt;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B46086E-3564-480C-B682-D62D4CFA0391}" type="slidenum">
              <a:rPr lang="de-DE" sz="1200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V="1">
            <a:off x="761760" y="826200"/>
            <a:ext cx="0" cy="914400"/>
          </a:xfrm>
          <a:prstGeom prst="line">
            <a:avLst/>
          </a:prstGeom>
          <a:ln w="19080">
            <a:solidFill>
              <a:schemeClr val="accent2"/>
            </a:solidFill>
            <a:round/>
          </a:ln>
        </p:spPr>
      </p:sp>
      <p:sp>
        <p:nvSpPr>
          <p:cNvPr id="1" name="CustomShape 2"/>
          <p:cNvSpPr/>
          <p:nvPr/>
        </p:nvSpPr>
        <p:spPr>
          <a:xfrm>
            <a:off x="0" y="0"/>
            <a:ext cx="12191400" cy="4571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V="1">
            <a:off x="8386560" y="5263920"/>
            <a:ext cx="0" cy="914400"/>
          </a:xfrm>
          <a:prstGeom prst="line">
            <a:avLst/>
          </a:prstGeom>
          <a:ln w="19080">
            <a:solidFill>
              <a:schemeClr val="accent2"/>
            </a:solidFill>
            <a:round/>
          </a:ln>
        </p:spPr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280" cy="1499040"/>
          </a:xfrm>
          <a:prstGeom prst="rect">
            <a:avLst/>
          </a:prstGeom>
        </p:spPr>
        <p:txBody>
          <a:bodyPr lIns="0" rIns="0" tIns="0" bIns="0" anchor="ctr"/>
          <a:p>
            <a:r>
              <a:rPr lang="de-DE">
                <a:latin typeface="Arial"/>
              </a:rPr>
              <a:t>Format des Titeltextes durch Klicken bearbeiten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Arial"/>
              </a:rPr>
              <a:t>Format des Gliederungstextes durch Klicken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800"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400"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000"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Siebte Gliederungsebene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1"/>
          <p:cNvSpPr/>
          <p:nvPr/>
        </p:nvSpPr>
        <p:spPr>
          <a:xfrm flipV="1">
            <a:off x="761760" y="826200"/>
            <a:ext cx="0" cy="914400"/>
          </a:xfrm>
          <a:prstGeom prst="line">
            <a:avLst/>
          </a:prstGeom>
          <a:ln w="19080">
            <a:solidFill>
              <a:schemeClr val="accent2"/>
            </a:solidFill>
            <a:round/>
          </a:ln>
        </p:spPr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de-DE" sz="4400">
                <a:latin typeface="Arial"/>
              </a:rPr>
              <a:t>Format des Titeltextes durch Klicken bearbeiten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Arial"/>
              </a:rPr>
              <a:t>Format des Gliederungstextes durch Klicken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800"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400"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000"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Siebte Gliederungsebene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4960080"/>
            <a:ext cx="777168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de-DE" sz="5000" strike="noStrike">
                <a:solidFill>
                  <a:srgbClr val="474233"/>
                </a:solidFill>
                <a:latin typeface="Open Sans"/>
              </a:rPr>
              <a:t>Proof of concept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8610480" y="4960080"/>
            <a:ext cx="319968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474233"/>
                </a:solidFill>
                <a:latin typeface="Tw Cen MT"/>
              </a:rPr>
              <a:t>Gruppe 2</a:t>
            </a:r>
            <a:endParaRPr/>
          </a:p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474233"/>
                </a:solidFill>
                <a:latin typeface="Tw Cen MT"/>
              </a:rPr>
              <a:t>29.06.2015</a:t>
            </a:r>
            <a:endParaRPr/>
          </a:p>
        </p:txBody>
      </p:sp>
      <p:sp>
        <p:nvSpPr>
          <p:cNvPr id="83" name="CustomShape 3"/>
          <p:cNvSpPr/>
          <p:nvPr/>
        </p:nvSpPr>
        <p:spPr>
          <a:xfrm>
            <a:off x="10837440" y="6470640"/>
            <a:ext cx="97308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621263B4-814D-4419-B03F-7E829CAA6E7C}" type="slidenum">
              <a:rPr lang="de-DE" sz="1000" strike="noStrike">
                <a:solidFill>
                  <a:srgbClr val="474233"/>
                </a:solidFill>
                <a:latin typeface="Tw Cen MT Condensed"/>
              </a:rPr>
              <a:t>&lt;Foliennummer&gt;</a:t>
            </a:fld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024200" y="585360"/>
            <a:ext cx="971928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lang="de-DE" sz="5000" strike="noStrike">
                <a:solidFill>
                  <a:srgbClr val="474233"/>
                </a:solidFill>
                <a:latin typeface="Open Sans"/>
              </a:rPr>
              <a:t>Gliederung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1024200" y="2286000"/>
            <a:ext cx="97192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  <a:buFont typeface="Courier New"/>
              <a:buChar char="o"/>
            </a:pPr>
            <a:r>
              <a:rPr lang="de-DE" sz="2200" strike="noStrike">
                <a:solidFill>
                  <a:srgbClr val="2e2b21"/>
                </a:solidFill>
                <a:latin typeface="Open Sans"/>
              </a:rPr>
              <a:t> </a:t>
            </a:r>
            <a:r>
              <a:rPr lang="de-DE" sz="2200" strike="noStrike">
                <a:solidFill>
                  <a:srgbClr val="2e2b21"/>
                </a:solidFill>
                <a:latin typeface="Open Sans"/>
              </a:rPr>
              <a:t>Konzeptänderungen &amp; -erweiterungen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de-DE" sz="2200" strike="noStrike">
                <a:solidFill>
                  <a:srgbClr val="2e2b21"/>
                </a:solidFill>
                <a:latin typeface="Open Sans"/>
              </a:rPr>
              <a:t> </a:t>
            </a:r>
            <a:r>
              <a:rPr lang="de-DE" sz="2200" strike="noStrike">
                <a:solidFill>
                  <a:srgbClr val="2e2b21"/>
                </a:solidFill>
                <a:latin typeface="Open Sans"/>
              </a:rPr>
              <a:t>Prototypen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de-DE" strike="noStrike">
                <a:solidFill>
                  <a:srgbClr val="2e2b21"/>
                </a:solidFill>
                <a:latin typeface="Open Sans"/>
              </a:rPr>
              <a:t> </a:t>
            </a:r>
            <a:r>
              <a:rPr lang="de-DE" strike="noStrike">
                <a:solidFill>
                  <a:srgbClr val="2e2b21"/>
                </a:solidFill>
                <a:latin typeface="Open Sans"/>
              </a:rPr>
              <a:t>Labyrinth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de-DE" strike="noStrike">
                <a:solidFill>
                  <a:srgbClr val="2e2b21"/>
                </a:solidFill>
                <a:latin typeface="Open Sans"/>
              </a:rPr>
              <a:t> </a:t>
            </a:r>
            <a:r>
              <a:rPr lang="de-DE" strike="noStrike">
                <a:solidFill>
                  <a:srgbClr val="2e2b21"/>
                </a:solidFill>
                <a:latin typeface="Open Sans"/>
              </a:rPr>
              <a:t>Netzwerk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de-DE" strike="noStrike">
                <a:solidFill>
                  <a:srgbClr val="2e2b21"/>
                </a:solidFill>
                <a:latin typeface="Open Sans"/>
              </a:rPr>
              <a:t> </a:t>
            </a:r>
            <a:r>
              <a:rPr lang="de-DE" strike="noStrike">
                <a:solidFill>
                  <a:srgbClr val="2e2b21"/>
                </a:solidFill>
                <a:latin typeface="Open Sans"/>
              </a:rPr>
              <a:t>Kampfsystem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de-DE" strike="noStrike">
                <a:solidFill>
                  <a:srgbClr val="2e2b21"/>
                </a:solidFill>
                <a:latin typeface="Open Sans"/>
              </a:rPr>
              <a:t> </a:t>
            </a:r>
            <a:r>
              <a:rPr lang="de-DE" strike="noStrike">
                <a:solidFill>
                  <a:srgbClr val="2e2b21"/>
                </a:solidFill>
                <a:latin typeface="Open Sans"/>
              </a:rPr>
              <a:t>Game Master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10837440" y="6470640"/>
            <a:ext cx="97308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F7CF7179-1DF8-4150-806B-393A8B63849B}" type="slidenum">
              <a:rPr lang="de-DE" sz="1000" strike="noStrike">
                <a:solidFill>
                  <a:srgbClr val="474233"/>
                </a:solidFill>
                <a:latin typeface="Tw Cen MT Condensed"/>
              </a:rPr>
              <a:t>&lt;Foliennummer&gt;</a:t>
            </a:fld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024200" y="585360"/>
            <a:ext cx="971928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lang="de-DE" sz="5000" strike="noStrike">
                <a:solidFill>
                  <a:srgbClr val="474233"/>
                </a:solidFill>
                <a:latin typeface="Open Sans"/>
              </a:rPr>
              <a:t>Konzeptänderungen &amp; -erweiterungen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1024200" y="2286000"/>
            <a:ext cx="97192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  <a:buFont typeface="Courier New"/>
              <a:buChar char="o"/>
            </a:pPr>
            <a:r>
              <a:rPr lang="de-DE" sz="2200" strike="noStrike">
                <a:solidFill>
                  <a:srgbClr val="2e2b21"/>
                </a:solidFill>
                <a:latin typeface="Open Sans"/>
              </a:rPr>
              <a:t> </a:t>
            </a:r>
            <a:r>
              <a:rPr lang="de-DE" sz="2200" strike="noStrike">
                <a:solidFill>
                  <a:srgbClr val="2e2b21"/>
                </a:solidFill>
                <a:latin typeface="Open Sans"/>
              </a:rPr>
              <a:t>Stärkere Unterscheidung zwischen Spieler/Game Master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de-DE" strike="noStrike">
                <a:solidFill>
                  <a:srgbClr val="2e2b21"/>
                </a:solidFill>
                <a:latin typeface="Open Sans"/>
              </a:rPr>
              <a:t> </a:t>
            </a:r>
            <a:r>
              <a:rPr lang="de-DE" strike="noStrike">
                <a:solidFill>
                  <a:srgbClr val="2e2b21"/>
                </a:solidFill>
                <a:latin typeface="Open Sans"/>
              </a:rPr>
              <a:t>Game Master ist dem Spieler kräftemäßig unterlegen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"/>
            </a:pPr>
            <a:r>
              <a:rPr lang="de-DE" sz="1400" strike="noStrike">
                <a:solidFill>
                  <a:srgbClr val="2e2b21"/>
                </a:solidFill>
                <a:latin typeface="Open Sans"/>
              </a:rPr>
              <a:t> </a:t>
            </a:r>
            <a:r>
              <a:rPr lang="de-DE" sz="1400" strike="noStrike">
                <a:solidFill>
                  <a:srgbClr val="2e2b21"/>
                </a:solidFill>
                <a:latin typeface="Open Sans"/>
              </a:rPr>
              <a:t>Mehr Fokus auf Taktik und Nutzung der Game Master exklusiven Fähigkeiten wie Wände verschieben oder Gegner spawnen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de-DE" sz="2200" strike="noStrike">
                <a:solidFill>
                  <a:srgbClr val="2e2b21"/>
                </a:solidFill>
                <a:latin typeface="Open Sans"/>
              </a:rPr>
              <a:t> </a:t>
            </a:r>
            <a:r>
              <a:rPr lang="de-DE" sz="2200" strike="noStrike">
                <a:solidFill>
                  <a:srgbClr val="2e2b21"/>
                </a:solidFill>
                <a:latin typeface="Open Sans"/>
              </a:rPr>
              <a:t>Ausarbeitung des Kampfsystems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de-DE" strike="noStrike">
                <a:solidFill>
                  <a:srgbClr val="2e2b21"/>
                </a:solidFill>
                <a:latin typeface="Open Sans"/>
              </a:rPr>
              <a:t> </a:t>
            </a:r>
            <a:r>
              <a:rPr lang="de-DE" strike="noStrike">
                <a:solidFill>
                  <a:srgbClr val="2e2b21"/>
                </a:solidFill>
                <a:latin typeface="Open Sans"/>
              </a:rPr>
              <a:t>Unterschiedliche Strategien führen zum Sieg</a:t>
            </a:r>
            <a:endParaRPr/>
          </a:p>
        </p:txBody>
      </p:sp>
      <p:sp>
        <p:nvSpPr>
          <p:cNvPr id="89" name="CustomShape 3"/>
          <p:cNvSpPr/>
          <p:nvPr/>
        </p:nvSpPr>
        <p:spPr>
          <a:xfrm>
            <a:off x="10837440" y="6470640"/>
            <a:ext cx="97308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3F550002-0A6D-4813-B047-6DA5DDF5EB4E}" type="slidenum">
              <a:rPr lang="de-DE" sz="1000" strike="noStrike">
                <a:solidFill>
                  <a:srgbClr val="474233"/>
                </a:solidFill>
                <a:latin typeface="Tw Cen MT Condensed"/>
              </a:rPr>
              <a:t>&lt;Foliennummer&gt;</a:t>
            </a:fld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024200" y="585360"/>
            <a:ext cx="971928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lang="de-DE" sz="5000" strike="noStrike">
                <a:solidFill>
                  <a:srgbClr val="474233"/>
                </a:solidFill>
                <a:latin typeface="Open Sans"/>
              </a:rPr>
              <a:t>Prototyp: Labyrinth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1024200" y="2286000"/>
            <a:ext cx="97192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  <a:buFont typeface="Courier New"/>
              <a:buChar char="o"/>
            </a:pPr>
            <a:r>
              <a:rPr lang="de-DE" sz="2200" strike="noStrike">
                <a:solidFill>
                  <a:srgbClr val="2e2b21"/>
                </a:solidFill>
                <a:latin typeface="Open Sans"/>
              </a:rPr>
              <a:t> </a:t>
            </a:r>
            <a:r>
              <a:rPr lang="de-DE" sz="2200" strike="noStrike">
                <a:solidFill>
                  <a:srgbClr val="2e2b21"/>
                </a:solidFill>
                <a:latin typeface="Open Sans"/>
              </a:rPr>
              <a:t>Generiert zufällig Labyrinthe aus vorgefertigten Teilen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de-DE" sz="2200" strike="noStrike">
                <a:solidFill>
                  <a:srgbClr val="2e2b21"/>
                </a:solidFill>
                <a:latin typeface="Open Sans"/>
              </a:rPr>
              <a:t> </a:t>
            </a:r>
            <a:r>
              <a:rPr lang="de-DE" sz="2200" strike="noStrike">
                <a:solidFill>
                  <a:srgbClr val="2e2b21"/>
                </a:solidFill>
                <a:latin typeface="Open Sans"/>
              </a:rPr>
              <a:t>Erzeugt mit </a:t>
            </a:r>
            <a:r>
              <a:rPr b="1" lang="de-DE" sz="2200" strike="noStrike">
                <a:solidFill>
                  <a:srgbClr val="2e2b21"/>
                </a:solidFill>
                <a:latin typeface="Open Sans"/>
              </a:rPr>
              <a:t>Tiled</a:t>
            </a:r>
            <a:r>
              <a:rPr lang="de-DE" sz="2200" strike="noStrike">
                <a:solidFill>
                  <a:srgbClr val="2e2b21"/>
                </a:solidFill>
                <a:latin typeface="Open Sans"/>
              </a:rPr>
              <a:t>, Speicherung als TileMap (.tmx)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de-DE" sz="2200" strike="noStrike">
                <a:solidFill>
                  <a:srgbClr val="2e2b21"/>
                </a:solidFill>
                <a:latin typeface="Open Sans"/>
              </a:rPr>
              <a:t> </a:t>
            </a:r>
            <a:r>
              <a:rPr lang="de-DE" sz="2200" strike="noStrike">
                <a:solidFill>
                  <a:srgbClr val="2e2b21"/>
                </a:solidFill>
                <a:latin typeface="Open Sans"/>
              </a:rPr>
              <a:t>Platzierung von Startpunkten und Schatzkammer derzeit statisch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de-DE" sz="2200" strike="noStrike">
                <a:solidFill>
                  <a:srgbClr val="2e2b21"/>
                </a:solidFill>
                <a:latin typeface="Open Sans"/>
              </a:rPr>
              <a:t> </a:t>
            </a:r>
            <a:r>
              <a:rPr lang="de-DE" sz="2200" strike="noStrike">
                <a:solidFill>
                  <a:srgbClr val="2e2b21"/>
                </a:solidFill>
                <a:latin typeface="Open Sans"/>
              </a:rPr>
              <a:t>(noch) keine Begrenzung</a:t>
            </a:r>
            <a:endParaRPr/>
          </a:p>
        </p:txBody>
      </p:sp>
      <p:sp>
        <p:nvSpPr>
          <p:cNvPr id="92" name="CustomShape 3"/>
          <p:cNvSpPr/>
          <p:nvPr/>
        </p:nvSpPr>
        <p:spPr>
          <a:xfrm>
            <a:off x="10837440" y="6470640"/>
            <a:ext cx="97308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6953F044-80EB-48DB-83A9-EE857661779A}" type="slidenum">
              <a:rPr lang="de-DE" sz="1000" strike="noStrike">
                <a:solidFill>
                  <a:srgbClr val="474233"/>
                </a:solidFill>
                <a:latin typeface="Tw Cen MT Condensed"/>
              </a:rPr>
              <a:t>&lt;Foliennummer&gt;</a:t>
            </a:fld>
            <a:endParaRPr/>
          </a:p>
        </p:txBody>
      </p:sp>
      <p:pic>
        <p:nvPicPr>
          <p:cNvPr id="93" name="Grafik 4" descr=""/>
          <p:cNvPicPr/>
          <p:nvPr/>
        </p:nvPicPr>
        <p:blipFill>
          <a:blip r:embed="rId1"/>
          <a:stretch/>
        </p:blipFill>
        <p:spPr>
          <a:xfrm>
            <a:off x="7191720" y="3921480"/>
            <a:ext cx="3006000" cy="238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024200" y="585360"/>
            <a:ext cx="971928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lang="de-DE" sz="5000" strike="noStrike">
                <a:solidFill>
                  <a:srgbClr val="474233"/>
                </a:solidFill>
                <a:latin typeface="Open Sans"/>
              </a:rPr>
              <a:t>Prototyp: NETZWERK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1024200" y="2286000"/>
            <a:ext cx="97192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  <a:buFont typeface="Courier New"/>
              <a:buChar char="o"/>
            </a:pPr>
            <a:r>
              <a:rPr lang="de-DE" sz="2200" strike="noStrike">
                <a:solidFill>
                  <a:srgbClr val="2e2b21"/>
                </a:solidFill>
                <a:latin typeface="Open Sans"/>
              </a:rPr>
              <a:t> </a:t>
            </a:r>
            <a:r>
              <a:rPr lang="de-DE" sz="2200" strike="noStrike">
                <a:solidFill>
                  <a:srgbClr val="2e2b21"/>
                </a:solidFill>
                <a:latin typeface="Open Sans"/>
              </a:rPr>
              <a:t>Server-Client-Struktur, Server überträgt die Positionen der einzelnen Spieler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de-DE" sz="2200" strike="noStrike">
                <a:solidFill>
                  <a:srgbClr val="2e2b21"/>
                </a:solidFill>
                <a:latin typeface="Open Sans"/>
              </a:rPr>
              <a:t> </a:t>
            </a:r>
            <a:r>
              <a:rPr lang="de-DE" sz="2200" strike="noStrike">
                <a:solidFill>
                  <a:srgbClr val="2e2b21"/>
                </a:solidFill>
                <a:latin typeface="Open Sans"/>
              </a:rPr>
              <a:t>nutzt KryoNet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de-DE" sz="2200" strike="noStrike">
                <a:solidFill>
                  <a:srgbClr val="2e2b21"/>
                </a:solidFill>
                <a:latin typeface="Open Sans"/>
              </a:rPr>
              <a:t> </a:t>
            </a:r>
            <a:r>
              <a:rPr lang="de-DE" sz="2200" strike="noStrike">
                <a:solidFill>
                  <a:srgbClr val="2e2b21"/>
                </a:solidFill>
                <a:latin typeface="Open Sans"/>
              </a:rPr>
              <a:t>Erweiterungen: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de-DE" strike="noStrike">
                <a:solidFill>
                  <a:srgbClr val="2e2b21"/>
                </a:solidFill>
                <a:latin typeface="Open Sans"/>
              </a:rPr>
              <a:t> </a:t>
            </a:r>
            <a:r>
              <a:rPr lang="de-DE" strike="noStrike">
                <a:solidFill>
                  <a:srgbClr val="2e2b21"/>
                </a:solidFill>
                <a:latin typeface="Open Sans"/>
              </a:rPr>
              <a:t>UDP statt TCP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de-DE" strike="noStrike">
                <a:solidFill>
                  <a:srgbClr val="2e2b21"/>
                </a:solidFill>
                <a:latin typeface="Open Sans"/>
              </a:rPr>
              <a:t> </a:t>
            </a:r>
            <a:r>
              <a:rPr lang="de-DE" strike="noStrike">
                <a:solidFill>
                  <a:srgbClr val="2e2b21"/>
                </a:solidFill>
                <a:latin typeface="Open Sans"/>
              </a:rPr>
              <a:t>Animationen der Spieler übertragen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de-DE" strike="noStrike">
                <a:solidFill>
                  <a:srgbClr val="2e2b21"/>
                </a:solidFill>
                <a:latin typeface="Open Sans"/>
              </a:rPr>
              <a:t> </a:t>
            </a:r>
            <a:r>
              <a:rPr lang="de-DE" strike="noStrike">
                <a:solidFill>
                  <a:srgbClr val="2e2b21"/>
                </a:solidFill>
                <a:latin typeface="Open Sans"/>
              </a:rPr>
              <a:t>automatischer Server-Finder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de-DE" strike="noStrike">
                <a:solidFill>
                  <a:srgbClr val="2e2b21"/>
                </a:solidFill>
                <a:latin typeface="Open Sans"/>
              </a:rPr>
              <a:t> </a:t>
            </a:r>
            <a:r>
              <a:rPr lang="de-DE" strike="noStrike">
                <a:solidFill>
                  <a:srgbClr val="2e2b21"/>
                </a:solidFill>
                <a:latin typeface="Open Sans"/>
              </a:rPr>
              <a:t>Disconnect-Handling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de-DE" strike="noStrike">
                <a:solidFill>
                  <a:srgbClr val="2e2b21"/>
                </a:solidFill>
                <a:latin typeface="Open Sans"/>
              </a:rPr>
              <a:t> </a:t>
            </a:r>
            <a:r>
              <a:rPr lang="de-DE" strike="noStrike">
                <a:solidFill>
                  <a:srgbClr val="2e2b21"/>
                </a:solidFill>
                <a:latin typeface="Open Sans"/>
              </a:rPr>
              <a:t>Player Collision (-&gt; Kampfsystem)</a:t>
            </a:r>
            <a:endParaRPr/>
          </a:p>
        </p:txBody>
      </p:sp>
      <p:sp>
        <p:nvSpPr>
          <p:cNvPr id="96" name="CustomShape 3"/>
          <p:cNvSpPr/>
          <p:nvPr/>
        </p:nvSpPr>
        <p:spPr>
          <a:xfrm>
            <a:off x="10837440" y="6470640"/>
            <a:ext cx="97308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EB48F37A-52BB-40ED-B360-590CB580A149}" type="slidenum">
              <a:rPr lang="de-DE" sz="1000" strike="noStrike">
                <a:solidFill>
                  <a:srgbClr val="474233"/>
                </a:solidFill>
                <a:latin typeface="Tw Cen MT Condensed"/>
              </a:rPr>
              <a:t>&lt;Foliennummer&gt;</a:t>
            </a:fld>
            <a:endParaRPr/>
          </a:p>
        </p:txBody>
      </p:sp>
      <p:pic>
        <p:nvPicPr>
          <p:cNvPr id="97" name="Grafik 4" descr=""/>
          <p:cNvPicPr/>
          <p:nvPr/>
        </p:nvPicPr>
        <p:blipFill>
          <a:blip r:embed="rId1"/>
          <a:stretch/>
        </p:blipFill>
        <p:spPr>
          <a:xfrm>
            <a:off x="6214320" y="3288600"/>
            <a:ext cx="4225680" cy="268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024200" y="585360"/>
            <a:ext cx="971928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lang="de-DE" sz="5000" strike="noStrike">
                <a:solidFill>
                  <a:srgbClr val="474233"/>
                </a:solidFill>
                <a:latin typeface="Open Sans"/>
              </a:rPr>
              <a:t>Prototyp: Kampfsystem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1024200" y="2286000"/>
            <a:ext cx="97192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  <a:buFont typeface="Courier New"/>
              <a:buChar char="o"/>
            </a:pPr>
            <a:r>
              <a:rPr lang="de-DE" sz="2200" strike="noStrike">
                <a:solidFill>
                  <a:srgbClr val="2e2b21"/>
                </a:solidFill>
                <a:latin typeface="Open Sans"/>
              </a:rPr>
              <a:t> </a:t>
            </a:r>
            <a:r>
              <a:rPr lang="de-DE" sz="2200" strike="noStrike">
                <a:solidFill>
                  <a:srgbClr val="2e2b21"/>
                </a:solidFill>
                <a:latin typeface="Open Sans"/>
              </a:rPr>
              <a:t>Kollisionsabfrage durch Schadensbereiche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de-DE" sz="2200" strike="noStrike">
                <a:solidFill>
                  <a:srgbClr val="2e2b21"/>
                </a:solidFill>
                <a:latin typeface="Open Sans"/>
              </a:rPr>
              <a:t> </a:t>
            </a:r>
            <a:r>
              <a:rPr lang="de-DE" sz="2200" strike="noStrike">
                <a:solidFill>
                  <a:srgbClr val="2e2b21"/>
                </a:solidFill>
                <a:latin typeface="Open Sans"/>
              </a:rPr>
              <a:t>Geschosse werden mittels Pooling recycelt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de-DE" sz="2200" strike="noStrike">
                <a:solidFill>
                  <a:srgbClr val="2e2b21"/>
                </a:solidFill>
                <a:latin typeface="Open Sans"/>
              </a:rPr>
              <a:t> </a:t>
            </a:r>
            <a:r>
              <a:rPr lang="de-DE" sz="2200" strike="noStrike">
                <a:solidFill>
                  <a:srgbClr val="2e2b21"/>
                </a:solidFill>
                <a:latin typeface="Open Sans"/>
              </a:rPr>
              <a:t>Bisherige Implementierung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de-DE" strike="noStrike">
                <a:solidFill>
                  <a:srgbClr val="2e2b21"/>
                </a:solidFill>
                <a:latin typeface="Open Sans"/>
              </a:rPr>
              <a:t> </a:t>
            </a:r>
            <a:r>
              <a:rPr lang="de-DE" strike="noStrike">
                <a:solidFill>
                  <a:srgbClr val="2e2b21"/>
                </a:solidFill>
                <a:latin typeface="Open Sans"/>
              </a:rPr>
              <a:t>Status der Spieler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de-DE" strike="noStrike">
                <a:solidFill>
                  <a:srgbClr val="2e2b21"/>
                </a:solidFill>
                <a:latin typeface="Open Sans"/>
              </a:rPr>
              <a:t> </a:t>
            </a:r>
            <a:r>
              <a:rPr lang="de-DE" strike="noStrike">
                <a:solidFill>
                  <a:srgbClr val="2e2b21"/>
                </a:solidFill>
                <a:latin typeface="Open Sans"/>
              </a:rPr>
              <a:t>Nahkampfwaffe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de-DE" strike="noStrike">
                <a:solidFill>
                  <a:srgbClr val="2e2b21"/>
                </a:solidFill>
                <a:latin typeface="Open Sans"/>
              </a:rPr>
              <a:t> </a:t>
            </a:r>
            <a:r>
              <a:rPr lang="de-DE" strike="noStrike">
                <a:solidFill>
                  <a:srgbClr val="2e2b21"/>
                </a:solidFill>
                <a:latin typeface="Open Sans"/>
              </a:rPr>
              <a:t>Fernkampfwaffe</a:t>
            </a:r>
            <a:endParaRPr/>
          </a:p>
        </p:txBody>
      </p:sp>
      <p:sp>
        <p:nvSpPr>
          <p:cNvPr id="100" name="CustomShape 3"/>
          <p:cNvSpPr/>
          <p:nvPr/>
        </p:nvSpPr>
        <p:spPr>
          <a:xfrm>
            <a:off x="10837440" y="6470640"/>
            <a:ext cx="97308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A136C0DA-DD47-46E6-9B83-A82A852BBC51}" type="slidenum">
              <a:rPr lang="de-DE" sz="1000" strike="noStrike">
                <a:solidFill>
                  <a:srgbClr val="474233"/>
                </a:solidFill>
                <a:latin typeface="Tw Cen MT Condensed"/>
              </a:rPr>
              <a:t>&lt;Foliennummer&gt;</a:t>
            </a:fld>
            <a:endParaRPr/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5690520" y="3528000"/>
            <a:ext cx="4893120" cy="295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024200" y="585360"/>
            <a:ext cx="971928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lang="de-DE" sz="5000" strike="noStrike">
                <a:solidFill>
                  <a:srgbClr val="474233"/>
                </a:solidFill>
                <a:latin typeface="Open Sans"/>
              </a:rPr>
              <a:t>Prototyp:  Game Master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1024200" y="2286000"/>
            <a:ext cx="97192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  <a:buFont typeface="Courier New"/>
              <a:buChar char="o"/>
            </a:pPr>
            <a:r>
              <a:rPr lang="de-DE" sz="2200" strike="noStrike">
                <a:solidFill>
                  <a:srgbClr val="2e2b21"/>
                </a:solidFill>
                <a:latin typeface="Open Sans"/>
              </a:rPr>
              <a:t> </a:t>
            </a:r>
            <a:r>
              <a:rPr lang="de-DE" sz="2200" strike="noStrike">
                <a:solidFill>
                  <a:srgbClr val="2e2b21"/>
                </a:solidFill>
                <a:latin typeface="Open Sans"/>
              </a:rPr>
              <a:t>Fähigkeiten vom Game Master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 sz="2200" strike="noStrike">
                <a:solidFill>
                  <a:srgbClr val="2e2b21"/>
                </a:solidFill>
                <a:latin typeface="Open Sans"/>
              </a:rPr>
              <a:t>Wände bewegen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 sz="2200" strike="noStrike">
                <a:solidFill>
                  <a:srgbClr val="2e2b21"/>
                </a:solidFill>
                <a:latin typeface="Open Sans"/>
              </a:rPr>
              <a:t>Durch Wände gehen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 sz="2200" strike="noStrike">
                <a:solidFill>
                  <a:srgbClr val="2e2b21"/>
                </a:solidFill>
                <a:latin typeface="Open Sans"/>
              </a:rPr>
              <a:t>Monster erzeugen 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endParaRPr/>
          </a:p>
        </p:txBody>
      </p:sp>
      <p:sp>
        <p:nvSpPr>
          <p:cNvPr id="104" name="CustomShape 3"/>
          <p:cNvSpPr/>
          <p:nvPr/>
        </p:nvSpPr>
        <p:spPr>
          <a:xfrm>
            <a:off x="10837440" y="6470640"/>
            <a:ext cx="97308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F99788E4-EFF1-4A27-9257-CA98E0226E57}" type="slidenum">
              <a:rPr lang="de-DE" sz="1000" strike="noStrike">
                <a:solidFill>
                  <a:srgbClr val="474233"/>
                </a:solidFill>
                <a:latin typeface="Tw Cen MT Condensed"/>
              </a:rPr>
              <a:t>&lt;Foliennummer&gt;</a:t>
            </a:fld>
            <a:endParaRPr/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5603400" y="2448000"/>
            <a:ext cx="6420600" cy="410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024200" y="585360"/>
            <a:ext cx="971928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lang="de-DE" sz="5000" strike="noStrike">
                <a:solidFill>
                  <a:srgbClr val="474233"/>
                </a:solidFill>
                <a:latin typeface="Open Sans"/>
              </a:rPr>
              <a:t>Danke für eure Aufmerksamkeit!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1024200" y="2286000"/>
            <a:ext cx="97192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3"/>
          <p:cNvSpPr/>
          <p:nvPr/>
        </p:nvSpPr>
        <p:spPr>
          <a:xfrm>
            <a:off x="10837440" y="6470640"/>
            <a:ext cx="97308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E9E33F80-4FDB-460A-B2CD-8DCDD435B712}" type="slidenum">
              <a:rPr lang="de-DE" sz="1000" strike="noStrike">
                <a:solidFill>
                  <a:srgbClr val="474233"/>
                </a:solidFill>
                <a:latin typeface="Tw Cen MT Condensed"/>
              </a:rPr>
              <a:t>&lt;Foliennummer&gt;</a:t>
            </a:fld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