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28"/>
  </p:notesMasterIdLst>
  <p:handoutMasterIdLst>
    <p:handoutMasterId r:id="rId29"/>
  </p:handoutMasterIdLst>
  <p:sldIdLst>
    <p:sldId id="686" r:id="rId6"/>
    <p:sldId id="703" r:id="rId7"/>
    <p:sldId id="704" r:id="rId8"/>
    <p:sldId id="706" r:id="rId9"/>
    <p:sldId id="707" r:id="rId10"/>
    <p:sldId id="709" r:id="rId11"/>
    <p:sldId id="713" r:id="rId12"/>
    <p:sldId id="714" r:id="rId13"/>
    <p:sldId id="715" r:id="rId14"/>
    <p:sldId id="716" r:id="rId15"/>
    <p:sldId id="717" r:id="rId16"/>
    <p:sldId id="718" r:id="rId17"/>
    <p:sldId id="720" r:id="rId18"/>
    <p:sldId id="697" r:id="rId19"/>
    <p:sldId id="719" r:id="rId20"/>
    <p:sldId id="698" r:id="rId21"/>
    <p:sldId id="711" r:id="rId22"/>
    <p:sldId id="700" r:id="rId23"/>
    <p:sldId id="701" r:id="rId24"/>
    <p:sldId id="721" r:id="rId25"/>
    <p:sldId id="702" r:id="rId26"/>
    <p:sldId id="722" r:id="rId2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15.11.2018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EBAB-F562-4BC3-8E93-A5FA59BB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Erstes Projekt zum Testen der Infrastruktur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942768-C8C9-4161-816A-6143D81F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de-DE" sz="2400" dirty="0"/>
              <a:t>BUILTIN_LED im Sekundentakt blinken lassen</a:t>
            </a:r>
          </a:p>
          <a:p>
            <a:r>
              <a:rPr lang="de-DE" sz="2400" dirty="0"/>
              <a:t>Ausgabe des LED-Zustandes über den seriellen Monitor</a:t>
            </a:r>
          </a:p>
          <a:p>
            <a:r>
              <a:rPr lang="de-DE" sz="2400" dirty="0"/>
              <a:t>Kennenlernen der Infrastruktur</a:t>
            </a:r>
          </a:p>
          <a:p>
            <a:r>
              <a:rPr lang="de-DE" sz="2400" dirty="0"/>
              <a:t>Erste kleine Programmschritte</a:t>
            </a:r>
          </a:p>
          <a:p>
            <a:endParaRPr lang="de-DE" sz="2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E0740E-9CC4-4852-8593-163EB7DD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404852"/>
            <a:ext cx="4063779" cy="211316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30B161C-12EF-4B52-BEF7-12AC7302534D}"/>
              </a:ext>
            </a:extLst>
          </p:cNvPr>
          <p:cNvSpPr txBox="1"/>
          <p:nvPr/>
        </p:nvSpPr>
        <p:spPr>
          <a:xfrm rot="20109396">
            <a:off x="225894" y="543756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21656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5F792-CC62-4634-B308-7722F676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auf ESP uploaden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017D6-D8E9-4433-93A7-2B4BFDE9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EE018A-C8D5-461D-841F-7F324273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29577"/>
            <a:ext cx="5191850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7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52FC7-C4B9-4796-86FD-D42842BB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 Serial über USB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2FEC9-B5C8-4D8D-9F73-C12077FC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A976CB-A698-4144-A067-DAB554B1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719"/>
            <a:ext cx="9144000" cy="41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7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41CF9-0B61-432D-89C1-23B495FD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 einigen Sekunden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F1F51-6D26-4638-883F-68438DD7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B4897D-FCB0-4D90-BBCD-E457BDE5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7815"/>
            <a:ext cx="8229600" cy="29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1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7805A-6A5A-4FCC-A720-DAEE9822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beim Hochladen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234D2-ACE8-48D3-9F9B-EFC658F5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de-DE" sz="2400" dirty="0"/>
              <a:t>USB </a:t>
            </a:r>
            <a:r>
              <a:rPr lang="de-DE" sz="2400" dirty="0" err="1"/>
              <a:t>to</a:t>
            </a:r>
            <a:r>
              <a:rPr lang="de-DE" sz="2400" dirty="0"/>
              <a:t> UART-Bridge installier?</a:t>
            </a:r>
          </a:p>
          <a:p>
            <a:pPr lvl="1"/>
            <a:r>
              <a:rPr lang="de-DE" sz="2400" dirty="0"/>
              <a:t>Es gibt vom Modul abhängig unterschiedliche Chipsätze</a:t>
            </a:r>
          </a:p>
          <a:p>
            <a:r>
              <a:rPr lang="de-DE" sz="2400" dirty="0"/>
              <a:t>USB-Kabel minderer Qualität?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57A1C3-0894-4A61-8B1E-93FD03DE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996952"/>
            <a:ext cx="628069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4E639-C978-4723-ACAC-B869994F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Codieren der </a:t>
            </a:r>
            <a:r>
              <a:rPr lang="de-DE" dirty="0" err="1"/>
              <a:t>Blinky</a:t>
            </a:r>
            <a:r>
              <a:rPr lang="de-DE" dirty="0"/>
              <a:t>-App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A2A33-37C0-4946-A69D-47671ABF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4525963"/>
          </a:xfrm>
        </p:spPr>
        <p:txBody>
          <a:bodyPr/>
          <a:lstStyle/>
          <a:p>
            <a:r>
              <a:rPr lang="de-DE" sz="2400" dirty="0" err="1"/>
              <a:t>Intellisense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1EB5FF-D94F-4754-8E37-9E5A1AC7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3"/>
            <a:ext cx="747500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3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CDABF-280C-47C9-BD8F-31E1CD05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Wenn LED nicht blinkt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83E54-E215-4CCE-8806-36AD39E7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de-DE" sz="2400" dirty="0"/>
              <a:t>Probleme beim Hochladen</a:t>
            </a:r>
          </a:p>
          <a:p>
            <a:pPr lvl="1"/>
            <a:r>
              <a:rPr lang="de-DE" sz="2100" dirty="0"/>
              <a:t>Serieller Monitor ist noch offen</a:t>
            </a:r>
          </a:p>
          <a:p>
            <a:r>
              <a:rPr lang="de-DE" sz="2400" dirty="0"/>
              <a:t>Bei ESP32-Modulen ist LED an unterschiedlichen PINS angeschlossen</a:t>
            </a:r>
          </a:p>
          <a:p>
            <a:pPr lvl="1"/>
            <a:r>
              <a:rPr lang="de-DE" sz="2400" dirty="0"/>
              <a:t>ESP8266 definiert BUILTIN_LED</a:t>
            </a:r>
          </a:p>
          <a:p>
            <a:pPr lvl="1"/>
            <a:r>
              <a:rPr lang="de-DE" sz="2400" dirty="0"/>
              <a:t>Im Web forschen</a:t>
            </a:r>
          </a:p>
        </p:txBody>
      </p:sp>
    </p:spTree>
    <p:extLst>
      <p:ext uri="{BB962C8B-B14F-4D97-AF65-F5344CB8AC3E}">
        <p14:creationId xmlns:p14="http://schemas.microsoft.com/office/powerpoint/2010/main" val="113142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6BA42-B6FF-4897-8D7D-05CDD35E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1FBD0-CACC-426B-B702-F6E0F72C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de-DE" sz="2000" dirty="0"/>
              <a:t>F12			Navigation zur Quelle</a:t>
            </a:r>
          </a:p>
          <a:p>
            <a:r>
              <a:rPr lang="de-DE" sz="2000" dirty="0"/>
              <a:t>Alt-o	Wechsel 	Header-File </a:t>
            </a:r>
            <a:r>
              <a:rPr lang="de-DE" sz="2000" dirty="0">
                <a:sym typeface="Wingdings" panose="05000000000000000000" pitchFamily="2" charset="2"/>
              </a:rPr>
              <a:t> CPP-File</a:t>
            </a:r>
          </a:p>
          <a:p>
            <a:r>
              <a:rPr lang="de-DE" sz="2000" dirty="0">
                <a:sym typeface="Wingdings" panose="05000000000000000000" pitchFamily="2" charset="2"/>
              </a:rPr>
              <a:t>Alt-Cursor </a:t>
            </a:r>
            <a:r>
              <a:rPr lang="de-DE" sz="2000" dirty="0" err="1">
                <a:sym typeface="Wingdings" panose="05000000000000000000" pitchFamily="2" charset="2"/>
              </a:rPr>
              <a:t>Left</a:t>
            </a:r>
            <a:r>
              <a:rPr lang="de-DE" sz="2000" dirty="0">
                <a:sym typeface="Wingdings" panose="05000000000000000000" pitchFamily="2" charset="2"/>
              </a:rPr>
              <a:t>	zurück</a:t>
            </a:r>
          </a:p>
          <a:p>
            <a:r>
              <a:rPr lang="de-DE" sz="2000" dirty="0">
                <a:sym typeface="Wingdings" panose="05000000000000000000" pitchFamily="2" charset="2"/>
              </a:rPr>
              <a:t>Alt-Cursor </a:t>
            </a:r>
            <a:r>
              <a:rPr lang="de-DE" sz="2000" dirty="0" err="1">
                <a:sym typeface="Wingdings" panose="05000000000000000000" pitchFamily="2" charset="2"/>
              </a:rPr>
              <a:t>right</a:t>
            </a:r>
            <a:r>
              <a:rPr lang="de-DE" sz="2000" dirty="0">
                <a:sym typeface="Wingdings" panose="05000000000000000000" pitchFamily="2" charset="2"/>
              </a:rPr>
              <a:t>	vor</a:t>
            </a:r>
          </a:p>
          <a:p>
            <a:r>
              <a:rPr lang="de-DE" sz="2000" dirty="0">
                <a:sym typeface="Wingdings" panose="05000000000000000000" pitchFamily="2" charset="2"/>
              </a:rPr>
              <a:t>Strg-#		Zeilenkommentar </a:t>
            </a:r>
            <a:r>
              <a:rPr lang="de-DE" sz="2000" dirty="0" err="1">
                <a:sym typeface="Wingdings" panose="05000000000000000000" pitchFamily="2" charset="2"/>
              </a:rPr>
              <a:t>togglen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C177C-409B-4C7A-9929-21B44890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4" y="5140765"/>
            <a:ext cx="4712090" cy="7833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45E3E53-AED1-40B1-B091-76F5C614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74" y="3068960"/>
            <a:ext cx="7995736" cy="1611262"/>
          </a:xfrm>
          <a:prstGeom prst="rect">
            <a:avLst/>
          </a:prstGeom>
        </p:spPr>
      </p:pic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F3BBE5A7-DC55-4137-A85E-21EA3EC6EBA2}"/>
              </a:ext>
            </a:extLst>
          </p:cNvPr>
          <p:cNvSpPr/>
          <p:nvPr/>
        </p:nvSpPr>
        <p:spPr>
          <a:xfrm>
            <a:off x="1115616" y="4392190"/>
            <a:ext cx="288032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1AA6D35E-0004-4D22-9BE0-02A651ABDB49}"/>
              </a:ext>
            </a:extLst>
          </p:cNvPr>
          <p:cNvSpPr/>
          <p:nvPr/>
        </p:nvSpPr>
        <p:spPr>
          <a:xfrm>
            <a:off x="1835696" y="5112270"/>
            <a:ext cx="158417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16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5060E-7C38-4CF8-B76C-4ED013A3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Shortcuts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856F8B-B274-4529-B92F-CB7861B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de-DE" sz="2400" dirty="0"/>
              <a:t>F1			open </a:t>
            </a:r>
            <a:r>
              <a:rPr lang="de-DE" sz="2400" dirty="0" err="1"/>
              <a:t>command</a:t>
            </a:r>
            <a:r>
              <a:rPr lang="de-DE" sz="2400" dirty="0"/>
              <a:t> </a:t>
            </a:r>
            <a:r>
              <a:rPr lang="de-DE" sz="2400" dirty="0" err="1"/>
              <a:t>palette</a:t>
            </a:r>
            <a:endParaRPr lang="de-DE" sz="2400" dirty="0"/>
          </a:p>
          <a:p>
            <a:r>
              <a:rPr lang="de-DE" sz="2400" dirty="0"/>
              <a:t>F11			</a:t>
            </a:r>
            <a:r>
              <a:rPr lang="de-DE" sz="2400" dirty="0" err="1"/>
              <a:t>toggle</a:t>
            </a:r>
            <a:r>
              <a:rPr lang="de-DE" sz="2400" dirty="0"/>
              <a:t> Fullscreen</a:t>
            </a:r>
          </a:p>
          <a:p>
            <a:r>
              <a:rPr lang="de-DE" sz="2400" dirty="0" err="1"/>
              <a:t>Ctrl</a:t>
            </a:r>
            <a:r>
              <a:rPr lang="de-DE" sz="2400" dirty="0"/>
              <a:t> +/-		zoom in/out</a:t>
            </a:r>
          </a:p>
          <a:p>
            <a:r>
              <a:rPr lang="de-DE" sz="2400" dirty="0" err="1"/>
              <a:t>Ctrl</a:t>
            </a:r>
            <a:r>
              <a:rPr lang="de-DE" sz="2400" dirty="0"/>
              <a:t>-ö		Internal terminal</a:t>
            </a:r>
          </a:p>
          <a:p>
            <a:r>
              <a:rPr lang="de-DE" sz="2400" dirty="0"/>
              <a:t>Alt-Shift f		</a:t>
            </a:r>
            <a:r>
              <a:rPr lang="de-DE" sz="2400" dirty="0" err="1"/>
              <a:t>format</a:t>
            </a:r>
            <a:r>
              <a:rPr lang="de-DE" sz="2400" dirty="0"/>
              <a:t> </a:t>
            </a:r>
            <a:r>
              <a:rPr lang="de-DE" sz="2400" dirty="0" err="1"/>
              <a:t>document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Ctrl</a:t>
            </a:r>
            <a:r>
              <a:rPr lang="de-DE" sz="2400" dirty="0"/>
              <a:t>-k </a:t>
            </a:r>
            <a:r>
              <a:rPr lang="de-DE" sz="2400" dirty="0" err="1"/>
              <a:t>Ctrl</a:t>
            </a:r>
            <a:r>
              <a:rPr lang="de-DE" sz="2400" dirty="0"/>
              <a:t>-s		</a:t>
            </a:r>
            <a:r>
              <a:rPr lang="de-DE" sz="2400" dirty="0" err="1"/>
              <a:t>show</a:t>
            </a:r>
            <a:r>
              <a:rPr lang="de-DE" sz="2400" dirty="0"/>
              <a:t> </a:t>
            </a:r>
            <a:r>
              <a:rPr lang="de-DE" sz="2400" dirty="0" err="1"/>
              <a:t>shortcuts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6380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E3AC4-E913-43F5-82FF-127FB393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Erster Kontakt zum ESP </a:t>
            </a:r>
            <a:r>
              <a:rPr lang="de-DE" sz="2800" dirty="0">
                <a:sym typeface="Wingdings" panose="05000000000000000000" pitchFamily="2" charset="2"/>
              </a:rPr>
              <a:t> Serieller Monitor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1C662-7AE9-4BB7-BD19-A0158E6E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r>
              <a:rPr lang="de-DE" dirty="0"/>
              <a:t>Fehlersuche per Tracing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107388B6-49DE-414D-A798-07E371D8CA1E}"/>
              </a:ext>
            </a:extLst>
          </p:cNvPr>
          <p:cNvSpPr/>
          <p:nvPr/>
        </p:nvSpPr>
        <p:spPr>
          <a:xfrm>
            <a:off x="3635896" y="5013176"/>
            <a:ext cx="360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6A12B0-1462-4F0C-91CF-330826BD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075282" cy="45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18F43-15CC-46D2-81D9-0DAD8BEF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Terminal und Upload teilen sich 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77ADB-4353-4EBA-9A34-2E256054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Seriellen Monitor vor Upload immer beenden</a:t>
            </a:r>
          </a:p>
          <a:p>
            <a:pPr lvl="1"/>
            <a:r>
              <a:rPr lang="de-DE" dirty="0"/>
              <a:t>Teilen sich die serielle Schnittstelle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FE7131-20D2-4BB0-BABA-B81756AB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89523"/>
            <a:ext cx="6781800" cy="771525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466855A9-DDD5-4804-81C4-36E8065B643D}"/>
              </a:ext>
            </a:extLst>
          </p:cNvPr>
          <p:cNvSpPr/>
          <p:nvPr/>
        </p:nvSpPr>
        <p:spPr>
          <a:xfrm>
            <a:off x="6300192" y="3099551"/>
            <a:ext cx="360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7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3BEA8-FF74-4E3E-A5B0-42B102B4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anlegen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4BA68-30DE-47FB-ACEF-ABDBFD89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dirty="0"/>
              <a:t>Projektverzeichnis anlegen</a:t>
            </a:r>
          </a:p>
          <a:p>
            <a:r>
              <a:rPr lang="de-DE" dirty="0"/>
              <a:t>Über CLI in Verzeichnis wechseln</a:t>
            </a:r>
          </a:p>
          <a:p>
            <a:r>
              <a:rPr lang="de-DE" dirty="0" err="1"/>
              <a:t>VsCode</a:t>
            </a:r>
            <a:r>
              <a:rPr lang="de-DE" dirty="0"/>
              <a:t> mit </a:t>
            </a:r>
            <a:r>
              <a:rPr lang="de-DE" dirty="0" err="1"/>
              <a:t>code</a:t>
            </a:r>
            <a:r>
              <a:rPr lang="de-DE" dirty="0"/>
              <a:t> . oder Kontextmenü starten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889128-EF32-48C7-BA8A-892BA528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268413"/>
            <a:ext cx="2011566" cy="7924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527CF1-1BD5-44C6-B98E-E9691236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96952"/>
            <a:ext cx="606827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2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92109-6A0E-447B-B87B-2C349ACC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Unleserlicher Output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C4D87E-CA21-4EB5-A18D-C2AC4B46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sz="2000" dirty="0"/>
              <a:t>Baudrate des seriellen Monitors stimmt nicht mit Setup im Programm überein  (9600bps)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246343-4D87-4BA6-AAF8-D8F65BFF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56" y="2132856"/>
            <a:ext cx="8043688" cy="15841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4A73A6-DB9A-4841-B0E4-F3AE35A9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701221"/>
            <a:ext cx="393916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0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CA2F2-991A-4B2C-BB81-4977231C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über platformio.ini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478DE3-4546-4E6D-888F-E329D678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12776"/>
            <a:ext cx="447574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59668-672D-4BF4-856C-9E1E3A1B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B737E-4817-452D-AD50-35C9F351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AD23CB-272B-48C5-BA5B-2650DBC0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928835"/>
            <a:ext cx="2160240" cy="30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84B02-8FD2-4BFF-9E86-6169BB21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PlatformIO</a:t>
            </a:r>
            <a:r>
              <a:rPr lang="de-DE" dirty="0"/>
              <a:t> - Home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0763CD-4B38-455A-9BDC-E4FA1282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4" y="1571366"/>
            <a:ext cx="775443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827E4-326C-44E7-B591-AA1BD165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 566 Boards unterstützt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C4A6E-E948-4EF0-A98A-7D5219E7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83BFE9-E455-4D89-8347-84D05AF5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481137"/>
            <a:ext cx="57435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8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35496-6A93-497B-B450-ECAB3BB1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 </a:t>
            </a:r>
            <a:r>
              <a:rPr lang="de-DE" dirty="0" err="1"/>
              <a:t>DevKIT</a:t>
            </a:r>
            <a:r>
              <a:rPr lang="de-DE" dirty="0"/>
              <a:t> mit Arduino-Style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BA135-277B-4142-BFD3-F60CB68B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8483B1AD-86B4-498F-80F7-280052C43C54}"/>
              </a:ext>
            </a:extLst>
          </p:cNvPr>
          <p:cNvSpPr/>
          <p:nvPr/>
        </p:nvSpPr>
        <p:spPr>
          <a:xfrm>
            <a:off x="2771800" y="5013176"/>
            <a:ext cx="2088232" cy="4666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5D8164-E6A8-4CA9-BCFD-CE54B075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3939"/>
            <a:ext cx="562053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73A69-6E8F-40A4-8B2F-FF8AD0E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Generierte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05FBC-6F8E-486F-B422-04E211D2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r>
              <a:rPr lang="de-DE" dirty="0"/>
              <a:t>Minimales </a:t>
            </a:r>
            <a:r>
              <a:rPr lang="de-DE" dirty="0" err="1"/>
              <a:t>Arduinoprogramm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86656B-742E-4F83-AA1B-1D544214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92896"/>
            <a:ext cx="6192688" cy="30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B8E50-E545-4380-B8A4-080AFA5B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über platformio.ini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05F7A-E9A9-483E-B2E1-7F5472FC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7B6DE6-F613-415E-8D36-055C2A89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43060"/>
            <a:ext cx="8064896" cy="43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2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3C7EB-0333-4C41-B825-C9EC2DBE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builden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2A3BB-9F3A-49AB-85DE-F8A67F6D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3B5AAA-D1B7-431F-8A7E-6D6757A1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56817"/>
            <a:ext cx="4067743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9A17A-D398-4353-889D-3C8CA95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Standardlibraries</a:t>
            </a:r>
            <a:r>
              <a:rPr lang="de-DE" dirty="0"/>
              <a:t> belegen 130kB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ECFEC-C133-4D0E-AB83-10B1E941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6F5058-44B5-445E-A74E-6CF10CB9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43504"/>
            <a:ext cx="7488832" cy="47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520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</Words>
  <Application>Microsoft Office PowerPoint</Application>
  <PresentationFormat>Bildschirmpräsentation (4:3)</PresentationFormat>
  <Paragraphs>56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Erstes Projekt zum Testen der Infrastruktur</vt:lpstr>
      <vt:lpstr>Projekt anlegen</vt:lpstr>
      <vt:lpstr>PlatformIO - Home</vt:lpstr>
      <vt:lpstr>Aktuell 566 Boards unterstützt</vt:lpstr>
      <vt:lpstr>ESP32 DevKIT mit Arduino-Style</vt:lpstr>
      <vt:lpstr>Generierte Anwendung</vt:lpstr>
      <vt:lpstr>Konfiguration über platformio.ini</vt:lpstr>
      <vt:lpstr>App builden</vt:lpstr>
      <vt:lpstr>Standardlibraries belegen 130kB</vt:lpstr>
      <vt:lpstr>App auf ESP uploaden</vt:lpstr>
      <vt:lpstr>Verwendet Serial über USB</vt:lpstr>
      <vt:lpstr>Nach einigen Sekunden</vt:lpstr>
      <vt:lpstr>Probleme beim Hochladen</vt:lpstr>
      <vt:lpstr>Codieren der Blinky-App</vt:lpstr>
      <vt:lpstr>Wenn LED nicht blinkt</vt:lpstr>
      <vt:lpstr>Wichtigste Shortcuts</vt:lpstr>
      <vt:lpstr>Weitere Shortcuts </vt:lpstr>
      <vt:lpstr>Erster Kontakt zum ESP  Serieller Monitor</vt:lpstr>
      <vt:lpstr>Terminal und Upload teilen sich Port</vt:lpstr>
      <vt:lpstr>Unleserlicher Output</vt:lpstr>
      <vt:lpstr>Konfiguration über platformio.ini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563</cp:revision>
  <dcterms:created xsi:type="dcterms:W3CDTF">2011-08-18T07:37:01Z</dcterms:created>
  <dcterms:modified xsi:type="dcterms:W3CDTF">2018-11-15T08:03:58Z</dcterms:modified>
</cp:coreProperties>
</file>