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  <p:sldMasterId id="2147483686" r:id="rId2"/>
    <p:sldMasterId id="2147483693" r:id="rId3"/>
    <p:sldMasterId id="2147483698" r:id="rId4"/>
    <p:sldMasterId id="2147483675" r:id="rId5"/>
  </p:sldMasterIdLst>
  <p:notesMasterIdLst>
    <p:notesMasterId r:id="rId23"/>
  </p:notesMasterIdLst>
  <p:handoutMasterIdLst>
    <p:handoutMasterId r:id="rId24"/>
  </p:handoutMasterIdLst>
  <p:sldIdLst>
    <p:sldId id="747" r:id="rId6"/>
    <p:sldId id="719" r:id="rId7"/>
    <p:sldId id="749" r:id="rId8"/>
    <p:sldId id="750" r:id="rId9"/>
    <p:sldId id="735" r:id="rId10"/>
    <p:sldId id="736" r:id="rId11"/>
    <p:sldId id="738" r:id="rId12"/>
    <p:sldId id="751" r:id="rId13"/>
    <p:sldId id="739" r:id="rId14"/>
    <p:sldId id="740" r:id="rId15"/>
    <p:sldId id="742" r:id="rId16"/>
    <p:sldId id="743" r:id="rId17"/>
    <p:sldId id="744" r:id="rId18"/>
    <p:sldId id="745" r:id="rId19"/>
    <p:sldId id="746" r:id="rId20"/>
    <p:sldId id="748" r:id="rId21"/>
    <p:sldId id="752" r:id="rId22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94780" autoAdjust="0"/>
  </p:normalViewPr>
  <p:slideViewPr>
    <p:cSldViewPr>
      <p:cViewPr varScale="1">
        <p:scale>
          <a:sx n="108" d="100"/>
          <a:sy n="108" d="100"/>
        </p:scale>
        <p:origin x="174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15.11.2018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4202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15.11.2018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961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975" y="-674688"/>
            <a:ext cx="9421813" cy="70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 userDrawn="1"/>
        </p:nvSpPr>
        <p:spPr>
          <a:xfrm>
            <a:off x="-180975" y="4437063"/>
            <a:ext cx="9648825" cy="2520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4" name="Rechteck 3"/>
          <p:cNvSpPr/>
          <p:nvPr userDrawn="1"/>
        </p:nvSpPr>
        <p:spPr>
          <a:xfrm>
            <a:off x="4859338" y="0"/>
            <a:ext cx="3816350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363" y="260350"/>
            <a:ext cx="3400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7"/>
          <p:cNvSpPr txBox="1">
            <a:spLocks noChangeArrowheads="1"/>
          </p:cNvSpPr>
          <p:nvPr userDrawn="1"/>
        </p:nvSpPr>
        <p:spPr>
          <a:xfrm>
            <a:off x="469900" y="1700213"/>
            <a:ext cx="7485063" cy="1081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Hier fügen Sie den </a:t>
            </a:r>
            <a:b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Titel der Präsentation ein.</a:t>
            </a:r>
            <a:endParaRPr lang="de-DE" sz="3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7" name="Rectangle 28"/>
          <p:cNvSpPr txBox="1">
            <a:spLocks noChangeArrowheads="1"/>
          </p:cNvSpPr>
          <p:nvPr userDrawn="1"/>
        </p:nvSpPr>
        <p:spPr>
          <a:xfrm>
            <a:off x="469900" y="3062288"/>
            <a:ext cx="7510463" cy="584200"/>
          </a:xfrm>
          <a:prstGeom prst="rect">
            <a:avLst/>
          </a:prstGeom>
        </p:spPr>
        <p:txBody>
          <a:bodyPr/>
          <a:lstStyle>
            <a:lvl1pPr marL="26987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95350" indent="-35401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4302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90700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2400" noProof="1"/>
              <a:t>Fügen Sie hier den Untertitel ein.</a:t>
            </a:r>
            <a:endParaRPr lang="de-DE" sz="240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837113"/>
            <a:ext cx="65532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0000">
                <a:schemeClr val="bg1">
                  <a:lumMod val="65000"/>
                </a:schemeClr>
              </a:gs>
              <a:gs pos="0">
                <a:schemeClr val="tx1">
                  <a:lumMod val="61000"/>
                  <a:lumOff val="39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0117" name="Grafik 6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D1B3A30B-827A-41C3-9327-D27E88FC99E1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0246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C00000"/>
              </a:gs>
              <a:gs pos="0">
                <a:srgbClr val="A40000">
                  <a:lumMod val="100000"/>
                </a:srgbClr>
              </a:gs>
              <a:gs pos="50000">
                <a:srgbClr val="D60000"/>
              </a:gs>
              <a:gs pos="100000">
                <a:srgbClr val="A80000">
                  <a:lumMod val="98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7414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6DD54E4-5D87-4DDA-86A7-5D3265BB197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4582" name="Grafik 6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E0A7362-2F94-4D89-A5F0-263D764F0B24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30726" name="Grafik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046146C9-533C-4473-A975-7739642B77B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C41933-33C9-DE45-8218-FEC115E3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Erstellen</a:t>
            </a:r>
            <a:r>
              <a:rPr lang="en-US" dirty="0"/>
              <a:t> </a:t>
            </a:r>
            <a:r>
              <a:rPr lang="en-US" dirty="0" err="1"/>
              <a:t>eigener</a:t>
            </a:r>
            <a:r>
              <a:rPr lang="en-US" dirty="0"/>
              <a:t> Libraries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9779A-62CD-0B41-8F54-A84B069D9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7073" y="-171400"/>
            <a:ext cx="8207375" cy="460816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6600" b="1" dirty="0" err="1"/>
              <a:t>InternLED</a:t>
            </a:r>
            <a:endParaRPr lang="en-US" sz="6600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A8FEC8A-7312-445A-BFE1-975073890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55" y="3429000"/>
            <a:ext cx="2031889" cy="1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10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A470F-3530-4123-9F52-9B11C571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 im Code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A2D3DE-0D8A-4084-AB41-778590FFE4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DE" dirty="0"/>
              <a:t>Zur verwendeten Klasse </a:t>
            </a:r>
            <a:r>
              <a:rPr lang="de-DE" dirty="0">
                <a:sym typeface="Wingdings" panose="05000000000000000000" pitchFamily="2" charset="2"/>
              </a:rPr>
              <a:t> Cursor und F12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Wechsel </a:t>
            </a:r>
            <a:r>
              <a:rPr lang="de-DE" dirty="0" err="1">
                <a:sym typeface="Wingdings" panose="05000000000000000000" pitchFamily="2" charset="2"/>
              </a:rPr>
              <a:t>cpp</a:t>
            </a:r>
            <a:r>
              <a:rPr lang="de-DE" dirty="0">
                <a:sym typeface="Wingdings" panose="05000000000000000000" pitchFamily="2" charset="2"/>
              </a:rPr>
              <a:t>  h mit Alt-o (bzw. am Mac ⌥-o)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765DCA-7077-4644-ADB5-73DFA8C03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03383"/>
            <a:ext cx="5520613" cy="100811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15E7C4F-0ADD-4FF3-A82D-4BBDA2773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579212"/>
            <a:ext cx="59340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3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9F8D8-CFF7-45E9-8347-38E667BC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 - Headerdatei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B645EC-0F25-47CC-987E-C8CCFF0E1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4103687" cy="4608165"/>
          </a:xfrm>
        </p:spPr>
        <p:txBody>
          <a:bodyPr/>
          <a:lstStyle/>
          <a:p>
            <a:r>
              <a:rPr lang="de-DE" sz="2400" dirty="0" err="1"/>
              <a:t>InternLed</a:t>
            </a:r>
            <a:r>
              <a:rPr lang="de-DE" sz="2400" dirty="0"/>
              <a:t> ist Singleton</a:t>
            </a:r>
          </a:p>
          <a:p>
            <a:r>
              <a:rPr lang="de-DE" sz="2400" dirty="0"/>
              <a:t>Nutzmethoden</a:t>
            </a:r>
          </a:p>
          <a:p>
            <a:r>
              <a:rPr lang="de-DE" sz="2400" dirty="0"/>
              <a:t>Interne Hilfsmethoden um nicht OO-Zugriff zu ermöglichen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A915F7B-C4E6-44B1-9020-9FCF2051D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08719"/>
            <a:ext cx="4479899" cy="539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90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11390-ED23-4EE4-9992-B128EA20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39A6AB-094B-45FB-856A-4A96C332DA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Konstruktor, Getter und Setter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0B7FDEE-84A5-493B-B86A-2ACC53E35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5070"/>
            <a:ext cx="8229600" cy="212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C7EC6-4CEC-476A-809C-CAAFA1CD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Blinken mit Start/</a:t>
            </a:r>
            <a:r>
              <a:rPr lang="de-DE" dirty="0" err="1"/>
              <a:t>Stop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7B4D7F-6522-4C4E-9635-EAAB5040E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268760"/>
            <a:ext cx="3239591" cy="4608165"/>
          </a:xfrm>
        </p:spPr>
        <p:txBody>
          <a:bodyPr/>
          <a:lstStyle/>
          <a:p>
            <a:r>
              <a:rPr lang="de-DE" dirty="0"/>
              <a:t>C-Funktionen</a:t>
            </a:r>
          </a:p>
          <a:p>
            <a:pPr lvl="1"/>
            <a:r>
              <a:rPr lang="de-DE" dirty="0" err="1"/>
              <a:t>flip</a:t>
            </a:r>
            <a:r>
              <a:rPr lang="de-DE" dirty="0"/>
              <a:t>()</a:t>
            </a:r>
          </a:p>
          <a:p>
            <a:r>
              <a:rPr lang="de-DE" dirty="0" err="1"/>
              <a:t>Instanzmethoden</a:t>
            </a:r>
            <a:endParaRPr lang="de-DE" dirty="0"/>
          </a:p>
          <a:p>
            <a:pPr lvl="1"/>
            <a:r>
              <a:rPr lang="de-DE" dirty="0" err="1"/>
              <a:t>blinkFast</a:t>
            </a:r>
            <a:r>
              <a:rPr lang="de-DE" dirty="0"/>
              <a:t>()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2519D5F-E46E-4D31-98D7-63DEE04F8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628800"/>
            <a:ext cx="5308430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8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83F25-C553-4B83-9B41-D0177821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Blinken mit Zähler – Callback-Funktion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303C8B-0F82-4F83-9048-7A8DB425FC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18808F6-1ECC-4AAB-BD52-99415009C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84337"/>
            <a:ext cx="8579296" cy="4977010"/>
          </a:xfrm>
          <a:prstGeom prst="rect">
            <a:avLst/>
          </a:prstGeom>
        </p:spPr>
      </p:pic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02E94221-520C-4709-9FCF-15574E8FAB1E}"/>
              </a:ext>
            </a:extLst>
          </p:cNvPr>
          <p:cNvSpPr/>
          <p:nvPr/>
        </p:nvSpPr>
        <p:spPr>
          <a:xfrm>
            <a:off x="1115616" y="5301208"/>
            <a:ext cx="511256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Abgerundetes Rechteck 7">
            <a:extLst>
              <a:ext uri="{FF2B5EF4-FFF2-40B4-BE49-F238E27FC236}">
                <a16:creationId xmlns:a16="http://schemas.microsoft.com/office/drawing/2014/main" id="{5C172D9C-AA06-499A-AA04-88A5981CF8CC}"/>
              </a:ext>
            </a:extLst>
          </p:cNvPr>
          <p:cNvSpPr/>
          <p:nvPr/>
        </p:nvSpPr>
        <p:spPr>
          <a:xfrm>
            <a:off x="251520" y="2132856"/>
            <a:ext cx="172819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D29FEACC-4ADA-47E7-BC00-CDF475FF7898}"/>
              </a:ext>
            </a:extLst>
          </p:cNvPr>
          <p:cNvSpPr/>
          <p:nvPr/>
        </p:nvSpPr>
        <p:spPr>
          <a:xfrm>
            <a:off x="611560" y="4293096"/>
            <a:ext cx="93610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6035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46314-5F9C-4800-AFC0-5DAE6620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Callback initial starten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964726-2265-48FB-8678-FE8B28DC85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0728"/>
            <a:ext cx="8207375" cy="4608165"/>
          </a:xfrm>
        </p:spPr>
        <p:txBody>
          <a:bodyPr/>
          <a:lstStyle/>
          <a:p>
            <a:r>
              <a:rPr lang="de-DE" sz="2000" dirty="0"/>
              <a:t>Anzahl und Dauer der Perioden sind in Feldern gespeichert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50B0408-1A16-4005-9883-87DAB0191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6718318" cy="3960440"/>
          </a:xfrm>
          <a:prstGeom prst="rect">
            <a:avLst/>
          </a:prstGeom>
        </p:spPr>
      </p:pic>
      <p:sp>
        <p:nvSpPr>
          <p:cNvPr id="6" name="Abgerundetes Rechteck 7">
            <a:extLst>
              <a:ext uri="{FF2B5EF4-FFF2-40B4-BE49-F238E27FC236}">
                <a16:creationId xmlns:a16="http://schemas.microsoft.com/office/drawing/2014/main" id="{6908300A-B345-4FB5-BAD2-FB934A583950}"/>
              </a:ext>
            </a:extLst>
          </p:cNvPr>
          <p:cNvSpPr/>
          <p:nvPr/>
        </p:nvSpPr>
        <p:spPr>
          <a:xfrm>
            <a:off x="1115616" y="2276872"/>
            <a:ext cx="6120680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451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29158A-77A2-4CAB-B813-E7EF827C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Callback ist Standard C-Funktion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F88984-786D-49B9-843F-34B626C722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980728"/>
            <a:ext cx="8207375" cy="4608165"/>
          </a:xfrm>
        </p:spPr>
        <p:txBody>
          <a:bodyPr/>
          <a:lstStyle/>
          <a:p>
            <a:r>
              <a:rPr lang="de-DE" sz="2000" dirty="0"/>
              <a:t>Für Zugriff darauf benötigt Callback-Funktion Singleton mit Getter/Setter</a:t>
            </a:r>
          </a:p>
          <a:p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FC61C1-462A-4E75-9296-348C34593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97" y="1988840"/>
            <a:ext cx="8969261" cy="4104803"/>
          </a:xfrm>
          <a:prstGeom prst="rect">
            <a:avLst/>
          </a:prstGeom>
        </p:spPr>
      </p:pic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8012E296-3F6F-4454-9254-8564D99C457E}"/>
              </a:ext>
            </a:extLst>
          </p:cNvPr>
          <p:cNvSpPr/>
          <p:nvPr/>
        </p:nvSpPr>
        <p:spPr>
          <a:xfrm>
            <a:off x="323528" y="2780928"/>
            <a:ext cx="496855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Abgerundetes Rechteck 7">
            <a:extLst>
              <a:ext uri="{FF2B5EF4-FFF2-40B4-BE49-F238E27FC236}">
                <a16:creationId xmlns:a16="http://schemas.microsoft.com/office/drawing/2014/main" id="{77B80C53-7A76-4DA4-93FE-E3B9E39A1558}"/>
              </a:ext>
            </a:extLst>
          </p:cNvPr>
          <p:cNvSpPr/>
          <p:nvPr/>
        </p:nvSpPr>
        <p:spPr>
          <a:xfrm>
            <a:off x="827584" y="4509120"/>
            <a:ext cx="352839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8CF19735-8C97-42CE-83EF-0676B08C665B}"/>
              </a:ext>
            </a:extLst>
          </p:cNvPr>
          <p:cNvSpPr/>
          <p:nvPr/>
        </p:nvSpPr>
        <p:spPr>
          <a:xfrm>
            <a:off x="1043608" y="5301208"/>
            <a:ext cx="532859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0846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48A89-A5EB-425F-94B2-C43C5B94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Ausgabe im seriellen Monitor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A25293-81A0-4F92-BC1F-5444768CF7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745A43-9F45-48C2-98D2-1A2B55837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700808"/>
            <a:ext cx="4032446" cy="270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4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91BE9-EE17-439E-AE5E-943B1836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Erstellen eigener Bibliotheken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4D6A7E-98EC-4BF1-89E3-9D8F7344D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052736"/>
            <a:ext cx="8370623" cy="4631777"/>
          </a:xfrm>
        </p:spPr>
        <p:txBody>
          <a:bodyPr/>
          <a:lstStyle/>
          <a:p>
            <a:r>
              <a:rPr lang="de-DE" sz="2400" dirty="0"/>
              <a:t>Ziele</a:t>
            </a:r>
          </a:p>
          <a:p>
            <a:pPr lvl="1"/>
            <a:r>
              <a:rPr lang="de-DE" sz="2200" dirty="0"/>
              <a:t>Kapselung von wiederverwendbaren Funktionalitäten in C++-Klassen</a:t>
            </a:r>
          </a:p>
          <a:p>
            <a:pPr lvl="2"/>
            <a:r>
              <a:rPr lang="de-DE" sz="2000" dirty="0"/>
              <a:t>Codeverdopplung durch </a:t>
            </a:r>
            <a:r>
              <a:rPr lang="de-DE" sz="2000" dirty="0" err="1"/>
              <a:t>copy</a:t>
            </a:r>
            <a:r>
              <a:rPr lang="de-DE" sz="2000" dirty="0"/>
              <a:t> &amp; </a:t>
            </a:r>
            <a:r>
              <a:rPr lang="de-DE" sz="2000" dirty="0" err="1"/>
              <a:t>paste</a:t>
            </a:r>
            <a:r>
              <a:rPr lang="de-DE" sz="2000" dirty="0"/>
              <a:t> verhindern</a:t>
            </a:r>
          </a:p>
          <a:p>
            <a:pPr lvl="1"/>
            <a:r>
              <a:rPr lang="de-DE" sz="2200" dirty="0"/>
              <a:t>Vermeidung globaler Elemente (Funktionen, Variablen)</a:t>
            </a:r>
          </a:p>
          <a:p>
            <a:pPr lvl="1"/>
            <a:endParaRPr lang="de-DE" sz="2200" dirty="0"/>
          </a:p>
          <a:p>
            <a:r>
              <a:rPr lang="de-DE" sz="2400" dirty="0" err="1"/>
              <a:t>InternLed</a:t>
            </a:r>
            <a:endParaRPr lang="de-DE" sz="2400" dirty="0"/>
          </a:p>
          <a:p>
            <a:pPr lvl="1"/>
            <a:r>
              <a:rPr lang="de-DE" sz="2200" dirty="0"/>
              <a:t>Interne Led zur „</a:t>
            </a:r>
            <a:r>
              <a:rPr lang="de-DE" sz="2200" dirty="0" err="1"/>
              <a:t>Notification</a:t>
            </a:r>
            <a:r>
              <a:rPr lang="de-DE" sz="2200" dirty="0"/>
              <a:t>“ einsetzen</a:t>
            </a:r>
          </a:p>
          <a:p>
            <a:pPr lvl="2"/>
            <a:r>
              <a:rPr lang="de-DE" sz="2000" dirty="0"/>
              <a:t>Schnelles Blinken, langsames Blinken</a:t>
            </a:r>
          </a:p>
          <a:p>
            <a:pPr lvl="2"/>
            <a:r>
              <a:rPr lang="de-DE" sz="2000" dirty="0"/>
              <a:t>Starten und Stoppen oder bestimmte Anzahl von Blinkvorgängen</a:t>
            </a:r>
          </a:p>
          <a:p>
            <a:pPr lvl="1"/>
            <a:r>
              <a:rPr lang="de-DE" sz="2200" dirty="0" err="1"/>
              <a:t>Tickerklasse</a:t>
            </a:r>
            <a:r>
              <a:rPr lang="de-DE" sz="2200" dirty="0"/>
              <a:t> kapselt </a:t>
            </a:r>
            <a:r>
              <a:rPr lang="de-DE" sz="2200" dirty="0" err="1"/>
              <a:t>Timer</a:t>
            </a:r>
            <a:r>
              <a:rPr lang="de-DE" sz="2200" dirty="0"/>
              <a:t>-Interrupt</a:t>
            </a:r>
            <a:endParaRPr lang="de-DE" sz="2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CCE3F55-196F-4B84-B1B9-C26DB9886736}"/>
              </a:ext>
            </a:extLst>
          </p:cNvPr>
          <p:cNvSpPr txBox="1"/>
          <p:nvPr/>
        </p:nvSpPr>
        <p:spPr>
          <a:xfrm rot="20109396">
            <a:off x="225894" y="578330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65453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1CADE-BFC1-419E-BFA1-1E98069B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 Verwaltung der Bibliotheken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F7B058-93EE-42A1-9D4A-888F35754D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Erleichtert die Zusammenarbeit im Team</a:t>
            </a:r>
          </a:p>
          <a:p>
            <a:r>
              <a:rPr lang="de-DE" dirty="0"/>
              <a:t>Externe Bibliotheken auch lokal verwaltet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9FBD52-7C57-4131-AF65-8AB31703A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852936"/>
            <a:ext cx="751268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4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F702D-362A-4516-9F77-55D316D1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thirtparty</a:t>
            </a:r>
            <a:r>
              <a:rPr lang="de-DE" dirty="0"/>
              <a:t>-Libraries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044E1F-0532-467D-AE24-6B90C8ACC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0A58E86-1DDA-4F53-AB7A-6833C9EE2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302265"/>
            <a:ext cx="4104456" cy="432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7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3ED72-6BF7-43D2-95CB-F9964843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PlatformIO</a:t>
            </a:r>
            <a:r>
              <a:rPr lang="de-DE" dirty="0"/>
              <a:t> – Libraries 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339F22-D6DE-455C-8513-7646F94668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1728192"/>
          </a:xfrm>
        </p:spPr>
        <p:txBody>
          <a:bodyPr/>
          <a:lstStyle/>
          <a:p>
            <a:r>
              <a:rPr lang="de-DE" dirty="0"/>
              <a:t>Nicht nur projektspezifisch</a:t>
            </a:r>
          </a:p>
          <a:p>
            <a:r>
              <a:rPr lang="de-DE" dirty="0"/>
              <a:t>Eigenes Bibliotheksverzeichnis</a:t>
            </a:r>
          </a:p>
          <a:p>
            <a:pPr lvl="1"/>
            <a:r>
              <a:rPr lang="de-DE" dirty="0"/>
              <a:t>Mehrere Verzeichnisse sind möglich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5B697AB-85E7-439C-A8DA-7AA9B7C9D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40" y="2852936"/>
            <a:ext cx="4824536" cy="330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4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7AA43-74FC-4DA1-B77E-7ED0E0AF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Je Bibliothek ein Verzeichnis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9A053F-2FE2-4C81-BE7E-F86D87F099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413123"/>
            <a:ext cx="4823767" cy="4608165"/>
          </a:xfrm>
        </p:spPr>
        <p:txBody>
          <a:bodyPr/>
          <a:lstStyle/>
          <a:p>
            <a:r>
              <a:rPr lang="de-DE" dirty="0" err="1"/>
              <a:t>src</a:t>
            </a:r>
            <a:r>
              <a:rPr lang="de-DE" dirty="0"/>
              <a:t> mit Headerdatei und Codedatei</a:t>
            </a:r>
          </a:p>
          <a:p>
            <a:r>
              <a:rPr lang="de-DE" dirty="0"/>
              <a:t>Doku mit md-Doku</a:t>
            </a:r>
          </a:p>
          <a:p>
            <a:r>
              <a:rPr lang="de-DE" dirty="0" err="1"/>
              <a:t>Testapps</a:t>
            </a:r>
            <a:r>
              <a:rPr lang="de-DE" dirty="0"/>
              <a:t> demonstrieren die Verwendung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F68FAE6-BCFB-483A-85CF-7677524F8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556792"/>
            <a:ext cx="2775807" cy="411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7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596D1-D709-4164-9AC7-FCC82761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Testprogramm liegt in anderem Folder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41138F-13D1-4A92-994B-9BB8090203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DE" dirty="0"/>
              <a:t>Verweis auf Bibliothek</a:t>
            </a:r>
          </a:p>
          <a:p>
            <a:r>
              <a:rPr lang="de-DE" dirty="0" err="1"/>
              <a:t>Define</a:t>
            </a:r>
            <a:r>
              <a:rPr lang="de-DE" dirty="0"/>
              <a:t> für </a:t>
            </a:r>
            <a:r>
              <a:rPr lang="de-DE" dirty="0" err="1"/>
              <a:t>Builtin</a:t>
            </a:r>
            <a:r>
              <a:rPr lang="de-DE" dirty="0"/>
              <a:t>-LED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F3AF365-C47B-42D4-A4DF-C0D447CF4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5723"/>
            <a:ext cx="6820346" cy="35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9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5D0EE-1C43-427D-8ED7-8473D1D2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der Bibliothek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18793C-96A2-461E-8320-66A028460F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AC26187-B1E4-4497-A4FD-A245B0688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340768"/>
            <a:ext cx="4464496" cy="235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30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B35FF-2C00-427F-9E2A-6F7684E8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 prüft Funktionalität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52BBE6-A737-40E7-9C1E-16197EBA7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F321F95-7A1D-41FE-AEB2-13BF59B35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159950"/>
            <a:ext cx="5400600" cy="482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47522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</Words>
  <Application>Microsoft Office PowerPoint</Application>
  <PresentationFormat>Bildschirmpräsentation (4:3)</PresentationFormat>
  <Paragraphs>56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Arial</vt:lpstr>
      <vt:lpstr>Calibri</vt:lpstr>
      <vt:lpstr>Symbol</vt:lpstr>
      <vt:lpstr>Wingdings</vt:lpstr>
      <vt:lpstr>1_Larissa</vt:lpstr>
      <vt:lpstr>2_Larissa</vt:lpstr>
      <vt:lpstr>5_Larissa</vt:lpstr>
      <vt:lpstr>6_Larissa</vt:lpstr>
      <vt:lpstr>4_Larissa</vt:lpstr>
      <vt:lpstr>Erstellen eigener Libraries </vt:lpstr>
      <vt:lpstr>Erstellen eigener Bibliotheken</vt:lpstr>
      <vt:lpstr>Strukturierte Verwaltung der Bibliotheken</vt:lpstr>
      <vt:lpstr>Beispiel thirtparty-Libraries</vt:lpstr>
      <vt:lpstr>PlatformIO – Libraries konfigurieren</vt:lpstr>
      <vt:lpstr>Je Bibliothek ein Verzeichnis</vt:lpstr>
      <vt:lpstr>Testprogramm liegt in anderem Folder</vt:lpstr>
      <vt:lpstr>Setup der Bibliothek</vt:lpstr>
      <vt:lpstr>Hauptprogramm prüft Funktionalität</vt:lpstr>
      <vt:lpstr>Navigation im Code</vt:lpstr>
      <vt:lpstr>Bibliothek - Headerdatei</vt:lpstr>
      <vt:lpstr>Implementierung</vt:lpstr>
      <vt:lpstr>Blinken mit Start/Stop</vt:lpstr>
      <vt:lpstr>Blinken mit Zähler – Callback-Funktion</vt:lpstr>
      <vt:lpstr>Callback initial starten</vt:lpstr>
      <vt:lpstr>Callback ist Standard C-Funktion</vt:lpstr>
      <vt:lpstr>Ausgabe im seriellen Monitor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Engleitner</dc:creator>
  <cp:lastModifiedBy>Gerald Köck</cp:lastModifiedBy>
  <cp:revision>588</cp:revision>
  <dcterms:created xsi:type="dcterms:W3CDTF">2011-08-18T07:37:01Z</dcterms:created>
  <dcterms:modified xsi:type="dcterms:W3CDTF">2018-11-15T08:32:38Z</dcterms:modified>
</cp:coreProperties>
</file>