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34"/>
  </p:notesMasterIdLst>
  <p:handoutMasterIdLst>
    <p:handoutMasterId r:id="rId35"/>
  </p:handoutMasterIdLst>
  <p:sldIdLst>
    <p:sldId id="790" r:id="rId6"/>
    <p:sldId id="820" r:id="rId7"/>
    <p:sldId id="827" r:id="rId8"/>
    <p:sldId id="828" r:id="rId9"/>
    <p:sldId id="829" r:id="rId10"/>
    <p:sldId id="830" r:id="rId11"/>
    <p:sldId id="831" r:id="rId12"/>
    <p:sldId id="801" r:id="rId13"/>
    <p:sldId id="809" r:id="rId14"/>
    <p:sldId id="810" r:id="rId15"/>
    <p:sldId id="812" r:id="rId16"/>
    <p:sldId id="824" r:id="rId17"/>
    <p:sldId id="814" r:id="rId18"/>
    <p:sldId id="815" r:id="rId19"/>
    <p:sldId id="825" r:id="rId20"/>
    <p:sldId id="816" r:id="rId21"/>
    <p:sldId id="826" r:id="rId22"/>
    <p:sldId id="817" r:id="rId23"/>
    <p:sldId id="818" r:id="rId24"/>
    <p:sldId id="802" r:id="rId25"/>
    <p:sldId id="803" r:id="rId26"/>
    <p:sldId id="806" r:id="rId27"/>
    <p:sldId id="807" r:id="rId28"/>
    <p:sldId id="808" r:id="rId29"/>
    <p:sldId id="819" r:id="rId30"/>
    <p:sldId id="813" r:id="rId31"/>
    <p:sldId id="822" r:id="rId32"/>
    <p:sldId id="823" r:id="rId3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95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A86E3-88C7-48CC-B3B0-A1CE3A4B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mit Sensoren und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B788DB-4E22-4BC2-873A-16C24C83F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073" y="1124744"/>
            <a:ext cx="8207375" cy="4608165"/>
          </a:xfrm>
        </p:spPr>
        <p:txBody>
          <a:bodyPr/>
          <a:lstStyle/>
          <a:p>
            <a:r>
              <a:rPr lang="de-DE" sz="2400" dirty="0"/>
              <a:t>Thing verwaltet seine Sensoren und Aktoren</a:t>
            </a:r>
          </a:p>
          <a:p>
            <a:r>
              <a:rPr lang="de-DE" sz="2400" dirty="0"/>
              <a:t>Sensoren melden ihren Messwert</a:t>
            </a:r>
          </a:p>
          <a:p>
            <a:pPr lvl="1"/>
            <a:r>
              <a:rPr lang="de-DE" sz="2200" dirty="0"/>
              <a:t>Wenn sich der Wert um ein konfigurierbares Delta geändert hat</a:t>
            </a:r>
          </a:p>
          <a:p>
            <a:pPr lvl="1"/>
            <a:r>
              <a:rPr lang="de-DE" sz="2200" dirty="0"/>
              <a:t>Wenn mindestens 15 Minuten kein Messwert übertragen wurde</a:t>
            </a:r>
          </a:p>
          <a:p>
            <a:pPr lvl="1"/>
            <a:endParaRPr lang="de-DE" sz="2200" dirty="0"/>
          </a:p>
          <a:p>
            <a:r>
              <a:rPr lang="de-DE" sz="2400" dirty="0"/>
              <a:t>Aktoren werden für Steuerelemente verwendet</a:t>
            </a:r>
          </a:p>
          <a:p>
            <a:pPr lvl="1"/>
            <a:r>
              <a:rPr lang="de-DE" sz="2200" dirty="0"/>
              <a:t>Haben einen Sensor für den gesteuerten Wert integriert</a:t>
            </a:r>
          </a:p>
          <a:p>
            <a:pPr lvl="1"/>
            <a:r>
              <a:rPr lang="de-DE" sz="2200" dirty="0"/>
              <a:t>Sind Subscriber für das Setzen des Wertes per MQTT</a:t>
            </a:r>
          </a:p>
          <a:p>
            <a:pPr lvl="2"/>
            <a:r>
              <a:rPr lang="de-DE" sz="2000" dirty="0"/>
              <a:t>21,7</a:t>
            </a:r>
          </a:p>
        </p:txBody>
      </p:sp>
    </p:spTree>
    <p:extLst>
      <p:ext uri="{BB962C8B-B14F-4D97-AF65-F5344CB8AC3E}">
        <p14:creationId xmlns:p14="http://schemas.microsoft.com/office/powerpoint/2010/main" val="392470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60D2A2-F828-C540-BD71-3872C2BA35BA}"/>
              </a:ext>
            </a:extLst>
          </p:cNvPr>
          <p:cNvSpPr/>
          <p:nvPr/>
        </p:nvSpPr>
        <p:spPr>
          <a:xfrm>
            <a:off x="155752" y="2126302"/>
            <a:ext cx="981069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Sensor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Sensor(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*name,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*unit,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threshold);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getLastMeasurement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measure()=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abstrakte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Sensoren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können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nicht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in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Liste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verwaltet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werden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protected: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setMeasurement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value);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StaticJsonBuffer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200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jsonBuffer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_name[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_unit[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_threshold;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_measurement;     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letzter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übertragener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Wert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lastMeasurement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letzter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gemessener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Wert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_time;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2F20C-1FA7-4B27-9F71-5601D1BA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Basisklasse 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9F1E41-255C-4546-B5B7-9263F0C1F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5091"/>
            <a:ext cx="8207375" cy="4608165"/>
          </a:xfrm>
        </p:spPr>
        <p:txBody>
          <a:bodyPr/>
          <a:lstStyle/>
          <a:p>
            <a:r>
              <a:rPr lang="de-DE" sz="2000" dirty="0"/>
              <a:t>Implementiert Großteil der notwendigen Funktionalität</a:t>
            </a:r>
          </a:p>
          <a:p>
            <a:r>
              <a:rPr lang="de-DE" sz="2000" dirty="0"/>
              <a:t>Konkrete Sensoren müssen nur mehr </a:t>
            </a:r>
            <a:r>
              <a:rPr lang="de-DE" sz="2000" dirty="0" err="1"/>
              <a:t>measure</a:t>
            </a:r>
            <a:r>
              <a:rPr lang="de-DE" sz="2000" dirty="0"/>
              <a:t>() überschreiben</a:t>
            </a:r>
          </a:p>
          <a:p>
            <a:endParaRPr lang="de-DE" sz="2000" dirty="0"/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639811C9-A3DE-4220-A191-40B76FED837D}"/>
              </a:ext>
            </a:extLst>
          </p:cNvPr>
          <p:cNvSpPr/>
          <p:nvPr/>
        </p:nvSpPr>
        <p:spPr>
          <a:xfrm>
            <a:off x="262152" y="3399085"/>
            <a:ext cx="6614104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49B3301B-DAB6-43F7-9DC9-C4FDEFD91A9A}"/>
              </a:ext>
            </a:extLst>
          </p:cNvPr>
          <p:cNvSpPr/>
          <p:nvPr/>
        </p:nvSpPr>
        <p:spPr>
          <a:xfrm>
            <a:off x="251520" y="3839346"/>
            <a:ext cx="2808312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1A409-A799-5D46-9065-8D15F6E7749F}"/>
              </a:ext>
            </a:extLst>
          </p:cNvPr>
          <p:cNvSpPr/>
          <p:nvPr/>
        </p:nvSpPr>
        <p:spPr>
          <a:xfrm>
            <a:off x="190750" y="2126301"/>
            <a:ext cx="8762500" cy="4185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B8FCA-6882-2B47-BAB3-87444F882D45}"/>
              </a:ext>
            </a:extLst>
          </p:cNvPr>
          <p:cNvSpPr txBox="1"/>
          <p:nvPr/>
        </p:nvSpPr>
        <p:spPr>
          <a:xfrm>
            <a:off x="4716016" y="6124183"/>
            <a:ext cx="109523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Sensor.h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4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6052DB-6F0C-2F47-8934-AB95EC5EE80C}"/>
              </a:ext>
            </a:extLst>
          </p:cNvPr>
          <p:cNvSpPr/>
          <p:nvPr/>
        </p:nvSpPr>
        <p:spPr>
          <a:xfrm>
            <a:off x="289139" y="1241318"/>
            <a:ext cx="90364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b="1" dirty="0"/>
              <a:t>Sensor::</a:t>
            </a:r>
            <a:r>
              <a:rPr lang="de-DE" sz="1600" b="1" dirty="0" err="1"/>
              <a:t>setMeasurement</a:t>
            </a:r>
            <a:r>
              <a:rPr lang="de-DE" sz="1600" dirty="0"/>
              <a:t>(</a:t>
            </a:r>
            <a:r>
              <a:rPr lang="de-DE" sz="1600" dirty="0" err="1"/>
              <a:t>float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)</a:t>
            </a:r>
          </a:p>
          <a:p>
            <a:r>
              <a:rPr lang="de-DE" sz="1600" dirty="0"/>
              <a:t>{</a:t>
            </a:r>
          </a:p>
          <a:p>
            <a:r>
              <a:rPr lang="de-DE" sz="1600" dirty="0"/>
              <a:t>    _</a:t>
            </a:r>
            <a:r>
              <a:rPr lang="de-DE" sz="1600" dirty="0" err="1"/>
              <a:t>lastMeasurement</a:t>
            </a:r>
            <a:r>
              <a:rPr lang="de-DE" sz="1600" dirty="0"/>
              <a:t> = </a:t>
            </a:r>
            <a:r>
              <a:rPr lang="de-DE" sz="1600" dirty="0" err="1"/>
              <a:t>value</a:t>
            </a:r>
            <a:r>
              <a:rPr lang="de-DE" sz="1600" dirty="0"/>
              <a:t>;</a:t>
            </a:r>
          </a:p>
          <a:p>
            <a:r>
              <a:rPr lang="de-DE" sz="1600" dirty="0"/>
              <a:t>    </a:t>
            </a:r>
            <a:r>
              <a:rPr lang="de-DE" sz="1600" dirty="0" err="1"/>
              <a:t>long</a:t>
            </a:r>
            <a:r>
              <a:rPr lang="de-DE" sz="1600" dirty="0"/>
              <a:t> </a:t>
            </a:r>
            <a:r>
              <a:rPr lang="de-DE" sz="1600" b="1" dirty="0"/>
              <a:t>time</a:t>
            </a:r>
            <a:r>
              <a:rPr lang="de-DE" sz="1600" dirty="0"/>
              <a:t> = </a:t>
            </a:r>
            <a:r>
              <a:rPr lang="de-DE" sz="1600" dirty="0" err="1"/>
              <a:t>ThingTime.</a:t>
            </a:r>
            <a:r>
              <a:rPr lang="de-DE" sz="1600" b="1" dirty="0" err="1"/>
              <a:t>getDateTime</a:t>
            </a:r>
            <a:r>
              <a:rPr lang="de-DE" sz="1600" dirty="0"/>
              <a:t>();</a:t>
            </a:r>
          </a:p>
          <a:p>
            <a:r>
              <a:rPr lang="de-DE" sz="1600" dirty="0"/>
              <a:t>    </a:t>
            </a:r>
            <a:r>
              <a:rPr lang="de-DE" sz="1600" dirty="0" err="1"/>
              <a:t>if</a:t>
            </a:r>
            <a:r>
              <a:rPr lang="de-DE" sz="1600" dirty="0"/>
              <a:t> (</a:t>
            </a:r>
            <a:r>
              <a:rPr lang="de-DE" sz="1600" b="1" dirty="0" err="1"/>
              <a:t>abs</a:t>
            </a:r>
            <a:r>
              <a:rPr lang="de-DE" sz="1600" dirty="0"/>
              <a:t>(</a:t>
            </a:r>
            <a:r>
              <a:rPr lang="de-DE" sz="1600" dirty="0" err="1"/>
              <a:t>value</a:t>
            </a:r>
            <a:r>
              <a:rPr lang="de-DE" sz="1600" dirty="0"/>
              <a:t> - _</a:t>
            </a:r>
            <a:r>
              <a:rPr lang="de-DE" sz="1600" dirty="0" err="1"/>
              <a:t>measurement</a:t>
            </a:r>
            <a:r>
              <a:rPr lang="de-DE" sz="1600" dirty="0"/>
              <a:t>) &gt;= _</a:t>
            </a:r>
            <a:r>
              <a:rPr lang="de-DE" sz="1600" dirty="0" err="1"/>
              <a:t>threshold</a:t>
            </a:r>
            <a:r>
              <a:rPr lang="de-DE" sz="1600" dirty="0"/>
              <a:t> || </a:t>
            </a:r>
            <a:r>
              <a:rPr lang="de-DE" sz="1600" b="1" dirty="0"/>
              <a:t>time</a:t>
            </a:r>
            <a:r>
              <a:rPr lang="de-DE" sz="1600" dirty="0"/>
              <a:t> &gt; _time + 900)</a:t>
            </a:r>
          </a:p>
          <a:p>
            <a:r>
              <a:rPr lang="de-DE" sz="1600" dirty="0"/>
              <a:t>    {</a:t>
            </a:r>
          </a:p>
          <a:p>
            <a:r>
              <a:rPr lang="de-DE" sz="1600" dirty="0"/>
              <a:t>        _</a:t>
            </a:r>
            <a:r>
              <a:rPr lang="de-DE" sz="1600" dirty="0" err="1"/>
              <a:t>measurement</a:t>
            </a:r>
            <a:r>
              <a:rPr lang="de-DE" sz="1600" dirty="0"/>
              <a:t> = </a:t>
            </a:r>
            <a:r>
              <a:rPr lang="de-DE" sz="1600" dirty="0" err="1"/>
              <a:t>value</a:t>
            </a:r>
            <a:r>
              <a:rPr lang="de-DE" sz="1600" dirty="0"/>
              <a:t>;</a:t>
            </a:r>
          </a:p>
          <a:p>
            <a:r>
              <a:rPr lang="de-DE" sz="1600" dirty="0"/>
              <a:t>        </a:t>
            </a:r>
            <a:r>
              <a:rPr lang="de-DE" sz="1600" dirty="0" err="1"/>
              <a:t>char</a:t>
            </a:r>
            <a:r>
              <a:rPr lang="de-DE" sz="1600" dirty="0"/>
              <a:t> </a:t>
            </a:r>
            <a:r>
              <a:rPr lang="de-DE" sz="1600" dirty="0" err="1"/>
              <a:t>fullTopic</a:t>
            </a:r>
            <a:r>
              <a:rPr lang="de-DE" sz="1600" dirty="0"/>
              <a:t>[100];</a:t>
            </a:r>
          </a:p>
          <a:p>
            <a:r>
              <a:rPr lang="de-DE" sz="1600" dirty="0"/>
              <a:t>        </a:t>
            </a:r>
            <a:r>
              <a:rPr lang="de-DE" sz="1600" b="1" dirty="0" err="1"/>
              <a:t>sprintf</a:t>
            </a:r>
            <a:r>
              <a:rPr lang="de-DE" sz="1600" dirty="0"/>
              <a:t>(</a:t>
            </a:r>
            <a:r>
              <a:rPr lang="de-DE" sz="1600" dirty="0" err="1"/>
              <a:t>fullTopic</a:t>
            </a:r>
            <a:r>
              <a:rPr lang="de-DE" sz="1600" dirty="0"/>
              <a:t>, "%s/%s", _</a:t>
            </a:r>
            <a:r>
              <a:rPr lang="de-DE" sz="1600" dirty="0" err="1"/>
              <a:t>thingName</a:t>
            </a:r>
            <a:r>
              <a:rPr lang="de-DE" sz="1600" dirty="0"/>
              <a:t>, _</a:t>
            </a:r>
            <a:r>
              <a:rPr lang="de-DE" sz="1600" dirty="0" err="1"/>
              <a:t>name</a:t>
            </a:r>
            <a:r>
              <a:rPr lang="de-DE" sz="1600" dirty="0"/>
              <a:t>);</a:t>
            </a:r>
          </a:p>
          <a:p>
            <a:r>
              <a:rPr lang="de-DE" sz="1600" dirty="0"/>
              <a:t>        </a:t>
            </a:r>
            <a:r>
              <a:rPr lang="de-DE" sz="1600" dirty="0" err="1"/>
              <a:t>char</a:t>
            </a:r>
            <a:r>
              <a:rPr lang="de-DE" sz="1600" dirty="0"/>
              <a:t> </a:t>
            </a:r>
            <a:r>
              <a:rPr lang="de-DE" sz="1600" dirty="0" err="1"/>
              <a:t>payload</a:t>
            </a:r>
            <a:r>
              <a:rPr lang="de-DE" sz="1600" dirty="0"/>
              <a:t>[128];</a:t>
            </a:r>
          </a:p>
          <a:p>
            <a:r>
              <a:rPr lang="de-DE" sz="1600" dirty="0"/>
              <a:t>        </a:t>
            </a:r>
            <a:r>
              <a:rPr lang="de-DE" sz="1600" b="1" dirty="0" err="1"/>
              <a:t>getMqttPayload</a:t>
            </a:r>
            <a:r>
              <a:rPr lang="de-DE" sz="1600" dirty="0"/>
              <a:t>(</a:t>
            </a:r>
            <a:r>
              <a:rPr lang="de-DE" sz="1600" dirty="0" err="1"/>
              <a:t>payload</a:t>
            </a:r>
            <a:r>
              <a:rPr lang="de-DE" sz="1600" dirty="0"/>
              <a:t>, </a:t>
            </a:r>
            <a:r>
              <a:rPr lang="de-DE" sz="1600" dirty="0" err="1"/>
              <a:t>value</a:t>
            </a:r>
            <a:r>
              <a:rPr lang="de-DE" sz="1600" dirty="0"/>
              <a:t>);</a:t>
            </a:r>
          </a:p>
          <a:p>
            <a:r>
              <a:rPr lang="de-DE" sz="1600" dirty="0"/>
              <a:t>        </a:t>
            </a:r>
            <a:r>
              <a:rPr lang="de-DE" sz="1600" dirty="0" err="1"/>
              <a:t>MqttClient.</a:t>
            </a:r>
            <a:r>
              <a:rPr lang="de-DE" sz="1600" b="1" dirty="0" err="1"/>
              <a:t>publish</a:t>
            </a:r>
            <a:r>
              <a:rPr lang="de-DE" sz="1600" dirty="0"/>
              <a:t>(</a:t>
            </a:r>
            <a:r>
              <a:rPr lang="de-DE" sz="1600" dirty="0" err="1"/>
              <a:t>fullTopic</a:t>
            </a:r>
            <a:r>
              <a:rPr lang="de-DE" sz="1600" dirty="0"/>
              <a:t>, </a:t>
            </a:r>
            <a:r>
              <a:rPr lang="de-DE" sz="1600" dirty="0" err="1"/>
              <a:t>payload</a:t>
            </a:r>
            <a:r>
              <a:rPr lang="de-DE" sz="1600" dirty="0"/>
              <a:t>);</a:t>
            </a:r>
          </a:p>
          <a:p>
            <a:r>
              <a:rPr lang="de-DE" sz="1600" dirty="0"/>
              <a:t>    }</a:t>
            </a:r>
          </a:p>
          <a:p>
            <a:r>
              <a:rPr lang="de-DE" sz="1600" dirty="0"/>
              <a:t>}</a:t>
            </a:r>
          </a:p>
          <a:p>
            <a:br>
              <a:rPr lang="de-DE" sz="1600" dirty="0"/>
            </a:b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48C59C-4CA5-4FE2-AD4F-1B63D9D7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Verarbeitung des neuen Messwerts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D7144A68-C41B-4BFE-A89C-3558B9C14A89}"/>
              </a:ext>
            </a:extLst>
          </p:cNvPr>
          <p:cNvSpPr/>
          <p:nvPr/>
        </p:nvSpPr>
        <p:spPr>
          <a:xfrm>
            <a:off x="267796" y="1292967"/>
            <a:ext cx="5760640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AAA69618-C196-446B-9E95-2BD563A81CD2}"/>
              </a:ext>
            </a:extLst>
          </p:cNvPr>
          <p:cNvSpPr/>
          <p:nvPr/>
        </p:nvSpPr>
        <p:spPr>
          <a:xfrm>
            <a:off x="539552" y="2242285"/>
            <a:ext cx="6192688" cy="240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BDF3131D-F331-407B-BE51-BC2742D65785}"/>
              </a:ext>
            </a:extLst>
          </p:cNvPr>
          <p:cNvSpPr/>
          <p:nvPr/>
        </p:nvSpPr>
        <p:spPr>
          <a:xfrm>
            <a:off x="755576" y="3663038"/>
            <a:ext cx="3312368" cy="2808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23459DD-06CA-4F17-B2A3-9223883D640B}"/>
              </a:ext>
            </a:extLst>
          </p:cNvPr>
          <p:cNvSpPr/>
          <p:nvPr/>
        </p:nvSpPr>
        <p:spPr>
          <a:xfrm>
            <a:off x="755576" y="3943848"/>
            <a:ext cx="3600400" cy="2808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A2725-2637-7D4A-A06D-90AD7C606978}"/>
              </a:ext>
            </a:extLst>
          </p:cNvPr>
          <p:cNvSpPr/>
          <p:nvPr/>
        </p:nvSpPr>
        <p:spPr>
          <a:xfrm>
            <a:off x="179512" y="1124744"/>
            <a:ext cx="8762500" cy="4887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32FD5-3FB4-1144-88B5-190C67CCF20A}"/>
              </a:ext>
            </a:extLst>
          </p:cNvPr>
          <p:cNvSpPr txBox="1"/>
          <p:nvPr/>
        </p:nvSpPr>
        <p:spPr>
          <a:xfrm>
            <a:off x="7125484" y="5785286"/>
            <a:ext cx="133889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Sensor.cpp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6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221A4-37CB-43BC-8F92-AAFD9310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Payload-Kodierung ist überschreibbar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9DD397-9605-4C9D-89C4-7E83AD201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/>
              <a:t>Kann vom konkreten Sensor überschrieben werden</a:t>
            </a:r>
          </a:p>
          <a:p>
            <a:pPr lvl="1"/>
            <a:r>
              <a:rPr lang="de-DE" sz="1800" dirty="0"/>
              <a:t>Z.B. JSON-Codierung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char</a:t>
            </a:r>
            <a:r>
              <a:rPr lang="de-DE" sz="2000" dirty="0"/>
              <a:t> *</a:t>
            </a:r>
            <a:r>
              <a:rPr lang="de-DE" sz="2000" b="1" dirty="0"/>
              <a:t>Sensor::</a:t>
            </a:r>
            <a:r>
              <a:rPr lang="de-DE" sz="2000" b="1" dirty="0" err="1"/>
              <a:t>getMqttPayload</a:t>
            </a:r>
            <a:r>
              <a:rPr lang="de-DE" sz="2000" dirty="0"/>
              <a:t>(</a:t>
            </a:r>
            <a:r>
              <a:rPr lang="de-DE" sz="2000" dirty="0" err="1"/>
              <a:t>char</a:t>
            </a:r>
            <a:r>
              <a:rPr lang="de-DE" sz="2000" dirty="0"/>
              <a:t> *</a:t>
            </a:r>
            <a:r>
              <a:rPr lang="de-DE" sz="2000" dirty="0" err="1"/>
              <a:t>payload</a:t>
            </a:r>
            <a:r>
              <a:rPr lang="de-DE" sz="2000" dirty="0"/>
              <a:t>, </a:t>
            </a:r>
            <a:r>
              <a:rPr lang="de-DE" sz="2000" dirty="0" err="1"/>
              <a:t>float</a:t>
            </a:r>
            <a:r>
              <a:rPr lang="de-DE" sz="2000" dirty="0"/>
              <a:t> </a:t>
            </a:r>
            <a:r>
              <a:rPr lang="de-DE" sz="2000" dirty="0" err="1"/>
              <a:t>measurement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r>
              <a:rPr lang="de-DE" sz="2000" dirty="0"/>
              <a:t>{</a:t>
            </a:r>
          </a:p>
          <a:p>
            <a:pPr marL="0" indent="0">
              <a:buNone/>
            </a:pPr>
            <a:r>
              <a:rPr lang="de-DE" sz="2000" dirty="0"/>
              <a:t>    </a:t>
            </a:r>
            <a:r>
              <a:rPr lang="de-DE" sz="2000" b="1" dirty="0" err="1"/>
              <a:t>sprintf</a:t>
            </a:r>
            <a:r>
              <a:rPr lang="de-DE" sz="2000" dirty="0"/>
              <a:t>(</a:t>
            </a:r>
            <a:r>
              <a:rPr lang="de-DE" sz="2000" dirty="0" err="1"/>
              <a:t>payload</a:t>
            </a:r>
            <a:r>
              <a:rPr lang="de-DE" sz="2000" dirty="0"/>
              <a:t>, "%.2f", </a:t>
            </a:r>
            <a:r>
              <a:rPr lang="de-DE" sz="2000" dirty="0" err="1"/>
              <a:t>measurement</a:t>
            </a:r>
            <a:r>
              <a:rPr lang="de-DE" sz="2000" dirty="0"/>
              <a:t>);</a:t>
            </a:r>
          </a:p>
          <a:p>
            <a:pPr marL="0" indent="0">
              <a:buNone/>
            </a:pPr>
            <a:r>
              <a:rPr lang="de-DE" sz="2000" dirty="0"/>
              <a:t>}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362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925D9A-D4C8-894C-8525-853DE5E7BF31}"/>
              </a:ext>
            </a:extLst>
          </p:cNvPr>
          <p:cNvSpPr/>
          <p:nvPr/>
        </p:nvSpPr>
        <p:spPr>
          <a:xfrm>
            <a:off x="323049" y="908720"/>
            <a:ext cx="77048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Actor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Actor(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*name);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setSettedValue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value);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syncValue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getActualValue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getSettedValue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Sensor 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getSensor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setSettedValueAsJson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*payload);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protected: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changeActorTo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value)=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_name[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_time;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settedValue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Sensor *_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sensorPtr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StaticJsonBuffer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200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jsonBuffer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MqttSubscription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actorSubscription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actorTopic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isStart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3863DC-7643-4A9F-A830-3F950BE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Actor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2DF08C3A-6194-4A92-8AB1-0058B0697FC6}"/>
              </a:ext>
            </a:extLst>
          </p:cNvPr>
          <p:cNvSpPr/>
          <p:nvPr/>
        </p:nvSpPr>
        <p:spPr>
          <a:xfrm>
            <a:off x="539552" y="1916832"/>
            <a:ext cx="5184576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09FF1EC6-9BC5-44A3-A03A-4C9786667047}"/>
              </a:ext>
            </a:extLst>
          </p:cNvPr>
          <p:cNvSpPr/>
          <p:nvPr/>
        </p:nvSpPr>
        <p:spPr>
          <a:xfrm>
            <a:off x="539552" y="2207876"/>
            <a:ext cx="2304256" cy="277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079B2A4E-B589-4C3C-B605-5C08EEEADCCD}"/>
              </a:ext>
            </a:extLst>
          </p:cNvPr>
          <p:cNvSpPr/>
          <p:nvPr/>
        </p:nvSpPr>
        <p:spPr>
          <a:xfrm>
            <a:off x="539552" y="3137158"/>
            <a:ext cx="2592288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2542FD0B-C0D5-4CC8-91D0-541C714785CD}"/>
              </a:ext>
            </a:extLst>
          </p:cNvPr>
          <p:cNvSpPr/>
          <p:nvPr/>
        </p:nvSpPr>
        <p:spPr>
          <a:xfrm>
            <a:off x="539552" y="3425191"/>
            <a:ext cx="5904656" cy="2198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Abgerundetes Rechteck 7">
            <a:extLst>
              <a:ext uri="{FF2B5EF4-FFF2-40B4-BE49-F238E27FC236}">
                <a16:creationId xmlns:a16="http://schemas.microsoft.com/office/drawing/2014/main" id="{2DDFBF52-52B8-482E-96E5-E27F35E4706F}"/>
              </a:ext>
            </a:extLst>
          </p:cNvPr>
          <p:cNvSpPr/>
          <p:nvPr/>
        </p:nvSpPr>
        <p:spPr>
          <a:xfrm>
            <a:off x="539552" y="5603358"/>
            <a:ext cx="4392488" cy="2322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5D82-EBD4-944B-9391-F84D3ED27F12}"/>
              </a:ext>
            </a:extLst>
          </p:cNvPr>
          <p:cNvSpPr/>
          <p:nvPr/>
        </p:nvSpPr>
        <p:spPr>
          <a:xfrm>
            <a:off x="190750" y="908720"/>
            <a:ext cx="8762500" cy="5949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50AE0-D0DA-764F-B107-7D6CD67C10DB}"/>
              </a:ext>
            </a:extLst>
          </p:cNvPr>
          <p:cNvSpPr txBox="1"/>
          <p:nvPr/>
        </p:nvSpPr>
        <p:spPr>
          <a:xfrm>
            <a:off x="7480287" y="671690"/>
            <a:ext cx="9028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Actor.h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14E044-C580-0746-A49F-EA8BE318CEAB}"/>
              </a:ext>
            </a:extLst>
          </p:cNvPr>
          <p:cNvSpPr/>
          <p:nvPr/>
        </p:nvSpPr>
        <p:spPr>
          <a:xfrm>
            <a:off x="179512" y="3127608"/>
            <a:ext cx="904683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/>
              <a:t>static</a:t>
            </a:r>
            <a:r>
              <a:rPr lang="de-DE" sz="1400" dirty="0"/>
              <a:t> </a:t>
            </a:r>
            <a:r>
              <a:rPr lang="de-DE" sz="1400" dirty="0" err="1"/>
              <a:t>void</a:t>
            </a:r>
            <a:r>
              <a:rPr lang="de-DE" sz="1400" dirty="0"/>
              <a:t> </a:t>
            </a:r>
            <a:r>
              <a:rPr lang="de-DE" sz="1400" b="1" dirty="0" err="1"/>
              <a:t>actorMqttCallback</a:t>
            </a:r>
            <a:r>
              <a:rPr lang="de-DE" sz="1400" dirty="0"/>
              <a:t>(</a:t>
            </a: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char</a:t>
            </a:r>
            <a:r>
              <a:rPr lang="de-DE" sz="1400" dirty="0"/>
              <a:t> *</a:t>
            </a:r>
            <a:r>
              <a:rPr lang="de-DE" sz="1400" dirty="0" err="1"/>
              <a:t>topic</a:t>
            </a:r>
            <a:r>
              <a:rPr lang="de-DE" sz="1400" dirty="0"/>
              <a:t>, </a:t>
            </a: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char</a:t>
            </a:r>
            <a:r>
              <a:rPr lang="de-DE" sz="1400" dirty="0"/>
              <a:t> *</a:t>
            </a:r>
            <a:r>
              <a:rPr lang="de-DE" sz="1400" dirty="0" err="1"/>
              <a:t>payload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    </a:t>
            </a:r>
            <a:r>
              <a:rPr lang="de-DE" sz="1400" i="1" dirty="0"/>
              <a:t>// Aktor aus </a:t>
            </a:r>
            <a:r>
              <a:rPr lang="de-DE" sz="1400" i="1" dirty="0" err="1"/>
              <a:t>topic</a:t>
            </a:r>
            <a:r>
              <a:rPr lang="de-DE" sz="1400" i="1" dirty="0"/>
              <a:t> extrahieren</a:t>
            </a:r>
            <a:endParaRPr lang="de-DE" sz="1400" dirty="0"/>
          </a:p>
          <a:p>
            <a:r>
              <a:rPr lang="de-DE" sz="1400" dirty="0"/>
              <a:t>    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/>
              <a:t>thingNameLength</a:t>
            </a:r>
            <a:r>
              <a:rPr lang="de-DE" sz="1400" dirty="0"/>
              <a:t> = </a:t>
            </a:r>
            <a:r>
              <a:rPr lang="de-DE" sz="1400" b="1" dirty="0" err="1"/>
              <a:t>strlen</a:t>
            </a:r>
            <a:r>
              <a:rPr lang="de-DE" sz="1400" dirty="0"/>
              <a:t>(</a:t>
            </a:r>
            <a:r>
              <a:rPr lang="de-DE" sz="1400" dirty="0" err="1"/>
              <a:t>Thing.</a:t>
            </a:r>
            <a:r>
              <a:rPr lang="de-DE" sz="1400" b="1" dirty="0" err="1"/>
              <a:t>getName</a:t>
            </a:r>
            <a:r>
              <a:rPr lang="de-DE" sz="1400" dirty="0"/>
              <a:t>());</a:t>
            </a:r>
          </a:p>
          <a:p>
            <a:r>
              <a:rPr lang="de-DE" sz="1400" dirty="0"/>
              <a:t>    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/>
              <a:t>topicLength</a:t>
            </a:r>
            <a:r>
              <a:rPr lang="de-DE" sz="1400" dirty="0"/>
              <a:t> = </a:t>
            </a:r>
            <a:r>
              <a:rPr lang="de-DE" sz="1400" b="1" dirty="0" err="1"/>
              <a:t>strlen</a:t>
            </a:r>
            <a:r>
              <a:rPr lang="de-DE" sz="1400" dirty="0"/>
              <a:t>(</a:t>
            </a:r>
            <a:r>
              <a:rPr lang="de-DE" sz="1400" dirty="0" err="1"/>
              <a:t>topic</a:t>
            </a:r>
            <a:r>
              <a:rPr lang="de-DE" sz="1400" dirty="0"/>
              <a:t>);</a:t>
            </a:r>
          </a:p>
          <a:p>
            <a:r>
              <a:rPr lang="de-DE" sz="1400" dirty="0"/>
              <a:t>    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/>
              <a:t>actorNameLength</a:t>
            </a:r>
            <a:r>
              <a:rPr lang="de-DE" sz="1400" dirty="0"/>
              <a:t> = topicLength-thingNameLength-9;</a:t>
            </a:r>
          </a:p>
          <a:p>
            <a:r>
              <a:rPr lang="de-DE" sz="1400" dirty="0"/>
              <a:t>    </a:t>
            </a:r>
            <a:r>
              <a:rPr lang="de-DE" sz="1400" dirty="0" err="1"/>
              <a:t>char</a:t>
            </a:r>
            <a:r>
              <a:rPr lang="de-DE" sz="1400" dirty="0"/>
              <a:t> </a:t>
            </a:r>
            <a:r>
              <a:rPr lang="de-DE" sz="1400" dirty="0" err="1"/>
              <a:t>actorName</a:t>
            </a:r>
            <a:r>
              <a:rPr lang="de-DE" sz="1400" dirty="0"/>
              <a:t>[50];</a:t>
            </a:r>
          </a:p>
          <a:p>
            <a:r>
              <a:rPr lang="de-DE" sz="1400" dirty="0"/>
              <a:t>    </a:t>
            </a:r>
            <a:r>
              <a:rPr lang="de-DE" sz="1400" i="1" dirty="0"/>
              <a:t>// /</a:t>
            </a:r>
            <a:r>
              <a:rPr lang="de-DE" sz="1400" i="1" dirty="0" err="1"/>
              <a:t>command</a:t>
            </a:r>
            <a:r>
              <a:rPr lang="de-DE" sz="1400" i="1" dirty="0"/>
              <a:t> am Ende (8 Zeichen) wird nicht mitkopiert</a:t>
            </a:r>
            <a:endParaRPr lang="de-DE" sz="1400" dirty="0"/>
          </a:p>
          <a:p>
            <a:r>
              <a:rPr lang="de-DE" sz="1400" dirty="0"/>
              <a:t>    </a:t>
            </a:r>
            <a:r>
              <a:rPr lang="de-DE" sz="1400" b="1" dirty="0" err="1"/>
              <a:t>strncpy</a:t>
            </a:r>
            <a:r>
              <a:rPr lang="de-DE" sz="1400" dirty="0"/>
              <a:t>(</a:t>
            </a:r>
            <a:r>
              <a:rPr lang="de-DE" sz="1400" dirty="0" err="1"/>
              <a:t>actorName</a:t>
            </a:r>
            <a:r>
              <a:rPr lang="de-DE" sz="1400" dirty="0"/>
              <a:t>, </a:t>
            </a:r>
            <a:r>
              <a:rPr lang="de-DE" sz="1400" dirty="0" err="1"/>
              <a:t>topic</a:t>
            </a:r>
            <a:r>
              <a:rPr lang="de-DE" sz="1400" dirty="0"/>
              <a:t> + </a:t>
            </a:r>
            <a:r>
              <a:rPr lang="de-DE" sz="1400" dirty="0" err="1"/>
              <a:t>thingNameLength</a:t>
            </a:r>
            <a:r>
              <a:rPr lang="de-DE" sz="1400" dirty="0"/>
              <a:t> + 1, </a:t>
            </a:r>
            <a:r>
              <a:rPr lang="de-DE" sz="1400" dirty="0" err="1"/>
              <a:t>actorNameLength</a:t>
            </a:r>
            <a:r>
              <a:rPr lang="de-DE" sz="1400" dirty="0"/>
              <a:t>);</a:t>
            </a:r>
          </a:p>
          <a:p>
            <a:r>
              <a:rPr lang="de-DE" sz="1400" dirty="0"/>
              <a:t>    </a:t>
            </a:r>
            <a:r>
              <a:rPr lang="de-DE" sz="1400" dirty="0" err="1"/>
              <a:t>actorName</a:t>
            </a:r>
            <a:r>
              <a:rPr lang="de-DE" sz="1400" dirty="0"/>
              <a:t>[</a:t>
            </a:r>
            <a:r>
              <a:rPr lang="de-DE" sz="1400" dirty="0" err="1"/>
              <a:t>actorNameLength</a:t>
            </a:r>
            <a:r>
              <a:rPr lang="de-DE" sz="1400" dirty="0"/>
              <a:t>]=0;</a:t>
            </a:r>
          </a:p>
          <a:p>
            <a:r>
              <a:rPr lang="de-DE" sz="1400" dirty="0"/>
              <a:t>    Actor *</a:t>
            </a:r>
            <a:r>
              <a:rPr lang="de-DE" sz="1400" dirty="0" err="1"/>
              <a:t>actorPtr</a:t>
            </a:r>
            <a:r>
              <a:rPr lang="de-DE" sz="1400" dirty="0"/>
              <a:t> = </a:t>
            </a:r>
            <a:r>
              <a:rPr lang="de-DE" sz="1400" dirty="0" err="1"/>
              <a:t>Thing.</a:t>
            </a:r>
            <a:r>
              <a:rPr lang="de-DE" sz="1400" b="1" dirty="0" err="1"/>
              <a:t>getActorByName</a:t>
            </a:r>
            <a:r>
              <a:rPr lang="de-DE" sz="1400" dirty="0"/>
              <a:t>(</a:t>
            </a:r>
            <a:r>
              <a:rPr lang="de-DE" sz="1400" dirty="0" err="1"/>
              <a:t>actorName</a:t>
            </a:r>
            <a:r>
              <a:rPr lang="de-DE" sz="1400" dirty="0"/>
              <a:t>);</a:t>
            </a:r>
          </a:p>
          <a:p>
            <a:r>
              <a:rPr lang="de-DE" sz="1400" dirty="0"/>
              <a:t>    </a:t>
            </a:r>
            <a:r>
              <a:rPr lang="de-DE" sz="1400" dirty="0" err="1"/>
              <a:t>actorPtr</a:t>
            </a:r>
            <a:r>
              <a:rPr lang="de-DE" sz="1400" dirty="0"/>
              <a:t>-&gt;</a:t>
            </a:r>
            <a:r>
              <a:rPr lang="de-DE" sz="1400" b="1" dirty="0" err="1"/>
              <a:t>processMqttCommand</a:t>
            </a:r>
            <a:r>
              <a:rPr lang="de-DE" sz="1400" dirty="0"/>
              <a:t>(</a:t>
            </a:r>
            <a:r>
              <a:rPr lang="de-DE" sz="1400" dirty="0" err="1"/>
              <a:t>payload</a:t>
            </a:r>
            <a:r>
              <a:rPr lang="de-DE" sz="1400" dirty="0"/>
              <a:t>);</a:t>
            </a:r>
          </a:p>
          <a:p>
            <a:r>
              <a:rPr lang="de-DE" sz="1400" dirty="0"/>
              <a:t>}</a:t>
            </a:r>
          </a:p>
          <a:p>
            <a:br>
              <a:rPr lang="de-DE" sz="1400" dirty="0"/>
            </a:br>
            <a:endParaRPr lang="de-D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1FC5BE-BB3D-415A-9987-739F6D59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Actor – </a:t>
            </a:r>
            <a:r>
              <a:rPr lang="de-DE" dirty="0" err="1"/>
              <a:t>Mqtt</a:t>
            </a:r>
            <a:r>
              <a:rPr lang="de-DE" dirty="0"/>
              <a:t> Subscriber-Callback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A6C5A-D8C8-4859-A3F8-F38B5DCAD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5"/>
            <a:ext cx="8207375" cy="2677656"/>
          </a:xfrm>
        </p:spPr>
        <p:txBody>
          <a:bodyPr/>
          <a:lstStyle/>
          <a:p>
            <a:r>
              <a:rPr lang="de-DE" sz="2400" dirty="0"/>
              <a:t>Normale C-</a:t>
            </a:r>
            <a:r>
              <a:rPr lang="de-DE" sz="2400" dirty="0" err="1"/>
              <a:t>Function</a:t>
            </a:r>
            <a:endParaRPr lang="de-DE" sz="2400" dirty="0"/>
          </a:p>
          <a:p>
            <a:r>
              <a:rPr lang="de-DE" sz="2400" dirty="0"/>
              <a:t>Extrahiert gesetzten Wert aus </a:t>
            </a:r>
            <a:r>
              <a:rPr lang="de-DE" sz="2400" dirty="0" err="1"/>
              <a:t>Json</a:t>
            </a:r>
            <a:r>
              <a:rPr lang="de-DE" sz="2400" dirty="0"/>
              <a:t>-Message</a:t>
            </a:r>
          </a:p>
          <a:p>
            <a:r>
              <a:rPr lang="de-DE" sz="2400" dirty="0"/>
              <a:t>Setzt den Aktor entsprechend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F8A6293F-071E-455F-8695-37AA58B7F977}"/>
              </a:ext>
            </a:extLst>
          </p:cNvPr>
          <p:cNvSpPr/>
          <p:nvPr/>
        </p:nvSpPr>
        <p:spPr>
          <a:xfrm>
            <a:off x="395536" y="5513422"/>
            <a:ext cx="4464496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153CD-F318-CA4A-979D-B7E6163F3E88}"/>
              </a:ext>
            </a:extLst>
          </p:cNvPr>
          <p:cNvSpPr/>
          <p:nvPr/>
        </p:nvSpPr>
        <p:spPr>
          <a:xfrm>
            <a:off x="190750" y="2852937"/>
            <a:ext cx="876250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14175-5AFF-DF49-BF30-20796756197D}"/>
              </a:ext>
            </a:extLst>
          </p:cNvPr>
          <p:cNvSpPr txBox="1"/>
          <p:nvPr/>
        </p:nvSpPr>
        <p:spPr>
          <a:xfrm>
            <a:off x="7390312" y="5710603"/>
            <a:ext cx="114653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Actor.cpp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8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92C08-ED70-4787-B4B5-CF38F12D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Decodierung </a:t>
            </a:r>
            <a:r>
              <a:rPr lang="de-DE" dirty="0" err="1"/>
              <a:t>Mqtt</a:t>
            </a:r>
            <a:r>
              <a:rPr lang="de-DE" dirty="0"/>
              <a:t>-Message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164F66-9302-445A-930D-D5D914B88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Wieder anpassbar</a:t>
            </a:r>
          </a:p>
          <a:p>
            <a:r>
              <a:rPr lang="de-DE" dirty="0" err="1"/>
              <a:t>Defaultdecodierung</a:t>
            </a:r>
            <a:r>
              <a:rPr lang="de-DE" dirty="0"/>
              <a:t> </a:t>
            </a:r>
            <a:r>
              <a:rPr lang="de-DE" dirty="0" err="1"/>
              <a:t>OpenHab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 err="1"/>
              <a:t>void</a:t>
            </a:r>
            <a:r>
              <a:rPr lang="de-DE" sz="1800" dirty="0"/>
              <a:t> </a:t>
            </a:r>
            <a:r>
              <a:rPr lang="de-DE" sz="1800" b="1" dirty="0"/>
              <a:t>Actor::</a:t>
            </a:r>
            <a:r>
              <a:rPr lang="de-DE" sz="1800" b="1" dirty="0" err="1"/>
              <a:t>processMqttCommand</a:t>
            </a:r>
            <a:r>
              <a:rPr lang="de-DE" sz="1800" dirty="0"/>
              <a:t>(</a:t>
            </a:r>
            <a:r>
              <a:rPr lang="de-DE" sz="1800" dirty="0" err="1"/>
              <a:t>const</a:t>
            </a:r>
            <a:r>
              <a:rPr lang="de-DE" sz="1800" dirty="0"/>
              <a:t> </a:t>
            </a:r>
            <a:r>
              <a:rPr lang="de-DE" sz="1800" dirty="0" err="1"/>
              <a:t>char</a:t>
            </a:r>
            <a:r>
              <a:rPr lang="de-DE" sz="1800" dirty="0"/>
              <a:t> *</a:t>
            </a:r>
            <a:r>
              <a:rPr lang="de-DE" sz="1800" dirty="0" err="1"/>
              <a:t>payload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r>
              <a:rPr lang="de-DE" sz="1800" dirty="0"/>
              <a:t>{</a:t>
            </a:r>
          </a:p>
          <a:p>
            <a:pPr marL="0" indent="0">
              <a:buNone/>
            </a:pPr>
            <a:r>
              <a:rPr lang="de-DE" sz="1800" dirty="0"/>
              <a:t>    </a:t>
            </a:r>
            <a:r>
              <a:rPr lang="de-DE" sz="1800" dirty="0" err="1"/>
              <a:t>float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 = </a:t>
            </a:r>
            <a:r>
              <a:rPr lang="de-DE" sz="1800" b="1" dirty="0" err="1"/>
              <a:t>mapPayloadToCommandValue</a:t>
            </a:r>
            <a:r>
              <a:rPr lang="de-DE" sz="1800" dirty="0"/>
              <a:t>(</a:t>
            </a:r>
            <a:r>
              <a:rPr lang="de-DE" sz="1800" dirty="0" err="1"/>
              <a:t>payload</a:t>
            </a:r>
            <a:r>
              <a:rPr lang="de-DE" sz="1800" dirty="0"/>
              <a:t>);</a:t>
            </a:r>
          </a:p>
          <a:p>
            <a:pPr marL="0" indent="0">
              <a:buNone/>
            </a:pPr>
            <a:r>
              <a:rPr lang="de-DE" sz="1800" dirty="0"/>
              <a:t>    </a:t>
            </a:r>
            <a:r>
              <a:rPr lang="de-DE" sz="1800" dirty="0" err="1"/>
              <a:t>if</a:t>
            </a:r>
            <a:r>
              <a:rPr lang="de-DE" sz="1800" dirty="0"/>
              <a:t>(</a:t>
            </a:r>
            <a:r>
              <a:rPr lang="de-DE" sz="1800" dirty="0" err="1"/>
              <a:t>value</a:t>
            </a:r>
            <a:r>
              <a:rPr lang="de-DE" sz="1800" dirty="0"/>
              <a:t> == -1) </a:t>
            </a:r>
            <a:r>
              <a:rPr lang="de-DE" sz="1800" dirty="0" err="1"/>
              <a:t>return</a:t>
            </a:r>
            <a:r>
              <a:rPr lang="de-DE" sz="1800" dirty="0"/>
              <a:t>;</a:t>
            </a:r>
          </a:p>
          <a:p>
            <a:pPr marL="0" indent="0">
              <a:buNone/>
            </a:pPr>
            <a:r>
              <a:rPr lang="de-DE" sz="1800" dirty="0"/>
              <a:t>    </a:t>
            </a:r>
            <a:r>
              <a:rPr lang="de-DE" sz="1800" b="1" dirty="0" err="1"/>
              <a:t>setCommandValue</a:t>
            </a:r>
            <a:r>
              <a:rPr lang="de-DE" sz="1800" dirty="0"/>
              <a:t>(</a:t>
            </a:r>
            <a:r>
              <a:rPr lang="de-DE" sz="1800" dirty="0" err="1"/>
              <a:t>value</a:t>
            </a:r>
            <a:r>
              <a:rPr lang="de-DE" sz="1800" dirty="0"/>
              <a:t>);</a:t>
            </a:r>
          </a:p>
          <a:p>
            <a:pPr marL="0" indent="0">
              <a:buNone/>
            </a:pPr>
            <a:r>
              <a:rPr lang="de-DE" sz="1800" dirty="0"/>
              <a:t>}</a:t>
            </a:r>
          </a:p>
          <a:p>
            <a:pPr marL="0" indent="0">
              <a:buNone/>
            </a:pPr>
            <a:br>
              <a:rPr lang="de-DE" sz="1800" dirty="0"/>
            </a:b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0926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86A4CF-6B92-484B-80A6-6EC733CB3F12}"/>
              </a:ext>
            </a:extLst>
          </p:cNvPr>
          <p:cNvSpPr/>
          <p:nvPr/>
        </p:nvSpPr>
        <p:spPr>
          <a:xfrm>
            <a:off x="341784" y="908720"/>
            <a:ext cx="8550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b="1" dirty="0"/>
              <a:t>Actor::</a:t>
            </a:r>
            <a:r>
              <a:rPr lang="de-DE" b="1" dirty="0" err="1"/>
              <a:t>syncState</a:t>
            </a:r>
            <a:r>
              <a:rPr lang="de-DE" dirty="0"/>
              <a:t>()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    </a:t>
            </a:r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actorState</a:t>
            </a:r>
            <a:r>
              <a:rPr lang="de-DE" dirty="0"/>
              <a:t> = </a:t>
            </a:r>
            <a:r>
              <a:rPr lang="de-DE" b="1" dirty="0" err="1"/>
              <a:t>readStateFromActor</a:t>
            </a:r>
            <a:r>
              <a:rPr lang="de-DE" dirty="0"/>
              <a:t>();</a:t>
            </a:r>
          </a:p>
          <a:p>
            <a:r>
              <a:rPr lang="de-DE" dirty="0"/>
              <a:t>    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b="1" dirty="0" err="1"/>
              <a:t>abs</a:t>
            </a:r>
            <a:r>
              <a:rPr lang="de-DE" dirty="0"/>
              <a:t>(</a:t>
            </a:r>
            <a:r>
              <a:rPr lang="de-DE" dirty="0" err="1"/>
              <a:t>actorState</a:t>
            </a:r>
            <a:r>
              <a:rPr lang="de-DE" dirty="0"/>
              <a:t> - _</a:t>
            </a:r>
            <a:r>
              <a:rPr lang="de-DE" dirty="0" err="1"/>
              <a:t>commandValue</a:t>
            </a:r>
            <a:r>
              <a:rPr lang="de-DE" dirty="0"/>
              <a:t>) &gt; 0.01 || _</a:t>
            </a:r>
            <a:r>
              <a:rPr lang="de-DE" dirty="0" err="1"/>
              <a:t>isStart</a:t>
            </a:r>
            <a:r>
              <a:rPr lang="de-DE" dirty="0"/>
              <a:t>)</a:t>
            </a:r>
          </a:p>
          <a:p>
            <a:r>
              <a:rPr lang="de-DE" dirty="0"/>
              <a:t>    {</a:t>
            </a:r>
          </a:p>
          <a:p>
            <a:r>
              <a:rPr lang="de-DE" dirty="0"/>
              <a:t>        _</a:t>
            </a:r>
            <a:r>
              <a:rPr lang="de-DE" dirty="0" err="1"/>
              <a:t>isStart</a:t>
            </a:r>
            <a:r>
              <a:rPr lang="de-DE" dirty="0"/>
              <a:t> =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r>
              <a:rPr lang="de-DE" dirty="0"/>
              <a:t>        </a:t>
            </a:r>
            <a:r>
              <a:rPr lang="de-DE" b="1" dirty="0" err="1"/>
              <a:t>setActorTo</a:t>
            </a:r>
            <a:r>
              <a:rPr lang="de-DE" dirty="0"/>
              <a:t>(_</a:t>
            </a:r>
            <a:r>
              <a:rPr lang="de-DE" dirty="0" err="1"/>
              <a:t>commandValue</a:t>
            </a:r>
            <a:r>
              <a:rPr lang="de-DE" dirty="0"/>
              <a:t>);</a:t>
            </a:r>
          </a:p>
          <a:p>
            <a:r>
              <a:rPr lang="de-DE" dirty="0"/>
              <a:t>        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fullTopic</a:t>
            </a:r>
            <a:r>
              <a:rPr lang="de-DE" dirty="0"/>
              <a:t>[100];</a:t>
            </a:r>
          </a:p>
          <a:p>
            <a:r>
              <a:rPr lang="de-DE" dirty="0"/>
              <a:t>        </a:t>
            </a:r>
            <a:r>
              <a:rPr lang="de-DE" b="1" dirty="0" err="1"/>
              <a:t>sprintf</a:t>
            </a:r>
            <a:r>
              <a:rPr lang="de-DE" dirty="0"/>
              <a:t>(</a:t>
            </a:r>
            <a:r>
              <a:rPr lang="de-DE" dirty="0" err="1"/>
              <a:t>fullTopic</a:t>
            </a:r>
            <a:r>
              <a:rPr lang="de-DE" dirty="0"/>
              <a:t>, "%s/%s/</a:t>
            </a:r>
            <a:r>
              <a:rPr lang="de-DE" dirty="0" err="1"/>
              <a:t>state</a:t>
            </a:r>
            <a:r>
              <a:rPr lang="de-DE" dirty="0"/>
              <a:t>", </a:t>
            </a:r>
            <a:r>
              <a:rPr lang="de-DE" dirty="0" err="1"/>
              <a:t>Thing.</a:t>
            </a:r>
            <a:r>
              <a:rPr lang="de-DE" b="1" dirty="0" err="1"/>
              <a:t>getName</a:t>
            </a:r>
            <a:r>
              <a:rPr lang="de-DE" dirty="0"/>
              <a:t>(), _</a:t>
            </a:r>
            <a:r>
              <a:rPr lang="de-DE" dirty="0" err="1"/>
              <a:t>name</a:t>
            </a:r>
            <a:r>
              <a:rPr lang="de-DE" dirty="0"/>
              <a:t>);</a:t>
            </a:r>
          </a:p>
          <a:p>
            <a:r>
              <a:rPr lang="de-DE" dirty="0"/>
              <a:t>        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payload</a:t>
            </a:r>
            <a:r>
              <a:rPr lang="de-DE" dirty="0"/>
              <a:t>[128];</a:t>
            </a:r>
          </a:p>
          <a:p>
            <a:r>
              <a:rPr lang="de-DE" dirty="0"/>
              <a:t>        </a:t>
            </a:r>
            <a:r>
              <a:rPr lang="de-DE" b="1" dirty="0" err="1"/>
              <a:t>mapStateValueToPayload</a:t>
            </a:r>
            <a:r>
              <a:rPr lang="de-DE" dirty="0"/>
              <a:t>(</a:t>
            </a:r>
            <a:r>
              <a:rPr lang="de-DE" dirty="0" err="1"/>
              <a:t>payload</a:t>
            </a:r>
            <a:r>
              <a:rPr lang="de-DE" dirty="0"/>
              <a:t>, </a:t>
            </a:r>
            <a:r>
              <a:rPr lang="de-DE" dirty="0" err="1"/>
              <a:t>actorState</a:t>
            </a:r>
            <a:r>
              <a:rPr lang="de-DE" dirty="0"/>
              <a:t>);</a:t>
            </a:r>
          </a:p>
          <a:p>
            <a:r>
              <a:rPr lang="de-DE" dirty="0"/>
              <a:t>        </a:t>
            </a:r>
            <a:r>
              <a:rPr lang="de-DE" dirty="0" err="1"/>
              <a:t>Serial.</a:t>
            </a:r>
            <a:r>
              <a:rPr lang="de-DE" b="1" dirty="0" err="1"/>
              <a:t>print</a:t>
            </a:r>
            <a:r>
              <a:rPr lang="de-DE" dirty="0"/>
              <a:t>(</a:t>
            </a:r>
            <a:r>
              <a:rPr lang="de-DE" b="1" dirty="0"/>
              <a:t>F</a:t>
            </a:r>
            <a:r>
              <a:rPr lang="de-DE" dirty="0"/>
              <a:t>("*AC: Topic: "));</a:t>
            </a:r>
          </a:p>
          <a:p>
            <a:r>
              <a:rPr lang="de-DE" dirty="0"/>
              <a:t>        </a:t>
            </a:r>
            <a:r>
              <a:rPr lang="de-DE" dirty="0" err="1"/>
              <a:t>Serial.</a:t>
            </a:r>
            <a:r>
              <a:rPr lang="de-DE" b="1" dirty="0" err="1"/>
              <a:t>print</a:t>
            </a:r>
            <a:r>
              <a:rPr lang="de-DE" dirty="0"/>
              <a:t>(</a:t>
            </a:r>
            <a:r>
              <a:rPr lang="de-DE" dirty="0" err="1"/>
              <a:t>fullTopic</a:t>
            </a:r>
            <a:r>
              <a:rPr lang="de-DE" dirty="0"/>
              <a:t>);</a:t>
            </a:r>
          </a:p>
          <a:p>
            <a:r>
              <a:rPr lang="de-DE" dirty="0"/>
              <a:t>        </a:t>
            </a:r>
            <a:r>
              <a:rPr lang="de-DE" dirty="0" err="1"/>
              <a:t>Serial.</a:t>
            </a:r>
            <a:r>
              <a:rPr lang="de-DE" b="1" dirty="0" err="1"/>
              <a:t>print</a:t>
            </a:r>
            <a:r>
              <a:rPr lang="de-DE" dirty="0"/>
              <a:t>(", Payload: ");</a:t>
            </a:r>
          </a:p>
          <a:p>
            <a:r>
              <a:rPr lang="de-DE" dirty="0"/>
              <a:t>        </a:t>
            </a:r>
            <a:r>
              <a:rPr lang="de-DE" dirty="0" err="1"/>
              <a:t>Serial.</a:t>
            </a:r>
            <a:r>
              <a:rPr lang="de-DE" b="1" dirty="0" err="1"/>
              <a:t>println</a:t>
            </a:r>
            <a:r>
              <a:rPr lang="de-DE" dirty="0"/>
              <a:t>(</a:t>
            </a:r>
            <a:r>
              <a:rPr lang="de-DE" dirty="0" err="1"/>
              <a:t>payload</a:t>
            </a:r>
            <a:r>
              <a:rPr lang="de-DE" dirty="0"/>
              <a:t>);</a:t>
            </a:r>
          </a:p>
          <a:p>
            <a:r>
              <a:rPr lang="de-DE" dirty="0"/>
              <a:t>        </a:t>
            </a:r>
            <a:r>
              <a:rPr lang="de-DE" dirty="0" err="1"/>
              <a:t>MqttClient.</a:t>
            </a:r>
            <a:r>
              <a:rPr lang="de-DE" b="1" dirty="0" err="1"/>
              <a:t>publish</a:t>
            </a:r>
            <a:r>
              <a:rPr lang="de-DE" dirty="0"/>
              <a:t>(</a:t>
            </a:r>
            <a:r>
              <a:rPr lang="de-DE" dirty="0" err="1"/>
              <a:t>fullTopic</a:t>
            </a:r>
            <a:r>
              <a:rPr lang="de-DE" dirty="0"/>
              <a:t>, </a:t>
            </a:r>
            <a:r>
              <a:rPr lang="de-DE" dirty="0" err="1"/>
              <a:t>payload</a:t>
            </a:r>
            <a:r>
              <a:rPr lang="de-DE" dirty="0"/>
              <a:t>);</a:t>
            </a:r>
          </a:p>
          <a:p>
            <a:r>
              <a:rPr lang="de-DE" dirty="0"/>
              <a:t>    }</a:t>
            </a:r>
          </a:p>
          <a:p>
            <a:r>
              <a:rPr lang="de-DE" dirty="0"/>
              <a:t>}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2E86AF-82D8-4A8B-B426-38855CE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Actor – </a:t>
            </a:r>
            <a:r>
              <a:rPr lang="de-DE" dirty="0" err="1"/>
              <a:t>Sync</a:t>
            </a:r>
            <a:r>
              <a:rPr lang="de-DE" dirty="0"/>
              <a:t> gesetzten Wert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BA14B0DE-1072-4B89-A3B2-5E2EE83B2C3B}"/>
              </a:ext>
            </a:extLst>
          </p:cNvPr>
          <p:cNvSpPr/>
          <p:nvPr/>
        </p:nvSpPr>
        <p:spPr>
          <a:xfrm>
            <a:off x="539552" y="1759878"/>
            <a:ext cx="5904656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626DD533-D59C-4D4B-99ED-F685256C25C2}"/>
              </a:ext>
            </a:extLst>
          </p:cNvPr>
          <p:cNvSpPr/>
          <p:nvPr/>
        </p:nvSpPr>
        <p:spPr>
          <a:xfrm>
            <a:off x="899592" y="2619503"/>
            <a:ext cx="3240360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24D17624-6031-4D7D-9F93-CC538AAE4CCA}"/>
              </a:ext>
            </a:extLst>
          </p:cNvPr>
          <p:cNvSpPr/>
          <p:nvPr/>
        </p:nvSpPr>
        <p:spPr>
          <a:xfrm>
            <a:off x="899592" y="3695900"/>
            <a:ext cx="5112568" cy="29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3D364-7245-5149-BF6C-6B732B00BE0B}"/>
              </a:ext>
            </a:extLst>
          </p:cNvPr>
          <p:cNvSpPr/>
          <p:nvPr/>
        </p:nvSpPr>
        <p:spPr>
          <a:xfrm>
            <a:off x="190750" y="908720"/>
            <a:ext cx="8762500" cy="5306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B0FE4-AF44-D848-83DF-32362BB6A665}"/>
              </a:ext>
            </a:extLst>
          </p:cNvPr>
          <p:cNvSpPr txBox="1"/>
          <p:nvPr/>
        </p:nvSpPr>
        <p:spPr>
          <a:xfrm>
            <a:off x="5004048" y="6030940"/>
            <a:ext cx="114653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Actor.cpp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5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8B141-669D-4413-883E-3B89BC45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MapStateValue</a:t>
            </a:r>
            <a:r>
              <a:rPr lang="de-DE" dirty="0"/>
              <a:t> wieder flexibel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9A65EE-A106-434A-978F-9FABD43A4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Standard </a:t>
            </a:r>
            <a:r>
              <a:rPr lang="de-DE" sz="2400" dirty="0" err="1"/>
              <a:t>OpenHab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 ESP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ESP  </a:t>
            </a:r>
            <a:r>
              <a:rPr lang="de-DE" sz="2000" dirty="0" err="1">
                <a:sym typeface="Wingdings" panose="05000000000000000000" pitchFamily="2" charset="2"/>
              </a:rPr>
              <a:t>float</a:t>
            </a:r>
            <a:endParaRPr lang="de-DE" sz="2000" dirty="0">
              <a:sym typeface="Wingdings" panose="05000000000000000000" pitchFamily="2" charset="2"/>
            </a:endParaRPr>
          </a:p>
          <a:p>
            <a:pPr lvl="1"/>
            <a:r>
              <a:rPr lang="de-DE" sz="2000" dirty="0" err="1">
                <a:sym typeface="Wingdings" panose="05000000000000000000" pitchFamily="2" charset="2"/>
              </a:rPr>
              <a:t>OpenHap</a:t>
            </a:r>
            <a:r>
              <a:rPr lang="de-DE" sz="2000" dirty="0">
                <a:sym typeface="Wingdings" panose="05000000000000000000" pitchFamily="2" charset="2"/>
              </a:rPr>
              <a:t> „ON“/“OFF“</a:t>
            </a:r>
          </a:p>
          <a:p>
            <a:pPr lvl="1"/>
            <a:endParaRPr lang="de-DE" sz="2000" dirty="0"/>
          </a:p>
          <a:p>
            <a:pPr marL="0" indent="0">
              <a:buNone/>
            </a:pPr>
            <a:r>
              <a:rPr lang="de-DE" sz="1800" dirty="0" err="1"/>
              <a:t>void</a:t>
            </a:r>
            <a:r>
              <a:rPr lang="de-DE" sz="1800" dirty="0"/>
              <a:t> </a:t>
            </a:r>
            <a:r>
              <a:rPr lang="de-DE" sz="1800" b="1" dirty="0"/>
              <a:t>Actor::</a:t>
            </a:r>
            <a:r>
              <a:rPr lang="de-DE" sz="1800" b="1" dirty="0" err="1"/>
              <a:t>mapStateValueToPayload</a:t>
            </a:r>
            <a:r>
              <a:rPr lang="de-DE" sz="1800" dirty="0"/>
              <a:t>(</a:t>
            </a:r>
            <a:r>
              <a:rPr lang="de-DE" sz="1800" dirty="0" err="1"/>
              <a:t>char</a:t>
            </a:r>
            <a:r>
              <a:rPr lang="de-DE" sz="1800" dirty="0"/>
              <a:t>* </a:t>
            </a:r>
            <a:r>
              <a:rPr lang="de-DE" sz="1800" dirty="0" err="1"/>
              <a:t>payload</a:t>
            </a:r>
            <a:r>
              <a:rPr lang="de-DE" sz="1800" dirty="0"/>
              <a:t>, </a:t>
            </a:r>
            <a:r>
              <a:rPr lang="de-DE" sz="1800" dirty="0" err="1"/>
              <a:t>float</a:t>
            </a:r>
            <a:r>
              <a:rPr lang="de-DE" sz="1800" dirty="0"/>
              <a:t> </a:t>
            </a:r>
            <a:r>
              <a:rPr lang="de-DE" sz="1800" dirty="0" err="1"/>
              <a:t>state</a:t>
            </a:r>
            <a:r>
              <a:rPr lang="de-DE" sz="1800" dirty="0"/>
              <a:t>){</a:t>
            </a:r>
          </a:p>
          <a:p>
            <a:pPr marL="0" indent="0">
              <a:buNone/>
            </a:pPr>
            <a:r>
              <a:rPr lang="de-DE" sz="1800" dirty="0"/>
              <a:t>    </a:t>
            </a:r>
            <a:r>
              <a:rPr lang="de-DE" sz="1800" dirty="0" err="1"/>
              <a:t>if</a:t>
            </a:r>
            <a:r>
              <a:rPr lang="de-DE" sz="1800" dirty="0"/>
              <a:t>(</a:t>
            </a:r>
            <a:r>
              <a:rPr lang="de-DE" sz="1800" dirty="0" err="1"/>
              <a:t>state</a:t>
            </a:r>
            <a:r>
              <a:rPr lang="de-DE" sz="1800" dirty="0"/>
              <a:t> &gt; 0.01){</a:t>
            </a:r>
          </a:p>
          <a:p>
            <a:pPr marL="0" indent="0">
              <a:buNone/>
            </a:pPr>
            <a:r>
              <a:rPr lang="de-DE" sz="1800" dirty="0"/>
              <a:t>        </a:t>
            </a:r>
            <a:r>
              <a:rPr lang="de-DE" sz="1800" b="1" dirty="0" err="1"/>
              <a:t>strcpy</a:t>
            </a:r>
            <a:r>
              <a:rPr lang="de-DE" sz="1800" dirty="0"/>
              <a:t>(</a:t>
            </a:r>
            <a:r>
              <a:rPr lang="de-DE" sz="1800" dirty="0" err="1"/>
              <a:t>payload</a:t>
            </a:r>
            <a:r>
              <a:rPr lang="de-DE" sz="1800" dirty="0"/>
              <a:t>, "OFF");</a:t>
            </a:r>
          </a:p>
          <a:p>
            <a:pPr marL="0" indent="0">
              <a:buNone/>
            </a:pPr>
            <a:r>
              <a:rPr lang="de-DE" sz="1800" dirty="0"/>
              <a:t>    }</a:t>
            </a:r>
          </a:p>
          <a:p>
            <a:pPr marL="0" indent="0">
              <a:buNone/>
            </a:pPr>
            <a:r>
              <a:rPr lang="de-DE" sz="1800" dirty="0"/>
              <a:t>    </a:t>
            </a:r>
            <a:r>
              <a:rPr lang="de-DE" sz="1800" dirty="0" err="1"/>
              <a:t>else</a:t>
            </a:r>
            <a:r>
              <a:rPr lang="de-DE" sz="1800" dirty="0"/>
              <a:t>{</a:t>
            </a:r>
          </a:p>
          <a:p>
            <a:pPr marL="0" indent="0">
              <a:buNone/>
            </a:pPr>
            <a:r>
              <a:rPr lang="de-DE" sz="1800" dirty="0"/>
              <a:t>        </a:t>
            </a:r>
            <a:r>
              <a:rPr lang="de-DE" sz="1800" b="1" dirty="0" err="1"/>
              <a:t>strcpy</a:t>
            </a:r>
            <a:r>
              <a:rPr lang="de-DE" sz="1800" dirty="0"/>
              <a:t>(</a:t>
            </a:r>
            <a:r>
              <a:rPr lang="de-DE" sz="1800" dirty="0" err="1"/>
              <a:t>payload</a:t>
            </a:r>
            <a:r>
              <a:rPr lang="de-DE" sz="1800" dirty="0"/>
              <a:t>, "ON");</a:t>
            </a:r>
          </a:p>
          <a:p>
            <a:pPr marL="0" indent="0">
              <a:buNone/>
            </a:pPr>
            <a:r>
              <a:rPr lang="de-DE" sz="1800" dirty="0"/>
              <a:t>    }</a:t>
            </a:r>
          </a:p>
          <a:p>
            <a:pPr marL="0" indent="0">
              <a:buNone/>
            </a:pPr>
            <a:r>
              <a:rPr lang="de-DE" sz="1800" dirty="0"/>
              <a:t>}</a:t>
            </a:r>
            <a:br>
              <a:rPr lang="de-DE" sz="1800" dirty="0"/>
            </a:br>
            <a:endParaRPr lang="de-DE" sz="18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9793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6E8071-E53E-3941-AF45-95390B6DAF4D}"/>
              </a:ext>
            </a:extLst>
          </p:cNvPr>
          <p:cNvSpPr/>
          <p:nvPr/>
        </p:nvSpPr>
        <p:spPr>
          <a:xfrm>
            <a:off x="121359" y="2348880"/>
            <a:ext cx="903649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Dht22_Temperature::Dht22_Temperature(Dht22*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      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name,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unit,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threshold)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:Sensor(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name, unit, threshold)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Dht22_Temperature::measure()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temperature =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getTemperature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setMeasurement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(temperature);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12D024-9B3D-472E-A72A-733D1B12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Spezieller Sensor - Temperatur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7363C5-A2E0-482A-A9EE-B6154F9F6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24744"/>
            <a:ext cx="8207375" cy="4608165"/>
          </a:xfrm>
        </p:spPr>
        <p:txBody>
          <a:bodyPr/>
          <a:lstStyle/>
          <a:p>
            <a:r>
              <a:rPr lang="de-DE" sz="2400" dirty="0"/>
              <a:t>Überschreibt die Messmethode</a:t>
            </a:r>
          </a:p>
          <a:p>
            <a:pPr lvl="1"/>
            <a:r>
              <a:rPr lang="de-DE" sz="2000" dirty="0"/>
              <a:t>Abhängig vom speziellen Sensor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06C7DF95-8971-4D79-A6A8-3F4ECC47F946}"/>
              </a:ext>
            </a:extLst>
          </p:cNvPr>
          <p:cNvSpPr/>
          <p:nvPr/>
        </p:nvSpPr>
        <p:spPr>
          <a:xfrm>
            <a:off x="323528" y="4581128"/>
            <a:ext cx="5505825" cy="579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9C817-8FA5-CF44-95AD-0DD56EBB3D9B}"/>
              </a:ext>
            </a:extLst>
          </p:cNvPr>
          <p:cNvSpPr/>
          <p:nvPr/>
        </p:nvSpPr>
        <p:spPr>
          <a:xfrm>
            <a:off x="121359" y="2276872"/>
            <a:ext cx="8831891" cy="3474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D135C-CDBD-A248-BF6C-DA16FC9D56C1}"/>
              </a:ext>
            </a:extLst>
          </p:cNvPr>
          <p:cNvSpPr txBox="1"/>
          <p:nvPr/>
        </p:nvSpPr>
        <p:spPr>
          <a:xfrm>
            <a:off x="6115332" y="5566235"/>
            <a:ext cx="241611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Dht22_Temperature.h</a:t>
            </a:r>
          </a:p>
        </p:txBody>
      </p:sp>
    </p:spTree>
    <p:extLst>
      <p:ext uri="{BB962C8B-B14F-4D97-AF65-F5344CB8AC3E}">
        <p14:creationId xmlns:p14="http://schemas.microsoft.com/office/powerpoint/2010/main" val="11542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E5B5D9-7406-9841-B178-849F3F25A67D}"/>
              </a:ext>
            </a:extLst>
          </p:cNvPr>
          <p:cNvSpPr/>
          <p:nvPr/>
        </p:nvSpPr>
        <p:spPr>
          <a:xfrm>
            <a:off x="141671" y="2204864"/>
            <a:ext cx="90615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PowerSwitch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PowerSwitch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*name,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pinNumber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 : Actor(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name)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_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sensorPtr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PowerSwitchSensor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name, 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0.001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pinNumber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_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pinNumber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pinNumber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_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settedValue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pinMode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(_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pinNumber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OUTPUT);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digitalWrite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(_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pinNumber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Menlo" panose="020B0609030804020204" pitchFamily="49" charset="0"/>
              </a:rPr>
              <a:t>// inverse </a:t>
            </a:r>
            <a:r>
              <a:rPr lang="en-US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Logik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PowerSwitch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changeActorTo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value)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(value &gt;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0.1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Serial.println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(F(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"*PS: set pin low!"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digitalWrite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(_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pinNumber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Menlo" panose="020B0609030804020204" pitchFamily="49" charset="0"/>
              </a:rPr>
              <a:t>// inverse </a:t>
            </a:r>
            <a:r>
              <a:rPr lang="en-US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Logik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Serial.println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(F(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"*PS: set pin high!"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digitalWrite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(_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pinNumber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259508-2198-4355-9D29-FEB4CF08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Actor </a:t>
            </a:r>
            <a:r>
              <a:rPr lang="de-DE" dirty="0" err="1"/>
              <a:t>PowerSwitch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823FC-B736-4DD1-9A43-1AF269958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96752"/>
            <a:ext cx="8207375" cy="4608165"/>
          </a:xfrm>
        </p:spPr>
        <p:txBody>
          <a:bodyPr/>
          <a:lstStyle/>
          <a:p>
            <a:r>
              <a:rPr lang="de-DE" sz="2400" dirty="0"/>
              <a:t>Überschreibt </a:t>
            </a:r>
            <a:r>
              <a:rPr lang="de-DE" sz="2400" dirty="0" err="1"/>
              <a:t>changeActorTo</a:t>
            </a:r>
            <a:r>
              <a:rPr lang="de-DE" sz="2400" dirty="0"/>
              <a:t>()</a:t>
            </a:r>
          </a:p>
          <a:p>
            <a:r>
              <a:rPr lang="de-DE" sz="2400" dirty="0"/>
              <a:t>Legt den zugehörigen Sensor an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C91AA50D-D62A-4548-98FF-3C30CA34D7AA}"/>
              </a:ext>
            </a:extLst>
          </p:cNvPr>
          <p:cNvSpPr/>
          <p:nvPr/>
        </p:nvSpPr>
        <p:spPr>
          <a:xfrm>
            <a:off x="251520" y="4437112"/>
            <a:ext cx="48348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B1577-582B-8B43-B630-D5D165785952}"/>
              </a:ext>
            </a:extLst>
          </p:cNvPr>
          <p:cNvSpPr/>
          <p:nvPr/>
        </p:nvSpPr>
        <p:spPr>
          <a:xfrm>
            <a:off x="121359" y="2204864"/>
            <a:ext cx="8831891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9AC27-0D43-7644-9CBF-DA06A1A88F29}"/>
              </a:ext>
            </a:extLst>
          </p:cNvPr>
          <p:cNvSpPr txBox="1"/>
          <p:nvPr/>
        </p:nvSpPr>
        <p:spPr>
          <a:xfrm>
            <a:off x="3995936" y="6124654"/>
            <a:ext cx="195438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PowerSwitch.cpp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3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67ECC-2E9F-4ABD-8517-BAED9801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30F20-3FDD-4A08-A95F-DC2147BB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1AAEF3-9CDD-4FAB-A3A5-E5997166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26294"/>
            <a:ext cx="8496944" cy="4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97542C-8791-F54E-ACBE-E5ECB4DBF421}"/>
              </a:ext>
            </a:extLst>
          </p:cNvPr>
          <p:cNvSpPr/>
          <p:nvPr/>
        </p:nvSpPr>
        <p:spPr>
          <a:xfrm>
            <a:off x="0" y="258715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Thing.init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NodeConfig.getMqttthingName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());        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Thing.getName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&gt;&gt;&gt;&gt;&gt;&gt;&gt;&gt;&gt;&gt;&gt;&gt;&gt;&gt;&gt;&gt;&gt;&gt;&gt;&gt;&gt;&gt;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Nodespezifisch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Sensor*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temperatureSensorPtr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Dht22_Temperature(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dhtSensorPtr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"Temperature"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"Grad"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0.2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Thing.addSensor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temperatureSensorPtr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Sensor*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humiditySensorPtr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Dht22_Humidity(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dhtSensorPtr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"Humidity"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CD3131"/>
                </a:solidFill>
                <a:latin typeface="Menlo" panose="020B0609030804020204" pitchFamily="49" charset="0"/>
              </a:rPr>
              <a:t>%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Thing.addSensor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humiditySensorPtr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Actor*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powerSwitch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PowerSwitch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"Switch"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BUILTIN_LED);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Thing.addActor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powerSwitch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MqttClient.subscribeToBroker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267582-0DB5-4606-84D7-4EE9D4D4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initialisieren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0ED8D8-F799-46B3-93D8-E56300B47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DE" dirty="0"/>
              <a:t>Topic-Basisname ist der </a:t>
            </a:r>
            <a:r>
              <a:rPr lang="de-DE" dirty="0" err="1"/>
              <a:t>thingName</a:t>
            </a:r>
            <a:endParaRPr lang="de-DE" dirty="0"/>
          </a:p>
          <a:p>
            <a:r>
              <a:rPr lang="de-DE" dirty="0"/>
              <a:t>Sensoren und Aktoren anlegen und zu Thing hinzufügen</a:t>
            </a:r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6CCC0901-7DDB-46FD-9C27-F096E10D8F6E}"/>
              </a:ext>
            </a:extLst>
          </p:cNvPr>
          <p:cNvSpPr/>
          <p:nvPr/>
        </p:nvSpPr>
        <p:spPr>
          <a:xfrm>
            <a:off x="190143" y="3284984"/>
            <a:ext cx="8557079" cy="4045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C33B4C6-8061-4438-BBC5-D7DF3C1CA8EB}"/>
              </a:ext>
            </a:extLst>
          </p:cNvPr>
          <p:cNvSpPr/>
          <p:nvPr/>
        </p:nvSpPr>
        <p:spPr>
          <a:xfrm>
            <a:off x="179512" y="3690928"/>
            <a:ext cx="4102035" cy="221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Abgerundetes Rechteck 7">
            <a:extLst>
              <a:ext uri="{FF2B5EF4-FFF2-40B4-BE49-F238E27FC236}">
                <a16:creationId xmlns:a16="http://schemas.microsoft.com/office/drawing/2014/main" id="{0FD8D01F-E1A7-4E44-8476-2FF2E620776F}"/>
              </a:ext>
            </a:extLst>
          </p:cNvPr>
          <p:cNvSpPr/>
          <p:nvPr/>
        </p:nvSpPr>
        <p:spPr>
          <a:xfrm>
            <a:off x="179512" y="4566528"/>
            <a:ext cx="8567710" cy="4095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9A3BB7-4EF1-A245-BB4F-1F2700241C81}"/>
              </a:ext>
            </a:extLst>
          </p:cNvPr>
          <p:cNvSpPr/>
          <p:nvPr/>
        </p:nvSpPr>
        <p:spPr>
          <a:xfrm>
            <a:off x="179512" y="2492896"/>
            <a:ext cx="8856984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66D28-DDAB-C046-938C-111B74780622}"/>
              </a:ext>
            </a:extLst>
          </p:cNvPr>
          <p:cNvSpPr txBox="1"/>
          <p:nvPr/>
        </p:nvSpPr>
        <p:spPr>
          <a:xfrm>
            <a:off x="7367395" y="5518655"/>
            <a:ext cx="112082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92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0D70C-5A10-4E1D-AD23-5FBED914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In loop() regelmäßig aktualisieren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B2779A-860B-482C-B10F-323CF7617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Sensorwerte melden sich bei Veränderung selbst</a:t>
            </a:r>
          </a:p>
          <a:p>
            <a:r>
              <a:rPr lang="de-DE" sz="2400" dirty="0"/>
              <a:t>Aktor hat zwei Aufgaben</a:t>
            </a:r>
          </a:p>
          <a:p>
            <a:pPr lvl="1"/>
            <a:r>
              <a:rPr lang="de-DE" sz="2000" dirty="0"/>
              <a:t>Gesetzter Wert wird mit aktuellem Wert verglichen und bei Bedarf </a:t>
            </a:r>
            <a:r>
              <a:rPr lang="de-DE" sz="2000" dirty="0">
                <a:sym typeface="Wingdings" panose="05000000000000000000" pitchFamily="2" charset="2"/>
              </a:rPr>
              <a:t> Aktor verändern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Aktueller Wert wird als Sensor laufend auf Veränderung überwacht</a:t>
            </a:r>
            <a:endParaRPr lang="de-DE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B9332-203B-7B4C-BE91-B77D2BC74F46}"/>
              </a:ext>
            </a:extLst>
          </p:cNvPr>
          <p:cNvSpPr/>
          <p:nvPr/>
        </p:nvSpPr>
        <p:spPr>
          <a:xfrm>
            <a:off x="179512" y="4108481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loop()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HttpServer.handleClient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MqttClient.doLoop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       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Menlo" panose="020B0609030804020204" pitchFamily="49" charset="0"/>
              </a:rPr>
              <a:t>Mqtt-Schnittstelle</a:t>
            </a: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Menlo" panose="020B0609030804020204" pitchFamily="49" charset="0"/>
              </a:rPr>
              <a:t>bedienen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Thing.refreshSensorsAndActors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  delay(</a:t>
            </a:r>
            <a:r>
              <a:rPr lang="en-US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89345-FB84-B542-8B58-2022AA0151ED}"/>
              </a:ext>
            </a:extLst>
          </p:cNvPr>
          <p:cNvSpPr/>
          <p:nvPr/>
        </p:nvSpPr>
        <p:spPr>
          <a:xfrm>
            <a:off x="179512" y="4005063"/>
            <a:ext cx="8640960" cy="1906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18091-1369-3B4E-9049-7A0430BED642}"/>
              </a:ext>
            </a:extLst>
          </p:cNvPr>
          <p:cNvSpPr txBox="1"/>
          <p:nvPr/>
        </p:nvSpPr>
        <p:spPr>
          <a:xfrm>
            <a:off x="7511321" y="5716635"/>
            <a:ext cx="112082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7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551F25-D3DB-2D4F-8F2E-A2BCB9B36D43}"/>
              </a:ext>
            </a:extLst>
          </p:cNvPr>
          <p:cNvSpPr/>
          <p:nvPr/>
        </p:nvSpPr>
        <p:spPr>
          <a:xfrm>
            <a:off x="4211960" y="1767587"/>
            <a:ext cx="5040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NodeClass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* name);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refreshSensorsAndActors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addSensor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(Sensor* sensor);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addActor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(Actor* actor);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Actor*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getActorByName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* name);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StaticJsonBuffer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200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jsonBuffer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::list&lt;Sensor*&gt; _sensors;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::list&lt;Actor*&gt; _actors;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registerNodeConfigCommandCallback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extern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NodeClass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Thing; 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Singleton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2C4E43-A967-4267-8350-36621EB1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- Überblick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FA53AF-4C2A-4713-ABB7-8D98C4CE63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413123"/>
            <a:ext cx="4248472" cy="4608165"/>
          </a:xfrm>
        </p:spPr>
        <p:txBody>
          <a:bodyPr/>
          <a:lstStyle/>
          <a:p>
            <a:r>
              <a:rPr lang="de-DE" sz="2400" dirty="0" err="1"/>
              <a:t>JsonBuffer</a:t>
            </a:r>
            <a:r>
              <a:rPr lang="de-DE" sz="2400" dirty="0"/>
              <a:t> für Serialisierung und Deserialisierung</a:t>
            </a:r>
          </a:p>
          <a:p>
            <a:r>
              <a:rPr lang="de-DE" sz="2400" dirty="0"/>
              <a:t>Sensoren und Aktoren werden in Listen verwaltet</a:t>
            </a: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F53D843A-F102-4218-B723-BA6CF3994422}"/>
              </a:ext>
            </a:extLst>
          </p:cNvPr>
          <p:cNvSpPr/>
          <p:nvPr/>
        </p:nvSpPr>
        <p:spPr>
          <a:xfrm>
            <a:off x="4355976" y="3100412"/>
            <a:ext cx="4320480" cy="2275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F5D7A061-7B8D-4C75-9113-06E309BDE717}"/>
              </a:ext>
            </a:extLst>
          </p:cNvPr>
          <p:cNvSpPr/>
          <p:nvPr/>
        </p:nvSpPr>
        <p:spPr>
          <a:xfrm>
            <a:off x="4355976" y="3324649"/>
            <a:ext cx="4320480" cy="215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2678C38E-DE54-4E0A-AC20-A52E6F8FDF92}"/>
              </a:ext>
            </a:extLst>
          </p:cNvPr>
          <p:cNvSpPr/>
          <p:nvPr/>
        </p:nvSpPr>
        <p:spPr>
          <a:xfrm>
            <a:off x="4355976" y="3947025"/>
            <a:ext cx="4320480" cy="2422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5E793-71BD-B640-8CA5-3E8FBCA331EE}"/>
              </a:ext>
            </a:extLst>
          </p:cNvPr>
          <p:cNvSpPr/>
          <p:nvPr/>
        </p:nvSpPr>
        <p:spPr>
          <a:xfrm>
            <a:off x="4139951" y="1268413"/>
            <a:ext cx="4950885" cy="4643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ACDE3-52BB-1744-A3DE-60249BC83E6F}"/>
              </a:ext>
            </a:extLst>
          </p:cNvPr>
          <p:cNvSpPr txBox="1"/>
          <p:nvPr/>
        </p:nvSpPr>
        <p:spPr>
          <a:xfrm>
            <a:off x="7511321" y="5716635"/>
            <a:ext cx="95410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Thing.h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2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6AA367-F455-834A-9B7E-B3C59FFB14BA}"/>
              </a:ext>
            </a:extLst>
          </p:cNvPr>
          <p:cNvSpPr/>
          <p:nvPr/>
        </p:nvSpPr>
        <p:spPr>
          <a:xfrm>
            <a:off x="-3298" y="2813131"/>
            <a:ext cx="914729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NodeClass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refreshSensorsAndActors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::list&lt;Sensor *&gt;::iterator it = _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sensors.begin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(); it != _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sensors.end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(); ++it)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{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Sensor *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sensorPtr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 = *it;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sensorPtr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-&gt;measure();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::list&lt;Actor *&gt;::iterator it = _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actors.begin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(); it != _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actors.end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(); ++it)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{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(*it)-&gt;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syncValue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3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A028F8-438C-3B49-B762-77A9599D7971}"/>
              </a:ext>
            </a:extLst>
          </p:cNvPr>
          <p:cNvSpPr/>
          <p:nvPr/>
        </p:nvSpPr>
        <p:spPr>
          <a:xfrm>
            <a:off x="25077" y="1240872"/>
            <a:ext cx="82920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NodeClass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addSensor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(Sensor *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sensorPtr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  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sensors.push_back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sensorPtr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C2314-AF04-48D4-BF64-BAC5DAF6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zur Listenverwaltung</a:t>
            </a:r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D86DBFE2-3F26-4CBE-AA27-9F8A6695EF73}"/>
              </a:ext>
            </a:extLst>
          </p:cNvPr>
          <p:cNvSpPr/>
          <p:nvPr/>
        </p:nvSpPr>
        <p:spPr>
          <a:xfrm>
            <a:off x="247951" y="1662454"/>
            <a:ext cx="3596831" cy="299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DE4EC199-8653-47BA-B09D-33C214312FA2}"/>
              </a:ext>
            </a:extLst>
          </p:cNvPr>
          <p:cNvSpPr/>
          <p:nvPr/>
        </p:nvSpPr>
        <p:spPr>
          <a:xfrm>
            <a:off x="179512" y="3207172"/>
            <a:ext cx="8633822" cy="299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09BDB4-A568-9D45-B1EB-FAE09E802332}"/>
              </a:ext>
            </a:extLst>
          </p:cNvPr>
          <p:cNvSpPr/>
          <p:nvPr/>
        </p:nvSpPr>
        <p:spPr>
          <a:xfrm>
            <a:off x="30431" y="1184710"/>
            <a:ext cx="9060406" cy="119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5171B-4252-7E48-A566-54320C25B750}"/>
              </a:ext>
            </a:extLst>
          </p:cNvPr>
          <p:cNvSpPr txBox="1"/>
          <p:nvPr/>
        </p:nvSpPr>
        <p:spPr>
          <a:xfrm>
            <a:off x="7388650" y="2197027"/>
            <a:ext cx="11977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Thing.cpp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A3C853-0FAA-B944-BE1E-B6C66467921D}"/>
              </a:ext>
            </a:extLst>
          </p:cNvPr>
          <p:cNvSpPr/>
          <p:nvPr/>
        </p:nvSpPr>
        <p:spPr>
          <a:xfrm>
            <a:off x="30431" y="2775735"/>
            <a:ext cx="9060406" cy="2545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7DBCF-95FA-BB4A-A77C-F153352F1E0A}"/>
              </a:ext>
            </a:extLst>
          </p:cNvPr>
          <p:cNvSpPr txBox="1"/>
          <p:nvPr/>
        </p:nvSpPr>
        <p:spPr>
          <a:xfrm>
            <a:off x="7388650" y="5136752"/>
            <a:ext cx="11977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Thing.cpp</a:t>
            </a:r>
          </a:p>
        </p:txBody>
      </p:sp>
    </p:spTree>
    <p:extLst>
      <p:ext uri="{BB962C8B-B14F-4D97-AF65-F5344CB8AC3E}">
        <p14:creationId xmlns:p14="http://schemas.microsoft.com/office/powerpoint/2010/main" val="253532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9CA6CB-5592-9B4F-82E0-191019F77AE1}"/>
              </a:ext>
            </a:extLst>
          </p:cNvPr>
          <p:cNvSpPr/>
          <p:nvPr/>
        </p:nvSpPr>
        <p:spPr>
          <a:xfrm>
            <a:off x="395536" y="2503033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Actor *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NodeClass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getActorByName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+mn-lt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*name)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+mn-lt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::list&lt;Actor *&gt;::iterator it = _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actors.begin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                                   it != _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actors.end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(); ++it)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{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    Actor *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actorPtr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= *it;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+mn-lt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actorPtr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(), name) == </a:t>
            </a:r>
            <a:r>
              <a:rPr lang="en-US" sz="1600" dirty="0">
                <a:solidFill>
                  <a:srgbClr val="09885A"/>
                </a:solidFill>
                <a:latin typeface="+mn-lt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    {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        </a:t>
            </a:r>
            <a:r>
              <a:rPr lang="en-US" sz="1600" dirty="0">
                <a:solidFill>
                  <a:srgbClr val="0000FF"/>
                </a:solidFill>
                <a:latin typeface="+mn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actorPtr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+mn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+mn-lt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42A142-AB28-42CE-BD49-3877E561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 - Thing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6F3CD-BC34-4270-B198-CD17994D7F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5"/>
            <a:ext cx="8207375" cy="1152128"/>
          </a:xfrm>
        </p:spPr>
        <p:txBody>
          <a:bodyPr/>
          <a:lstStyle/>
          <a:p>
            <a:r>
              <a:rPr lang="de-DE" sz="2400" dirty="0" err="1"/>
              <a:t>Map</a:t>
            </a:r>
            <a:r>
              <a:rPr lang="de-DE" sz="2400" dirty="0"/>
              <a:t> wäre angebracht</a:t>
            </a:r>
          </a:p>
          <a:p>
            <a:pPr lvl="1"/>
            <a:r>
              <a:rPr lang="de-DE" sz="2000" dirty="0"/>
              <a:t>Key ist </a:t>
            </a:r>
            <a:r>
              <a:rPr lang="de-DE" sz="2000" dirty="0" err="1"/>
              <a:t>char</a:t>
            </a:r>
            <a:r>
              <a:rPr lang="de-DE" sz="2000" dirty="0"/>
              <a:t>* </a:t>
            </a:r>
            <a:r>
              <a:rPr lang="de-DE" sz="2000" dirty="0">
                <a:sym typeface="Wingdings" panose="05000000000000000000" pitchFamily="2" charset="2"/>
              </a:rPr>
              <a:t> Vergleich der Keys auf Basis der Adressen</a:t>
            </a:r>
            <a:endParaRPr lang="de-DE" sz="2000" dirty="0"/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569B2DCF-38C2-44B0-B59D-3D3E7102E8CF}"/>
              </a:ext>
            </a:extLst>
          </p:cNvPr>
          <p:cNvSpPr/>
          <p:nvPr/>
        </p:nvSpPr>
        <p:spPr>
          <a:xfrm>
            <a:off x="755576" y="4005065"/>
            <a:ext cx="4320480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FD614-05F6-8848-B706-C45D90D35F22}"/>
              </a:ext>
            </a:extLst>
          </p:cNvPr>
          <p:cNvSpPr/>
          <p:nvPr/>
        </p:nvSpPr>
        <p:spPr>
          <a:xfrm>
            <a:off x="323527" y="2420888"/>
            <a:ext cx="8237239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29EE5-783C-364A-96D3-A031772F29EE}"/>
              </a:ext>
            </a:extLst>
          </p:cNvPr>
          <p:cNvSpPr txBox="1"/>
          <p:nvPr/>
        </p:nvSpPr>
        <p:spPr>
          <a:xfrm>
            <a:off x="6866940" y="5579947"/>
            <a:ext cx="11977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Thing.cpp</a:t>
            </a:r>
          </a:p>
        </p:txBody>
      </p:sp>
    </p:spTree>
    <p:extLst>
      <p:ext uri="{BB962C8B-B14F-4D97-AF65-F5344CB8AC3E}">
        <p14:creationId xmlns:p14="http://schemas.microsoft.com/office/powerpoint/2010/main" val="255753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3950A-68C5-4FF5-84B5-527CCA20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Sensoren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BA7BAF-C9B2-45F0-8DBA-0D77D4066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Ausgabe über seriellen Monitor</a:t>
            </a:r>
          </a:p>
          <a:p>
            <a:r>
              <a:rPr lang="de-DE" dirty="0"/>
              <a:t>Sensor </a:t>
            </a:r>
            <a:r>
              <a:rPr lang="de-DE" dirty="0" err="1"/>
              <a:t>published</a:t>
            </a:r>
            <a:r>
              <a:rPr lang="de-DE" dirty="0"/>
              <a:t> automatisch neuen Messwert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3AD7C9-93EB-4F54-98D9-E18A8E0D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476128"/>
            <a:ext cx="8516294" cy="9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2A4ACF6-7A03-49A5-AC77-985C6118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5752"/>
            <a:ext cx="9671284" cy="276859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1F2207-2E63-4C0F-8B5F-86AD34DE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- Actor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7DAA76-E339-4610-A9AB-52E4510F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" y="1268412"/>
            <a:ext cx="6145196" cy="1656531"/>
          </a:xfrm>
          <a:prstGeom prst="rect">
            <a:avLst/>
          </a:prstGeom>
        </p:spPr>
      </p:pic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D4348BC1-DF55-4491-8205-22D727502C40}"/>
              </a:ext>
            </a:extLst>
          </p:cNvPr>
          <p:cNvSpPr/>
          <p:nvPr/>
        </p:nvSpPr>
        <p:spPr>
          <a:xfrm>
            <a:off x="35496" y="3129889"/>
            <a:ext cx="5328592" cy="299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Abgerundetes Rechteck 7">
            <a:extLst>
              <a:ext uri="{FF2B5EF4-FFF2-40B4-BE49-F238E27FC236}">
                <a16:creationId xmlns:a16="http://schemas.microsoft.com/office/drawing/2014/main" id="{4689BEE5-3CEB-4890-8DCB-16C17FD803F1}"/>
              </a:ext>
            </a:extLst>
          </p:cNvPr>
          <p:cNvSpPr/>
          <p:nvPr/>
        </p:nvSpPr>
        <p:spPr>
          <a:xfrm>
            <a:off x="35496" y="3777961"/>
            <a:ext cx="1656184" cy="299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Abgerundetes Rechteck 7">
            <a:extLst>
              <a:ext uri="{FF2B5EF4-FFF2-40B4-BE49-F238E27FC236}">
                <a16:creationId xmlns:a16="http://schemas.microsoft.com/office/drawing/2014/main" id="{8843263B-65E6-4E34-9032-83DFC884EF89}"/>
              </a:ext>
            </a:extLst>
          </p:cNvPr>
          <p:cNvSpPr/>
          <p:nvPr/>
        </p:nvSpPr>
        <p:spPr>
          <a:xfrm>
            <a:off x="35496" y="5722177"/>
            <a:ext cx="6408712" cy="299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Abgerundetes Rechteck 7">
            <a:extLst>
              <a:ext uri="{FF2B5EF4-FFF2-40B4-BE49-F238E27FC236}">
                <a16:creationId xmlns:a16="http://schemas.microsoft.com/office/drawing/2014/main" id="{486B6048-DB37-47D2-BBBB-40CE27A7BC34}"/>
              </a:ext>
            </a:extLst>
          </p:cNvPr>
          <p:cNvSpPr/>
          <p:nvPr/>
        </p:nvSpPr>
        <p:spPr>
          <a:xfrm>
            <a:off x="35496" y="5074106"/>
            <a:ext cx="7272808" cy="2722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407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6368C-9198-4509-9562-D0586C31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Actorvalue</a:t>
            </a:r>
            <a:r>
              <a:rPr lang="de-DE" dirty="0"/>
              <a:t> per </a:t>
            </a:r>
            <a:r>
              <a:rPr lang="de-DE" dirty="0" err="1"/>
              <a:t>Get</a:t>
            </a:r>
            <a:r>
              <a:rPr lang="de-DE" dirty="0"/>
              <a:t>-Request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51DC0-A57F-4DE9-936F-E7B5217DE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/>
              <a:t>Dank an Ferdinand Hell (</a:t>
            </a:r>
            <a:r>
              <a:rPr lang="de-DE" sz="2000" dirty="0" err="1"/>
              <a:t>Htl</a:t>
            </a:r>
            <a:r>
              <a:rPr lang="de-DE" sz="2000" dirty="0"/>
              <a:t> Wels)!</a:t>
            </a:r>
          </a:p>
          <a:p>
            <a:r>
              <a:rPr lang="de-DE" sz="2000" dirty="0"/>
              <a:t>Der Value des gewählten Aktors soll auch per </a:t>
            </a:r>
            <a:r>
              <a:rPr lang="de-DE" sz="2000" dirty="0" err="1"/>
              <a:t>Get</a:t>
            </a:r>
            <a:r>
              <a:rPr lang="de-DE" sz="2000" dirty="0"/>
              <a:t>-Request </a:t>
            </a:r>
            <a:r>
              <a:rPr lang="de-DE" sz="2000" dirty="0" err="1"/>
              <a:t>setzbar</a:t>
            </a:r>
            <a:r>
              <a:rPr lang="de-DE" sz="2000" dirty="0"/>
              <a:t> sein</a:t>
            </a:r>
          </a:p>
          <a:p>
            <a:r>
              <a:rPr lang="de-DE" sz="2000" dirty="0"/>
              <a:t>Mit Fehlerbehandlung</a:t>
            </a:r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AD50BF-C1E4-40FF-AEAE-6441FC5D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5810250" cy="1419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DF7CD7C-2605-4EF7-AAA4-B1F3CC88B18E}"/>
              </a:ext>
            </a:extLst>
          </p:cNvPr>
          <p:cNvSpPr txBox="1"/>
          <p:nvPr/>
        </p:nvSpPr>
        <p:spPr>
          <a:xfrm rot="20109396">
            <a:off x="7680520" y="5581581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606C83-8252-4CBE-B776-B1B926523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22" y="4188356"/>
            <a:ext cx="5457825" cy="12287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E82C6A6-4B28-43BA-B8D3-A6E55E585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77" y="5317113"/>
            <a:ext cx="5191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47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A4AED-D2B5-45B2-ACDF-C77863FA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Help-Page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10A65-F561-49A7-83BF-480FDC1F28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Als Kopiervorlage für die Befehle</a:t>
            </a:r>
          </a:p>
          <a:p>
            <a:r>
              <a:rPr lang="de-DE" sz="2400" dirty="0"/>
              <a:t>Auf Anregung von Robert Reder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B49047-4AEE-4308-A065-BAF30EF4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93174"/>
            <a:ext cx="8273816" cy="280831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6ED9F69-0345-47D3-BF55-726F8524D1EE}"/>
              </a:ext>
            </a:extLst>
          </p:cNvPr>
          <p:cNvSpPr txBox="1"/>
          <p:nvPr/>
        </p:nvSpPr>
        <p:spPr>
          <a:xfrm rot="20109396">
            <a:off x="7680520" y="5221541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8946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B0D2E-6963-4769-AA0F-9239EA64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6C60C9-3A85-4C39-A37C-5BE3681E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8840"/>
            <a:ext cx="9144000" cy="1250272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8AA94-1A83-4F82-A122-D6E7231A7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268760"/>
            <a:ext cx="8207375" cy="4608165"/>
          </a:xfrm>
        </p:spPr>
        <p:txBody>
          <a:bodyPr/>
          <a:lstStyle/>
          <a:p>
            <a:r>
              <a:rPr lang="de-DE" sz="2400" dirty="0"/>
              <a:t>Konfiguration per WiFi-Manager oder http-Server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Übertragung von Messwerten über MQTT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696B5C-6957-4506-A9E6-29A98729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149080"/>
            <a:ext cx="8626613" cy="17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071-264F-43C4-987F-16195309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Kontrolle per </a:t>
            </a:r>
            <a:r>
              <a:rPr lang="de-DE" dirty="0" err="1"/>
              <a:t>Mqtt.fx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07B4B0-ACB5-4AA0-9166-648F025F9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7BD8DA-986A-4CD1-838E-CCC2E5F9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45257"/>
            <a:ext cx="7056784" cy="50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F46F0-03E5-43D3-8FE5-18BA7AE5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muss implementiert werden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82D8E-6B7A-421E-A2EA-0B06CEA4F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DE" sz="2000" dirty="0"/>
              <a:t>Anwendungsspezifische Sensoren und Aktoren</a:t>
            </a:r>
          </a:p>
          <a:p>
            <a:r>
              <a:rPr lang="de-DE" sz="2000" dirty="0"/>
              <a:t>Ableitung von den abstrakten Basisklassen Sensor und Actor</a:t>
            </a:r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542910-82D2-42F9-A733-9157FA01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2" y="1772816"/>
            <a:ext cx="8428095" cy="223224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CF4969E-543D-47CE-9A6A-3F105456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21088"/>
            <a:ext cx="826605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B4BFB-84D4-41FB-BABD-FA75AB00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Dht22-Temperatursensor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13A5D-F606-444F-BD08-17DA6AC9D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D6F7BC-E7D5-4909-90CA-55F09DAB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412776"/>
            <a:ext cx="806947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62F86-B3EE-443C-9C80-2DF0FD24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9016D2-5225-4EEC-9513-8896B7307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39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0BDDD-C2C1-4A8F-890E-F7FE25F7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verwendeter Sensoren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BF8F0-F58C-4D81-9AF9-E505A6E69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97099"/>
            <a:ext cx="8207375" cy="4608165"/>
          </a:xfrm>
        </p:spPr>
        <p:txBody>
          <a:bodyPr/>
          <a:lstStyle/>
          <a:p>
            <a:r>
              <a:rPr lang="de-DE" sz="2000" dirty="0"/>
              <a:t>Dht22 ist die </a:t>
            </a:r>
            <a:r>
              <a:rPr lang="de-DE" sz="2000" dirty="0" err="1"/>
              <a:t>Basislibrary</a:t>
            </a:r>
            <a:r>
              <a:rPr lang="de-DE" sz="2000" dirty="0"/>
              <a:t> für das Device</a:t>
            </a:r>
          </a:p>
          <a:p>
            <a:r>
              <a:rPr lang="de-DE" sz="2000" dirty="0"/>
              <a:t>Jeder Messwert des Sensors muss separat abgefragt werden</a:t>
            </a:r>
          </a:p>
          <a:p>
            <a:pPr lvl="1"/>
            <a:r>
              <a:rPr lang="de-DE" sz="1800" dirty="0"/>
              <a:t>Eigener Sensor für </a:t>
            </a:r>
            <a:r>
              <a:rPr lang="de-DE" sz="1800" dirty="0" err="1"/>
              <a:t>Temperature</a:t>
            </a:r>
            <a:r>
              <a:rPr lang="de-DE" sz="1800" dirty="0"/>
              <a:t> und </a:t>
            </a:r>
            <a:r>
              <a:rPr lang="de-DE" sz="1800" dirty="0" err="1"/>
              <a:t>Humidity</a:t>
            </a:r>
            <a:endParaRPr lang="de-DE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14173-4406-EB46-B89B-8B8E7D4AA3CB}"/>
              </a:ext>
            </a:extLst>
          </p:cNvPr>
          <p:cNvSpPr/>
          <p:nvPr/>
        </p:nvSpPr>
        <p:spPr>
          <a:xfrm>
            <a:off x="755576" y="2708920"/>
            <a:ext cx="8291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Menlo" panose="020B0609030804020204" pitchFamily="49" charset="0"/>
              </a:rPr>
              <a:t>// &gt;&gt;&gt;&gt;&gt;&gt;&gt;&gt;&gt;&gt;&gt;&gt;&gt;&gt;&gt;&gt;&gt;&gt;&gt;&gt;&gt;&gt; </a:t>
            </a:r>
            <a:r>
              <a:rPr lang="en-US" sz="2400" dirty="0" err="1">
                <a:solidFill>
                  <a:srgbClr val="008000"/>
                </a:solidFill>
                <a:latin typeface="Menlo" panose="020B0609030804020204" pitchFamily="49" charset="0"/>
              </a:rPr>
              <a:t>Nodespezifisch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&lt;Dht22.h&gt;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&lt;Dht22_Temperature.h&gt;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&lt;Dht22_Humidity.h&gt;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Dht22 *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dhtSensorPtr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Dht22(D1);</a:t>
            </a:r>
          </a:p>
          <a:p>
            <a:r>
              <a:rPr lang="en-US" sz="2400" dirty="0">
                <a:solidFill>
                  <a:srgbClr val="008000"/>
                </a:solidFill>
                <a:latin typeface="Menlo" panose="020B0609030804020204" pitchFamily="49" charset="0"/>
              </a:rPr>
              <a:t>//&lt;&lt;&lt;&lt;&lt;&lt;&lt;&lt;&lt;&lt;&lt;&lt;&lt;&lt;&lt;&lt;&lt;&lt;&lt;&lt;&lt;&lt;&lt;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DB1B0-8812-BE4B-BF6D-B260759B0317}"/>
              </a:ext>
            </a:extLst>
          </p:cNvPr>
          <p:cNvSpPr/>
          <p:nvPr/>
        </p:nvSpPr>
        <p:spPr>
          <a:xfrm>
            <a:off x="190750" y="2492896"/>
            <a:ext cx="8762500" cy="309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1F8A5-F3E3-7B42-AD0E-83197CA0EF74}"/>
              </a:ext>
            </a:extLst>
          </p:cNvPr>
          <p:cNvSpPr txBox="1"/>
          <p:nvPr/>
        </p:nvSpPr>
        <p:spPr>
          <a:xfrm>
            <a:off x="7662389" y="5404573"/>
            <a:ext cx="112082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F6931-A072-D34A-A054-E5D30F7216CB}"/>
              </a:ext>
            </a:extLst>
          </p:cNvPr>
          <p:cNvSpPr/>
          <p:nvPr/>
        </p:nvSpPr>
        <p:spPr>
          <a:xfrm>
            <a:off x="251520" y="2697882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Dht22_Temperature::Dht22_Temperature(Dht22*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name,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unit,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threshold)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:Sensor(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thingName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name, unit, threshold)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Dht22_Temperature::measure()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temperature =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dht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getTemperature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setMeasurement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(temperature);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88893B-3DD5-4C82-93CE-DBEEB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Dht22_Temperature  - Wrapper über Dht22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BB1CC-5EEB-45A5-AEB3-887EA4A46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97100"/>
            <a:ext cx="8207375" cy="1306488"/>
          </a:xfrm>
        </p:spPr>
        <p:txBody>
          <a:bodyPr/>
          <a:lstStyle/>
          <a:p>
            <a:r>
              <a:rPr lang="de-DE" sz="2000" dirty="0" err="1"/>
              <a:t>measure</a:t>
            </a:r>
            <a:r>
              <a:rPr lang="de-DE" sz="2000" dirty="0"/>
              <a:t>() liefert aktuellen Messwert der Temperatur des Dht22</a:t>
            </a:r>
          </a:p>
          <a:p>
            <a:r>
              <a:rPr lang="de-DE" sz="2000" dirty="0"/>
              <a:t>Dht22 Details </a:t>
            </a:r>
            <a:r>
              <a:rPr lang="de-DE" sz="2000" dirty="0">
                <a:sym typeface="Wingdings" panose="05000000000000000000" pitchFamily="2" charset="2"/>
              </a:rPr>
              <a:t> eigene Präsentation</a:t>
            </a:r>
            <a:endParaRPr lang="de-DE" sz="2000" dirty="0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DC20E2D2-7769-41D3-9A6B-A26286BEC8F2}"/>
              </a:ext>
            </a:extLst>
          </p:cNvPr>
          <p:cNvSpPr/>
          <p:nvPr/>
        </p:nvSpPr>
        <p:spPr>
          <a:xfrm>
            <a:off x="395536" y="4839682"/>
            <a:ext cx="5328592" cy="36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5F676252-1DB7-48F1-AF4C-6EC971AE7504}"/>
              </a:ext>
            </a:extLst>
          </p:cNvPr>
          <p:cNvSpPr/>
          <p:nvPr/>
        </p:nvSpPr>
        <p:spPr>
          <a:xfrm>
            <a:off x="467544" y="5199722"/>
            <a:ext cx="5328592" cy="36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E6F98439-6036-4C9B-B275-B26965370C07}"/>
              </a:ext>
            </a:extLst>
          </p:cNvPr>
          <p:cNvSpPr/>
          <p:nvPr/>
        </p:nvSpPr>
        <p:spPr>
          <a:xfrm>
            <a:off x="467544" y="3645024"/>
            <a:ext cx="1584176" cy="36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51BB8-ADDC-424D-9E21-1DE5D0DC2D04}"/>
              </a:ext>
            </a:extLst>
          </p:cNvPr>
          <p:cNvSpPr/>
          <p:nvPr/>
        </p:nvSpPr>
        <p:spPr>
          <a:xfrm>
            <a:off x="190750" y="2492896"/>
            <a:ext cx="8762500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E6325-9A63-A644-81F0-4E85F59F3B31}"/>
              </a:ext>
            </a:extLst>
          </p:cNvPr>
          <p:cNvSpPr txBox="1"/>
          <p:nvPr/>
        </p:nvSpPr>
        <p:spPr>
          <a:xfrm>
            <a:off x="6079917" y="5664790"/>
            <a:ext cx="272388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Dht22_Temperature.cpp</a:t>
            </a:r>
          </a:p>
        </p:txBody>
      </p:sp>
    </p:spTree>
    <p:extLst>
      <p:ext uri="{BB962C8B-B14F-4D97-AF65-F5344CB8AC3E}">
        <p14:creationId xmlns:p14="http://schemas.microsoft.com/office/powerpoint/2010/main" val="4051371524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Office PowerPoint</Application>
  <PresentationFormat>Bildschirmpräsentation (4:3)</PresentationFormat>
  <Paragraphs>331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Arial</vt:lpstr>
      <vt:lpstr>Calibri</vt:lpstr>
      <vt:lpstr>Menlo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Thing mit Sensoren und Aktoren</vt:lpstr>
      <vt:lpstr>Klassendiagramm</vt:lpstr>
      <vt:lpstr>Verwendung</vt:lpstr>
      <vt:lpstr>Kontrolle per Mqtt.fx</vt:lpstr>
      <vt:lpstr>Was muss implementiert werden</vt:lpstr>
      <vt:lpstr>Beispiel: Dht22-Temperatursensor</vt:lpstr>
      <vt:lpstr>PowerPoint-Präsentation</vt:lpstr>
      <vt:lpstr>Definition verwendeter Sensoren</vt:lpstr>
      <vt:lpstr>Dht22_Temperature  - Wrapper über Dht22</vt:lpstr>
      <vt:lpstr>Basisklasse Sensor</vt:lpstr>
      <vt:lpstr>Verarbeitung des neuen Messwerts</vt:lpstr>
      <vt:lpstr>Payload-Kodierung ist überschreibbar</vt:lpstr>
      <vt:lpstr>Abstrakte Klasse Actor</vt:lpstr>
      <vt:lpstr>Actor – Mqtt Subscriber-Callback</vt:lpstr>
      <vt:lpstr>Decodierung Mqtt-Message</vt:lpstr>
      <vt:lpstr>Actor – Sync gesetzten Wert</vt:lpstr>
      <vt:lpstr>MapStateValue wieder flexibel</vt:lpstr>
      <vt:lpstr>Spezieller Sensor - Temperatur</vt:lpstr>
      <vt:lpstr>Actor PowerSwitch</vt:lpstr>
      <vt:lpstr>Thing initialisieren</vt:lpstr>
      <vt:lpstr>In loop() regelmäßig aktualisieren</vt:lpstr>
      <vt:lpstr>Thing - Überblick</vt:lpstr>
      <vt:lpstr>Details zur Listenverwaltung</vt:lpstr>
      <vt:lpstr>Detail - Thing</vt:lpstr>
      <vt:lpstr>Test Sensoren</vt:lpstr>
      <vt:lpstr>Test - Actor</vt:lpstr>
      <vt:lpstr>Actorvalue per Get-Request setzen</vt:lpstr>
      <vt:lpstr>Help-Page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657</cp:revision>
  <dcterms:created xsi:type="dcterms:W3CDTF">2011-08-18T07:37:01Z</dcterms:created>
  <dcterms:modified xsi:type="dcterms:W3CDTF">2018-11-15T18:52:47Z</dcterms:modified>
</cp:coreProperties>
</file>