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  <p:sldMasterId id="2147483686" r:id="rId2"/>
    <p:sldMasterId id="2147483693" r:id="rId3"/>
    <p:sldMasterId id="2147483698" r:id="rId4"/>
    <p:sldMasterId id="2147483675" r:id="rId5"/>
  </p:sldMasterIdLst>
  <p:notesMasterIdLst>
    <p:notesMasterId r:id="rId30"/>
  </p:notesMasterIdLst>
  <p:handoutMasterIdLst>
    <p:handoutMasterId r:id="rId31"/>
  </p:handoutMasterIdLst>
  <p:sldIdLst>
    <p:sldId id="614" r:id="rId6"/>
    <p:sldId id="583" r:id="rId7"/>
    <p:sldId id="596" r:id="rId8"/>
    <p:sldId id="594" r:id="rId9"/>
    <p:sldId id="593" r:id="rId10"/>
    <p:sldId id="595" r:id="rId11"/>
    <p:sldId id="589" r:id="rId12"/>
    <p:sldId id="604" r:id="rId13"/>
    <p:sldId id="590" r:id="rId14"/>
    <p:sldId id="605" r:id="rId15"/>
    <p:sldId id="606" r:id="rId16"/>
    <p:sldId id="607" r:id="rId17"/>
    <p:sldId id="608" r:id="rId18"/>
    <p:sldId id="609" r:id="rId19"/>
    <p:sldId id="597" r:id="rId20"/>
    <p:sldId id="610" r:id="rId21"/>
    <p:sldId id="599" r:id="rId22"/>
    <p:sldId id="600" r:id="rId23"/>
    <p:sldId id="601" r:id="rId24"/>
    <p:sldId id="602" r:id="rId25"/>
    <p:sldId id="603" r:id="rId26"/>
    <p:sldId id="611" r:id="rId27"/>
    <p:sldId id="612" r:id="rId28"/>
    <p:sldId id="613" r:id="rId29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5" autoAdjust="0"/>
    <p:restoredTop sz="94737" autoAdjust="0"/>
  </p:normalViewPr>
  <p:slideViewPr>
    <p:cSldViewPr>
      <p:cViewPr varScale="1">
        <p:scale>
          <a:sx n="127" d="100"/>
          <a:sy n="127" d="100"/>
        </p:scale>
        <p:origin x="2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11.03.18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11.03.18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975" y="-674688"/>
            <a:ext cx="9421813" cy="706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 userDrawn="1"/>
        </p:nvSpPr>
        <p:spPr>
          <a:xfrm>
            <a:off x="-180975" y="4437063"/>
            <a:ext cx="9648825" cy="2520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4" name="Rechteck 3"/>
          <p:cNvSpPr/>
          <p:nvPr userDrawn="1"/>
        </p:nvSpPr>
        <p:spPr>
          <a:xfrm>
            <a:off x="4859338" y="0"/>
            <a:ext cx="3816350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9363" y="260350"/>
            <a:ext cx="34004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7"/>
          <p:cNvSpPr txBox="1">
            <a:spLocks noChangeArrowheads="1"/>
          </p:cNvSpPr>
          <p:nvPr userDrawn="1"/>
        </p:nvSpPr>
        <p:spPr>
          <a:xfrm>
            <a:off x="469900" y="1700213"/>
            <a:ext cx="7485063" cy="1081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Hier fügen Sie den </a:t>
            </a:r>
            <a:b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Titel der Präsentation ein.</a:t>
            </a:r>
            <a:endParaRPr lang="de-DE" sz="3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7" name="Rectangle 28"/>
          <p:cNvSpPr txBox="1">
            <a:spLocks noChangeArrowheads="1"/>
          </p:cNvSpPr>
          <p:nvPr userDrawn="1"/>
        </p:nvSpPr>
        <p:spPr>
          <a:xfrm>
            <a:off x="469900" y="3062288"/>
            <a:ext cx="7510463" cy="584200"/>
          </a:xfrm>
          <a:prstGeom prst="rect">
            <a:avLst/>
          </a:prstGeom>
        </p:spPr>
        <p:txBody>
          <a:bodyPr/>
          <a:lstStyle>
            <a:lvl1pPr marL="26987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95350" indent="-354013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34302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90700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 sz="2400" noProof="1"/>
              <a:t>Fügen Sie hier den Untertitel ein.</a:t>
            </a:r>
            <a:endParaRPr lang="de-DE" sz="240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4837113"/>
            <a:ext cx="6553200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0000">
                <a:schemeClr val="bg1">
                  <a:lumMod val="65000"/>
                </a:schemeClr>
              </a:gs>
              <a:gs pos="0">
                <a:schemeClr val="tx1">
                  <a:lumMod val="61000"/>
                  <a:lumOff val="39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0117" name="Grafik 6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D1B3A30B-827A-41C3-9327-D27E88FC99E1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0246" name="Grafik 6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C00000"/>
              </a:gs>
              <a:gs pos="0">
                <a:srgbClr val="A40000">
                  <a:lumMod val="100000"/>
                </a:srgbClr>
              </a:gs>
              <a:gs pos="50000">
                <a:srgbClr val="D60000"/>
              </a:gs>
              <a:gs pos="100000">
                <a:srgbClr val="A80000">
                  <a:lumMod val="98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7414" name="Grafik 6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6DD54E4-5D87-4DDA-86A7-5D3265BB197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24582" name="Grafik 6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E0A7362-2F94-4D89-A5F0-263D764F0B24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30726" name="Grafik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268413"/>
            <a:ext cx="822960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046146C9-533C-4473-A975-7739642B77B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electroschematics.com/wp-content/uploads/2015/02/DHT22-datasheet.pdf" TargetMode="Externa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dn-shop.adafruit.com/datasheets/Digital+humidity+and+temperature+sensor+AM2302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afruit/DHT-sensor-library" TargetMode="External"/><Relationship Id="rId2" Type="http://schemas.openxmlformats.org/officeDocument/2006/relationships/hyperlink" Target="https://learn.adafruit.com/dht/overview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9672A0-5EAD-0C47-8867-8D9C509E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10952-3D16-9748-9621-5DB2CE800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9600" b="1" dirty="0"/>
              <a:t>DHT22 </a:t>
            </a:r>
            <a:r>
              <a:rPr lang="en-US" sz="6600" b="1" dirty="0" err="1"/>
              <a:t>mit</a:t>
            </a:r>
            <a:r>
              <a:rPr lang="en-US" sz="9600" b="1" dirty="0"/>
              <a:t> ISR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173B35-4126-914B-8563-F931DC844882}"/>
              </a:ext>
            </a:extLst>
          </p:cNvPr>
          <p:cNvSpPr txBox="1"/>
          <p:nvPr/>
        </p:nvSpPr>
        <p:spPr>
          <a:xfrm>
            <a:off x="2213822" y="4437112"/>
            <a:ext cx="4716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Interrupt Service Routine</a:t>
            </a:r>
          </a:p>
        </p:txBody>
      </p:sp>
    </p:spTree>
    <p:extLst>
      <p:ext uri="{BB962C8B-B14F-4D97-AF65-F5344CB8AC3E}">
        <p14:creationId xmlns:p14="http://schemas.microsoft.com/office/powerpoint/2010/main" val="1652923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77BF4-38E0-4CE3-BD16-AB6A37B2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Ausgabe der Daten nicht zeitkritisch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77A948-7F7B-4FC4-9E36-0387B473BD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1"/>
            <a:ext cx="8207375" cy="864096"/>
          </a:xfrm>
        </p:spPr>
        <p:txBody>
          <a:bodyPr/>
          <a:lstStyle/>
          <a:p>
            <a:r>
              <a:rPr lang="de-DE" sz="2400" dirty="0"/>
              <a:t>Wenn Temperatur von Hauptprogramm abgefragt wird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12BE0-34A3-E340-A36E-2E6EB47BF53A}"/>
              </a:ext>
            </a:extLst>
          </p:cNvPr>
          <p:cNvSpPr/>
          <p:nvPr/>
        </p:nvSpPr>
        <p:spPr>
          <a:xfrm>
            <a:off x="450041" y="2132856"/>
            <a:ext cx="1029714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Menlo" panose="020B0609030804020204" pitchFamily="49" charset="0"/>
              </a:rPr>
              <a:t>//</a:t>
            </a:r>
            <a:r>
              <a:rPr lang="en-US" sz="1400" dirty="0" err="1">
                <a:solidFill>
                  <a:srgbClr val="008000"/>
                </a:solidFill>
                <a:latin typeface="Menlo" panose="020B0609030804020204" pitchFamily="49" charset="0"/>
              </a:rPr>
              <a:t>boolean</a:t>
            </a:r>
            <a:r>
              <a:rPr lang="en-US" sz="1400" dirty="0">
                <a:solidFill>
                  <a:srgbClr val="008000"/>
                </a:solidFill>
                <a:latin typeface="Menlo" panose="020B0609030804020204" pitchFamily="49" charset="0"/>
              </a:rPr>
              <a:t> S == Scale. True == Fahrenheit; False == </a:t>
            </a:r>
            <a:r>
              <a:rPr lang="en-US" sz="1400" dirty="0" err="1">
                <a:solidFill>
                  <a:srgbClr val="008000"/>
                </a:solidFill>
                <a:latin typeface="Menlo" panose="020B0609030804020204" pitchFamily="49" charset="0"/>
              </a:rPr>
              <a:t>Celcius</a:t>
            </a: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DHT::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readTemperature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S, 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force) {</a:t>
            </a:r>
          </a:p>
          <a:p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  float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f = NAN;    </a:t>
            </a:r>
            <a:r>
              <a:rPr lang="en-US" sz="1400" dirty="0">
                <a:solidFill>
                  <a:srgbClr val="008000"/>
                </a:solidFill>
                <a:latin typeface="Menlo" panose="020B0609030804020204" pitchFamily="49" charset="0"/>
              </a:rPr>
              <a:t>//NAN ... Not a Number</a:t>
            </a: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(!S){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Serial.print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Menlo" panose="020B0609030804020204" pitchFamily="49" charset="0"/>
              </a:rPr>
              <a:t>"Timestamps: "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    for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09885A"/>
                </a:solidFill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&lt;TIMESTAMPS;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++){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Serial.print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(_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changingEdgeMicroSeconds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]-_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changingEdgeMicroSeconds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[i-</a:t>
            </a:r>
            <a:r>
              <a:rPr lang="en-US" sz="1400" dirty="0">
                <a:solidFill>
                  <a:srgbClr val="09885A"/>
                </a:solidFill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      if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(i%</a:t>
            </a:r>
            <a:r>
              <a:rPr lang="en-US" sz="1400" dirty="0">
                <a:solidFill>
                  <a:srgbClr val="09885A"/>
                </a:solidFill>
                <a:latin typeface="Menlo" panose="020B060903080402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==</a:t>
            </a:r>
            <a:r>
              <a:rPr lang="en-US" sz="1400" dirty="0">
                <a:solidFill>
                  <a:srgbClr val="09885A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Serial.print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Menlo" panose="020B0609030804020204" pitchFamily="49" charset="0"/>
              </a:rPr>
              <a:t>";"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  }</a:t>
            </a:r>
          </a:p>
          <a:p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      else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Serial.println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  }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f;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24CBD3-7894-D54D-8DAB-701E90532A62}"/>
              </a:ext>
            </a:extLst>
          </p:cNvPr>
          <p:cNvSpPr/>
          <p:nvPr/>
        </p:nvSpPr>
        <p:spPr>
          <a:xfrm>
            <a:off x="190750" y="1943165"/>
            <a:ext cx="8762500" cy="4006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1F842-6FB9-7042-BF01-01AC3FBB3B1E}"/>
              </a:ext>
            </a:extLst>
          </p:cNvPr>
          <p:cNvSpPr txBox="1"/>
          <p:nvPr/>
        </p:nvSpPr>
        <p:spPr>
          <a:xfrm>
            <a:off x="450041" y="1707208"/>
            <a:ext cx="135165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DHT22.cpp</a:t>
            </a:r>
          </a:p>
        </p:txBody>
      </p:sp>
    </p:spTree>
    <p:extLst>
      <p:ext uri="{BB962C8B-B14F-4D97-AF65-F5344CB8AC3E}">
        <p14:creationId xmlns:p14="http://schemas.microsoft.com/office/powerpoint/2010/main" val="1557004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93E50-0E3A-4BEA-9240-F9ECC22A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ISR wird offensichtlich nie ausgelöst?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9BFCF7-FA80-4D2C-A652-ED0C1F4D86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8B0B732-EACA-470B-9E5A-34B466CE3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015379"/>
            <a:ext cx="5498544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10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1E84D-A264-445D-82E2-96FBEE173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-Library sperrt Interrupt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0F11AC-1AF6-4D7C-896C-F7D07EF38C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Wir haben ISR nicht registriert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76CD11-8ECA-F74A-B889-E93D68B0F69B}"/>
              </a:ext>
            </a:extLst>
          </p:cNvPr>
          <p:cNvSpPr/>
          <p:nvPr/>
        </p:nvSpPr>
        <p:spPr>
          <a:xfrm>
            <a:off x="391886" y="2619498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uint32_t cycles[</a:t>
            </a:r>
            <a:r>
              <a:rPr lang="en-US" sz="1400" dirty="0">
                <a:solidFill>
                  <a:srgbClr val="09885A"/>
                </a:solidFill>
                <a:latin typeface="Menlo" panose="020B0609030804020204" pitchFamily="49" charset="0"/>
              </a:rPr>
              <a:t>80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8000"/>
                </a:solidFill>
                <a:latin typeface="Menlo" panose="020B0609030804020204" pitchFamily="49" charset="0"/>
              </a:rPr>
              <a:t>// Turn off interrupts temporarily because the next sections are timing critical</a:t>
            </a: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Menlo" panose="020B0609030804020204" pitchFamily="49" charset="0"/>
              </a:rPr>
              <a:t>// and we don't want any interruptions.</a:t>
            </a: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InterruptLock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lock;</a:t>
            </a:r>
          </a:p>
          <a:p>
            <a:b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Menlo" panose="020B0609030804020204" pitchFamily="49" charset="0"/>
              </a:rPr>
              <a:t>// End the start signal by setting data line high for 40 microseconds.</a:t>
            </a: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digitalWrite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(_pin, HIGH);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delayMicroseconds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Menlo" panose="020B0609030804020204" pitchFamily="49" charset="0"/>
              </a:rPr>
              <a:t>40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Abgerundetes Rechteck 6">
            <a:extLst>
              <a:ext uri="{FF2B5EF4-FFF2-40B4-BE49-F238E27FC236}">
                <a16:creationId xmlns:a16="http://schemas.microsoft.com/office/drawing/2014/main" id="{5423B790-5142-4902-9C56-80F7C731044E}"/>
              </a:ext>
            </a:extLst>
          </p:cNvPr>
          <p:cNvSpPr/>
          <p:nvPr/>
        </p:nvSpPr>
        <p:spPr>
          <a:xfrm>
            <a:off x="468312" y="3501008"/>
            <a:ext cx="792011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199D44-D881-0949-8C4F-A204476C9F09}"/>
              </a:ext>
            </a:extLst>
          </p:cNvPr>
          <p:cNvSpPr/>
          <p:nvPr/>
        </p:nvSpPr>
        <p:spPr>
          <a:xfrm>
            <a:off x="190750" y="2195573"/>
            <a:ext cx="8762500" cy="2817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2FBE81-96F7-DA44-A367-3534966D4EB1}"/>
              </a:ext>
            </a:extLst>
          </p:cNvPr>
          <p:cNvSpPr txBox="1"/>
          <p:nvPr/>
        </p:nvSpPr>
        <p:spPr>
          <a:xfrm>
            <a:off x="450041" y="1988840"/>
            <a:ext cx="135165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DHT22.cpp</a:t>
            </a:r>
          </a:p>
        </p:txBody>
      </p:sp>
    </p:spTree>
    <p:extLst>
      <p:ext uri="{BB962C8B-B14F-4D97-AF65-F5344CB8AC3E}">
        <p14:creationId xmlns:p14="http://schemas.microsoft.com/office/powerpoint/2010/main" val="2761470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C2D83CA-5895-A743-B2BA-707E3B028B4D}"/>
              </a:ext>
            </a:extLst>
          </p:cNvPr>
          <p:cNvSpPr/>
          <p:nvPr/>
        </p:nvSpPr>
        <p:spPr>
          <a:xfrm>
            <a:off x="431540" y="1048082"/>
            <a:ext cx="82552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uint32_t cycles[</a:t>
            </a:r>
            <a:r>
              <a:rPr lang="en-US" sz="1400" dirty="0">
                <a:solidFill>
                  <a:srgbClr val="09885A"/>
                </a:solidFill>
                <a:latin typeface="Menlo" panose="020B0609030804020204" pitchFamily="49" charset="0"/>
              </a:rPr>
              <a:t>80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8000"/>
                </a:solidFill>
                <a:latin typeface="Menlo" panose="020B0609030804020204" pitchFamily="49" charset="0"/>
              </a:rPr>
              <a:t>  //</a:t>
            </a:r>
            <a:r>
              <a:rPr lang="en-US" sz="1400" dirty="0" err="1">
                <a:solidFill>
                  <a:srgbClr val="008000"/>
                </a:solidFill>
                <a:latin typeface="Menlo" panose="020B0609030804020204" pitchFamily="49" charset="0"/>
              </a:rPr>
              <a:t>InterruptLock</a:t>
            </a:r>
            <a:r>
              <a:rPr lang="en-US" sz="1400" dirty="0">
                <a:solidFill>
                  <a:srgbClr val="008000"/>
                </a:solidFill>
                <a:latin typeface="Menlo" panose="020B0609030804020204" pitchFamily="49" charset="0"/>
              </a:rPr>
              <a:t> lock;</a:t>
            </a: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digitalWrite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(_pin, HIGH);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delayMicroseconds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Menlo" panose="020B0609030804020204" pitchFamily="49" charset="0"/>
              </a:rPr>
              <a:t>40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pinMode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(_pin, INPUT_PULLUP);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attachInterrupt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digitalPinToInterrupt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(D1),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notifyChangingEdge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CHANGE);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delayMicroseconds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Menlo" panose="020B060903080402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Menlo" panose="020B0609030804020204" pitchFamily="49" charset="0"/>
              </a:rPr>
              <a:t>// Delay a bit to let sensor pull data line low.</a:t>
            </a: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expectPulse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(LOW) == </a:t>
            </a:r>
            <a:r>
              <a:rPr lang="en-US" sz="1400" dirty="0">
                <a:solidFill>
                  <a:srgbClr val="09885A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DEBUG_PRINTLN(F(</a:t>
            </a:r>
            <a:r>
              <a:rPr lang="en-US" sz="1400" dirty="0">
                <a:solidFill>
                  <a:srgbClr val="A31515"/>
                </a:solidFill>
                <a:latin typeface="Menlo" panose="020B0609030804020204" pitchFamily="49" charset="0"/>
              </a:rPr>
              <a:t>"Timeout waiting for start signal low pulse."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_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lastresult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    return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_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lastresult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expectPulse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(HIGH) == </a:t>
            </a:r>
            <a:r>
              <a:rPr lang="en-US" sz="1400" dirty="0">
                <a:solidFill>
                  <a:srgbClr val="09885A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DEBUG_PRINTLN(F(</a:t>
            </a:r>
            <a:r>
              <a:rPr lang="en-US" sz="1400" dirty="0">
                <a:solidFill>
                  <a:srgbClr val="A31515"/>
                </a:solidFill>
                <a:latin typeface="Menlo" panose="020B0609030804020204" pitchFamily="49" charset="0"/>
              </a:rPr>
              <a:t>"Timeout waiting for start signal high pulse."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_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lastresult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    return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_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lastresult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  for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09885A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sz="1400" dirty="0">
                <a:solidFill>
                  <a:srgbClr val="09885A"/>
                </a:solidFill>
                <a:latin typeface="Menlo" panose="020B0609030804020204" pitchFamily="49" charset="0"/>
              </a:rPr>
              <a:t>80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+=</a:t>
            </a:r>
            <a:r>
              <a:rPr lang="en-US" sz="1400" dirty="0">
                <a:solidFill>
                  <a:srgbClr val="09885A"/>
                </a:solidFill>
                <a:latin typeface="Menlo" panose="020B060903080402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cycles[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expectPulse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(LOW);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cycles[i+</a:t>
            </a:r>
            <a:r>
              <a:rPr lang="en-US" sz="1400" dirty="0">
                <a:solidFill>
                  <a:srgbClr val="09885A"/>
                </a:solidFill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expectPulse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(HIGH);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detachInterrupt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digitalPinToInterrupt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(D1));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-US" sz="1400" dirty="0">
                <a:solidFill>
                  <a:srgbClr val="008000"/>
                </a:solidFill>
                <a:latin typeface="Menlo" panose="020B0609030804020204" pitchFamily="49" charset="0"/>
              </a:rPr>
              <a:t>// Timing critical code is now complete.</a:t>
            </a: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78EB09-746A-4EFD-9D5E-63205999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Interruptkonfiguration</a:t>
            </a:r>
            <a:endParaRPr lang="de-DE" dirty="0"/>
          </a:p>
        </p:txBody>
      </p:sp>
      <p:sp>
        <p:nvSpPr>
          <p:cNvPr id="6" name="Abgerundetes Rechteck 6">
            <a:extLst>
              <a:ext uri="{FF2B5EF4-FFF2-40B4-BE49-F238E27FC236}">
                <a16:creationId xmlns:a16="http://schemas.microsoft.com/office/drawing/2014/main" id="{7ABD1BA5-D79A-4081-BDBD-4F008DF12BD8}"/>
              </a:ext>
            </a:extLst>
          </p:cNvPr>
          <p:cNvSpPr/>
          <p:nvPr/>
        </p:nvSpPr>
        <p:spPr>
          <a:xfrm>
            <a:off x="683568" y="2348880"/>
            <a:ext cx="691276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745FDCEE-5B60-4089-830D-23496A57C4A9}"/>
              </a:ext>
            </a:extLst>
          </p:cNvPr>
          <p:cNvSpPr/>
          <p:nvPr/>
        </p:nvSpPr>
        <p:spPr>
          <a:xfrm>
            <a:off x="683568" y="1520441"/>
            <a:ext cx="691276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Abgerundetes Rechteck 6">
            <a:extLst>
              <a:ext uri="{FF2B5EF4-FFF2-40B4-BE49-F238E27FC236}">
                <a16:creationId xmlns:a16="http://schemas.microsoft.com/office/drawing/2014/main" id="{771E030B-519B-4DF4-B3DB-2CD241DA6ADD}"/>
              </a:ext>
            </a:extLst>
          </p:cNvPr>
          <p:cNvSpPr/>
          <p:nvPr/>
        </p:nvSpPr>
        <p:spPr>
          <a:xfrm>
            <a:off x="683568" y="5733256"/>
            <a:ext cx="691276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770E1D-CBD5-EA44-85A6-2502D9270F06}"/>
              </a:ext>
            </a:extLst>
          </p:cNvPr>
          <p:cNvSpPr/>
          <p:nvPr/>
        </p:nvSpPr>
        <p:spPr>
          <a:xfrm>
            <a:off x="190750" y="980728"/>
            <a:ext cx="8762500" cy="5328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033981-0A4C-9A48-BA69-97F691264E7B}"/>
              </a:ext>
            </a:extLst>
          </p:cNvPr>
          <p:cNvSpPr txBox="1"/>
          <p:nvPr/>
        </p:nvSpPr>
        <p:spPr>
          <a:xfrm>
            <a:off x="457200" y="723360"/>
            <a:ext cx="135165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DHT22.cpp</a:t>
            </a:r>
          </a:p>
        </p:txBody>
      </p:sp>
    </p:spTree>
    <p:extLst>
      <p:ext uri="{BB962C8B-B14F-4D97-AF65-F5344CB8AC3E}">
        <p14:creationId xmlns:p14="http://schemas.microsoft.com/office/powerpoint/2010/main" val="844793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C4BF3-0808-4972-BFEA-99CF6369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Endlich kommen Daten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CB3657-615B-4E07-8BA9-ED8543BCF0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6407943" cy="4608165"/>
          </a:xfrm>
        </p:spPr>
        <p:txBody>
          <a:bodyPr/>
          <a:lstStyle/>
          <a:p>
            <a:r>
              <a:rPr lang="de-DE" sz="2400" dirty="0"/>
              <a:t>Interrupts nicht sperren</a:t>
            </a:r>
          </a:p>
          <a:p>
            <a:r>
              <a:rPr lang="de-DE" sz="2400" dirty="0"/>
              <a:t>Erfassungsroutine für GPIO-Interrupt registrieren</a:t>
            </a:r>
          </a:p>
          <a:p>
            <a:r>
              <a:rPr lang="de-DE" sz="2400" dirty="0"/>
              <a:t>Wenn Erfassung vorbei ist, ISR wieder abmelden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B03D415-6CA8-49C6-8977-49493F4B5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247" y="980555"/>
            <a:ext cx="1362666" cy="51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79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15AD2-7867-4CCE-AF5A-5524089B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Signalfolge evaluieren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FE497F-E243-4559-85D1-996B9A3E8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Ausgabe der Zeiten für LOW und HIGH</a:t>
            </a:r>
          </a:p>
          <a:p>
            <a:pPr lvl="1"/>
            <a:r>
              <a:rPr lang="de-DE" dirty="0"/>
              <a:t>Je Bit eine Zeile</a:t>
            </a:r>
          </a:p>
          <a:p>
            <a:pPr lvl="1"/>
            <a:r>
              <a:rPr lang="de-DE" dirty="0"/>
              <a:t>Startbits bereits ausgeblendet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sz="2400" dirty="0"/>
              <a:t>Werte in Editor kopieren und als </a:t>
            </a:r>
            <a:r>
              <a:rPr lang="de-DE" sz="2400" dirty="0" err="1"/>
              <a:t>csv</a:t>
            </a:r>
            <a:r>
              <a:rPr lang="de-DE" sz="2400" dirty="0"/>
              <a:t> speichern </a:t>
            </a:r>
          </a:p>
          <a:p>
            <a:pPr lvl="1"/>
            <a:r>
              <a:rPr lang="de-DE" dirty="0"/>
              <a:t>High-Zeiten werden in Excel analysiert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649C1F3-1D4F-48AA-B027-87B6D917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86" y="2780928"/>
            <a:ext cx="6962657" cy="187220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7BCEDB8-5933-430B-9008-9D1489EE0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352" y="981075"/>
            <a:ext cx="575639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74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6068C-1BFB-4728-9445-7BF6B179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Startsequenz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983C72-9166-48B2-B2D4-5623AF860C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ESP startet die Messung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4269779-776D-4547-AFE0-8B30C8454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350880"/>
            <a:ext cx="7056784" cy="215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42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0D6FB9-C0D5-443C-BABF-DE259200E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Excel-Analyse der </a:t>
            </a:r>
            <a:r>
              <a:rPr lang="de-DE" dirty="0" err="1"/>
              <a:t>Timestamps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B2EEBB-4485-4C08-8523-5197B80D70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196752"/>
            <a:ext cx="4248472" cy="4608165"/>
          </a:xfrm>
        </p:spPr>
        <p:txBody>
          <a:bodyPr/>
          <a:lstStyle/>
          <a:p>
            <a:r>
              <a:rPr lang="de-DE" sz="2000" dirty="0"/>
              <a:t>Werte aus </a:t>
            </a:r>
            <a:r>
              <a:rPr lang="de-DE" sz="2000" dirty="0" err="1"/>
              <a:t>csv</a:t>
            </a:r>
            <a:r>
              <a:rPr lang="de-DE" sz="2000" dirty="0"/>
              <a:t>-Datei kopieren</a:t>
            </a:r>
          </a:p>
          <a:p>
            <a:r>
              <a:rPr lang="de-DE" sz="2000" dirty="0"/>
              <a:t>Interpretation laut Datenblatt</a:t>
            </a:r>
          </a:p>
          <a:p>
            <a:r>
              <a:rPr lang="de-DE" sz="2000" dirty="0"/>
              <a:t>Low-Zeiten sind sehr konstant</a:t>
            </a:r>
          </a:p>
          <a:p>
            <a:pPr lvl="1"/>
            <a:r>
              <a:rPr lang="de-DE" sz="1800" dirty="0"/>
              <a:t>53-54 Mikrosekunden im Byte</a:t>
            </a:r>
          </a:p>
          <a:p>
            <a:pPr lvl="1"/>
            <a:r>
              <a:rPr lang="de-DE" sz="1800" dirty="0"/>
              <a:t>64-67 Mikrosekunden zwischen den Bytes</a:t>
            </a:r>
          </a:p>
          <a:p>
            <a:r>
              <a:rPr lang="de-DE" sz="2000" dirty="0"/>
              <a:t>High-Zeiten ebenfalls</a:t>
            </a:r>
          </a:p>
          <a:p>
            <a:pPr lvl="1"/>
            <a:r>
              <a:rPr lang="de-DE" sz="1800" dirty="0"/>
              <a:t>26-27 Microsekunden für 0</a:t>
            </a:r>
          </a:p>
          <a:p>
            <a:pPr lvl="1"/>
            <a:r>
              <a:rPr lang="de-DE" sz="1800" dirty="0"/>
              <a:t>72-74 Mikrosekunden für 1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CC50E0-57A0-4B6B-BE1F-53564A2DC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537" y="983066"/>
            <a:ext cx="4464498" cy="496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34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0F860-DC84-4870-BBE5-3B89EDC9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Codierung der Bits aus HIGH-Impulslänge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B1F85D-4BBD-40C4-971C-9A8D0C5C10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000" dirty="0"/>
              <a:t>HIGH-Dauer zwischen 10 und 40 Mikrosekunden </a:t>
            </a:r>
            <a:r>
              <a:rPr lang="de-DE" sz="2000" dirty="0">
                <a:sym typeface="Wingdings" panose="05000000000000000000" pitchFamily="2" charset="2"/>
              </a:rPr>
              <a:t> 0</a:t>
            </a:r>
          </a:p>
          <a:p>
            <a:r>
              <a:rPr lang="de-DE" sz="2000" dirty="0"/>
              <a:t>HIGH-Dauer zwischen 60 und 90 Mikrosekunden </a:t>
            </a:r>
            <a:r>
              <a:rPr lang="de-DE" sz="2000" dirty="0">
                <a:sym typeface="Wingdings" panose="05000000000000000000" pitchFamily="2" charset="2"/>
              </a:rPr>
              <a:t> 1</a:t>
            </a:r>
            <a:endParaRPr lang="de-DE" sz="2000" dirty="0"/>
          </a:p>
          <a:p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F045E4F-B6A0-44CC-BD7F-B89A1DDA1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48880"/>
            <a:ext cx="8050662" cy="108012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05E24B0-6E98-4B8E-BA62-14C0AF85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809882"/>
            <a:ext cx="4186411" cy="290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5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4ACC0-A951-41F3-9BF7-1A0A36EF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Codierung der Byte-Values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ECD865-B4B1-4A2E-AFD4-E003789729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/>
              <a:t>Einfach mit dem Stellenwert des Bits gewichtet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D65639D-C7E2-4FA2-B899-B0D81CE06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32856"/>
            <a:ext cx="680961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4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91BE9-EE17-439E-AE5E-943B1836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DHT22 – nicht blockierend auslesen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4D6A7E-98EC-4BF1-89E3-9D8F7344D2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370623" cy="4631777"/>
          </a:xfrm>
        </p:spPr>
        <p:txBody>
          <a:bodyPr/>
          <a:lstStyle/>
          <a:p>
            <a:r>
              <a:rPr lang="de-DE" sz="2000" dirty="0"/>
              <a:t>DHT22 ist ein billiger Sensor für Temperatur und Luftfeuchtigkeit</a:t>
            </a:r>
          </a:p>
          <a:p>
            <a:r>
              <a:rPr lang="de-DE" sz="2000" dirty="0" err="1"/>
              <a:t>Properitäres</a:t>
            </a:r>
            <a:r>
              <a:rPr lang="de-DE" sz="2000" dirty="0"/>
              <a:t> Protokoll mit einer Datenleitung</a:t>
            </a:r>
          </a:p>
          <a:p>
            <a:pPr lvl="1"/>
            <a:r>
              <a:rPr lang="de-DE" sz="1800" dirty="0"/>
              <a:t>PWM-Signal</a:t>
            </a:r>
          </a:p>
          <a:p>
            <a:r>
              <a:rPr lang="de-DE" sz="2000" dirty="0"/>
              <a:t>Relativ langsamer Sensor</a:t>
            </a:r>
          </a:p>
          <a:p>
            <a:pPr lvl="1"/>
            <a:r>
              <a:rPr lang="de-DE" sz="1800" dirty="0"/>
              <a:t>Messwerte alle minimal 2 Sekunden</a:t>
            </a:r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endParaRPr lang="de-DE" sz="2000" dirty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dirty="0">
                <a:hlinkClick r:id="rId2"/>
              </a:rPr>
              <a:t>http://www.electroschematics.com/wp-content/uploads/2015/02/DHT22-datasheet.pdf</a:t>
            </a:r>
            <a:r>
              <a:rPr lang="de-DE" sz="1600" dirty="0"/>
              <a:t> </a:t>
            </a:r>
          </a:p>
          <a:p>
            <a:endParaRPr lang="de-DE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A8D569D-0F7A-4952-9AF7-85BB942E3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2144488"/>
            <a:ext cx="333083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36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0311E-DE5A-4E5B-B32A-667A2397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Humidity</a:t>
            </a:r>
            <a:r>
              <a:rPr lang="de-DE" dirty="0"/>
              <a:t> aus den Bits ermitteln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A77F98-C642-4D3D-B41E-4FCA11C90B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80728"/>
            <a:ext cx="8207375" cy="4608165"/>
          </a:xfrm>
        </p:spPr>
        <p:txBody>
          <a:bodyPr/>
          <a:lstStyle/>
          <a:p>
            <a:r>
              <a:rPr lang="de-DE" sz="2400" dirty="0"/>
              <a:t>Messwert ergibt sich aus der Summe der 16 Bits</a:t>
            </a:r>
          </a:p>
          <a:p>
            <a:pPr lvl="1"/>
            <a:r>
              <a:rPr lang="de-DE" sz="2000" dirty="0"/>
              <a:t>High-Byte muss 8 Stellen nach links geschoben werden</a:t>
            </a:r>
          </a:p>
          <a:p>
            <a:pPr lvl="1"/>
            <a:r>
              <a:rPr lang="de-DE" sz="2000" dirty="0"/>
              <a:t>Zehntelwerte müssen noch skaliert werden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291CBF-A708-4BF8-ADA2-1458121AF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420888"/>
            <a:ext cx="62579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32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516FE-EF4C-4CFD-9C62-3341AF59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Checksumme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852370-B7E7-4C0A-84D2-E5E77A34A1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052736"/>
            <a:ext cx="8207375" cy="4608165"/>
          </a:xfrm>
        </p:spPr>
        <p:txBody>
          <a:bodyPr/>
          <a:lstStyle/>
          <a:p>
            <a:r>
              <a:rPr lang="de-DE" sz="2400" dirty="0"/>
              <a:t>Summe aller vier Bytewerte muss Wert der Checksumme entsprechen</a:t>
            </a:r>
          </a:p>
          <a:p>
            <a:pPr lvl="1"/>
            <a:r>
              <a:rPr lang="de-DE" sz="2000" dirty="0"/>
              <a:t>Überlauf bei Summe wird ignoriert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B1C020D-08E4-47F1-9D84-5BFAE16D8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81" y="2684926"/>
            <a:ext cx="7656037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79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682B1D-D165-4E4C-955C-37686DDA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Gesamtablauf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AFE791-8847-482B-9819-B57CFC10C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B6B7FB8-7D72-4F65-8816-E97EFF280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9180512" cy="516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09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0323DB-AC8B-4B42-B918-27CCF25C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Messablauf selbst steuern ohne Blockade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675B46-F454-4CA2-AFA4-F6436A7723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7287" y="980728"/>
            <a:ext cx="8207375" cy="4608165"/>
          </a:xfrm>
        </p:spPr>
        <p:txBody>
          <a:bodyPr/>
          <a:lstStyle/>
          <a:p>
            <a:r>
              <a:rPr lang="de-DE" sz="1800" dirty="0"/>
              <a:t>Verschiedene Zustände im Messablauf durchlaufen</a:t>
            </a:r>
          </a:p>
          <a:p>
            <a:pPr lvl="1"/>
            <a:r>
              <a:rPr lang="de-DE" sz="1600" dirty="0"/>
              <a:t>INIT </a:t>
            </a:r>
          </a:p>
          <a:p>
            <a:pPr lvl="2"/>
            <a:r>
              <a:rPr lang="de-DE" sz="1400" dirty="0"/>
              <a:t>Legt PIN auf HIGH</a:t>
            </a:r>
          </a:p>
          <a:p>
            <a:pPr lvl="2"/>
            <a:r>
              <a:rPr lang="de-DE" sz="1600" dirty="0"/>
              <a:t>Initialisiert Array und Variablen</a:t>
            </a:r>
          </a:p>
          <a:p>
            <a:pPr lvl="2"/>
            <a:r>
              <a:rPr lang="de-DE" sz="1600" dirty="0"/>
              <a:t>Wartet 250 </a:t>
            </a:r>
            <a:r>
              <a:rPr lang="de-DE" sz="1600" dirty="0" err="1"/>
              <a:t>ms</a:t>
            </a:r>
            <a:endParaRPr lang="de-DE" sz="1600" dirty="0"/>
          </a:p>
          <a:p>
            <a:pPr lvl="1"/>
            <a:r>
              <a:rPr lang="de-DE" sz="1600" dirty="0"/>
              <a:t>PREPARE_MEASUREMENT_LOW</a:t>
            </a:r>
          </a:p>
          <a:p>
            <a:pPr lvl="2"/>
            <a:r>
              <a:rPr lang="de-DE" sz="1600" dirty="0"/>
              <a:t>Legt PIN auf LOW</a:t>
            </a:r>
          </a:p>
          <a:p>
            <a:pPr lvl="2"/>
            <a:r>
              <a:rPr lang="de-DE" sz="1600" dirty="0"/>
              <a:t>Wartet 20 </a:t>
            </a:r>
            <a:r>
              <a:rPr lang="de-DE" sz="1600" dirty="0" err="1"/>
              <a:t>ms</a:t>
            </a:r>
            <a:endParaRPr lang="de-DE" sz="1600" dirty="0"/>
          </a:p>
          <a:p>
            <a:pPr lvl="1"/>
            <a:r>
              <a:rPr lang="de-DE" sz="1600" dirty="0"/>
              <a:t>START_MEASUREMENT</a:t>
            </a:r>
          </a:p>
          <a:p>
            <a:pPr lvl="2"/>
            <a:r>
              <a:rPr lang="de-DE" sz="1600" dirty="0"/>
              <a:t>Schaltet auf INPUT</a:t>
            </a:r>
          </a:p>
          <a:p>
            <a:pPr lvl="2"/>
            <a:r>
              <a:rPr lang="de-DE" sz="1600" dirty="0"/>
              <a:t>Registriert die ISR</a:t>
            </a:r>
          </a:p>
          <a:p>
            <a:pPr lvl="2"/>
            <a:r>
              <a:rPr lang="de-DE" sz="1600" dirty="0"/>
              <a:t>Wartet 100 </a:t>
            </a:r>
            <a:r>
              <a:rPr lang="de-DE" sz="1600" dirty="0" err="1"/>
              <a:t>ms</a:t>
            </a:r>
            <a:r>
              <a:rPr lang="de-DE" sz="1600" dirty="0"/>
              <a:t>, bis alle Messdaten eingelangt sind</a:t>
            </a:r>
          </a:p>
          <a:p>
            <a:pPr lvl="1"/>
            <a:r>
              <a:rPr lang="de-DE" sz="1800" dirty="0"/>
              <a:t>DO_READING</a:t>
            </a:r>
          </a:p>
          <a:p>
            <a:pPr lvl="2"/>
            <a:r>
              <a:rPr lang="de-DE" sz="1800" dirty="0"/>
              <a:t>Meldet ISR ab</a:t>
            </a:r>
          </a:p>
          <a:p>
            <a:pPr lvl="2"/>
            <a:r>
              <a:rPr lang="de-DE" sz="1800" dirty="0"/>
              <a:t>Berechnet Ergebnis</a:t>
            </a:r>
          </a:p>
          <a:p>
            <a:pPr lvl="1"/>
            <a:r>
              <a:rPr lang="de-DE" sz="1800" dirty="0"/>
              <a:t>COOLDOWN</a:t>
            </a:r>
          </a:p>
          <a:p>
            <a:pPr lvl="2"/>
            <a:r>
              <a:rPr lang="de-DE" sz="1600" dirty="0"/>
              <a:t>Wartet 3 Sekunden und startet dann nächste Messung</a:t>
            </a:r>
          </a:p>
          <a:p>
            <a:pPr lvl="1"/>
            <a:endParaRPr lang="de-DE" sz="2000" dirty="0"/>
          </a:p>
          <a:p>
            <a:pPr lvl="2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6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AA1366D-9E8F-4638-81BC-DD68A53BB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2051720"/>
            <a:ext cx="4241925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15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77546-A1AF-48BE-BC41-514EB722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Lösungsidee FSM und Ticker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7B3B29-63F9-47FF-8C34-85452CB5C3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FSM beschreibt die Zustände der Messung</a:t>
            </a:r>
          </a:p>
          <a:p>
            <a:r>
              <a:rPr lang="de-DE" dirty="0"/>
              <a:t>Ereignisse werden über „</a:t>
            </a:r>
            <a:r>
              <a:rPr lang="de-DE" dirty="0" err="1"/>
              <a:t>OneShot</a:t>
            </a:r>
            <a:r>
              <a:rPr lang="de-DE" dirty="0"/>
              <a:t>“-Ticker ausgelöst</a:t>
            </a:r>
          </a:p>
        </p:txBody>
      </p:sp>
    </p:spTree>
    <p:extLst>
      <p:ext uri="{BB962C8B-B14F-4D97-AF65-F5344CB8AC3E}">
        <p14:creationId xmlns:p14="http://schemas.microsoft.com/office/powerpoint/2010/main" val="31333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5EC46-138B-4DC1-8C72-FFBE58C1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DHT22 - Grundspezifikationen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39FBFD-BD41-4AB4-B601-C4B131D9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9319"/>
            <a:ext cx="9144000" cy="36393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14EAA3-E743-D041-B5FA-57D3385A2E8A}"/>
              </a:ext>
            </a:extLst>
          </p:cNvPr>
          <p:cNvSpPr/>
          <p:nvPr/>
        </p:nvSpPr>
        <p:spPr>
          <a:xfrm>
            <a:off x="683568" y="5733256"/>
            <a:ext cx="90833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https://cdn-shop.adafruit.com/datasheets/Digital+humidity+and+temperature+sensor+AM2302.pdf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168AB-3076-B040-85CC-B38AE8CE7AC7}"/>
              </a:ext>
            </a:extLst>
          </p:cNvPr>
          <p:cNvSpPr/>
          <p:nvPr/>
        </p:nvSpPr>
        <p:spPr>
          <a:xfrm>
            <a:off x="6156176" y="5149596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RH  … Relative humidity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7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6131B-20D2-49F4-892A-00F79186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Erster Blick auf das Protokoll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C1E1CC-BCC2-4519-A977-4D999D3BA9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504" y="1052736"/>
            <a:ext cx="8207375" cy="4608165"/>
          </a:xfrm>
        </p:spPr>
        <p:txBody>
          <a:bodyPr/>
          <a:lstStyle/>
          <a:p>
            <a:r>
              <a:rPr lang="de-DE" sz="2000" dirty="0"/>
              <a:t>ESP-Pin fungiert zuerst als Ausgang</a:t>
            </a:r>
          </a:p>
          <a:p>
            <a:pPr lvl="1"/>
            <a:r>
              <a:rPr lang="de-DE" sz="1800" dirty="0"/>
              <a:t>Start des Messzyklus</a:t>
            </a:r>
          </a:p>
          <a:p>
            <a:r>
              <a:rPr lang="de-DE" sz="2000" dirty="0"/>
              <a:t>ESP-PIN erfasst als Eingang die PWM-Daten</a:t>
            </a:r>
          </a:p>
          <a:p>
            <a:r>
              <a:rPr lang="de-DE" sz="2000" dirty="0"/>
              <a:t>Nach Abschluss der Messung wieder als Ausgang</a:t>
            </a:r>
          </a:p>
          <a:p>
            <a:r>
              <a:rPr lang="de-DE" sz="2000" dirty="0"/>
              <a:t>Gesamtdauer ca. 200 Millisekunden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82A4090-325E-4820-B4EC-2495C2AF1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32" y="3032236"/>
            <a:ext cx="7596336" cy="282513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7E806F0-ECFB-4FA0-B7AF-AB243B7FA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1170394"/>
            <a:ext cx="1127142" cy="178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7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975E1-81A7-4780-94BD-F288FE59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DHT22-Bibliothek - Ziele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CD57E2-7DD3-4D95-A43A-B42D5C18A6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124744"/>
            <a:ext cx="8207375" cy="4608165"/>
          </a:xfrm>
        </p:spPr>
        <p:txBody>
          <a:bodyPr/>
          <a:lstStyle/>
          <a:p>
            <a:r>
              <a:rPr lang="de-DE" sz="2400" dirty="0"/>
              <a:t>Umgang mit relativ schnellen Signalfolgen programmieren</a:t>
            </a:r>
          </a:p>
          <a:p>
            <a:r>
              <a:rPr lang="de-DE" sz="2400" dirty="0"/>
              <a:t>Nicht blockierende Sensorbibliothek erstellen</a:t>
            </a:r>
          </a:p>
          <a:p>
            <a:pPr lvl="1"/>
            <a:r>
              <a:rPr lang="de-DE" sz="2000" dirty="0" err="1"/>
              <a:t>Node</a:t>
            </a:r>
            <a:r>
              <a:rPr lang="de-DE" sz="2000" dirty="0"/>
              <a:t> soll als Webserver „</a:t>
            </a:r>
            <a:r>
              <a:rPr lang="de-DE" sz="2000" dirty="0" err="1"/>
              <a:t>reactive</a:t>
            </a:r>
            <a:r>
              <a:rPr lang="de-DE" sz="2000" dirty="0"/>
              <a:t>“ sein</a:t>
            </a:r>
          </a:p>
          <a:p>
            <a:pPr lvl="2"/>
            <a:r>
              <a:rPr lang="de-DE" sz="2000" dirty="0"/>
              <a:t>Reaktionszeit deutlich unter 1 Sekunde</a:t>
            </a:r>
          </a:p>
          <a:p>
            <a:pPr lvl="3"/>
            <a:r>
              <a:rPr lang="de-DE" sz="1800" dirty="0"/>
              <a:t>Schalten von Verbrauchern verzögert sonst</a:t>
            </a:r>
          </a:p>
          <a:p>
            <a:pPr lvl="3"/>
            <a:r>
              <a:rPr lang="de-DE" sz="1800" dirty="0"/>
              <a:t>Response des Webservers kommt sonst verspätet</a:t>
            </a:r>
          </a:p>
          <a:p>
            <a:pPr lvl="1"/>
            <a:r>
              <a:rPr lang="de-DE" sz="2000" dirty="0"/>
              <a:t>ESP8266-Hintergrundverarbeitung (WiFi über RTOS) darf nicht blockiert werden</a:t>
            </a:r>
          </a:p>
          <a:p>
            <a:r>
              <a:rPr lang="de-DE" sz="2400" dirty="0"/>
              <a:t>Trotz Internetrecherche keine wirklich brauchbare Implementierung gefunden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62DAB0B-2EDC-4B36-820B-3D1EDB232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20" y="1170394"/>
            <a:ext cx="1127142" cy="178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52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EBFA5-71E6-4FA3-9AAE-0A9B48E9F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DHT22 - Beschaltung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D95E82-44C8-4848-8E53-6B114A24EF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6191919" cy="4608165"/>
          </a:xfrm>
        </p:spPr>
        <p:txBody>
          <a:bodyPr/>
          <a:lstStyle/>
          <a:p>
            <a:r>
              <a:rPr lang="de-DE" dirty="0"/>
              <a:t>Anschluss an beliebigem GPIO</a:t>
            </a:r>
          </a:p>
          <a:p>
            <a:pPr lvl="1"/>
            <a:r>
              <a:rPr lang="de-DE" dirty="0"/>
              <a:t>Bei uns D1 (GPIO5)</a:t>
            </a:r>
          </a:p>
          <a:p>
            <a:r>
              <a:rPr lang="de-DE" dirty="0" err="1"/>
              <a:t>PullUp</a:t>
            </a:r>
            <a:r>
              <a:rPr lang="de-DE" dirty="0"/>
              <a:t>-Widerstand</a:t>
            </a:r>
          </a:p>
          <a:p>
            <a:pPr lvl="1"/>
            <a:r>
              <a:rPr lang="de-DE" dirty="0"/>
              <a:t>Kann auch per SW erfolgen</a:t>
            </a:r>
          </a:p>
          <a:p>
            <a:r>
              <a:rPr lang="de-DE" dirty="0" err="1"/>
              <a:t>Vcc</a:t>
            </a:r>
            <a:r>
              <a:rPr lang="de-DE" dirty="0"/>
              <a:t> ist bei uns 3,3 Volt</a:t>
            </a:r>
          </a:p>
          <a:p>
            <a:pPr lvl="1"/>
            <a:r>
              <a:rPr lang="de-DE" dirty="0"/>
              <a:t>Liegt innerhalb der Toleranz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38BFF94-50AA-4D5D-94F3-382F847CB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2060848"/>
            <a:ext cx="21240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5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F08E9-2F16-481B-A383-6EB305A2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von </a:t>
            </a:r>
            <a:r>
              <a:rPr lang="de-DE" dirty="0" err="1"/>
              <a:t>Adafruit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5C28F9-BA34-4C0A-A746-4DACE4D8BE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DE" dirty="0"/>
              <a:t>Für alle Arten von DHT-Sensoren geeignet</a:t>
            </a:r>
          </a:p>
          <a:p>
            <a:pPr lvl="1"/>
            <a:r>
              <a:rPr lang="de-DE" dirty="0"/>
              <a:t>DHT11 hat kleineren Temperaturbereich</a:t>
            </a:r>
          </a:p>
          <a:p>
            <a:pPr lvl="2"/>
            <a:r>
              <a:rPr lang="de-DE" dirty="0"/>
              <a:t>Preise ab 60 Eurocent</a:t>
            </a:r>
          </a:p>
          <a:p>
            <a:pPr lvl="2"/>
            <a:r>
              <a:rPr lang="de-DE" dirty="0">
                <a:hlinkClick r:id="rId2"/>
              </a:rPr>
              <a:t>https://learn.adafruit.com/dht/overview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DHT21 hat </a:t>
            </a:r>
            <a:r>
              <a:rPr lang="de-DE" dirty="0" err="1"/>
              <a:t>PullUp</a:t>
            </a:r>
            <a:r>
              <a:rPr lang="de-DE" dirty="0"/>
              <a:t> bereits eingebaut</a:t>
            </a:r>
          </a:p>
          <a:p>
            <a:pPr lvl="2"/>
            <a:r>
              <a:rPr lang="de-DE" dirty="0"/>
              <a:t>Größere Bauform</a:t>
            </a:r>
          </a:p>
          <a:p>
            <a:r>
              <a:rPr lang="de-DE" dirty="0"/>
              <a:t>Kurzes Codereview der </a:t>
            </a:r>
            <a:r>
              <a:rPr lang="de-DE" dirty="0" err="1"/>
              <a:t>Adafruit</a:t>
            </a:r>
            <a:r>
              <a:rPr lang="de-DE" dirty="0"/>
              <a:t>-Library</a:t>
            </a:r>
          </a:p>
          <a:p>
            <a:pPr lvl="1"/>
            <a:r>
              <a:rPr lang="de-DE" dirty="0">
                <a:hlinkClick r:id="rId3"/>
              </a:rPr>
              <a:t>https://github.com/adafruit/DHT-sensor-library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945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BF464D-1BF5-49D0-A154-B25BD552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Teilaufgabe: ISR-Empfang evaluieren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37435-E956-4C48-8BE1-C97B1FF544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In die </a:t>
            </a:r>
            <a:r>
              <a:rPr lang="de-DE" dirty="0" err="1"/>
              <a:t>Adafruit</a:t>
            </a:r>
            <a:r>
              <a:rPr lang="de-DE" dirty="0"/>
              <a:t>-Lösung ISR einbauen</a:t>
            </a:r>
          </a:p>
          <a:p>
            <a:pPr lvl="1"/>
            <a:r>
              <a:rPr lang="de-DE" dirty="0"/>
              <a:t>Flankenzeiten messen</a:t>
            </a:r>
          </a:p>
          <a:p>
            <a:r>
              <a:rPr lang="de-DE" dirty="0"/>
              <a:t>Wenn Zeit ist Messdaten evaluieren</a:t>
            </a:r>
          </a:p>
          <a:p>
            <a:pPr lvl="1"/>
            <a:r>
              <a:rPr lang="de-DE" dirty="0"/>
              <a:t>Messwerte aus den Daten dekodieren</a:t>
            </a:r>
          </a:p>
          <a:p>
            <a:pPr lvl="1"/>
            <a:r>
              <a:rPr lang="de-DE" dirty="0"/>
              <a:t>Checksumme überprüfen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31B73B1-82A9-446F-9EFD-21D8C6547EFC}"/>
              </a:ext>
            </a:extLst>
          </p:cNvPr>
          <p:cNvSpPr txBox="1"/>
          <p:nvPr/>
        </p:nvSpPr>
        <p:spPr>
          <a:xfrm rot="20109396">
            <a:off x="297903" y="5495274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322657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92AD7-57BB-4498-BD4B-5BEF2C9F8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Umbau </a:t>
            </a:r>
            <a:r>
              <a:rPr lang="de-DE" dirty="0" err="1"/>
              <a:t>Adafruitlösung</a:t>
            </a:r>
            <a:r>
              <a:rPr lang="de-DE" dirty="0"/>
              <a:t> auf ISR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09B79C-651F-485B-9A1A-6E76B32B3C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053083"/>
            <a:ext cx="8207375" cy="4608165"/>
          </a:xfrm>
        </p:spPr>
        <p:txBody>
          <a:bodyPr/>
          <a:lstStyle/>
          <a:p>
            <a:r>
              <a:rPr lang="de-DE" sz="2000" dirty="0"/>
              <a:t>Über IO-Interrupt </a:t>
            </a:r>
            <a:r>
              <a:rPr lang="de-DE" sz="2000" dirty="0" err="1"/>
              <a:t>Timestamps</a:t>
            </a:r>
            <a:r>
              <a:rPr lang="de-DE" sz="2000" dirty="0"/>
              <a:t> merken, wenn Flanken auftreten</a:t>
            </a:r>
          </a:p>
          <a:p>
            <a:pPr lvl="1"/>
            <a:r>
              <a:rPr lang="de-DE" sz="1800" dirty="0"/>
              <a:t>In ISR möglichst kurze Zeit verbringen</a:t>
            </a:r>
          </a:p>
          <a:p>
            <a:pPr lvl="1"/>
            <a:r>
              <a:rPr lang="de-DE" sz="1800" dirty="0"/>
              <a:t>Keine </a:t>
            </a:r>
            <a:r>
              <a:rPr lang="de-DE" sz="1800" dirty="0" err="1"/>
              <a:t>delays</a:t>
            </a:r>
            <a:r>
              <a:rPr lang="de-DE" sz="1800" dirty="0"/>
              <a:t>() und keine </a:t>
            </a:r>
            <a:r>
              <a:rPr lang="de-DE" sz="1800" dirty="0" err="1"/>
              <a:t>print</a:t>
            </a:r>
            <a:r>
              <a:rPr lang="de-DE" sz="1800" dirty="0"/>
              <a:t>()</a:t>
            </a:r>
          </a:p>
          <a:p>
            <a:r>
              <a:rPr lang="de-DE" sz="2000" dirty="0" err="1"/>
              <a:t>Interruptsperre</a:t>
            </a:r>
            <a:r>
              <a:rPr lang="de-DE" sz="2000" dirty="0"/>
              <a:t> ausbauen!</a:t>
            </a:r>
          </a:p>
          <a:p>
            <a:r>
              <a:rPr lang="de-DE" sz="2000" dirty="0"/>
              <a:t>Auswertung später, wenn Zeit ist</a:t>
            </a:r>
          </a:p>
          <a:p>
            <a:pPr lvl="1"/>
            <a:endParaRPr lang="de-DE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956B0E-9C6E-454F-B06A-9E4905DF716F}"/>
              </a:ext>
            </a:extLst>
          </p:cNvPr>
          <p:cNvSpPr/>
          <p:nvPr/>
        </p:nvSpPr>
        <p:spPr>
          <a:xfrm>
            <a:off x="450740" y="3260536"/>
            <a:ext cx="87936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#define TIMESTAMPS </a:t>
            </a:r>
            <a:r>
              <a:rPr lang="en-US" sz="1600" dirty="0">
                <a:solidFill>
                  <a:srgbClr val="09885A"/>
                </a:solidFill>
                <a:latin typeface="Menlo" panose="020B0609030804020204" pitchFamily="49" charset="0"/>
              </a:rPr>
              <a:t>100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008000"/>
                </a:solidFill>
                <a:latin typeface="Menlo" panose="020B0609030804020204" pitchFamily="49" charset="0"/>
              </a:rPr>
              <a:t>Zuerst</a:t>
            </a:r>
            <a:r>
              <a:rPr lang="en-US" sz="1600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Menlo" panose="020B0609030804020204" pitchFamily="49" charset="0"/>
              </a:rPr>
              <a:t>eine</a:t>
            </a:r>
            <a:r>
              <a:rPr lang="en-US" sz="1600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Menlo" panose="020B0609030804020204" pitchFamily="49" charset="0"/>
              </a:rPr>
              <a:t>Startsequenz</a:t>
            </a:r>
            <a:r>
              <a:rPr lang="en-US" sz="1600" dirty="0">
                <a:solidFill>
                  <a:srgbClr val="008000"/>
                </a:solidFill>
                <a:latin typeface="Menlo" panose="020B0609030804020204" pitchFamily="49" charset="0"/>
              </a:rPr>
              <a:t> und </a:t>
            </a:r>
            <a:r>
              <a:rPr lang="en-US" sz="1600" dirty="0" err="1">
                <a:solidFill>
                  <a:srgbClr val="008000"/>
                </a:solidFill>
                <a:latin typeface="Menlo" panose="020B0609030804020204" pitchFamily="49" charset="0"/>
              </a:rPr>
              <a:t>dann</a:t>
            </a:r>
            <a:r>
              <a:rPr lang="en-US" sz="1600" dirty="0">
                <a:solidFill>
                  <a:srgbClr val="008000"/>
                </a:solidFill>
                <a:latin typeface="Menlo" panose="020B0609030804020204" pitchFamily="49" charset="0"/>
              </a:rPr>
              <a:t> 80 Bits</a:t>
            </a: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_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changingEdgeMicroSeconds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[TIMESTAMPS];</a:t>
            </a:r>
          </a:p>
          <a:p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volatile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uint8_t _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changingEdgeIndex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09885A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6DD31-3F97-2E44-A8A0-F43FCD4E3480}"/>
              </a:ext>
            </a:extLst>
          </p:cNvPr>
          <p:cNvSpPr/>
          <p:nvPr/>
        </p:nvSpPr>
        <p:spPr>
          <a:xfrm>
            <a:off x="471948" y="4303455"/>
            <a:ext cx="8420532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Menlo" panose="020B0609030804020204" pitchFamily="49" charset="0"/>
              </a:rPr>
              <a:t>/**</a:t>
            </a: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Menlo" panose="020B0609030804020204" pitchFamily="49" charset="0"/>
              </a:rPr>
              <a:t>* </a:t>
            </a:r>
            <a:r>
              <a:rPr lang="en-US" sz="1600" dirty="0" err="1">
                <a:solidFill>
                  <a:srgbClr val="008000"/>
                </a:solidFill>
                <a:latin typeface="Menlo" panose="020B0609030804020204" pitchFamily="49" charset="0"/>
              </a:rPr>
              <a:t>Eigentliche</a:t>
            </a:r>
            <a:r>
              <a:rPr lang="en-US" sz="1600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Menlo" panose="020B0609030804020204" pitchFamily="49" charset="0"/>
              </a:rPr>
              <a:t>Interruptserviceroutine</a:t>
            </a:r>
            <a:r>
              <a:rPr lang="en-US" sz="1600" dirty="0">
                <a:solidFill>
                  <a:srgbClr val="008000"/>
                </a:solidFill>
                <a:latin typeface="Menlo" panose="020B0609030804020204" pitchFamily="49" charset="0"/>
              </a:rPr>
              <a:t>, die </a:t>
            </a:r>
            <a:r>
              <a:rPr lang="en-US" sz="1600" dirty="0" err="1">
                <a:solidFill>
                  <a:srgbClr val="008000"/>
                </a:solidFill>
                <a:latin typeface="Menlo" panose="020B0609030804020204" pitchFamily="49" charset="0"/>
              </a:rPr>
              <a:t>nur</a:t>
            </a:r>
            <a:r>
              <a:rPr lang="en-US" sz="1600" dirty="0">
                <a:solidFill>
                  <a:srgbClr val="008000"/>
                </a:solidFill>
                <a:latin typeface="Menlo" panose="020B0609030804020204" pitchFamily="49" charset="0"/>
              </a:rPr>
              <a:t> den </a:t>
            </a:r>
            <a:r>
              <a:rPr lang="en-US" sz="1600" dirty="0" err="1">
                <a:solidFill>
                  <a:srgbClr val="008000"/>
                </a:solidFill>
                <a:latin typeface="Menlo" panose="020B0609030804020204" pitchFamily="49" charset="0"/>
              </a:rPr>
              <a:t>Zeitpunkt</a:t>
            </a:r>
            <a:endParaRPr lang="en-US" sz="1600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Menlo" panose="020B0609030804020204" pitchFamily="49" charset="0"/>
              </a:rPr>
              <a:t>* des </a:t>
            </a:r>
            <a:r>
              <a:rPr lang="en-US" sz="1600" dirty="0" err="1">
                <a:solidFill>
                  <a:srgbClr val="008000"/>
                </a:solidFill>
                <a:latin typeface="Menlo" panose="020B0609030804020204" pitchFamily="49" charset="0"/>
              </a:rPr>
              <a:t>Auftretens</a:t>
            </a:r>
            <a:r>
              <a:rPr lang="en-US" sz="1600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Menlo" panose="020B0609030804020204" pitchFamily="49" charset="0"/>
              </a:rPr>
              <a:t>einer</a:t>
            </a:r>
            <a:r>
              <a:rPr lang="en-US" sz="1600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Menlo" panose="020B0609030804020204" pitchFamily="49" charset="0"/>
              </a:rPr>
              <a:t>Flanke</a:t>
            </a:r>
            <a:r>
              <a:rPr lang="en-US" sz="1600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Menlo" panose="020B0609030804020204" pitchFamily="49" charset="0"/>
              </a:rPr>
              <a:t>im</a:t>
            </a:r>
            <a:r>
              <a:rPr lang="en-US" sz="1600" dirty="0">
                <a:solidFill>
                  <a:srgbClr val="008000"/>
                </a:solidFill>
                <a:latin typeface="Menlo" panose="020B0609030804020204" pitchFamily="49" charset="0"/>
              </a:rPr>
              <a:t> Array </a:t>
            </a:r>
            <a:r>
              <a:rPr lang="en-US" sz="1600" dirty="0" err="1">
                <a:solidFill>
                  <a:srgbClr val="008000"/>
                </a:solidFill>
                <a:latin typeface="Menlo" panose="020B0609030804020204" pitchFamily="49" charset="0"/>
              </a:rPr>
              <a:t>dokumentiert</a:t>
            </a:r>
            <a:r>
              <a:rPr lang="en-US" sz="1600" dirty="0">
                <a:solidFill>
                  <a:srgbClr val="008000"/>
                </a:solidFill>
                <a:latin typeface="Menlo" panose="020B0609030804020204" pitchFamily="49" charset="0"/>
              </a:rPr>
              <a:t>.</a:t>
            </a: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Menlo" panose="020B0609030804020204" pitchFamily="49" charset="0"/>
              </a:rPr>
              <a:t>*/</a:t>
            </a: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Dht22::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notifyChangingEdge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   if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(_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changingEdgeIndex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&lt; TIMESTAMPS){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     _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changingEdgeMicroSeconds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[_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changingEdgeIndex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]=micros();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     _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changingEdgeIndex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0257D3-F2D3-AE44-B225-13B12CAE8573}"/>
              </a:ext>
            </a:extLst>
          </p:cNvPr>
          <p:cNvSpPr/>
          <p:nvPr/>
        </p:nvSpPr>
        <p:spPr>
          <a:xfrm>
            <a:off x="129980" y="3075870"/>
            <a:ext cx="8762500" cy="1015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A3B9-22EF-174E-85CA-9191AE501C41}"/>
              </a:ext>
            </a:extLst>
          </p:cNvPr>
          <p:cNvSpPr txBox="1"/>
          <p:nvPr/>
        </p:nvSpPr>
        <p:spPr>
          <a:xfrm>
            <a:off x="375865" y="2863948"/>
            <a:ext cx="954107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dht22.h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A20833-5175-5345-9402-6BC5C50A547B}"/>
              </a:ext>
            </a:extLst>
          </p:cNvPr>
          <p:cNvSpPr/>
          <p:nvPr/>
        </p:nvSpPr>
        <p:spPr>
          <a:xfrm>
            <a:off x="129980" y="4276199"/>
            <a:ext cx="8762500" cy="258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230612-0AFA-9442-9A49-7E27D3297D80}"/>
              </a:ext>
            </a:extLst>
          </p:cNvPr>
          <p:cNvSpPr txBox="1"/>
          <p:nvPr/>
        </p:nvSpPr>
        <p:spPr>
          <a:xfrm>
            <a:off x="375865" y="4118789"/>
            <a:ext cx="119776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dht22.cpp</a:t>
            </a:r>
          </a:p>
        </p:txBody>
      </p:sp>
    </p:spTree>
    <p:extLst>
      <p:ext uri="{BB962C8B-B14F-4D97-AF65-F5344CB8AC3E}">
        <p14:creationId xmlns:p14="http://schemas.microsoft.com/office/powerpoint/2010/main" val="998517186"/>
      </p:ext>
    </p:extLst>
  </p:cSld>
  <p:clrMapOvr>
    <a:masterClrMapping/>
  </p:clrMapOvr>
</p:sld>
</file>

<file path=ppt/theme/theme1.xml><?xml version="1.0" encoding="utf-8"?>
<a:theme xmlns:a="http://schemas.openxmlformats.org/drawingml/2006/main" name="1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1003</Words>
  <Application>Microsoft Macintosh PowerPoint</Application>
  <PresentationFormat>On-screen Show (4:3)</PresentationFormat>
  <Paragraphs>201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Menlo</vt:lpstr>
      <vt:lpstr>Symbol</vt:lpstr>
      <vt:lpstr>Wingdings</vt:lpstr>
      <vt:lpstr>1_Larissa</vt:lpstr>
      <vt:lpstr>2_Larissa</vt:lpstr>
      <vt:lpstr>5_Larissa</vt:lpstr>
      <vt:lpstr>6_Larissa</vt:lpstr>
      <vt:lpstr>4_Larissa</vt:lpstr>
      <vt:lpstr>PowerPoint Presentation</vt:lpstr>
      <vt:lpstr>DHT22 – nicht blockierend auslesen</vt:lpstr>
      <vt:lpstr>DHT22 - Grundspezifikationen</vt:lpstr>
      <vt:lpstr>Erster Blick auf das Protokoll</vt:lpstr>
      <vt:lpstr>Eigene DHT22-Bibliothek - Ziele</vt:lpstr>
      <vt:lpstr>DHT22 - Beschaltung</vt:lpstr>
      <vt:lpstr>Implementierung von Adafruit</vt:lpstr>
      <vt:lpstr>Teilaufgabe: ISR-Empfang evaluieren</vt:lpstr>
      <vt:lpstr>Umbau Adafruitlösung auf ISR</vt:lpstr>
      <vt:lpstr>Ausgabe der Daten nicht zeitkritisch</vt:lpstr>
      <vt:lpstr>ISR wird offensichtlich nie ausgelöst?</vt:lpstr>
      <vt:lpstr>Adafruit-Library sperrt Interrupt</vt:lpstr>
      <vt:lpstr>Interruptkonfiguration</vt:lpstr>
      <vt:lpstr>Endlich kommen Daten</vt:lpstr>
      <vt:lpstr>Signalfolge evaluieren</vt:lpstr>
      <vt:lpstr>Startsequenz</vt:lpstr>
      <vt:lpstr>Excel-Analyse der Timestamps</vt:lpstr>
      <vt:lpstr>Codierung der Bits aus HIGH-Impulslänge</vt:lpstr>
      <vt:lpstr>Codierung der Byte-Values</vt:lpstr>
      <vt:lpstr>Humidity aus den Bits ermitteln</vt:lpstr>
      <vt:lpstr>Checksumme</vt:lpstr>
      <vt:lpstr>Gesamtablauf</vt:lpstr>
      <vt:lpstr>Messablauf selbst steuern ohne Blockade</vt:lpstr>
      <vt:lpstr>Lösungsidee FSM und Ticker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Engleitner</dc:creator>
  <cp:lastModifiedBy>Thomas Stütz</cp:lastModifiedBy>
  <cp:revision>395</cp:revision>
  <dcterms:created xsi:type="dcterms:W3CDTF">2011-08-18T07:37:01Z</dcterms:created>
  <dcterms:modified xsi:type="dcterms:W3CDTF">2018-03-11T11:59:28Z</dcterms:modified>
</cp:coreProperties>
</file>