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117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000000"/>
          </p15:clr>
        </p15:guide>
        <p15:guide id="2" pos="2649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852">
          <p15:clr>
            <a:srgbClr val="000000"/>
          </p15:clr>
        </p15:guide>
        <p15:guide id="2" pos="804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1g7WuQorr9hGcNVYZs3K8wNrZ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2" y="-2664"/>
      </p:cViewPr>
      <p:guideLst>
        <p:guide orient="horz" pos="2107"/>
        <p:guide pos="26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852"/>
        <p:guide pos="8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29650" tIns="14825" rIns="29650" bIns="14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29650" tIns="14825" rIns="29650" bIns="14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29650" tIns="14825" rIns="29650" bIns="14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29650" tIns="14825" rIns="29650" bIns="14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-3125787" y="-3351212"/>
            <a:ext cx="3362325" cy="475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49937" cy="4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/>
        </p:nvSpPr>
        <p:spPr>
          <a:xfrm>
            <a:off x="2287587" y="730250"/>
            <a:ext cx="2743200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9650" tIns="14825" rIns="29650" bIns="14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125788" y="-3351213"/>
            <a:ext cx="3362326" cy="4754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271712" y="3805237"/>
            <a:ext cx="25725437" cy="713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2271712" y="12368212"/>
            <a:ext cx="25725437" cy="256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471155" y="13739994"/>
            <a:ext cx="28010650" cy="947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942308" y="25062810"/>
            <a:ext cx="23068342" cy="1130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14700"/>
              <a:buNone/>
              <a:defRPr/>
            </a:lvl1pPr>
            <a:lvl2pPr lvl="1" algn="ctr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12800"/>
              <a:buNone/>
              <a:defRPr/>
            </a:lvl2pPr>
            <a:lvl3pPr lvl="2" algn="ctr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1000"/>
              <a:buNone/>
              <a:defRPr/>
            </a:lvl3pPr>
            <a:lvl4pPr lvl="3" algn="ctr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9100"/>
              <a:buNone/>
              <a:defRPr/>
            </a:lvl4pPr>
            <a:lvl5pPr lvl="4" algn="ctr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9100"/>
              <a:buNone/>
              <a:defRPr/>
            </a:lvl5pPr>
            <a:lvl6pPr lvl="5" algn="ctr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600"/>
              <a:buNone/>
              <a:defRPr/>
            </a:lvl6pPr>
            <a:lvl7pPr lvl="6" algn="ctr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600"/>
              <a:buNone/>
              <a:defRPr/>
            </a:lvl7pPr>
            <a:lvl8pPr lvl="7" algn="ctr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600"/>
              <a:buNone/>
              <a:defRPr/>
            </a:lvl8pPr>
            <a:lvl9pPr lvl="8" algn="ctr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 rot="5400000">
            <a:off x="9284818" y="18120875"/>
            <a:ext cx="35377803" cy="700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 rot="5400000">
            <a:off x="-4792814" y="11196081"/>
            <a:ext cx="35377803" cy="208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271712" y="3805237"/>
            <a:ext cx="25725437" cy="713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 rot="5400000">
            <a:off x="2293143" y="12346781"/>
            <a:ext cx="25682575" cy="257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458373" y="30960976"/>
            <a:ext cx="19772411" cy="365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>
            <a:spLocks noGrp="1"/>
          </p:cNvSpPr>
          <p:nvPr>
            <p:ph type="pic" idx="2"/>
          </p:nvPr>
        </p:nvSpPr>
        <p:spPr>
          <a:xfrm>
            <a:off x="6458373" y="3951308"/>
            <a:ext cx="19772411" cy="26537751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458373" y="34614736"/>
            <a:ext cx="19772411" cy="5191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647967" y="1761292"/>
            <a:ext cx="10841294" cy="749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2883374" y="1761293"/>
            <a:ext cx="18421619" cy="37748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2000"/>
              <a:buChar char="»"/>
              <a:defRPr sz="2000"/>
            </a:lvl6pPr>
            <a:lvl7pPr marL="3200400" lvl="6" indent="-355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2000"/>
              <a:buChar char="»"/>
              <a:defRPr sz="2000"/>
            </a:lvl7pPr>
            <a:lvl8pPr marL="3657600" lvl="7" indent="-355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2000"/>
              <a:buChar char="»"/>
              <a:defRPr sz="2000"/>
            </a:lvl8pPr>
            <a:lvl9pPr marL="4114800" lvl="8" indent="-355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1647967" y="9255978"/>
            <a:ext cx="10841294" cy="302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271712" y="3805237"/>
            <a:ext cx="25725437" cy="713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647967" y="1770890"/>
            <a:ext cx="29657027" cy="737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647967" y="9900666"/>
            <a:ext cx="14559944" cy="412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1647967" y="14026343"/>
            <a:ext cx="14559944" cy="2548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16740281" y="9900666"/>
            <a:ext cx="14564712" cy="412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4"/>
          </p:nvPr>
        </p:nvSpPr>
        <p:spPr>
          <a:xfrm>
            <a:off x="16740281" y="14026343"/>
            <a:ext cx="14564712" cy="2548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3302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Char char="»"/>
              <a:defRPr sz="1600"/>
            </a:lvl6pPr>
            <a:lvl7pPr marL="3200400" lvl="6" indent="-3302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Char char="»"/>
              <a:defRPr sz="1600"/>
            </a:lvl7pPr>
            <a:lvl8pPr marL="3657600" lvl="7" indent="-3302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Char char="»"/>
              <a:defRPr sz="1600"/>
            </a:lvl8pPr>
            <a:lvl9pPr marL="4114800" lvl="8" indent="-3302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271712" y="3805237"/>
            <a:ext cx="25725437" cy="713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2471155" y="12776963"/>
            <a:ext cx="13924278" cy="2653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16547992" y="12776963"/>
            <a:ext cx="13925866" cy="2653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 sz="1800"/>
            </a:lvl6pPr>
            <a:lvl7pPr marL="3200400" lvl="6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 sz="1800"/>
            </a:lvl7pPr>
            <a:lvl8pPr marL="3657600" lvl="7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 sz="1800"/>
            </a:lvl8pPr>
            <a:lvl9pPr marL="4114800" lvl="8" indent="-3429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2603055" y="28420621"/>
            <a:ext cx="28010650" cy="878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2603055" y="18745516"/>
            <a:ext cx="28010650" cy="967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271712" y="3805237"/>
            <a:ext cx="25725437" cy="713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271712" y="12368212"/>
            <a:ext cx="25725437" cy="256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1162050" algn="l" rtl="0">
              <a:lnSpc>
                <a:spcPct val="95000"/>
              </a:lnSpc>
              <a:spcBef>
                <a:spcPts val="3663"/>
              </a:spcBef>
              <a:spcAft>
                <a:spcPts val="0"/>
              </a:spcAft>
              <a:buClr>
                <a:srgbClr val="000000"/>
              </a:buClr>
              <a:buSzPts val="14700"/>
              <a:buFont typeface="Times New Roman"/>
              <a:buChar char="•"/>
              <a:defRPr sz="14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1041400" algn="l" rtl="0">
              <a:lnSpc>
                <a:spcPct val="95000"/>
              </a:lnSpc>
              <a:spcBef>
                <a:spcPts val="3188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Times New Roman"/>
              <a:buChar char="–"/>
              <a:defRPr sz="1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927100" algn="l" rtl="0">
              <a:lnSpc>
                <a:spcPct val="95000"/>
              </a:lnSpc>
              <a:spcBef>
                <a:spcPts val="2738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Times New Roman"/>
              <a:buChar char="•"/>
              <a:defRPr sz="1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806450" algn="l" rtl="0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Times New Roman"/>
              <a:buChar char="–"/>
              <a:defRPr sz="9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806450" algn="l" rtl="0">
              <a:lnSpc>
                <a:spcPct val="95000"/>
              </a:lnSpc>
              <a:spcBef>
                <a:spcPts val="2288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Times New Roman"/>
              <a:buChar char="»"/>
              <a:defRPr sz="9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838200" algn="l" rtl="0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Char char="»"/>
              <a:defRPr sz="9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838200" algn="l" rtl="0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Char char="»"/>
              <a:defRPr sz="9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838200" algn="l" rtl="0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Char char="»"/>
              <a:defRPr sz="9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838200" algn="l" rtl="0">
              <a:lnSpc>
                <a:spcPct val="95000"/>
              </a:lnSpc>
              <a:spcBef>
                <a:spcPts val="2412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Times New Roman"/>
              <a:buChar char="»"/>
              <a:defRPr sz="9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2271712" y="39006462"/>
            <a:ext cx="6307137" cy="285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975" tIns="43500" rIns="86975" bIns="435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0344150" y="39006462"/>
            <a:ext cx="9586912" cy="285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975" tIns="43500" rIns="86975" bIns="435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1696362" y="39006462"/>
            <a:ext cx="6300787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25" tIns="208925" rIns="417525" bIns="208925" anchor="t" anchorCtr="0">
            <a:noAutofit/>
          </a:bodyPr>
          <a:lstStyle>
            <a:lvl1pPr marL="0" marR="0" lvl="0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Times New Roman"/>
              <a:buNone/>
              <a:defRPr sz="6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s://archive-ouverte.unige.ch/unige:155369" TargetMode="External"/><Relationship Id="rId7" Type="http://schemas.openxmlformats.org/officeDocument/2006/relationships/image" Target="../media/image4.jpg"/><Relationship Id="rId12" Type="http://schemas.openxmlformats.org/officeDocument/2006/relationships/image" Target="../media/image9.png"/><Relationship Id="rId17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/>
        </p:nvSpPr>
        <p:spPr>
          <a:xfrm>
            <a:off x="-1" y="39719250"/>
            <a:ext cx="30275213" cy="3128962"/>
          </a:xfrm>
          <a:prstGeom prst="rect">
            <a:avLst/>
          </a:prstGeom>
          <a:solidFill>
            <a:srgbClr val="CF0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-130175" y="-79375"/>
            <a:ext cx="30487937" cy="3127375"/>
          </a:xfrm>
          <a:prstGeom prst="rect">
            <a:avLst/>
          </a:prstGeom>
          <a:solidFill>
            <a:srgbClr val="CF0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727200" y="132700"/>
            <a:ext cx="266265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625" tIns="44525" rIns="85625" bIns="44525" anchor="t" anchorCtr="0">
            <a:spAutoFit/>
          </a:bodyPr>
          <a:lstStyle/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Lasagne – implementation of smartgrid in the form of a coordination system of digital twins</a:t>
            </a:r>
            <a:endParaRPr sz="9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889000" y="40184387"/>
            <a:ext cx="19632612" cy="184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CENTRE UNIVERSITAIRE D’INFORMATIQUE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1"/>
          <p:cNvGrpSpPr/>
          <p:nvPr/>
        </p:nvGrpSpPr>
        <p:grpSpPr>
          <a:xfrm>
            <a:off x="265949" y="3945394"/>
            <a:ext cx="13912255" cy="15456871"/>
            <a:chOff x="848798" y="3989552"/>
            <a:chExt cx="15938424" cy="5952870"/>
          </a:xfrm>
        </p:grpSpPr>
        <p:sp>
          <p:nvSpPr>
            <p:cNvPr id="72" name="Google Shape;72;p1"/>
            <p:cNvSpPr txBox="1"/>
            <p:nvPr/>
          </p:nvSpPr>
          <p:spPr>
            <a:xfrm>
              <a:off x="848798" y="4023783"/>
              <a:ext cx="15914299" cy="5918639"/>
            </a:xfrm>
            <a:prstGeom prst="rect">
              <a:avLst/>
            </a:prstGeom>
            <a:noFill/>
            <a:ln w="9525" cap="flat" cmpd="sng">
              <a:solidFill>
                <a:srgbClr val="CF01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6575" tIns="43275" rIns="86575" bIns="43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sz="23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" name="Google Shape;73;p1"/>
            <p:cNvSpPr txBox="1"/>
            <p:nvPr/>
          </p:nvSpPr>
          <p:spPr>
            <a:xfrm>
              <a:off x="851661" y="3989552"/>
              <a:ext cx="15935561" cy="266781"/>
            </a:xfrm>
            <a:prstGeom prst="rect">
              <a:avLst/>
            </a:prstGeom>
            <a:solidFill>
              <a:srgbClr val="CF0163"/>
            </a:solidFill>
            <a:ln>
              <a:noFill/>
            </a:ln>
          </p:spPr>
          <p:txBody>
            <a:bodyPr spcFirstLastPara="1" wrap="square" lIns="85200" tIns="44300" rIns="85200" bIns="44300" anchor="t" anchorCtr="0">
              <a:sp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Team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"/>
          <p:cNvGrpSpPr/>
          <p:nvPr/>
        </p:nvGrpSpPr>
        <p:grpSpPr>
          <a:xfrm>
            <a:off x="1058087" y="3953064"/>
            <a:ext cx="28725812" cy="18103529"/>
            <a:chOff x="-12880303" y="4014902"/>
            <a:chExt cx="29644303" cy="11508873"/>
          </a:xfrm>
        </p:grpSpPr>
        <p:sp>
          <p:nvSpPr>
            <p:cNvPr id="75" name="Google Shape;75;p1"/>
            <p:cNvSpPr txBox="1"/>
            <p:nvPr/>
          </p:nvSpPr>
          <p:spPr>
            <a:xfrm>
              <a:off x="820096" y="4023782"/>
              <a:ext cx="15908968" cy="11499993"/>
            </a:xfrm>
            <a:prstGeom prst="rect">
              <a:avLst/>
            </a:prstGeom>
            <a:noFill/>
            <a:ln w="9525" cap="flat" cmpd="sng">
              <a:solidFill>
                <a:srgbClr val="CF01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6575" tIns="43275" rIns="86575" bIns="43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sz="23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Google Shape;76;p1"/>
            <p:cNvSpPr txBox="1"/>
            <p:nvPr/>
          </p:nvSpPr>
          <p:spPr>
            <a:xfrm>
              <a:off x="841828" y="4014902"/>
              <a:ext cx="15922172" cy="444757"/>
            </a:xfrm>
            <a:prstGeom prst="rect">
              <a:avLst/>
            </a:prstGeom>
            <a:solidFill>
              <a:srgbClr val="CF0163"/>
            </a:solidFill>
            <a:ln>
              <a:noFill/>
            </a:ln>
          </p:spPr>
          <p:txBody>
            <a:bodyPr spcFirstLastPara="1" wrap="square" lIns="85200" tIns="44300" rIns="85200" bIns="44300" anchor="t" anchorCtr="0">
              <a:sp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Method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 txBox="1"/>
            <p:nvPr/>
          </p:nvSpPr>
          <p:spPr>
            <a:xfrm>
              <a:off x="-12880303" y="11711608"/>
              <a:ext cx="6870554" cy="358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sz="23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8" name="Google Shape;78;p1"/>
          <p:cNvGrpSpPr/>
          <p:nvPr/>
        </p:nvGrpSpPr>
        <p:grpSpPr>
          <a:xfrm>
            <a:off x="265950" y="35869541"/>
            <a:ext cx="29424160" cy="3127400"/>
            <a:chOff x="1083552" y="32591448"/>
            <a:chExt cx="11598983" cy="3181800"/>
          </a:xfrm>
        </p:grpSpPr>
        <p:sp>
          <p:nvSpPr>
            <p:cNvPr id="79" name="Google Shape;79;p1"/>
            <p:cNvSpPr txBox="1"/>
            <p:nvPr/>
          </p:nvSpPr>
          <p:spPr>
            <a:xfrm>
              <a:off x="1083635" y="32591448"/>
              <a:ext cx="11598900" cy="3181800"/>
            </a:xfrm>
            <a:prstGeom prst="rect">
              <a:avLst/>
            </a:prstGeom>
            <a:noFill/>
            <a:ln w="9525" cap="flat" cmpd="sng">
              <a:solidFill>
                <a:srgbClr val="CF01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6575" tIns="43275" rIns="86575" bIns="43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sz="23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" name="Google Shape;80;p1"/>
            <p:cNvSpPr txBox="1"/>
            <p:nvPr/>
          </p:nvSpPr>
          <p:spPr>
            <a:xfrm>
              <a:off x="1083552" y="32614657"/>
              <a:ext cx="11598900" cy="705000"/>
            </a:xfrm>
            <a:prstGeom prst="rect">
              <a:avLst/>
            </a:prstGeom>
            <a:solidFill>
              <a:srgbClr val="CF0163"/>
            </a:solidFill>
            <a:ln>
              <a:noFill/>
            </a:ln>
          </p:spPr>
          <p:txBody>
            <a:bodyPr spcFirstLastPara="1" wrap="square" lIns="85200" tIns="44300" rIns="85200" bIns="44300" anchor="t" anchorCtr="0">
              <a:sp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Publications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 txBox="1"/>
            <p:nvPr/>
          </p:nvSpPr>
          <p:spPr>
            <a:xfrm>
              <a:off x="1240114" y="33438428"/>
              <a:ext cx="11227800" cy="1194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▪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P. Glass and G. Di Marzo Serugendo, </a:t>
              </a:r>
              <a:r>
                <a:rPr lang="en-US" sz="3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Plateforme de coordination et collaboration pour échanger l’énergie, réguler et prédire la production/consommation dans le cadre d’un réseau électrique intelligent</a:t>
              </a: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University of Geneva, Geneva, Switzerland, Tech. Rep., 2021.</a:t>
              </a:r>
              <a:r>
                <a:rPr lang="en-US" sz="3000" b="1" i="0" u="sng" strike="noStrike" cap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3"/>
                </a:rPr>
                <a:t>https://archive-ouverte.unige.ch/unige:155369</a:t>
              </a:r>
              <a:r>
                <a:rPr lang="en-US" sz="3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1"/>
          <p:cNvGrpSpPr/>
          <p:nvPr/>
        </p:nvGrpSpPr>
        <p:grpSpPr>
          <a:xfrm>
            <a:off x="287952" y="19746975"/>
            <a:ext cx="13890252" cy="15834631"/>
            <a:chOff x="1368900" y="25126311"/>
            <a:chExt cx="11417271" cy="4126074"/>
          </a:xfrm>
        </p:grpSpPr>
        <p:sp>
          <p:nvSpPr>
            <p:cNvPr id="83" name="Google Shape;83;p1"/>
            <p:cNvSpPr txBox="1"/>
            <p:nvPr/>
          </p:nvSpPr>
          <p:spPr>
            <a:xfrm>
              <a:off x="1368900" y="25128960"/>
              <a:ext cx="11417271" cy="4123425"/>
            </a:xfrm>
            <a:prstGeom prst="rect">
              <a:avLst/>
            </a:prstGeom>
            <a:noFill/>
            <a:ln w="9525" cap="flat" cmpd="sng">
              <a:solidFill>
                <a:srgbClr val="CF01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6575" tIns="43275" rIns="86575" bIns="43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sz="23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Google Shape;84;p1"/>
            <p:cNvSpPr txBox="1"/>
            <p:nvPr/>
          </p:nvSpPr>
          <p:spPr>
            <a:xfrm>
              <a:off x="1368900" y="25126311"/>
              <a:ext cx="11399962" cy="180600"/>
            </a:xfrm>
            <a:prstGeom prst="rect">
              <a:avLst/>
            </a:prstGeom>
            <a:solidFill>
              <a:srgbClr val="CF0163"/>
            </a:solidFill>
            <a:ln>
              <a:noFill/>
            </a:ln>
          </p:spPr>
          <p:txBody>
            <a:bodyPr spcFirstLastPara="1" wrap="square" lIns="85200" tIns="44300" rIns="85200" bIns="44300" anchor="t" anchorCtr="0">
              <a:sp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Motivation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 txBox="1"/>
            <p:nvPr/>
          </p:nvSpPr>
          <p:spPr>
            <a:xfrm>
              <a:off x="1677285" y="25389880"/>
              <a:ext cx="10894500" cy="252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594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594"/>
                </a:buClr>
                <a:buSzPts val="3000"/>
                <a:buFont typeface="Arial"/>
                <a:buNone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Smart meters, which we call Grid Edge Devices (GED), do not yet manage energy exchanges in a collaborative and decentralized way. Issues to consider: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Char char="▪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 a local level, consumption and production devices cannot negotiate and exchange energy independently.</a:t>
              </a:r>
              <a:endPara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▪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 is difficult to manage </a:t>
              </a:r>
              <a:r>
                <a:rPr lang="en-US" sz="3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renewable energy whose production is particularly fluctuating.</a:t>
              </a:r>
              <a:endParaRPr/>
            </a:p>
            <a:p>
              <a:pPr marL="495300" marR="0" lvl="0" indent="-2667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594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Examples</a:t>
              </a: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Char char="▪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Solar panels producers cannot negotiate and provide energy directly to consumers.</a:t>
              </a: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Char char="▪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Smart meters cannot collaborate to avoid peaks of consumption and production.</a:t>
              </a:r>
              <a:endParaRPr/>
            </a:p>
            <a:p>
              <a:pPr marL="495300" marR="0" lvl="0" indent="-2667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594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Solution: self-organization and self-adaptation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▪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 </a:t>
              </a:r>
              <a:r>
                <a:rPr lang="en-US" sz="3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GEDs enhanced with novel AI algorithms and collaborative distributed models which are the foundation to build context-aware and self-adaptive “energy” applications, such as rate negotiation, power transactions, grid stability.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▪"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Consider social and business perspectives to facilitate the acceptance of new tools for energy transition.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"/>
          <p:cNvSpPr txBox="1"/>
          <p:nvPr/>
        </p:nvSpPr>
        <p:spPr>
          <a:xfrm>
            <a:off x="663350" y="10850925"/>
            <a:ext cx="101484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UNIGE Team:</a:t>
            </a:r>
            <a:endParaRPr sz="30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en-US" sz="30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Giovanna Di Marzo Serugendo </a:t>
            </a:r>
            <a:r>
              <a:rPr lang="en-US" sz="30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is full professor at Geneva School of Social Sciences, and the Computer Science Center of the  University of Geneva, Switzerland. </a:t>
            </a:r>
            <a:endParaRPr sz="14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14335849" y="22388676"/>
            <a:ext cx="15414281" cy="13196496"/>
            <a:chOff x="1159566" y="29311338"/>
            <a:chExt cx="11592300" cy="6461902"/>
          </a:xfrm>
        </p:grpSpPr>
        <p:sp>
          <p:nvSpPr>
            <p:cNvPr id="88" name="Google Shape;88;p1"/>
            <p:cNvSpPr txBox="1"/>
            <p:nvPr/>
          </p:nvSpPr>
          <p:spPr>
            <a:xfrm>
              <a:off x="1159566" y="29311338"/>
              <a:ext cx="11592237" cy="6461902"/>
            </a:xfrm>
            <a:prstGeom prst="rect">
              <a:avLst/>
            </a:prstGeom>
            <a:noFill/>
            <a:ln w="9525" cap="flat" cmpd="sng">
              <a:solidFill>
                <a:srgbClr val="CF016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6575" tIns="43275" rIns="86575" bIns="43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sz="23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159566" y="29314377"/>
              <a:ext cx="11592300" cy="339300"/>
            </a:xfrm>
            <a:prstGeom prst="rect">
              <a:avLst/>
            </a:prstGeom>
            <a:solidFill>
              <a:srgbClr val="CF0163"/>
            </a:solidFill>
            <a:ln>
              <a:noFill/>
            </a:ln>
          </p:spPr>
          <p:txBody>
            <a:bodyPr spcFirstLastPara="1" wrap="square" lIns="85200" tIns="44300" rIns="85200" bIns="44300" anchor="t" anchorCtr="0">
              <a:spAutoFit/>
            </a:bodyPr>
            <a:lstStyle/>
            <a:p>
              <a:pPr marL="0" marR="0" lvl="0" indent="0" algn="ctr" rtl="0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Roadmap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1571823" y="29826943"/>
              <a:ext cx="10975500" cy="3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594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Identification of areas of improvement: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existing coordination model that has been implemented at UNIGE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Char char="▪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Has not yet been tested with real data.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Char char="▪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Cannot support frequent changes in production/consumption.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Char char="▪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Contains a prediction model (based on Markov chains) with few parameters, little training data and has not been </a:t>
              </a:r>
              <a:r>
                <a:rPr lang="en-US" sz="3000">
                  <a:solidFill>
                    <a:schemeClr val="dk1"/>
                  </a:solidFill>
                </a:rPr>
                <a:t>trained </a:t>
              </a: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real-life situations.</a:t>
              </a:r>
              <a:endParaRPr/>
            </a:p>
            <a:p>
              <a:pPr marL="495300" marR="0" lvl="0" indent="-45720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Char char="▪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Cannot manage pricing, negotiation, prosumer entities, different voltage levels.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26670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594"/>
                </a:buClr>
                <a:buSzPts val="3000"/>
                <a:buFont typeface="Noto Sans Symbols"/>
                <a:buNone/>
              </a:pPr>
              <a:endPara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594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Solution:</a:t>
              </a: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▪"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 CLEMAP Data on Les Vergers (eco-district with actual prosumers) to feed current Coordination platform.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▪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Enhance and r</a:t>
              </a:r>
              <a:r>
                <a:rPr lang="en-US" sz="3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 existing algorithms with current platform (negotiation / control / predictions).</a:t>
              </a:r>
              <a:endPara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Noto Sans Symbols"/>
                <a:buChar char="▪"/>
              </a:pPr>
              <a:r>
                <a:rPr lang="en-US" sz="3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Evaluate Markov chain predictions and compare the results with other ML methods.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95300" marR="0" lvl="0" indent="-4572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Noto Sans Symbols"/>
                <a:buChar char="▪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Strengthen the existing prediction model (more parameters, use of auto-adaptation).</a:t>
              </a: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"/>
          <p:cNvSpPr txBox="1"/>
          <p:nvPr/>
        </p:nvSpPr>
        <p:spPr>
          <a:xfrm>
            <a:off x="20104100" y="27478037"/>
            <a:ext cx="1841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086637" y="29476700"/>
            <a:ext cx="185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4477662" y="19529425"/>
            <a:ext cx="1857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2893675" y="15509875"/>
            <a:ext cx="1841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" descr="Text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94937" y="39579550"/>
            <a:ext cx="6189661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75422" y="31486880"/>
            <a:ext cx="7821517" cy="3982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 descr="A picture containing tex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3302" y="7961515"/>
            <a:ext cx="2127692" cy="75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 descr="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3354" y="6473972"/>
            <a:ext cx="2127692" cy="80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90498" y="31162782"/>
            <a:ext cx="7756179" cy="4381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3302" y="14928559"/>
            <a:ext cx="2556900" cy="361158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746906" y="4982622"/>
            <a:ext cx="40935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Lasagne project </a:t>
            </a:r>
            <a:br>
              <a:rPr lang="en-US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(2022-2025)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05310" y="4803221"/>
            <a:ext cx="9712227" cy="51276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14890587" y="11108384"/>
            <a:ext cx="13256700" cy="3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Coordination model and intelligent digital twins (UNIGE)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</a:t>
            </a: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methods, agents (twins), algorithms for</a:t>
            </a:r>
            <a:r>
              <a:rPr lang="en-US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coordinating GEDs</a:t>
            </a: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activities.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 digital framework 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collaborative learning among GEDs n</a:t>
            </a: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etworks.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ML approach among the different data sources 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computational units.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756042" y="31033886"/>
            <a:ext cx="5022075" cy="438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3369846" y="14016699"/>
            <a:ext cx="5443787" cy="3771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24553" y="31120544"/>
            <a:ext cx="7701696" cy="432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861330" y="4744983"/>
            <a:ext cx="11005826" cy="619077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3715637" y="14494850"/>
            <a:ext cx="10148400" cy="44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Philippe Glass</a:t>
            </a:r>
            <a:r>
              <a:rPr lang="en-US" sz="30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is research assistant at UNIGE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has a MSC in AI (Université Claude Bernard, Lyon, France) and in computer science (ENSEEIHT, Toulouse, France).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experience in AI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(UNIGE) 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of a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smartgrid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 (Internship)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Pre-study of a ML project for catering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Experience in software engineering :</a:t>
            </a:r>
            <a:br>
              <a:rPr lang="en-US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Medical, robotic, air transport, training, insurance, press, market finance, luxury, energy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3736190" y="18120661"/>
            <a:ext cx="5567450" cy="3771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4901820" y="14388583"/>
            <a:ext cx="8024959" cy="437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 txBox="1"/>
          <p:nvPr/>
        </p:nvSpPr>
        <p:spPr>
          <a:xfrm>
            <a:off x="14939683" y="18956240"/>
            <a:ext cx="864087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of </a:t>
            </a:r>
            <a:r>
              <a:rPr lang="en-US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coordination model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as a coordination media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Digital twins (GED)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exchanges of information in a decentralized manner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 context-aware/self-adaptative applications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4475422" y="30705816"/>
            <a:ext cx="508939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Meyrin eco-district :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22089368" y="30705816"/>
            <a:ext cx="70434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of the Meyrin network :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870600" y="10554225"/>
            <a:ext cx="2883694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Noto Sans Symbols</vt:lpstr>
      <vt:lpstr>Times New Roman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GLASS</dc:creator>
  <cp:lastModifiedBy>Philippe GLASS</cp:lastModifiedBy>
  <cp:revision>1</cp:revision>
  <dcterms:created xsi:type="dcterms:W3CDTF">2012-06-27T06:20:31Z</dcterms:created>
  <dcterms:modified xsi:type="dcterms:W3CDTF">2022-08-30T16:00:31Z</dcterms:modified>
</cp:coreProperties>
</file>