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7" r:id="rId3"/>
    <p:sldId id="266" r:id="rId4"/>
    <p:sldId id="276" r:id="rId5"/>
    <p:sldId id="553" r:id="rId6"/>
    <p:sldId id="554" r:id="rId7"/>
    <p:sldId id="60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6EmTKopWMxztX8OCtHc4j7hH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51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04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1658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02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67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DAF0-BC1B-E147-9F7F-DCD19914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1E227-FA85-F841-AD4C-6CFEDF312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EA7CA-DA1E-A249-9A44-D88B51C2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2022</a:t>
            </a:r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E20A-CB50-6143-92B5-2D83D459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Lasagne - WP3</a:t>
            </a:r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FEAC-BBAE-2249-BA91-0DDF703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3AD94-4457-DD40-9F77-01DAFB24ED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7102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4EAB-7F71-8B4A-8C26-CEC79A935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b="1" dirty="0"/>
              <a:t>LASAGNE</a:t>
            </a:r>
            <a:br>
              <a:rPr lang="en-GB" sz="4400" dirty="0"/>
            </a:br>
            <a:r>
              <a:rPr lang="en-GB" sz="4000" dirty="0" err="1"/>
              <a:t>digitaL</a:t>
            </a:r>
            <a:r>
              <a:rPr lang="en-GB" sz="4000" dirty="0"/>
              <a:t> </a:t>
            </a:r>
            <a:r>
              <a:rPr lang="en-GB" sz="4000" dirty="0" err="1"/>
              <a:t>frAmework</a:t>
            </a:r>
            <a:r>
              <a:rPr lang="en-GB" sz="4000" dirty="0"/>
              <a:t> for </a:t>
            </a:r>
            <a:r>
              <a:rPr lang="en-GB" sz="4000" dirty="0" err="1"/>
              <a:t>SmArt</a:t>
            </a:r>
            <a:r>
              <a:rPr lang="en-GB" sz="4000" dirty="0"/>
              <a:t> Grid and </a:t>
            </a:r>
            <a:r>
              <a:rPr lang="en-GB" sz="4000" dirty="0" err="1"/>
              <a:t>reNewable</a:t>
            </a:r>
            <a:r>
              <a:rPr lang="en-GB" sz="4000" dirty="0"/>
              <a:t> Energies</a:t>
            </a:r>
            <a:br>
              <a:rPr lang="en-GB" sz="4000" dirty="0"/>
            </a:br>
            <a:br>
              <a:rPr lang="en-GB" sz="4000" dirty="0"/>
            </a:br>
            <a:r>
              <a:rPr lang="en-GB" sz="2800" dirty="0"/>
              <a:t>WP3: Coordination model and intelligent digital twins</a:t>
            </a:r>
            <a:endParaRPr lang="x-non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B62D-1D5B-8644-85E0-FB4FF7525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sz="1800" dirty="0"/>
              <a:t>ERA-NET </a:t>
            </a:r>
            <a:r>
              <a:rPr lang="en-CH" sz="1800" dirty="0"/>
              <a:t> 108767 </a:t>
            </a:r>
          </a:p>
          <a:p>
            <a:r>
              <a:rPr lang="en-CH" sz="1800" dirty="0"/>
              <a:t>SFOE 810008657</a:t>
            </a:r>
          </a:p>
          <a:p>
            <a:endParaRPr lang="en-CH" sz="1800" dirty="0"/>
          </a:p>
          <a:p>
            <a:r>
              <a:rPr lang="en-CH" sz="1800" dirty="0"/>
              <a:t>Giovanna Di Marzo Serugendo</a:t>
            </a:r>
          </a:p>
          <a:p>
            <a:r>
              <a:rPr lang="en-CH" sz="1800" dirty="0"/>
              <a:t>Philippe Glass</a:t>
            </a:r>
          </a:p>
          <a:p>
            <a:endParaRPr lang="en-GB" dirty="0"/>
          </a:p>
          <a:p>
            <a:endParaRPr lang="x-non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C947D-1255-B74F-83DF-2A191407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2654"/>
            <a:ext cx="4114800" cy="365125"/>
          </a:xfrm>
        </p:spPr>
        <p:txBody>
          <a:bodyPr/>
          <a:lstStyle/>
          <a:p>
            <a:r>
              <a:rPr lang="en-GB" dirty="0"/>
              <a:t>Lasagne - WP3</a:t>
            </a:r>
            <a:endParaRPr 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1FAE0-941D-6747-8602-24EA4749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5176" y="6493510"/>
            <a:ext cx="417576" cy="365125"/>
          </a:xfrm>
        </p:spPr>
        <p:txBody>
          <a:bodyPr/>
          <a:lstStyle/>
          <a:p>
            <a:fld id="{C863AD94-4457-DD40-9F77-01DAFB24ED95}" type="slidenum">
              <a:rPr lang="x-none" smtClean="0"/>
              <a:t>1</a:t>
            </a:fld>
            <a:endParaRPr lang="x-none" dirty="0"/>
          </a:p>
        </p:txBody>
      </p:sp>
      <p:pic>
        <p:nvPicPr>
          <p:cNvPr id="4" name="Picture 3" descr="cui70.tif">
            <a:extLst>
              <a:ext uri="{FF2B5EF4-FFF2-40B4-BE49-F238E27FC236}">
                <a16:creationId xmlns:a16="http://schemas.microsoft.com/office/drawing/2014/main" id="{1FDAA6C4-708B-4F44-AB73-4D95F07E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5093935"/>
            <a:ext cx="1997675" cy="10709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3DFA7E-B8D0-4B4D-281A-72C93E085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9" y="5093935"/>
            <a:ext cx="1876425" cy="67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8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 dirty="0"/>
              <a:t>Milestone M2</a:t>
            </a:r>
            <a:endParaRPr dirty="0"/>
          </a:p>
        </p:txBody>
      </p:sp>
      <p:cxnSp>
        <p:nvCxnSpPr>
          <p:cNvPr id="92" name="Google Shape;92;p1"/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January 17, 2323</a:t>
            </a:r>
            <a:endParaRPr dirty="0"/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43B6CF-CA0C-4A81-0A7A-CD3518F0B61E}"/>
              </a:ext>
            </a:extLst>
          </p:cNvPr>
          <p:cNvSpPr txBox="1"/>
          <p:nvPr/>
        </p:nvSpPr>
        <p:spPr>
          <a:xfrm>
            <a:off x="1714803" y="2197893"/>
            <a:ext cx="8585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effectLst/>
                <a:latin typeface="Helvetica" pitchFamily="2" charset="0"/>
              </a:rPr>
              <a:t>M2</a:t>
            </a:r>
            <a:r>
              <a:rPr lang="en-GB" sz="2400" dirty="0">
                <a:effectLst/>
                <a:latin typeface="Helvetica" pitchFamily="2" charset="0"/>
              </a:rPr>
              <a:t>: </a:t>
            </a:r>
          </a:p>
          <a:p>
            <a:r>
              <a:rPr lang="en-GB" sz="2400" dirty="0">
                <a:effectLst/>
                <a:latin typeface="Helvetica" pitchFamily="2" charset="0"/>
              </a:rPr>
              <a:t>Coordination model, digital twins and design of distributed collaborative ML methods are</a:t>
            </a:r>
          </a:p>
          <a:p>
            <a:r>
              <a:rPr lang="en-GB" sz="2400" dirty="0">
                <a:effectLst/>
                <a:latin typeface="Helvetica" pitchFamily="2" charset="0"/>
              </a:rPr>
              <a:t>implemented on an experimental edge-to-cloud architecture. </a:t>
            </a:r>
          </a:p>
          <a:p>
            <a:endParaRPr lang="en-GB" sz="2400" dirty="0">
              <a:latin typeface="Helvetica" pitchFamily="2" charset="0"/>
            </a:endParaRPr>
          </a:p>
          <a:p>
            <a:r>
              <a:rPr lang="en-GB" sz="2400" dirty="0">
                <a:effectLst/>
                <a:latin typeface="Helvetica" pitchFamily="2" charset="0"/>
              </a:rPr>
              <a:t>Outcomes from WP2 are not yet supported</a:t>
            </a:r>
            <a:endParaRPr lang="en-CH" sz="2400" dirty="0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42B40CD-A77F-5413-0806-D18ABD4F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5176" y="6493510"/>
            <a:ext cx="417576" cy="365125"/>
          </a:xfrm>
        </p:spPr>
        <p:txBody>
          <a:bodyPr/>
          <a:lstStyle/>
          <a:p>
            <a:fld id="{C863AD94-4457-DD40-9F77-01DAFB24ED95}" type="slidenum">
              <a:rPr lang="x-none" smtClean="0"/>
              <a:t>2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9862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 dirty="0"/>
              <a:t>Milestone M2 : state of progress</a:t>
            </a:r>
            <a:endParaRPr dirty="0"/>
          </a:p>
        </p:txBody>
      </p:sp>
      <p:cxnSp>
        <p:nvCxnSpPr>
          <p:cNvPr id="92" name="Google Shape;92;p1"/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0;p1">
            <a:extLst>
              <a:ext uri="{FF2B5EF4-FFF2-40B4-BE49-F238E27FC236}">
                <a16:creationId xmlns:a16="http://schemas.microsoft.com/office/drawing/2014/main" id="{40FCA587-EE74-075D-3696-7B23147C0EE6}"/>
              </a:ext>
            </a:extLst>
          </p:cNvPr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January 17, 2323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51FFC4-87E4-D7F2-E9DB-B62A8985C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31245"/>
              </p:ext>
            </p:extLst>
          </p:nvPr>
        </p:nvGraphicFramePr>
        <p:xfrm>
          <a:off x="764378" y="1214119"/>
          <a:ext cx="10674767" cy="4858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2094">
                  <a:extLst>
                    <a:ext uri="{9D8B030D-6E8A-4147-A177-3AD203B41FA5}">
                      <a16:colId xmlns:a16="http://schemas.microsoft.com/office/drawing/2014/main" val="736828722"/>
                    </a:ext>
                  </a:extLst>
                </a:gridCol>
                <a:gridCol w="4480560">
                  <a:extLst>
                    <a:ext uri="{9D8B030D-6E8A-4147-A177-3AD203B41FA5}">
                      <a16:colId xmlns:a16="http://schemas.microsoft.com/office/drawing/2014/main" val="1798903950"/>
                    </a:ext>
                  </a:extLst>
                </a:gridCol>
                <a:gridCol w="3182113">
                  <a:extLst>
                    <a:ext uri="{9D8B030D-6E8A-4147-A177-3AD203B41FA5}">
                      <a16:colId xmlns:a16="http://schemas.microsoft.com/office/drawing/2014/main" val="3228074630"/>
                    </a:ext>
                  </a:extLst>
                </a:gridCol>
              </a:tblGrid>
              <a:tr h="381386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Sub-section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State of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42498"/>
                  </a:ext>
                </a:extLst>
              </a:tr>
              <a:tr h="381386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Helvetica" pitchFamily="2" charset="0"/>
                        </a:rPr>
                        <a:t>Coordination model 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Helvetica" pitchFamily="2" charset="0"/>
                          <a:sym typeface="Wingdings" pitchFamily="2" charset="2"/>
                        </a:rPr>
                        <a:t>defined and implemented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5013"/>
                  </a:ext>
                </a:extLst>
              </a:tr>
              <a:tr h="940404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D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Helvetica" pitchFamily="2" charset="0"/>
                        </a:rPr>
                        <a:t>igital twins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effectLst/>
                          <a:latin typeface="Helvetica" pitchFamily="2" charset="0"/>
                          <a:sym typeface="Wingdings" pitchFamily="2" charset="2"/>
                        </a:rPr>
                        <a:t>producer, consumer, learning agent, regulator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effectLst/>
                          <a:latin typeface="Helvetica" pitchFamily="2" charset="0"/>
                          <a:sym typeface="Wingdings" pitchFamily="2" charset="2"/>
                        </a:rPr>
                        <a:t>a series of algorithms and scenarios for establishing contracts 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Helvetica" pitchFamily="2" charset="0"/>
                          <a:sym typeface="Wingdings" pitchFamily="2" charset="2"/>
                        </a:rPr>
                        <a:t>defined and implemented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4713"/>
                  </a:ext>
                </a:extLst>
              </a:tr>
              <a:tr h="81501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Helvetica" pitchFamily="2" charset="0"/>
                        </a:rPr>
                        <a:t>D</a:t>
                      </a:r>
                      <a:r>
                        <a:rPr lang="en-GB" sz="1800" dirty="0">
                          <a:effectLst/>
                          <a:latin typeface="Helvetica" pitchFamily="2" charset="0"/>
                        </a:rPr>
                        <a:t>esign of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Helvetica" pitchFamily="2" charset="0"/>
                        </a:rPr>
                        <a:t>distributed collaborative ML methods</a:t>
                      </a:r>
                      <a:br>
                        <a:rPr lang="en-GB" sz="1800" dirty="0">
                          <a:effectLst/>
                          <a:latin typeface="Helvetica" pitchFamily="2" charset="0"/>
                          <a:sym typeface="Wingdings" pitchFamily="2" charset="2"/>
                        </a:rPr>
                      </a:b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Helvetica" pitchFamily="2" charset="0"/>
                          <a:sym typeface="Wingdings" pitchFamily="2" charset="2"/>
                        </a:rPr>
                        <a:t>KTH work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956446"/>
                  </a:ext>
                </a:extLst>
              </a:tr>
              <a:tr h="815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Helvetica" pitchFamily="2" charset="0"/>
                          <a:sym typeface="Wingdings" pitchFamily="2" charset="2"/>
                        </a:rPr>
                        <a:t>UNIGE work: Decentralised Federated Learning through coordination platform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definition ongoing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82806"/>
                  </a:ext>
                </a:extLst>
              </a:tr>
              <a:tr h="6112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latin typeface="Helvetica" pitchFamily="2" charset="0"/>
                        </a:rPr>
                        <a:t>I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  <a:latin typeface="Helvetica" pitchFamily="2" charset="0"/>
                        </a:rPr>
                        <a:t>mplemented on an experimental </a:t>
                      </a:r>
                      <a:r>
                        <a:rPr lang="en-GB" sz="1800" dirty="0">
                          <a:effectLst/>
                          <a:latin typeface="Helvetica" pitchFamily="2" charset="0"/>
                        </a:rPr>
                        <a:t>edge-to-cloud architecture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dirty="0">
                          <a:effectLst/>
                          <a:latin typeface="Helvetica" pitchFamily="2" charset="0"/>
                          <a:sym typeface="Wingdings" pitchFamily="2" charset="2"/>
                        </a:rPr>
                        <a:t>(edge-to-edge?)</a:t>
                      </a:r>
                      <a:r>
                        <a:rPr lang="en-GB" sz="1800" dirty="0">
                          <a:effectLst/>
                          <a:latin typeface="Helvetica" pitchFamily="2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Helvetica" pitchFamily="2" charset="0"/>
                          <a:sym typeface="Wingdings" pitchFamily="2" charset="2"/>
                        </a:rPr>
                        <a:t>Real-life scenarios: using real data from “Les Vergers” Living Lab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Helvetica" pitchFamily="2" charset="0"/>
                          <a:sym typeface="Wingdings" pitchFamily="2" charset="2"/>
                        </a:rPr>
                        <a:t>implemented  and evaluated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86257"/>
                  </a:ext>
                </a:extLst>
              </a:tr>
              <a:tr h="6112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Technical report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not started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7064"/>
                  </a:ext>
                </a:extLst>
              </a:tr>
            </a:tbl>
          </a:graphicData>
        </a:graphic>
      </p:graphicFrame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39F4B93-00AF-959B-4139-634673C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5176" y="6493510"/>
            <a:ext cx="417576" cy="365125"/>
          </a:xfrm>
        </p:spPr>
        <p:txBody>
          <a:bodyPr/>
          <a:lstStyle/>
          <a:p>
            <a:fld id="{C863AD94-4457-DD40-9F77-01DAFB24ED95}" type="slidenum">
              <a:rPr lang="x-none" smtClean="0"/>
              <a:t>3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2517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80F6A169-8114-6C2E-B5B0-09395DD5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98" y="305395"/>
            <a:ext cx="6976575" cy="442951"/>
          </a:xfrm>
        </p:spPr>
        <p:txBody>
          <a:bodyPr>
            <a:normAutofit fontScale="90000"/>
          </a:bodyPr>
          <a:lstStyle/>
          <a:p>
            <a:r>
              <a:rPr lang="en-US" sz="2857" b="1" dirty="0"/>
              <a:t>Coordination platform and digital twins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5A7BC-0D38-8046-0DAC-77C820C28141}"/>
              </a:ext>
            </a:extLst>
          </p:cNvPr>
          <p:cNvSpPr txBox="1"/>
          <p:nvPr/>
        </p:nvSpPr>
        <p:spPr>
          <a:xfrm>
            <a:off x="535168" y="1126300"/>
            <a:ext cx="43922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157" indent="-340157">
              <a:buFont typeface="Arial" panose="020B0604020202020204" pitchFamily="34" charset="0"/>
              <a:buChar char="•"/>
            </a:pPr>
            <a:r>
              <a:rPr lang="en-US" sz="1800" dirty="0"/>
              <a:t>Implementation of a </a:t>
            </a:r>
            <a:r>
              <a:rPr lang="en-US" sz="1800" dirty="0">
                <a:solidFill>
                  <a:srgbClr val="FF0000"/>
                </a:solidFill>
              </a:rPr>
              <a:t>coordination model using digital twins</a:t>
            </a:r>
            <a:r>
              <a:rPr lang="en-US" sz="1800" dirty="0"/>
              <a:t>, a shared virtual environment (tuple space) and coordination laws.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340157" indent="-340157">
              <a:buFont typeface="Arial" panose="020B0604020202020204" pitchFamily="34" charset="0"/>
              <a:buChar char="•"/>
            </a:pPr>
            <a:r>
              <a:rPr lang="en-US" sz="1800" dirty="0"/>
              <a:t>Implementation of digital twins : define  </a:t>
            </a:r>
            <a:r>
              <a:rPr lang="en-US" sz="1800" dirty="0">
                <a:solidFill>
                  <a:srgbClr val="FF0000"/>
                </a:solidFill>
              </a:rPr>
              <a:t>agents' behaviors as consumer, producer, learning agent and node regulator</a:t>
            </a:r>
            <a:r>
              <a:rPr lang="en-US" sz="1800" dirty="0"/>
              <a:t>. Agents act autonomously, adapt, organize and make decisions according to the situation.</a:t>
            </a:r>
          </a:p>
          <a:p>
            <a:pPr marL="340157" indent="-340157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0157" indent="-340157">
              <a:buFont typeface="Arial" panose="020B0604020202020204" pitchFamily="34" charset="0"/>
              <a:buChar char="•"/>
            </a:pPr>
            <a:r>
              <a:rPr lang="en-US" sz="1800" dirty="0"/>
              <a:t>Generation of supply </a:t>
            </a:r>
            <a:r>
              <a:rPr lang="en-US" sz="1800" dirty="0">
                <a:solidFill>
                  <a:srgbClr val="FF0000"/>
                </a:solidFill>
              </a:rPr>
              <a:t>contracts</a:t>
            </a:r>
            <a:r>
              <a:rPr lang="en-US" sz="1800" dirty="0"/>
              <a:t> between producers and consumers by using self-adaptation.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E65B85-98D5-0F68-8C36-24DF6988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967" y="1034173"/>
            <a:ext cx="3397989" cy="2356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D1982-2B37-0F16-ECDF-53C7012E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12" y="3677450"/>
            <a:ext cx="5559052" cy="3120204"/>
          </a:xfrm>
          <a:prstGeom prst="rect">
            <a:avLst/>
          </a:prstGeom>
        </p:spPr>
      </p:pic>
      <p:sp>
        <p:nvSpPr>
          <p:cNvPr id="3" name="Google Shape;100;p1">
            <a:extLst>
              <a:ext uri="{FF2B5EF4-FFF2-40B4-BE49-F238E27FC236}">
                <a16:creationId xmlns:a16="http://schemas.microsoft.com/office/drawing/2014/main" id="{1AD79E11-9DFA-237F-044C-57AEFA4ECB84}"/>
              </a:ext>
            </a:extLst>
          </p:cNvPr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January 17, 2323</a:t>
            </a:r>
            <a:endParaRPr dirty="0"/>
          </a:p>
        </p:txBody>
      </p:sp>
      <p:cxnSp>
        <p:nvCxnSpPr>
          <p:cNvPr id="6" name="Google Shape;92;p1">
            <a:extLst>
              <a:ext uri="{FF2B5EF4-FFF2-40B4-BE49-F238E27FC236}">
                <a16:creationId xmlns:a16="http://schemas.microsoft.com/office/drawing/2014/main" id="{D10F15D4-8084-2475-05C4-F962D3506C3E}"/>
              </a:ext>
            </a:extLst>
          </p:cNvPr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DBF1D38-2659-82AB-0F94-60584B7C5344}"/>
              </a:ext>
            </a:extLst>
          </p:cNvPr>
          <p:cNvSpPr txBox="1">
            <a:spLocks/>
          </p:cNvSpPr>
          <p:nvPr/>
        </p:nvSpPr>
        <p:spPr>
          <a:xfrm>
            <a:off x="11695176" y="6493510"/>
            <a:ext cx="4175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863AD94-4457-DD40-9F77-01DAFB24ED95}" type="slidenum">
              <a:rPr lang="x-none" smtClean="0"/>
              <a:pPr/>
              <a:t>4</a:t>
            </a:fld>
            <a:endParaRPr lang="x-none" dirty="0"/>
          </a:p>
        </p:txBody>
      </p:sp>
      <p:pic>
        <p:nvPicPr>
          <p:cNvPr id="2" name="Google Shape;99;p1">
            <a:extLst>
              <a:ext uri="{FF2B5EF4-FFF2-40B4-BE49-F238E27FC236}">
                <a16:creationId xmlns:a16="http://schemas.microsoft.com/office/drawing/2014/main" id="{BDCA35C5-A49F-244B-3442-30ADF09445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1;p1">
            <a:extLst>
              <a:ext uri="{FF2B5EF4-FFF2-40B4-BE49-F238E27FC236}">
                <a16:creationId xmlns:a16="http://schemas.microsoft.com/office/drawing/2014/main" id="{5CF49F16-6DC4-234D-3887-FA323741385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20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57" b="1" dirty="0"/>
              <a:t>Implementation + experimentation edge-to-cloud</a:t>
            </a:r>
            <a:endParaRPr lang="en-US" dirty="0"/>
          </a:p>
        </p:txBody>
      </p:sp>
      <p:cxnSp>
        <p:nvCxnSpPr>
          <p:cNvPr id="92" name="Google Shape;92;p1"/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5;p1">
            <a:extLst>
              <a:ext uri="{FF2B5EF4-FFF2-40B4-BE49-F238E27FC236}">
                <a16:creationId xmlns:a16="http://schemas.microsoft.com/office/drawing/2014/main" id="{33255952-3DDC-88DE-7F34-B0D495B08A6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96594" y="1288985"/>
            <a:ext cx="4393757" cy="26609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;p1">
            <a:extLst>
              <a:ext uri="{FF2B5EF4-FFF2-40B4-BE49-F238E27FC236}">
                <a16:creationId xmlns:a16="http://schemas.microsoft.com/office/drawing/2014/main" id="{5260E04E-59E2-CEDE-8A56-A881E976AF3B}"/>
              </a:ext>
            </a:extLst>
          </p:cNvPr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January 17, 2323</a:t>
            </a:r>
            <a:endParaRPr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9F0E874-3EC0-BE14-A8DA-192D8BA9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5176" y="6493510"/>
            <a:ext cx="417576" cy="365125"/>
          </a:xfrm>
        </p:spPr>
        <p:txBody>
          <a:bodyPr/>
          <a:lstStyle/>
          <a:p>
            <a:fld id="{C863AD94-4457-DD40-9F77-01DAFB24ED95}" type="slidenum">
              <a:rPr lang="x-none" smtClean="0"/>
              <a:t>5</a:t>
            </a:fld>
            <a:endParaRPr lang="x-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DE092-5C93-B4CA-D29E-71D27EB72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6594" y="4145630"/>
            <a:ext cx="3446082" cy="2347880"/>
          </a:xfrm>
          <a:prstGeom prst="rect">
            <a:avLst/>
          </a:prstGeom>
        </p:spPr>
      </p:pic>
      <p:pic>
        <p:nvPicPr>
          <p:cNvPr id="3" name="Google Shape;99;p1">
            <a:extLst>
              <a:ext uri="{FF2B5EF4-FFF2-40B4-BE49-F238E27FC236}">
                <a16:creationId xmlns:a16="http://schemas.microsoft.com/office/drawing/2014/main" id="{2A257E25-BC43-FA98-4E87-F7E084B6014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1649" y="1469003"/>
            <a:ext cx="5779695" cy="39199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37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CH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Gossip-Based Decentralised Federated</a:t>
            </a:r>
            <a:r>
              <a:rPr lang="fr-FR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Learning</a:t>
            </a:r>
            <a:endParaRPr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0;p6">
            <a:extLst>
              <a:ext uri="{FF2B5EF4-FFF2-40B4-BE49-F238E27FC236}">
                <a16:creationId xmlns:a16="http://schemas.microsoft.com/office/drawing/2014/main" id="{646A0A91-62EA-887A-9AD3-BE6B6AE1B7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437" y="1120996"/>
            <a:ext cx="3105797" cy="1426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91;p6">
            <a:extLst>
              <a:ext uri="{FF2B5EF4-FFF2-40B4-BE49-F238E27FC236}">
                <a16:creationId xmlns:a16="http://schemas.microsoft.com/office/drawing/2014/main" id="{F0D33EFC-F323-AF0A-759D-A88229280BB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943" y="2834640"/>
            <a:ext cx="3882301" cy="14268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92;p6">
            <a:extLst>
              <a:ext uri="{FF2B5EF4-FFF2-40B4-BE49-F238E27FC236}">
                <a16:creationId xmlns:a16="http://schemas.microsoft.com/office/drawing/2014/main" id="{99C8DE9B-E025-74BC-2C7A-9F9DCB7457C9}"/>
              </a:ext>
            </a:extLst>
          </p:cNvPr>
          <p:cNvSpPr txBox="1"/>
          <p:nvPr/>
        </p:nvSpPr>
        <p:spPr>
          <a:xfrm>
            <a:off x="451943" y="4438023"/>
            <a:ext cx="54507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Wei Liu, Li Chen, and </a:t>
            </a:r>
            <a:r>
              <a:rPr lang="en-US" sz="1200" b="0" i="0" u="none" strike="noStrike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Wenyi</a:t>
            </a:r>
            <a:r>
              <a:rPr lang="en-US" sz="1200" b="0" i="0" u="none" strike="noStrik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Zhang : Decentralized Federated Learning: Balancing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Communication and Computing Costs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04AF318-B899-D56A-9820-799C490F8D16}"/>
              </a:ext>
            </a:extLst>
          </p:cNvPr>
          <p:cNvSpPr txBox="1">
            <a:spLocks/>
          </p:cNvSpPr>
          <p:nvPr/>
        </p:nvSpPr>
        <p:spPr>
          <a:xfrm>
            <a:off x="5952506" y="1691641"/>
            <a:ext cx="5787551" cy="2285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Coordination platform</a:t>
            </a:r>
            <a:endParaRPr lang="en-CH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H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Agents </a:t>
            </a:r>
            <a:r>
              <a:rPr lang="en-CH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Local Learning agents  (any ML technique)</a:t>
            </a:r>
            <a:endParaRPr lang="en-CH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H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Eco-laws: Aggregation + Spreading </a:t>
            </a:r>
            <a:r>
              <a:rPr lang="en-CH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Gossip</a:t>
            </a:r>
          </a:p>
          <a:p>
            <a:r>
              <a:rPr lang="en-CH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Aggregation: appropriate algorithm to combine learning (average or other)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H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2F1C21F0-DCEC-514C-9BD7-F1458F76A973}"/>
              </a:ext>
            </a:extLst>
          </p:cNvPr>
          <p:cNvSpPr/>
          <p:nvPr/>
        </p:nvSpPr>
        <p:spPr>
          <a:xfrm>
            <a:off x="4838575" y="2547843"/>
            <a:ext cx="609600" cy="286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00;p1">
            <a:extLst>
              <a:ext uri="{FF2B5EF4-FFF2-40B4-BE49-F238E27FC236}">
                <a16:creationId xmlns:a16="http://schemas.microsoft.com/office/drawing/2014/main" id="{52C6FF1A-2B5F-469D-3F3F-49C28A4FE283}"/>
              </a:ext>
            </a:extLst>
          </p:cNvPr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u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Monthly meeting January 17, 2323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9390996F-7992-D4E0-F690-E243FF72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5176" y="6503342"/>
            <a:ext cx="417576" cy="365125"/>
          </a:xfrm>
        </p:spPr>
        <p:txBody>
          <a:bodyPr/>
          <a:lstStyle/>
          <a:p>
            <a:fld id="{C863AD94-4457-DD40-9F77-01DAFB24ED95}" type="slidenum">
              <a:rPr lang="x-none" smtClean="0"/>
              <a:t>6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63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9285-FE8E-7A43-99B8-65F845A6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757" y="233623"/>
            <a:ext cx="7229011" cy="660161"/>
          </a:xfrm>
        </p:spPr>
        <p:txBody>
          <a:bodyPr>
            <a:noAutofit/>
          </a:bodyPr>
          <a:lstStyle/>
          <a:p>
            <a:r>
              <a:rPr lang="en-CH" sz="2600" b="1" dirty="0"/>
              <a:t>Gossip-Based Decentralised Federated Learning</a:t>
            </a:r>
            <a:r>
              <a:rPr lang="fr-FR" sz="2600" b="1" dirty="0"/>
              <a:t> </a:t>
            </a:r>
            <a:r>
              <a:rPr lang="en-CH" sz="2600" b="1" dirty="0"/>
              <a:t>with </a:t>
            </a:r>
            <a:r>
              <a:rPr lang="en-CH" sz="2600" b="1" dirty="0">
                <a:solidFill>
                  <a:srgbClr val="FF0000"/>
                </a:solidFill>
              </a:rPr>
              <a:t>coordination platform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15119-ABE9-8C49-B87B-D868EE92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8952" y="5716270"/>
            <a:ext cx="28605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Lyon - Janvier 2023</a:t>
            </a:r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E122-1503-0448-95F8-8FCB262F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44568" y="5716270"/>
            <a:ext cx="662017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GB" dirty="0">
                <a:solidFill>
                  <a:srgbClr val="595959"/>
                </a:solidFill>
              </a:rPr>
              <a:t>Giovanna Di </a:t>
            </a:r>
            <a:r>
              <a:rPr lang="en-GB" dirty="0" err="1">
                <a:solidFill>
                  <a:srgbClr val="595959"/>
                </a:solidFill>
              </a:rPr>
              <a:t>Marzo</a:t>
            </a:r>
            <a:r>
              <a:rPr lang="en-GB" dirty="0">
                <a:solidFill>
                  <a:srgbClr val="595959"/>
                </a:solidFill>
              </a:rPr>
              <a:t> </a:t>
            </a:r>
            <a:r>
              <a:rPr lang="en-GB" dirty="0" err="1">
                <a:solidFill>
                  <a:srgbClr val="595959"/>
                </a:solidFill>
              </a:rPr>
              <a:t>Serugendo</a:t>
            </a:r>
            <a:endParaRPr lang="en-CH" dirty="0">
              <a:solidFill>
                <a:srgbClr val="595959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FA3FE0-1783-2261-E6B2-A86FD1BC163A}"/>
              </a:ext>
            </a:extLst>
          </p:cNvPr>
          <p:cNvGrpSpPr/>
          <p:nvPr/>
        </p:nvGrpSpPr>
        <p:grpSpPr>
          <a:xfrm>
            <a:off x="788329" y="1458852"/>
            <a:ext cx="4200498" cy="4274960"/>
            <a:chOff x="838200" y="1787237"/>
            <a:chExt cx="4200498" cy="42749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6FAFAA-C975-F20B-5511-6C630360BA75}"/>
                </a:ext>
              </a:extLst>
            </p:cNvPr>
            <p:cNvSpPr/>
            <p:nvPr/>
          </p:nvSpPr>
          <p:spPr>
            <a:xfrm>
              <a:off x="838200" y="2769722"/>
              <a:ext cx="4200498" cy="12912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>
                  <a:solidFill>
                    <a:schemeClr val="tx1"/>
                  </a:solidFill>
                </a:rPr>
                <a:t>Tuples space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271441-0613-E54C-DDE2-90A49809E9EF}"/>
                </a:ext>
              </a:extLst>
            </p:cNvPr>
            <p:cNvSpPr/>
            <p:nvPr/>
          </p:nvSpPr>
          <p:spPr>
            <a:xfrm>
              <a:off x="838200" y="4041020"/>
              <a:ext cx="4200498" cy="20211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>
                  <a:solidFill>
                    <a:schemeClr val="tx1"/>
                  </a:solidFill>
                </a:rPr>
                <a:t>Eco-Laws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9D23EE-A504-AD49-3A13-E0791B0D6354}"/>
                </a:ext>
              </a:extLst>
            </p:cNvPr>
            <p:cNvSpPr/>
            <p:nvPr/>
          </p:nvSpPr>
          <p:spPr>
            <a:xfrm>
              <a:off x="1053351" y="4297867"/>
              <a:ext cx="1272989" cy="35280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>
                  <a:latin typeface="Wingdings" pitchFamily="2" charset="2"/>
                </a:rPr>
                <a:t> </a:t>
              </a:r>
              <a:r>
                <a:rPr lang="en-CH" sz="1400" dirty="0"/>
                <a:t>Bonding</a:t>
              </a:r>
              <a:endParaRPr lang="en-CH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85603-5881-AAC1-DE8C-43868F7D6E0E}"/>
                </a:ext>
              </a:extLst>
            </p:cNvPr>
            <p:cNvSpPr/>
            <p:nvPr/>
          </p:nvSpPr>
          <p:spPr>
            <a:xfrm>
              <a:off x="1053352" y="4771480"/>
              <a:ext cx="1272988" cy="3291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Decay</a:t>
              </a:r>
              <a:endParaRPr lang="en-CH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5D2317-5371-A843-C883-5EE3FA97B972}"/>
                </a:ext>
              </a:extLst>
            </p:cNvPr>
            <p:cNvSpPr txBox="1"/>
            <p:nvPr/>
          </p:nvSpPr>
          <p:spPr>
            <a:xfrm>
              <a:off x="1086880" y="4319205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chemeClr val="bg1"/>
                  </a:solidFill>
                  <a:latin typeface="Wingdings" pitchFamily="2" charset="2"/>
                </a:rPr>
                <a:t>T</a:t>
              </a:r>
              <a:endParaRPr lang="en-CH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9F961C-18AE-8E70-B7EC-93780F35A34F}"/>
                </a:ext>
              </a:extLst>
            </p:cNvPr>
            <p:cNvSpPr txBox="1"/>
            <p:nvPr/>
          </p:nvSpPr>
          <p:spPr>
            <a:xfrm>
              <a:off x="1071280" y="4791707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chemeClr val="bg1"/>
                  </a:solidFill>
                  <a:latin typeface="Wingdings" pitchFamily="2" charset="2"/>
                </a:rPr>
                <a:t>T</a:t>
              </a:r>
              <a:endParaRPr lang="en-CH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7A44AF-6231-D674-B009-10233AEA742B}"/>
                </a:ext>
              </a:extLst>
            </p:cNvPr>
            <p:cNvSpPr/>
            <p:nvPr/>
          </p:nvSpPr>
          <p:spPr>
            <a:xfrm>
              <a:off x="3492018" y="4316503"/>
              <a:ext cx="1272987" cy="32915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CH" sz="1400" dirty="0"/>
                <a:t>Spreading</a:t>
              </a:r>
              <a:endParaRPr lang="en-CH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16F036-419F-8FF3-BDBD-2CEC4B0578BF}"/>
                </a:ext>
              </a:extLst>
            </p:cNvPr>
            <p:cNvSpPr/>
            <p:nvPr/>
          </p:nvSpPr>
          <p:spPr>
            <a:xfrm>
              <a:off x="3492018" y="4780930"/>
              <a:ext cx="1272987" cy="35647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CH" sz="1400" dirty="0"/>
                <a:t>    </a:t>
              </a:r>
              <a:r>
                <a:rPr lang="en-CH" sz="1300" dirty="0"/>
                <a:t>Aggregation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577932-DC7F-FE0E-D024-9206033D0919}"/>
                </a:ext>
              </a:extLst>
            </p:cNvPr>
            <p:cNvSpPr txBox="1"/>
            <p:nvPr/>
          </p:nvSpPr>
          <p:spPr>
            <a:xfrm>
              <a:off x="3494167" y="4307683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chemeClr val="bg1"/>
                  </a:solidFill>
                  <a:latin typeface="Wingdings" pitchFamily="2" charset="2"/>
                </a:rPr>
                <a:t>T</a:t>
              </a:r>
              <a:endParaRPr lang="en-CH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B7B7D3-80BD-2697-8F76-74571F708954}"/>
                </a:ext>
              </a:extLst>
            </p:cNvPr>
            <p:cNvSpPr txBox="1"/>
            <p:nvPr/>
          </p:nvSpPr>
          <p:spPr>
            <a:xfrm>
              <a:off x="3514428" y="4775450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chemeClr val="bg1"/>
                  </a:solidFill>
                  <a:latin typeface="Wingdings" pitchFamily="2" charset="2"/>
                </a:rPr>
                <a:t>T</a:t>
              </a:r>
              <a:endParaRPr lang="en-CH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73D29CE-6D1E-4681-21C7-97A21F5610EB}"/>
                </a:ext>
              </a:extLst>
            </p:cNvPr>
            <p:cNvGrpSpPr/>
            <p:nvPr/>
          </p:nvGrpSpPr>
          <p:grpSpPr>
            <a:xfrm>
              <a:off x="3487004" y="5625625"/>
              <a:ext cx="1272988" cy="369333"/>
              <a:chOff x="5306339" y="5244292"/>
              <a:chExt cx="1272988" cy="36933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428BDC-9378-85A3-59D5-5B5581477F0B}"/>
                  </a:ext>
                </a:extLst>
              </p:cNvPr>
              <p:cNvSpPr/>
              <p:nvPr/>
            </p:nvSpPr>
            <p:spPr>
              <a:xfrm>
                <a:off x="5306339" y="5244293"/>
                <a:ext cx="1272988" cy="36933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1400" dirty="0"/>
                  <a:t>   Gossip</a:t>
                </a:r>
                <a:endParaRPr lang="en-CH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242107-FEF3-2601-ED76-D59CD5C6BB69}"/>
                  </a:ext>
                </a:extLst>
              </p:cNvPr>
              <p:cNvSpPr txBox="1"/>
              <p:nvPr/>
            </p:nvSpPr>
            <p:spPr>
              <a:xfrm>
                <a:off x="5340623" y="5244292"/>
                <a:ext cx="3609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>
                    <a:solidFill>
                      <a:schemeClr val="bg1"/>
                    </a:solidFill>
                    <a:latin typeface="Wingdings" pitchFamily="2" charset="2"/>
                  </a:rPr>
                  <a:t>T</a:t>
                </a:r>
                <a:endParaRPr lang="en-CH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ACD9A8-3882-B335-9D64-7D2B7904CB6A}"/>
                </a:ext>
              </a:extLst>
            </p:cNvPr>
            <p:cNvSpPr/>
            <p:nvPr/>
          </p:nvSpPr>
          <p:spPr>
            <a:xfrm>
              <a:off x="1053351" y="1787237"/>
              <a:ext cx="937753" cy="72698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dirty="0">
                  <a:solidFill>
                    <a:schemeClr val="tx1"/>
                  </a:solidFill>
                </a:rPr>
                <a:t>Learning agent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91FD31-C7E4-2125-CA66-6B3929132DFE}"/>
                </a:ext>
              </a:extLst>
            </p:cNvPr>
            <p:cNvSpPr/>
            <p:nvPr/>
          </p:nvSpPr>
          <p:spPr>
            <a:xfrm>
              <a:off x="1053350" y="2939875"/>
              <a:ext cx="937753" cy="4195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600" dirty="0">
                  <a:solidFill>
                    <a:schemeClr val="tx1"/>
                  </a:solidFill>
                </a:rPr>
                <a:t>LSA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D6308C6-4F83-C63E-30E6-C70D65479CFD}"/>
                </a:ext>
              </a:extLst>
            </p:cNvPr>
            <p:cNvSpPr/>
            <p:nvPr/>
          </p:nvSpPr>
          <p:spPr>
            <a:xfrm>
              <a:off x="3379695" y="4156168"/>
              <a:ext cx="1488900" cy="1123888"/>
            </a:xfrm>
            <a:prstGeom prst="round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FA27ED-6102-D507-F523-06EA5620C3DD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4123498" y="5280056"/>
              <a:ext cx="647" cy="34557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6AF66A5-C74A-A12C-FC88-89E04D475CD2}"/>
              </a:ext>
            </a:extLst>
          </p:cNvPr>
          <p:cNvSpPr/>
          <p:nvPr/>
        </p:nvSpPr>
        <p:spPr>
          <a:xfrm>
            <a:off x="5851121" y="2434435"/>
            <a:ext cx="4200498" cy="12912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Tuples space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88F80-B49F-CB2E-CCC7-616A1233CD20}"/>
              </a:ext>
            </a:extLst>
          </p:cNvPr>
          <p:cNvSpPr/>
          <p:nvPr/>
        </p:nvSpPr>
        <p:spPr>
          <a:xfrm>
            <a:off x="5851121" y="3705733"/>
            <a:ext cx="4200498" cy="20211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Eco-Laws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80CC18-691C-FB64-82F1-694091CA0B7D}"/>
              </a:ext>
            </a:extLst>
          </p:cNvPr>
          <p:cNvSpPr/>
          <p:nvPr/>
        </p:nvSpPr>
        <p:spPr>
          <a:xfrm>
            <a:off x="6066272" y="3962580"/>
            <a:ext cx="1272989" cy="35280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latin typeface="Wingdings" pitchFamily="2" charset="2"/>
              </a:rPr>
              <a:t> </a:t>
            </a:r>
            <a:r>
              <a:rPr lang="en-CH" sz="1400" dirty="0"/>
              <a:t>Bonding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3ED73B-E17E-D728-1A37-706D92D23895}"/>
              </a:ext>
            </a:extLst>
          </p:cNvPr>
          <p:cNvSpPr/>
          <p:nvPr/>
        </p:nvSpPr>
        <p:spPr>
          <a:xfrm>
            <a:off x="6066273" y="4436193"/>
            <a:ext cx="1272988" cy="329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/>
              <a:t>Decay</a:t>
            </a:r>
            <a:endParaRPr lang="en-CH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8089E6-56FC-E433-B46A-CDABE4CFA556}"/>
              </a:ext>
            </a:extLst>
          </p:cNvPr>
          <p:cNvSpPr txBox="1"/>
          <p:nvPr/>
        </p:nvSpPr>
        <p:spPr>
          <a:xfrm>
            <a:off x="6099801" y="3983918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Wingdings" pitchFamily="2" charset="2"/>
              </a:rPr>
              <a:t>T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38EF9-F3AC-EA48-360A-62656602DBD6}"/>
              </a:ext>
            </a:extLst>
          </p:cNvPr>
          <p:cNvSpPr txBox="1"/>
          <p:nvPr/>
        </p:nvSpPr>
        <p:spPr>
          <a:xfrm>
            <a:off x="6084201" y="4456420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Wingdings" pitchFamily="2" charset="2"/>
              </a:rPr>
              <a:t>T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5D0C91-D8EE-D198-E4CA-59B886676E4A}"/>
              </a:ext>
            </a:extLst>
          </p:cNvPr>
          <p:cNvSpPr/>
          <p:nvPr/>
        </p:nvSpPr>
        <p:spPr>
          <a:xfrm>
            <a:off x="8504939" y="3981216"/>
            <a:ext cx="1272987" cy="3291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H" sz="1400" dirty="0"/>
              <a:t>Spreading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91123C-A977-6D46-A953-2903ADD3FF2A}"/>
              </a:ext>
            </a:extLst>
          </p:cNvPr>
          <p:cNvSpPr/>
          <p:nvPr/>
        </p:nvSpPr>
        <p:spPr>
          <a:xfrm>
            <a:off x="8504939" y="4445643"/>
            <a:ext cx="1272987" cy="35647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H" sz="1400" dirty="0"/>
              <a:t>    </a:t>
            </a:r>
            <a:r>
              <a:rPr lang="en-CH" sz="1300" dirty="0"/>
              <a:t>Aggregation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0293B3-F7B9-80D6-1504-80FDB07287C8}"/>
              </a:ext>
            </a:extLst>
          </p:cNvPr>
          <p:cNvSpPr txBox="1"/>
          <p:nvPr/>
        </p:nvSpPr>
        <p:spPr>
          <a:xfrm>
            <a:off x="8507088" y="3972396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Wingdings" pitchFamily="2" charset="2"/>
              </a:rPr>
              <a:t>T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D429C7-8AB7-04DE-1441-839D0F08EA40}"/>
              </a:ext>
            </a:extLst>
          </p:cNvPr>
          <p:cNvSpPr txBox="1"/>
          <p:nvPr/>
        </p:nvSpPr>
        <p:spPr>
          <a:xfrm>
            <a:off x="8527349" y="4440163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Wingdings" pitchFamily="2" charset="2"/>
              </a:rPr>
              <a:t>T</a:t>
            </a:r>
            <a:endParaRPr lang="en-CH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B66D06-75C4-AB8F-DACB-B8CFA3404711}"/>
              </a:ext>
            </a:extLst>
          </p:cNvPr>
          <p:cNvGrpSpPr/>
          <p:nvPr/>
        </p:nvGrpSpPr>
        <p:grpSpPr>
          <a:xfrm>
            <a:off x="8499925" y="5290338"/>
            <a:ext cx="1272988" cy="369333"/>
            <a:chOff x="5306339" y="5244292"/>
            <a:chExt cx="1272988" cy="36933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354A01-52EA-2A1A-26F2-83714ED71C25}"/>
                </a:ext>
              </a:extLst>
            </p:cNvPr>
            <p:cNvSpPr/>
            <p:nvPr/>
          </p:nvSpPr>
          <p:spPr>
            <a:xfrm>
              <a:off x="5306339" y="5244293"/>
              <a:ext cx="1272988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   Gossip</a:t>
              </a:r>
              <a:endParaRPr lang="en-CH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959DF3-F722-B7CD-BD04-EB255C7347BB}"/>
                </a:ext>
              </a:extLst>
            </p:cNvPr>
            <p:cNvSpPr txBox="1"/>
            <p:nvPr/>
          </p:nvSpPr>
          <p:spPr>
            <a:xfrm>
              <a:off x="5340623" y="5244292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chemeClr val="bg1"/>
                  </a:solidFill>
                  <a:latin typeface="Wingdings" pitchFamily="2" charset="2"/>
                </a:rPr>
                <a:t>T</a:t>
              </a:r>
              <a:endParaRPr lang="en-CH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824F559-0876-F4FF-ED0C-E792DF2CA9CC}"/>
              </a:ext>
            </a:extLst>
          </p:cNvPr>
          <p:cNvSpPr/>
          <p:nvPr/>
        </p:nvSpPr>
        <p:spPr>
          <a:xfrm>
            <a:off x="6066272" y="1451950"/>
            <a:ext cx="937753" cy="726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Learning agent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550673-C8DA-E35D-A721-1DB9C33D910F}"/>
              </a:ext>
            </a:extLst>
          </p:cNvPr>
          <p:cNvSpPr/>
          <p:nvPr/>
        </p:nvSpPr>
        <p:spPr>
          <a:xfrm>
            <a:off x="6036126" y="3195126"/>
            <a:ext cx="937753" cy="419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</a:rPr>
              <a:t>LSAext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7D1A512-CFFD-0822-C2BD-A287C759C4DF}"/>
              </a:ext>
            </a:extLst>
          </p:cNvPr>
          <p:cNvSpPr/>
          <p:nvPr/>
        </p:nvSpPr>
        <p:spPr>
          <a:xfrm>
            <a:off x="8392616" y="3820881"/>
            <a:ext cx="1488900" cy="1123888"/>
          </a:xfrm>
          <a:prstGeom prst="roundRect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C2D599-5798-8A4B-102B-1C0D93A49615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9136419" y="4944769"/>
            <a:ext cx="647" cy="3455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3E09852-1855-58D7-3B64-FE7542F053CC}"/>
              </a:ext>
            </a:extLst>
          </p:cNvPr>
          <p:cNvSpPr/>
          <p:nvPr/>
        </p:nvSpPr>
        <p:spPr>
          <a:xfrm>
            <a:off x="6038165" y="2593758"/>
            <a:ext cx="937753" cy="419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988146-5F2F-2D22-5AF1-80580EB51F93}"/>
              </a:ext>
            </a:extLst>
          </p:cNvPr>
          <p:cNvCxnSpPr/>
          <p:nvPr/>
        </p:nvCxnSpPr>
        <p:spPr>
          <a:xfrm>
            <a:off x="9772913" y="5473842"/>
            <a:ext cx="105734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7D65AF-4411-19FF-0807-F4BE8C063E3B}"/>
              </a:ext>
            </a:extLst>
          </p:cNvPr>
          <p:cNvCxnSpPr>
            <a:cxnSpLocks/>
          </p:cNvCxnSpPr>
          <p:nvPr/>
        </p:nvCxnSpPr>
        <p:spPr>
          <a:xfrm>
            <a:off x="317679" y="3407713"/>
            <a:ext cx="685800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74233A-C15C-91BB-C557-AAE266CA084F}"/>
              </a:ext>
            </a:extLst>
          </p:cNvPr>
          <p:cNvCxnSpPr>
            <a:cxnSpLocks/>
          </p:cNvCxnSpPr>
          <p:nvPr/>
        </p:nvCxnSpPr>
        <p:spPr>
          <a:xfrm flipH="1" flipV="1">
            <a:off x="1472354" y="2168105"/>
            <a:ext cx="1" cy="42565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743042C-154C-EF35-8D89-BC8484B0306C}"/>
              </a:ext>
            </a:extLst>
          </p:cNvPr>
          <p:cNvSpPr/>
          <p:nvPr/>
        </p:nvSpPr>
        <p:spPr>
          <a:xfrm>
            <a:off x="1009464" y="3197956"/>
            <a:ext cx="937753" cy="4195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tx1"/>
                </a:solidFill>
              </a:rPr>
              <a:t>LSAext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9644E8C-9EAC-3193-D6FD-2FF5125A8C80}"/>
              </a:ext>
            </a:extLst>
          </p:cNvPr>
          <p:cNvSpPr/>
          <p:nvPr/>
        </p:nvSpPr>
        <p:spPr>
          <a:xfrm>
            <a:off x="1938926" y="2731865"/>
            <a:ext cx="2253061" cy="1081006"/>
          </a:xfrm>
          <a:custGeom>
            <a:avLst/>
            <a:gdLst>
              <a:gd name="connsiteX0" fmla="*/ 0 w 1029251"/>
              <a:gd name="connsiteY0" fmla="*/ 94889 h 1081006"/>
              <a:gd name="connsiteX1" fmla="*/ 878541 w 1029251"/>
              <a:gd name="connsiteY1" fmla="*/ 94889 h 1081006"/>
              <a:gd name="connsiteX2" fmla="*/ 1021977 w 1029251"/>
              <a:gd name="connsiteY2" fmla="*/ 1081006 h 108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251" h="1081006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6A989E0-7A96-22CD-61E4-60A3096A8296}"/>
              </a:ext>
            </a:extLst>
          </p:cNvPr>
          <p:cNvSpPr/>
          <p:nvPr/>
        </p:nvSpPr>
        <p:spPr>
          <a:xfrm>
            <a:off x="1948486" y="3333387"/>
            <a:ext cx="2019286" cy="487777"/>
          </a:xfrm>
          <a:custGeom>
            <a:avLst/>
            <a:gdLst>
              <a:gd name="connsiteX0" fmla="*/ 0 w 1029251"/>
              <a:gd name="connsiteY0" fmla="*/ 94889 h 1081006"/>
              <a:gd name="connsiteX1" fmla="*/ 878541 w 1029251"/>
              <a:gd name="connsiteY1" fmla="*/ 94889 h 1081006"/>
              <a:gd name="connsiteX2" fmla="*/ 1021977 w 1029251"/>
              <a:gd name="connsiteY2" fmla="*/ 1081006 h 108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251" h="1081006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5115EC-BB42-3F6D-061E-69E71450CD0E}"/>
              </a:ext>
            </a:extLst>
          </p:cNvPr>
          <p:cNvCxnSpPr>
            <a:cxnSpLocks/>
          </p:cNvCxnSpPr>
          <p:nvPr/>
        </p:nvCxnSpPr>
        <p:spPr>
          <a:xfrm flipH="1" flipV="1">
            <a:off x="6535148" y="2176776"/>
            <a:ext cx="1" cy="42565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877F93EC-E218-3338-829B-E2A7E0D13AD0}"/>
              </a:ext>
            </a:extLst>
          </p:cNvPr>
          <p:cNvSpPr/>
          <p:nvPr/>
        </p:nvSpPr>
        <p:spPr>
          <a:xfrm>
            <a:off x="7004025" y="2726155"/>
            <a:ext cx="2253061" cy="1081006"/>
          </a:xfrm>
          <a:custGeom>
            <a:avLst/>
            <a:gdLst>
              <a:gd name="connsiteX0" fmla="*/ 0 w 1029251"/>
              <a:gd name="connsiteY0" fmla="*/ 94889 h 1081006"/>
              <a:gd name="connsiteX1" fmla="*/ 878541 w 1029251"/>
              <a:gd name="connsiteY1" fmla="*/ 94889 h 1081006"/>
              <a:gd name="connsiteX2" fmla="*/ 1021977 w 1029251"/>
              <a:gd name="connsiteY2" fmla="*/ 1081006 h 108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251" h="1081006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4DB3BB8-CA64-8D7C-1778-713ADDBA4A64}"/>
              </a:ext>
            </a:extLst>
          </p:cNvPr>
          <p:cNvSpPr/>
          <p:nvPr/>
        </p:nvSpPr>
        <p:spPr>
          <a:xfrm>
            <a:off x="7017591" y="3323957"/>
            <a:ext cx="2019286" cy="487777"/>
          </a:xfrm>
          <a:custGeom>
            <a:avLst/>
            <a:gdLst>
              <a:gd name="connsiteX0" fmla="*/ 0 w 1029251"/>
              <a:gd name="connsiteY0" fmla="*/ 94889 h 1081006"/>
              <a:gd name="connsiteX1" fmla="*/ 878541 w 1029251"/>
              <a:gd name="connsiteY1" fmla="*/ 94889 h 1081006"/>
              <a:gd name="connsiteX2" fmla="*/ 1021977 w 1029251"/>
              <a:gd name="connsiteY2" fmla="*/ 1081006 h 108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9251" h="1081006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37754E3-2B1C-D604-FBB6-AE20E4B0B2F9}"/>
              </a:ext>
            </a:extLst>
          </p:cNvPr>
          <p:cNvSpPr/>
          <p:nvPr/>
        </p:nvSpPr>
        <p:spPr>
          <a:xfrm>
            <a:off x="4716324" y="3272744"/>
            <a:ext cx="1362635" cy="2244329"/>
          </a:xfrm>
          <a:custGeom>
            <a:avLst/>
            <a:gdLst>
              <a:gd name="connsiteX0" fmla="*/ 0 w 1362635"/>
              <a:gd name="connsiteY0" fmla="*/ 2183169 h 2244329"/>
              <a:gd name="connsiteX1" fmla="*/ 609600 w 1362635"/>
              <a:gd name="connsiteY1" fmla="*/ 2003875 h 2244329"/>
              <a:gd name="connsiteX2" fmla="*/ 555812 w 1362635"/>
              <a:gd name="connsiteY2" fmla="*/ 246793 h 2244329"/>
              <a:gd name="connsiteX3" fmla="*/ 1362635 w 1362635"/>
              <a:gd name="connsiteY3" fmla="*/ 13710 h 2244329"/>
              <a:gd name="connsiteX4" fmla="*/ 1362635 w 1362635"/>
              <a:gd name="connsiteY4" fmla="*/ 13710 h 224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2635" h="2244329">
                <a:moveTo>
                  <a:pt x="0" y="2183169"/>
                </a:moveTo>
                <a:cubicBezTo>
                  <a:pt x="258482" y="2254886"/>
                  <a:pt x="516965" y="2326604"/>
                  <a:pt x="609600" y="2003875"/>
                </a:cubicBezTo>
                <a:cubicBezTo>
                  <a:pt x="702235" y="1681146"/>
                  <a:pt x="430306" y="578487"/>
                  <a:pt x="555812" y="246793"/>
                </a:cubicBezTo>
                <a:cubicBezTo>
                  <a:pt x="681318" y="-84901"/>
                  <a:pt x="1362635" y="13710"/>
                  <a:pt x="1362635" y="13710"/>
                </a:cubicBezTo>
                <a:lnTo>
                  <a:pt x="1362635" y="13710"/>
                </a:ln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Google Shape;100;p1">
            <a:extLst>
              <a:ext uri="{FF2B5EF4-FFF2-40B4-BE49-F238E27FC236}">
                <a16:creationId xmlns:a16="http://schemas.microsoft.com/office/drawing/2014/main" id="{7BA94982-2A4D-6F05-B5B9-A787CDFFBB1C}"/>
              </a:ext>
            </a:extLst>
          </p:cNvPr>
          <p:cNvSpPr txBox="1"/>
          <p:nvPr/>
        </p:nvSpPr>
        <p:spPr>
          <a:xfrm>
            <a:off x="10210799" y="772753"/>
            <a:ext cx="1937191" cy="192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8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meeting January 17, 2323</a:t>
            </a:r>
            <a:endParaRPr dirty="0"/>
          </a:p>
        </p:txBody>
      </p:sp>
      <p:cxnSp>
        <p:nvCxnSpPr>
          <p:cNvPr id="25" name="Google Shape;92;p1">
            <a:extLst>
              <a:ext uri="{FF2B5EF4-FFF2-40B4-BE49-F238E27FC236}">
                <a16:creationId xmlns:a16="http://schemas.microsoft.com/office/drawing/2014/main" id="{FCA0A8C7-CA81-A99E-B85C-B251FB635271}"/>
              </a:ext>
            </a:extLst>
          </p:cNvPr>
          <p:cNvCxnSpPr/>
          <p:nvPr/>
        </p:nvCxnSpPr>
        <p:spPr>
          <a:xfrm>
            <a:off x="0" y="961769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4" name="Google Shape;99;p1">
            <a:extLst>
              <a:ext uri="{FF2B5EF4-FFF2-40B4-BE49-F238E27FC236}">
                <a16:creationId xmlns:a16="http://schemas.microsoft.com/office/drawing/2014/main" id="{91F718C0-B397-AB7F-3EAD-AF92897895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01;p1">
            <a:extLst>
              <a:ext uri="{FF2B5EF4-FFF2-40B4-BE49-F238E27FC236}">
                <a16:creationId xmlns:a16="http://schemas.microsoft.com/office/drawing/2014/main" id="{0BBBC59A-C361-E023-E152-BB5FA5A8FC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lide Number Placeholder 6">
            <a:extLst>
              <a:ext uri="{FF2B5EF4-FFF2-40B4-BE49-F238E27FC236}">
                <a16:creationId xmlns:a16="http://schemas.microsoft.com/office/drawing/2014/main" id="{B51A75A3-D740-5AB3-4AA9-3C424690C32E}"/>
              </a:ext>
            </a:extLst>
          </p:cNvPr>
          <p:cNvSpPr txBox="1">
            <a:spLocks/>
          </p:cNvSpPr>
          <p:nvPr/>
        </p:nvSpPr>
        <p:spPr>
          <a:xfrm>
            <a:off x="11695176" y="6493510"/>
            <a:ext cx="4175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863AD94-4457-DD40-9F77-01DAFB24ED95}" type="slidenum">
              <a:rPr lang="x-none" smtClean="0"/>
              <a:pPr/>
              <a:t>7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586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385</Words>
  <Application>Microsoft Office PowerPoint</Application>
  <PresentationFormat>Widescreen</PresentationFormat>
  <Paragraphs>100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</vt:lpstr>
      <vt:lpstr>Wingdings</vt:lpstr>
      <vt:lpstr>Office Theme</vt:lpstr>
      <vt:lpstr>LASAGNE digitaL frAmework for SmArt Grid and reNewable Energies  WP3: Coordination model and intelligent digital twins</vt:lpstr>
      <vt:lpstr>Milestone M2</vt:lpstr>
      <vt:lpstr>Milestone M2 : state of progress</vt:lpstr>
      <vt:lpstr>Coordination platform and digital twins</vt:lpstr>
      <vt:lpstr>Implementation + experimentation edge-to-cloud</vt:lpstr>
      <vt:lpstr>Gossip-Based Decentralised Federated Learning</vt:lpstr>
      <vt:lpstr>Gossip-Based Decentralised Federated Learning with coordination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the scenario “tragedy of the commons”</dc:title>
  <dc:creator>Philippe GLASS</dc:creator>
  <cp:lastModifiedBy>Philippe GLASS</cp:lastModifiedBy>
  <cp:revision>64</cp:revision>
  <dcterms:created xsi:type="dcterms:W3CDTF">2022-11-18T17:10:36Z</dcterms:created>
  <dcterms:modified xsi:type="dcterms:W3CDTF">2023-01-17T12:53:34Z</dcterms:modified>
</cp:coreProperties>
</file>