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58" r:id="rId3"/>
    <p:sldId id="260" r:id="rId4"/>
    <p:sldId id="257" r:id="rId5"/>
    <p:sldId id="264" r:id="rId6"/>
    <p:sldId id="292" r:id="rId7"/>
    <p:sldId id="283" r:id="rId8"/>
    <p:sldId id="263" r:id="rId9"/>
    <p:sldId id="279" r:id="rId10"/>
    <p:sldId id="290" r:id="rId11"/>
    <p:sldId id="286" r:id="rId12"/>
    <p:sldId id="289" r:id="rId13"/>
    <p:sldId id="278" r:id="rId14"/>
    <p:sldId id="280" r:id="rId15"/>
    <p:sldId id="277" r:id="rId16"/>
    <p:sldId id="281" r:id="rId17"/>
    <p:sldId id="285" r:id="rId18"/>
    <p:sldId id="282" r:id="rId19"/>
    <p:sldId id="284" r:id="rId20"/>
    <p:sldId id="262" r:id="rId21"/>
    <p:sldId id="29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\git\stage\smartgrids\rapport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baseline="0" noProof="0" dirty="0">
                <a:effectLst/>
              </a:rPr>
              <a:t>Response time to satisfy requests (seconds)</a:t>
            </a:r>
            <a:endParaRPr lang="en-US" sz="1400" noProof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Feuil1!$B$45</c:f>
              <c:strCache>
                <c:ptCount val="1"/>
                <c:pt idx="0">
                  <c:v>Realistic scenario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Feuil1!$A$46:$A$48</c:f>
              <c:strCache>
                <c:ptCount val="3"/>
                <c:pt idx="0">
                  <c:v>Random policy</c:v>
                </c:pt>
                <c:pt idx="1">
                  <c:v>Prioritization policy</c:v>
                </c:pt>
                <c:pt idx="2">
                  <c:v>Hybrid policy</c:v>
                </c:pt>
              </c:strCache>
            </c:strRef>
          </c:cat>
          <c:val>
            <c:numRef>
              <c:f>Feuil1!$B$46:$B$48</c:f>
              <c:numCache>
                <c:formatCode>General</c:formatCode>
                <c:ptCount val="3"/>
                <c:pt idx="0">
                  <c:v>25</c:v>
                </c:pt>
                <c:pt idx="1">
                  <c:v>13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34-4412-B085-17F3DEE893F4}"/>
            </c:ext>
          </c:extLst>
        </c:ser>
        <c:ser>
          <c:idx val="1"/>
          <c:order val="1"/>
          <c:tx>
            <c:strRef>
              <c:f>Feuil1!$C$45</c:f>
              <c:strCache>
                <c:ptCount val="1"/>
                <c:pt idx="0">
                  <c:v>Gradient mode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Feuil1!$A$46:$A$48</c:f>
              <c:strCache>
                <c:ptCount val="3"/>
                <c:pt idx="0">
                  <c:v>Random policy</c:v>
                </c:pt>
                <c:pt idx="1">
                  <c:v>Prioritization policy</c:v>
                </c:pt>
                <c:pt idx="2">
                  <c:v>Hybrid policy</c:v>
                </c:pt>
              </c:strCache>
            </c:strRef>
          </c:cat>
          <c:val>
            <c:numRef>
              <c:f>Feuil1!$C$46:$C$48</c:f>
              <c:numCache>
                <c:formatCode>General</c:formatCode>
                <c:ptCount val="3"/>
                <c:pt idx="0">
                  <c:v>225</c:v>
                </c:pt>
                <c:pt idx="1">
                  <c:v>29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34-4412-B085-17F3DEE893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53630320"/>
        <c:axId val="253630736"/>
      </c:barChart>
      <c:catAx>
        <c:axId val="253630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630736"/>
        <c:crosses val="autoZero"/>
        <c:auto val="1"/>
        <c:lblAlgn val="ctr"/>
        <c:lblOffset val="100"/>
        <c:noMultiLvlLbl val="0"/>
      </c:catAx>
      <c:valAx>
        <c:axId val="25363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53630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Sheet1!$A$2:$C$9</cx:f>
        <cx:lvl ptCount="8"/>
        <cx:lvl ptCount="8">
          <cx:pt idx="0">Grid Edge Device </cx:pt>
          <cx:pt idx="1">Edge-to-cloud marketplace platform</cx:pt>
          <cx:pt idx="2"> Energy living labs</cx:pt>
          <cx:pt idx="3">Collaborative ML-based applied to power production usage</cx:pt>
          <cx:pt idx="4">Context-aware and self adaptive energy application</cx:pt>
          <cx:pt idx="5">Generic coordination model</cx:pt>
          <cx:pt idx="6">Social acceptability </cx:pt>
          <cx:pt idx="7">End-user empowerment</cx:pt>
        </cx:lvl>
        <cx:lvl ptCount="8">
          <cx:pt idx="0">Existing infrastructure</cx:pt>
          <cx:pt idx="1">Existing infrastructure</cx:pt>
          <cx:pt idx="2">Existing infrastructure</cx:pt>
          <cx:pt idx="3">Energy &amp; ICT Infrastructure </cx:pt>
          <cx:pt idx="4">Energy &amp; ICT Infrastructure </cx:pt>
          <cx:pt idx="5">Energy &amp; ICT Infrastructure </cx:pt>
          <cx:pt idx="6">Social dimension</cx:pt>
          <cx:pt idx="7">Social dimension</cx:pt>
        </cx:lvl>
      </cx:strDim>
      <cx:numDim type="size">
        <cx:f>Sheet1!$D$2:$D$9</cx:f>
        <cx:lvl ptCount="8" formatCode="Standard">
          <cx:pt idx="0">25</cx:pt>
          <cx:pt idx="1">25</cx:pt>
          <cx:pt idx="2">25</cx:pt>
          <cx:pt idx="3">25</cx:pt>
          <cx:pt idx="4">25</cx:pt>
          <cx:pt idx="5">25</cx:pt>
          <cx:pt idx="6">25</cx:pt>
          <cx:pt idx="7">25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endParaRPr lang="fr-FR" b="0" dirty="0">
            <a:effectLst/>
          </a:endParaRPr>
        </a:p>
      </cx:txPr>
    </cx:title>
    <cx:plotArea>
      <cx:plotAreaRegion>
        <cx:series layoutId="sunburst" uniqueId="{6506AA9B-7821-468F-9AAB-36A3CEBC3778}">
          <cx:tx>
            <cx:txData>
              <cx:f>Sheet1!$D$1</cx:f>
              <cx:v>Series1</cx:v>
            </cx:txData>
          </cx:tx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100"/>
                </a:pPr>
                <a:endParaRPr lang="en-US" sz="1100" b="0" i="0" u="none" strike="noStrike" baseline="0">
                  <a:solidFill>
                    <a:prstClr val="white"/>
                  </a:solidFill>
                  <a:latin typeface="Calibri" panose="020F050202020403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Existing infrastructure</a:t>
                  </a:r>
                </a:p>
              </cx:txPr>
              <cx:visibility seriesName="0" categoryName="1" value="0"/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Energy &amp; ICT Infrastructure </a:t>
                  </a:r>
                </a:p>
              </cx:txPr>
              <cx:visibility seriesName="0" categoryName="1" value="0"/>
            </cx:dataLabel>
            <cx:dataLabel idx="8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400" b="1"/>
                  </a:pPr>
                  <a:r>
                    <a:rPr lang="en-US" sz="1400" b="1" i="0" u="none" strike="noStrike" baseline="0">
                      <a:solidFill>
                        <a:prstClr val="white"/>
                      </a:solidFill>
                      <a:latin typeface="Calibri" panose="020F0502020204030204"/>
                    </a:rPr>
                    <a:t>Social dimension</a:t>
                  </a:r>
                </a:p>
              </cx:txPr>
              <cx:visibility seriesName="0" categoryName="1" value="0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7055-D109-445E-AE68-540078809D9C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C9A9D-C38F-498F-9F26-95D0ACBB2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6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4" name="Google Shape;79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51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49591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2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C9A9D-C38F-498F-9F26-95D0ACBB20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3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966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705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09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33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1435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3499-31E9-71B2-F3DA-F39517CE7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CFB6A-4945-06EA-8EED-37160118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29DF-1FEA-81F1-18C8-EE464694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0A477-263F-4E7A-2B30-1D3459BB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8F77D-1B02-9456-337F-07797289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145-3AD5-E762-9EFD-65C863C9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1603-F534-59F2-1229-F9875BB36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4CE1C-488F-A5EA-FD91-62771CF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154B-F6FD-D9A6-09E8-8D2ED913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C1EB-5891-EC19-5396-5A67BBF3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9CA03-7586-52D4-291D-DD53EA8D5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BC29F-B63A-BC5B-A689-CBD8B3F9E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4CF82-50E0-373F-5189-4233109E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1F52F-3BD1-F790-7F9A-E607F879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7A1CA-0DDA-B278-7BBB-6F3F1F2C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2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62EF-E559-7A74-C601-5DF86A65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E79F-5A1D-2800-48CA-B660332CF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DDA4-AB47-203B-3766-9924B217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AA841-9C85-3D86-34A7-D149C382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C241-C464-9447-70A9-621B47FB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9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7ED9-3872-1544-4D80-7FB87EAFD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ACA11-15E2-90A8-CF7B-1DC09A36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87ED5-CA5A-D247-51B0-4132EDE7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A50F-554C-7A79-B780-7D548362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6770-4F36-B3CF-E623-CC08DCA2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9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9995-91E8-8254-F21B-6EB543ED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B034-5EA4-50D3-2173-03042E4AF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7B404-3D58-E417-E027-D64396D51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9091-5DFA-E80F-82FE-23AB4B82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9463B-59A2-82DB-5B0A-FEB6E4C4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8305-403D-BABB-D163-84390414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1C52-382A-A60D-8E82-10104B43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FF49-C5C0-AF17-93A0-72502B6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C65A6-9023-4D47-B68C-E0CD69A1A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E89D0-8128-6C08-1856-15F2BF855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1128A-AFCF-ECB4-6538-847C2C7AB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9976B-DE55-24DA-7981-C6AF9A66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AB550C-1063-1007-4799-8AD0616A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7A70D-2DA3-B537-8310-B29E4E2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6F0D-B631-31BF-2CB4-E3536FF8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49111-7D3D-4ACF-851B-95211CB2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02AE7-EE17-1830-E3DA-4D3DF670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B1F29-9992-6A48-23D5-2B5EBBC2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366B3-F696-815B-A749-9D710788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AE355-C2EE-49C9-6537-6B71C3F5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27ECE-2E40-4426-398F-7EF6062E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3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9A6E-CADA-2791-9D47-D1059785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D51AE-1CA8-576E-FEE2-69AC4F446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9DA94-8335-BB20-BA14-94EC099E6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2430A-900B-3EE4-4E2C-0120FE95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F920-7678-92D5-3441-8B5A45812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2F73-4C4E-3226-160A-F7906D18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46B54-BC31-4C27-6398-30556630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F6A89-9C7C-DAC5-F9D4-8AD607D1D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B6EB-2ACA-E002-C64F-BD676D0B0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BE7BE-0AD4-E2B2-3925-B6C692E9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B61D-78CA-722D-8DCD-169B0C06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1B546-8C12-6ECE-5252-70868CEB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9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B0B9E-353B-6A5F-0F0A-156990BD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7E76-7A40-F781-6117-1F716EA6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0601-2F67-A1DF-9D98-ADE11765D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CB7FF-E98C-42E7-B8D1-7951DD0BBAE4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297CD-B64C-38AD-A17E-5F5621E03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12381-53F9-578F-BDA0-ADF9B2E76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1A67-64DC-4365-8541-D940D6235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-ouverte.unige.ch/unige:164521" TargetMode="External"/><Relationship Id="rId4" Type="http://schemas.openxmlformats.org/officeDocument/2006/relationships/hyperlink" Target="https://archive-ouverte.unige.ch/unige:155369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png"/><Relationship Id="rId3" Type="http://schemas.openxmlformats.org/officeDocument/2006/relationships/image" Target="../media/image130.png"/><Relationship Id="rId7" Type="http://schemas.openxmlformats.org/officeDocument/2006/relationships/image" Target="../media/image16.png"/><Relationship Id="rId12" Type="http://schemas.openxmlformats.org/officeDocument/2006/relationships/image" Target="../media/image21.jp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2815664" y="1650588"/>
            <a:ext cx="6753906" cy="128564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200" b="1" i="0" strike="noStrike" baseline="0" dirty="0">
                <a:latin typeface="+mn-lt"/>
              </a:rPr>
              <a:t>Coordination systems for regulation in the field of Smart-Grids</a:t>
            </a:r>
            <a:endParaRPr lang="en-US" sz="1300" u="sng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1" y="0"/>
            <a:ext cx="2102548" cy="1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3AF12040-ED81-6EAD-2F7F-F7DFB13E1E31}"/>
              </a:ext>
            </a:extLst>
          </p:cNvPr>
          <p:cNvSpPr/>
          <p:nvPr/>
        </p:nvSpPr>
        <p:spPr>
          <a:xfrm>
            <a:off x="2373548" y="1741015"/>
            <a:ext cx="7842167" cy="15036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4;g195046b7cd8_0_0">
            <a:extLst>
              <a:ext uri="{FF2B5EF4-FFF2-40B4-BE49-F238E27FC236}">
                <a16:creationId xmlns:a16="http://schemas.microsoft.com/office/drawing/2014/main" id="{3ADF6322-39BF-FF97-044F-CFFF7313DF91}"/>
              </a:ext>
            </a:extLst>
          </p:cNvPr>
          <p:cNvSpPr txBox="1">
            <a:spLocks/>
          </p:cNvSpPr>
          <p:nvPr/>
        </p:nvSpPr>
        <p:spPr>
          <a:xfrm>
            <a:off x="3502072" y="143985"/>
            <a:ext cx="6399012" cy="106328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b="1" dirty="0">
                <a:solidFill>
                  <a:schemeClr val="bg1">
                    <a:lumMod val="50000"/>
                  </a:schemeClr>
                </a:solidFill>
              </a:rPr>
              <a:t>Thesis progress report, February 2023</a:t>
            </a:r>
            <a:r>
              <a:rPr lang="en-US" sz="4500" dirty="0">
                <a:solidFill>
                  <a:schemeClr val="dk1"/>
                </a:solidFill>
              </a:rPr>
              <a:t> </a:t>
            </a:r>
          </a:p>
          <a:p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Philippe Glass</a:t>
            </a:r>
          </a:p>
          <a:p>
            <a:endParaRPr lang="en-US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sz="6000" dirty="0">
              <a:solidFill>
                <a:schemeClr val="dk1"/>
              </a:solidFill>
            </a:endParaRPr>
          </a:p>
          <a:p>
            <a:endParaRPr lang="en-US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111EBB2-3273-23C6-DA3F-097E68D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</a:t>
            </a:fld>
            <a:endParaRPr lang="en-US" sz="800" dirty="0"/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7CB1A10F-9AE2-E042-9BEC-79CBBAF3535E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A9AECA-9233-8E17-B889-6C73C54EDB81}"/>
              </a:ext>
            </a:extLst>
          </p:cNvPr>
          <p:cNvSpPr txBox="1"/>
          <p:nvPr/>
        </p:nvSpPr>
        <p:spPr>
          <a:xfrm>
            <a:off x="3730752" y="4828032"/>
            <a:ext cx="561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date : September 2022</a:t>
            </a:r>
          </a:p>
          <a:p>
            <a:r>
              <a:rPr lang="en-US" dirty="0"/>
              <a:t>Supervisor : </a:t>
            </a:r>
            <a:r>
              <a:rPr lang="en-US" b="0" i="0" u="none" strike="noStrike" baseline="0" dirty="0"/>
              <a:t>Giovanna Di </a:t>
            </a:r>
            <a:r>
              <a:rPr lang="en-US" b="0" i="0" u="none" strike="noStrike" baseline="0" dirty="0" err="1"/>
              <a:t>Marzo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Serugendo</a:t>
            </a:r>
            <a:endParaRPr lang="en-US" dirty="0"/>
          </a:p>
        </p:txBody>
      </p:sp>
      <p:pic>
        <p:nvPicPr>
          <p:cNvPr id="6" name="Google Shape;176;p5">
            <a:extLst>
              <a:ext uri="{FF2B5EF4-FFF2-40B4-BE49-F238E27FC236}">
                <a16:creationId xmlns:a16="http://schemas.microsoft.com/office/drawing/2014/main" id="{0C542D01-CAD7-768A-C730-D24AEE3AC4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0167" y="114675"/>
            <a:ext cx="890549" cy="46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Results</a:t>
            </a:r>
            <a:endParaRPr lang="en-US" sz="2400" b="1" dirty="0">
              <a:latin typeface="+mn-lt"/>
            </a:endParaRPr>
          </a:p>
        </p:txBody>
      </p:sp>
      <p:pic>
        <p:nvPicPr>
          <p:cNvPr id="5" name="Google Shape;802;p21">
            <a:extLst>
              <a:ext uri="{FF2B5EF4-FFF2-40B4-BE49-F238E27FC236}">
                <a16:creationId xmlns:a16="http://schemas.microsoft.com/office/drawing/2014/main" id="{711B478D-6F31-AC19-F1B8-2A612639E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7716" y="4492143"/>
            <a:ext cx="3930636" cy="2004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64D08F-D9AB-FA8C-6FD3-99F2E71E9EB0}"/>
              </a:ext>
            </a:extLst>
          </p:cNvPr>
          <p:cNvSpPr txBox="1"/>
          <p:nvPr/>
        </p:nvSpPr>
        <p:spPr>
          <a:xfrm>
            <a:off x="1162928" y="38794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Prediction statistics (accuracy):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707167-7BCC-CAA5-E5A2-CA0A27B9C924}"/>
              </a:ext>
            </a:extLst>
          </p:cNvPr>
          <p:cNvSpPr txBox="1"/>
          <p:nvPr/>
        </p:nvSpPr>
        <p:spPr>
          <a:xfrm>
            <a:off x="1062159" y="812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Maximal response time to meet demands for electricity:</a:t>
            </a:r>
            <a:endParaRPr lang="fr-FR" dirty="0"/>
          </a:p>
        </p:txBody>
      </p:sp>
      <p:graphicFrame>
        <p:nvGraphicFramePr>
          <p:cNvPr id="13" name="Graphique 3">
            <a:extLst>
              <a:ext uri="{FF2B5EF4-FFF2-40B4-BE49-F238E27FC236}">
                <a16:creationId xmlns:a16="http://schemas.microsoft.com/office/drawing/2014/main" id="{653269CA-9CA6-480B-8BDD-5CA684D38E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058455"/>
              </p:ext>
            </p:extLst>
          </p:nvPr>
        </p:nvGraphicFramePr>
        <p:xfrm>
          <a:off x="2472690" y="1175033"/>
          <a:ext cx="7429500" cy="2575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5E9FB66F-E6EA-6126-D047-9A7ACA5097D6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7A5FF31-FD9F-7A31-6322-0AC8242D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75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Graphic spid="1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FA1690-D98F-D13C-41CE-504843D5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790428"/>
              </p:ext>
            </p:extLst>
          </p:nvPr>
        </p:nvGraphicFramePr>
        <p:xfrm>
          <a:off x="1171500" y="808822"/>
          <a:ext cx="10792974" cy="466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36">
                  <a:extLst>
                    <a:ext uri="{9D8B030D-6E8A-4147-A177-3AD203B41FA5}">
                      <a16:colId xmlns:a16="http://schemas.microsoft.com/office/drawing/2014/main" val="353762830"/>
                    </a:ext>
                  </a:extLst>
                </a:gridCol>
                <a:gridCol w="461819">
                  <a:extLst>
                    <a:ext uri="{9D8B030D-6E8A-4147-A177-3AD203B41FA5}">
                      <a16:colId xmlns:a16="http://schemas.microsoft.com/office/drawing/2014/main" val="321175678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3549542655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514512024"/>
                    </a:ext>
                  </a:extLst>
                </a:gridCol>
                <a:gridCol w="446729">
                  <a:extLst>
                    <a:ext uri="{9D8B030D-6E8A-4147-A177-3AD203B41FA5}">
                      <a16:colId xmlns:a16="http://schemas.microsoft.com/office/drawing/2014/main" val="1274819308"/>
                    </a:ext>
                  </a:extLst>
                </a:gridCol>
              </a:tblGrid>
              <a:tr h="2995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Item</a:t>
                      </a:r>
                      <a:endParaRPr lang="en-US" sz="11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State of progress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Implemented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evaluated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Revised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4132158222"/>
                  </a:ext>
                </a:extLst>
              </a:tr>
              <a:tr h="9513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Defined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Implemented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Evaluated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Revised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Coordination model 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igital twins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producer, consumer, learning agent, regulator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sym typeface="Wingdings" pitchFamily="2" charset="2"/>
                        </a:rPr>
                        <a:t>a series of algorithms and scenarios for establishing contracts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4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sym typeface="Wingdings" pitchFamily="2" charset="2"/>
                        </a:rPr>
                        <a:t>Realistic scenarios using statistic data of household consumption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+mn-lt"/>
                          <a:sym typeface="Wingdings" pitchFamily="2" charset="2"/>
                        </a:rPr>
                        <a:t>Real-life scenarios using real data from “Les Vergers” Living Lab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Crisis scenarios (1) : over-production/consumption, urgent demand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1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Crisis scenarios (2) : tragedy of the common, Shortage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2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 federated and distributed learning by using the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 social acceptance by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23383"/>
                  </a:ext>
                </a:extLst>
              </a:tr>
            </a:tbl>
          </a:graphicData>
        </a:graphic>
      </p:graphicFrame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Current status : done + ongoing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7F4D904-AB5D-6A7C-C2F5-B04C0A90E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6837"/>
              </p:ext>
            </p:extLst>
          </p:nvPr>
        </p:nvGraphicFramePr>
        <p:xfrm>
          <a:off x="10621448" y="5538440"/>
          <a:ext cx="1343026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513">
                  <a:extLst>
                    <a:ext uri="{9D8B030D-6E8A-4147-A177-3AD203B41FA5}">
                      <a16:colId xmlns:a16="http://schemas.microsoft.com/office/drawing/2014/main" val="533200768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4033047039"/>
                    </a:ext>
                  </a:extLst>
                </a:gridCol>
              </a:tblGrid>
              <a:tr h="16149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117720"/>
                  </a:ext>
                </a:extLst>
              </a:tr>
              <a:tr h="16149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not started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78207"/>
                  </a:ext>
                </a:extLst>
              </a:tr>
              <a:tr h="16149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On going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674729"/>
                  </a:ext>
                </a:extLst>
              </a:tr>
              <a:tr h="16149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034344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3CCAF71C-15F3-3A85-1D4C-088D5FF09C20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5D10216E-2277-FBE6-3D4B-155DAC7A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11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0442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1FA1690-D98F-D13C-41CE-504843D56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41003"/>
              </p:ext>
            </p:extLst>
          </p:nvPr>
        </p:nvGraphicFramePr>
        <p:xfrm>
          <a:off x="1171500" y="808822"/>
          <a:ext cx="10792974" cy="356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36">
                  <a:extLst>
                    <a:ext uri="{9D8B030D-6E8A-4147-A177-3AD203B41FA5}">
                      <a16:colId xmlns:a16="http://schemas.microsoft.com/office/drawing/2014/main" val="353762830"/>
                    </a:ext>
                  </a:extLst>
                </a:gridCol>
                <a:gridCol w="461819">
                  <a:extLst>
                    <a:ext uri="{9D8B030D-6E8A-4147-A177-3AD203B41FA5}">
                      <a16:colId xmlns:a16="http://schemas.microsoft.com/office/drawing/2014/main" val="321175678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3549542655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514512024"/>
                    </a:ext>
                  </a:extLst>
                </a:gridCol>
                <a:gridCol w="446729">
                  <a:extLst>
                    <a:ext uri="{9D8B030D-6E8A-4147-A177-3AD203B41FA5}">
                      <a16:colId xmlns:a16="http://schemas.microsoft.com/office/drawing/2014/main" val="1274819308"/>
                    </a:ext>
                  </a:extLst>
                </a:gridCol>
              </a:tblGrid>
              <a:tr h="299542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Item</a:t>
                      </a:r>
                      <a:endParaRPr lang="en-US" sz="11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State of progress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Implemented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evaluated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Revised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4132158222"/>
                  </a:ext>
                </a:extLst>
              </a:tr>
              <a:tr h="461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Def.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Eval.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solidFill>
                            <a:schemeClr val="bg1"/>
                          </a:solidFill>
                        </a:rPr>
                        <a:t>Revis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vert="vert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3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Staggering of demand over time when energy availability is not sufficient.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energy pricing and of digital twins' policies regarding pricing.</a:t>
                      </a:r>
                      <a:endParaRPr lang="fr-FR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4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negotiation between digital twins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(peer-to-peer or 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using an organization such as an auction</a:t>
                      </a:r>
                      <a:r>
                        <a:rPr lang="fr-FR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3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energy storage and adapting the behavior of digital twins for shortage prevention.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4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Modeling of pro-consumer digital twins.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18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Integration of</a:t>
                      </a: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contract generation for future needs.</a:t>
                      </a:r>
                      <a:endParaRPr lang="fr-FR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72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Improvement of the visualization on the web application</a:t>
                      </a:r>
                      <a:endParaRPr lang="fr-FR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20024"/>
                  </a:ext>
                </a:extLst>
              </a:tr>
            </a:tbl>
          </a:graphicData>
        </a:graphic>
      </p:graphicFrame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34735B3C-1D14-D661-AA85-39AA25A95FBD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</a:rPr>
              <a:t>Current status : not started yet</a:t>
            </a:r>
            <a:endParaRPr lang="en-US" sz="2400" b="1" dirty="0">
              <a:latin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C953E12-B0FD-FD15-4D7D-137C64F79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750369"/>
              </p:ext>
            </p:extLst>
          </p:nvPr>
        </p:nvGraphicFramePr>
        <p:xfrm>
          <a:off x="1171500" y="4783065"/>
          <a:ext cx="10792974" cy="1587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736">
                  <a:extLst>
                    <a:ext uri="{9D8B030D-6E8A-4147-A177-3AD203B41FA5}">
                      <a16:colId xmlns:a16="http://schemas.microsoft.com/office/drawing/2014/main" val="353762830"/>
                    </a:ext>
                  </a:extLst>
                </a:gridCol>
                <a:gridCol w="461819">
                  <a:extLst>
                    <a:ext uri="{9D8B030D-6E8A-4147-A177-3AD203B41FA5}">
                      <a16:colId xmlns:a16="http://schemas.microsoft.com/office/drawing/2014/main" val="3211756780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3549542655"/>
                    </a:ext>
                  </a:extLst>
                </a:gridCol>
                <a:gridCol w="443345">
                  <a:extLst>
                    <a:ext uri="{9D8B030D-6E8A-4147-A177-3AD203B41FA5}">
                      <a16:colId xmlns:a16="http://schemas.microsoft.com/office/drawing/2014/main" val="2514512024"/>
                    </a:ext>
                  </a:extLst>
                </a:gridCol>
                <a:gridCol w="446729">
                  <a:extLst>
                    <a:ext uri="{9D8B030D-6E8A-4147-A177-3AD203B41FA5}">
                      <a16:colId xmlns:a16="http://schemas.microsoft.com/office/drawing/2014/main" val="1274819308"/>
                    </a:ext>
                  </a:extLst>
                </a:gridCol>
              </a:tblGrid>
              <a:tr h="36795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Item</a:t>
                      </a:r>
                      <a:endParaRPr lang="en-US" sz="1100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State of progress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Implemented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evaluated</a:t>
                      </a:r>
                    </a:p>
                  </a:txBody>
                  <a:tcPr vert="vert"/>
                </a:tc>
                <a:tc hMerge="1">
                  <a:txBody>
                    <a:bodyPr/>
                    <a:lstStyle/>
                    <a:p>
                      <a:r>
                        <a:rPr lang="en-US" sz="1100" dirty="0"/>
                        <a:t>Revised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413215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Submission of the thesis subject</a:t>
                      </a:r>
                      <a:endParaRPr lang="en-US" sz="900" dirty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Preparation/submission of papers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MDPI Journal </a:t>
                      </a:r>
                      <a:r>
                        <a:rPr lang="fr-FR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Sensor</a:t>
                      </a:r>
                      <a:endParaRPr lang="fr-F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Transaction on Smartgrids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JASSS – The Journal of Artificial Societies and Social Simulation</a:t>
                      </a:r>
                      <a:endParaRPr lang="fr-FR" sz="16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848120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1659F9C0-BDC4-28E0-E51F-908BCE15B55E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9846371F-314C-79A4-252A-D4BA61C8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3630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1E48A8E-38D0-3EED-1172-69FA0CBD92F1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C5A7BC-0D38-8046-0DAC-77C820C28141}"/>
              </a:ext>
            </a:extLst>
          </p:cNvPr>
          <p:cNvSpPr txBox="1"/>
          <p:nvPr/>
        </p:nvSpPr>
        <p:spPr>
          <a:xfrm>
            <a:off x="1222827" y="893235"/>
            <a:ext cx="105258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Testing of the consumer/producer digital twins by using the data collected from Les Vergers.</a:t>
            </a:r>
          </a:p>
          <a:p>
            <a:endParaRPr lang="en-US" dirty="0">
              <a:cs typeface="Arial" panose="020B0604020202020204" pitchFamily="34" charset="0"/>
            </a:endParaRPr>
          </a:p>
          <a:p>
            <a:pPr marL="340157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Consideration of the fluctuation in demands</a:t>
            </a:r>
          </a:p>
          <a:p>
            <a:pPr marL="1428659" lvl="2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 of a margin in a contract to absorb the power variation</a:t>
            </a:r>
          </a:p>
          <a:p>
            <a:pPr marL="1428659" lvl="2" indent="-340157">
              <a:buFont typeface="Arial" panose="020B0604020202020204" pitchFamily="34" charset="0"/>
              <a:buChar char="•"/>
            </a:pPr>
            <a:r>
              <a:rPr lang="en-US" dirty="0">
                <a:cs typeface="Arial" panose="020B0604020202020204" pitchFamily="34" charset="0"/>
              </a:rPr>
              <a:t>Use of a second « transition contract » when the variation is more important.</a:t>
            </a:r>
          </a:p>
          <a:p>
            <a:pPr marL="884408" lvl="1" indent="-340157">
              <a:buFont typeface="Arial" panose="020B0604020202020204" pitchFamily="34" charset="0"/>
              <a:buChar char="•"/>
            </a:pP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286425-3CF9-345E-C76D-3F27BF1C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982" y="2474444"/>
            <a:ext cx="7914461" cy="3870770"/>
          </a:xfrm>
          <a:prstGeom prst="rect">
            <a:avLst/>
          </a:prstGeom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79E28090-32A4-7705-7099-075B2CE242C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3" name="Google Shape;788;p20">
            <a:extLst>
              <a:ext uri="{FF2B5EF4-FFF2-40B4-BE49-F238E27FC236}">
                <a16:creationId xmlns:a16="http://schemas.microsoft.com/office/drawing/2014/main" id="{8DDFAD65-6FCD-60F3-1612-2596BDBCC1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87;p20">
            <a:extLst>
              <a:ext uri="{FF2B5EF4-FFF2-40B4-BE49-F238E27FC236}">
                <a16:creationId xmlns:a16="http://schemas.microsoft.com/office/drawing/2014/main" id="{5CC916B3-1499-F50B-75DD-134FFF3AD629}"/>
              </a:ext>
            </a:extLst>
          </p:cNvPr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Improvement of the digital twins </a:t>
            </a:r>
            <a:r>
              <a:rPr lang="en-US" sz="2400" b="1" dirty="0">
                <a:solidFill>
                  <a:srgbClr val="000000"/>
                </a:solidFill>
                <a:latin typeface="+mn-lt"/>
              </a:rPr>
              <a:t>(done)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2AB9331C-3C0E-29C0-7E4C-35EFB0B59B08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18506C2-FE12-FD7F-DF39-F8E488D5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276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20" descr="Une image contenant texte, capture d’écran, armoire&#10;&#10;Description générée automatiqu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2374" y="4391132"/>
            <a:ext cx="6613976" cy="2078414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20"/>
          <p:cNvSpPr txBox="1"/>
          <p:nvPr/>
        </p:nvSpPr>
        <p:spPr>
          <a:xfrm>
            <a:off x="1259877" y="4089644"/>
            <a:ext cx="95028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Transition matrix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0" name="Google Shape;780;p20"/>
          <p:cNvSpPr txBox="1"/>
          <p:nvPr/>
        </p:nvSpPr>
        <p:spPr>
          <a:xfrm>
            <a:off x="1259878" y="1718622"/>
            <a:ext cx="94344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Definition of Markov states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81" name="Google Shape;781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1245" y="2029606"/>
            <a:ext cx="9026569" cy="622847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20"/>
          <p:cNvSpPr txBox="1"/>
          <p:nvPr/>
        </p:nvSpPr>
        <p:spPr>
          <a:xfrm>
            <a:off x="1259878" y="977025"/>
            <a:ext cx="969381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State of the node</a:t>
            </a:r>
            <a:endParaRPr lang="en-US" dirty="0">
              <a:cs typeface="Arial" panose="020B060402020202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	=&gt; 6 variables: wattage demanded, produced, consumed, provided, missing and available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3" name="Google Shape;783;p20"/>
          <p:cNvSpPr txBox="1"/>
          <p:nvPr/>
        </p:nvSpPr>
        <p:spPr>
          <a:xfrm>
            <a:off x="1259878" y="2725288"/>
            <a:ext cx="67781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Cutting of the variable space (time slots)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784" name="Google Shape;784;p20"/>
          <p:cNvSpPr txBox="1"/>
          <p:nvPr/>
        </p:nvSpPr>
        <p:spPr>
          <a:xfrm>
            <a:off x="1259878" y="3370890"/>
            <a:ext cx="528108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667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Recording the number of observations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785" name="Google Shape;785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08376" y="3497397"/>
            <a:ext cx="875654" cy="694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Google Shape;786;p20" descr="Une image contenant texte, horloge, intérieur, temps&#10;&#10;Description générée automatiquement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64171" y="2753590"/>
            <a:ext cx="503953" cy="47611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Learning model: use of Markov chains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Google Shape;791;p20"/>
          <p:cNvSpPr txBox="1">
            <a:spLocks noGrp="1"/>
          </p:cNvSpPr>
          <p:nvPr>
            <p:ph type="sldNum" idx="12"/>
          </p:nvPr>
        </p:nvSpPr>
        <p:spPr>
          <a:xfrm>
            <a:off x="3376993" y="2241860"/>
            <a:ext cx="77267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smtClean="0">
                <a:cs typeface="Arial" panose="020B0604020202020204" pitchFamily="34" charset="0"/>
              </a:rPr>
              <a:t>15</a:t>
            </a:fld>
            <a:endParaRPr lang="en-US" sz="1800">
              <a:cs typeface="Arial" panose="020B0604020202020204" pitchFamily="34" charset="0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01CB13DC-30ED-BA39-7C15-6D8A687DE753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4523520-F81A-6384-58A7-33D62B5395A5}"/>
              </a:ext>
            </a:extLst>
          </p:cNvPr>
          <p:cNvSpPr txBox="1">
            <a:spLocks/>
          </p:cNvSpPr>
          <p:nvPr/>
        </p:nvSpPr>
        <p:spPr>
          <a:xfrm>
            <a:off x="11620716" y="6543212"/>
            <a:ext cx="471491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1527CB-DA45-4494-8092-3F008ECA875E}" type="slidenum">
              <a:rPr lang="en-US" sz="800" smtClean="0"/>
              <a:pPr/>
              <a:t>15</a:t>
            </a:fld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1"/>
          <p:cNvSpPr txBox="1"/>
          <p:nvPr/>
        </p:nvSpPr>
        <p:spPr>
          <a:xfrm>
            <a:off x="1277692" y="924641"/>
            <a:ext cx="9689208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Training the model using data from Les Vergers</a:t>
            </a:r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Evaluation of the model by comparing the predicted states with the actual state distribution</a:t>
            </a:r>
            <a:endParaRPr lang="fr-FR" dirty="0"/>
          </a:p>
          <a:p>
            <a:pPr marL="340157" marR="0" lvl="0" indent="-34015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Generation of prediction statistics to better understand the difficulties encountered by the model.</a:t>
            </a:r>
            <a:endParaRPr lang="fr-FR" dirty="0"/>
          </a:p>
          <a:p>
            <a:pPr marL="340157" marR="0" lvl="0" indent="-21918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None/>
            </a:pPr>
            <a:endParaRPr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884408" marR="0" lvl="1" indent="-20407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None/>
            </a:pPr>
            <a:endParaRPr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799" name="Google Shape;79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99510" y="2832730"/>
            <a:ext cx="2353468" cy="144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72292" y="2835745"/>
            <a:ext cx="2557462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21"/>
          <p:cNvSpPr txBox="1"/>
          <p:nvPr/>
        </p:nvSpPr>
        <p:spPr>
          <a:xfrm>
            <a:off x="1277692" y="4650155"/>
            <a:ext cx="940046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Auto-correction mechanism executed by the model.</a:t>
            </a:r>
            <a:endParaRPr dirty="0"/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F2A99FA2-B0C4-9640-2DC5-668C577309A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Google Shape;787;p20">
            <a:extLst>
              <a:ext uri="{FF2B5EF4-FFF2-40B4-BE49-F238E27FC236}">
                <a16:creationId xmlns:a16="http://schemas.microsoft.com/office/drawing/2014/main" id="{2A296F26-E5F0-D124-37C1-F900B8A0C56F}"/>
              </a:ext>
            </a:extLst>
          </p:cNvPr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Improvement of the learning model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B08BBE86-E832-5141-BFDC-FD0EFB85356F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F307082D-74EB-E1FE-92E1-B03401B6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16</a:t>
            </a:fld>
            <a:endParaRPr lang="en-US" sz="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Scenario “Tragedy of the common” (ongoing)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6" name="Google Shape;92;p1">
            <a:extLst>
              <a:ext uri="{FF2B5EF4-FFF2-40B4-BE49-F238E27FC236}">
                <a16:creationId xmlns:a16="http://schemas.microsoft.com/office/drawing/2014/main" id="{535D90A9-F225-8310-7C16-F2C2A1CB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865" y="989717"/>
            <a:ext cx="5313596" cy="1480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8;p1">
            <a:extLst>
              <a:ext uri="{FF2B5EF4-FFF2-40B4-BE49-F238E27FC236}">
                <a16:creationId xmlns:a16="http://schemas.microsoft.com/office/drawing/2014/main" id="{C362E2AF-8378-F4D7-33D0-55D64143512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785" y="2673341"/>
            <a:ext cx="7859351" cy="40761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1">
            <a:extLst>
              <a:ext uri="{FF2B5EF4-FFF2-40B4-BE49-F238E27FC236}">
                <a16:creationId xmlns:a16="http://schemas.microsoft.com/office/drawing/2014/main" id="{C9F58ACF-7CE5-623E-1830-6416BEC16759}"/>
              </a:ext>
            </a:extLst>
          </p:cNvPr>
          <p:cNvSpPr txBox="1"/>
          <p:nvPr/>
        </p:nvSpPr>
        <p:spPr>
          <a:xfrm>
            <a:off x="475785" y="998684"/>
            <a:ext cx="42518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Rates of electricity set by a producer :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1">
            <a:extLst>
              <a:ext uri="{FF2B5EF4-FFF2-40B4-BE49-F238E27FC236}">
                <a16:creationId xmlns:a16="http://schemas.microsoft.com/office/drawing/2014/main" id="{0163DBBE-F581-CCA7-7780-70979BD84065}"/>
              </a:ext>
            </a:extLst>
          </p:cNvPr>
          <p:cNvSpPr txBox="1"/>
          <p:nvPr/>
        </p:nvSpPr>
        <p:spPr>
          <a:xfrm>
            <a:off x="9180118" y="6322331"/>
            <a:ext cx="22545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33 Watts produced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99;p1">
            <a:extLst>
              <a:ext uri="{FF2B5EF4-FFF2-40B4-BE49-F238E27FC236}">
                <a16:creationId xmlns:a16="http://schemas.microsoft.com/office/drawing/2014/main" id="{F0186D6D-4F21-5D82-DD19-CFE4D24DAD56}"/>
              </a:ext>
            </a:extLst>
          </p:cNvPr>
          <p:cNvSpPr/>
          <p:nvPr/>
        </p:nvSpPr>
        <p:spPr>
          <a:xfrm>
            <a:off x="8718187" y="3143679"/>
            <a:ext cx="369651" cy="2761691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793B10A9-777C-AC08-57C0-2F9E08D96988}"/>
              </a:ext>
            </a:extLst>
          </p:cNvPr>
          <p:cNvSpPr txBox="1"/>
          <p:nvPr/>
        </p:nvSpPr>
        <p:spPr>
          <a:xfrm>
            <a:off x="9180118" y="4291770"/>
            <a:ext cx="263393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10 demands </a:t>
            </a:r>
            <a:r>
              <a:rPr lang="en-US" b="1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at the same time </a:t>
            </a: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(10 x 10 Watts) : 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only 3/10 can be satisfied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Google Shape;105;p1">
            <a:extLst>
              <a:ext uri="{FF2B5EF4-FFF2-40B4-BE49-F238E27FC236}">
                <a16:creationId xmlns:a16="http://schemas.microsoft.com/office/drawing/2014/main" id="{D4774678-3E28-6568-5251-8C7AE736A954}"/>
              </a:ext>
            </a:extLst>
          </p:cNvPr>
          <p:cNvSpPr txBox="1"/>
          <p:nvPr/>
        </p:nvSpPr>
        <p:spPr>
          <a:xfrm>
            <a:off x="492917" y="2254940"/>
            <a:ext cx="4251858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>
                <a:solidFill>
                  <a:schemeClr val="dk1"/>
                </a:solidFill>
                <a:ea typeface="Calibri"/>
                <a:cs typeface="Calibri"/>
                <a:sym typeface="Calibri"/>
              </a:rPr>
              <a:t>Results :</a:t>
            </a:r>
            <a:endParaRPr sz="14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4FD6786E-47F0-9FFA-2094-C10E574421FA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6107D614-9F72-49DB-F9F8-7A1070B8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9766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ea typeface="Calibri"/>
                <a:cs typeface="Arial" panose="020B0604020202020204" pitchFamily="34" charset="0"/>
                <a:sym typeface="Calibri"/>
              </a:rPr>
              <a:t>Next steps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0FFA0-1098-EE49-DB73-8D5DB9D2E488}"/>
              </a:ext>
            </a:extLst>
          </p:cNvPr>
          <p:cNvSpPr txBox="1"/>
          <p:nvPr/>
        </p:nvSpPr>
        <p:spPr>
          <a:xfrm>
            <a:off x="1325880" y="1115567"/>
            <a:ext cx="87690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Staggering of demand over time when energy availability is not sufficient.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D4F7D6-3739-A5DF-D376-E9AD2F6EFB31}"/>
              </a:ext>
            </a:extLst>
          </p:cNvPr>
          <p:cNvSpPr txBox="1"/>
          <p:nvPr/>
        </p:nvSpPr>
        <p:spPr>
          <a:xfrm>
            <a:off x="1325880" y="5253221"/>
            <a:ext cx="87690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Improve the visualization on the web application, by making the views more intuitive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A2B914-61B1-54D2-F9F6-8A33DA9F2E73}"/>
              </a:ext>
            </a:extLst>
          </p:cNvPr>
          <p:cNvSpPr txBox="1"/>
          <p:nvPr/>
        </p:nvSpPr>
        <p:spPr>
          <a:xfrm>
            <a:off x="1325880" y="3885073"/>
            <a:ext cx="87690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Provide the ability to generate a contract for a future need.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BEBA5-3DC3-7B13-71F6-F9116682BB03}"/>
              </a:ext>
            </a:extLst>
          </p:cNvPr>
          <p:cNvSpPr txBox="1"/>
          <p:nvPr/>
        </p:nvSpPr>
        <p:spPr>
          <a:xfrm>
            <a:off x="1325880" y="4572326"/>
            <a:ext cx="87690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Modeling pro-consumer digital twins (both producer and consumer).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1FBA9-B0A4-C792-78A9-6E06661452C4}"/>
              </a:ext>
            </a:extLst>
          </p:cNvPr>
          <p:cNvSpPr txBox="1"/>
          <p:nvPr/>
        </p:nvSpPr>
        <p:spPr>
          <a:xfrm>
            <a:off x="1325880" y="3227832"/>
            <a:ext cx="954024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Managing energy storage and adapting the behavior of digital twins for shortage prevention.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04DB03-E82F-01C8-12B4-CA5CA8936015}"/>
              </a:ext>
            </a:extLst>
          </p:cNvPr>
          <p:cNvSpPr txBox="1"/>
          <p:nvPr/>
        </p:nvSpPr>
        <p:spPr>
          <a:xfrm>
            <a:off x="1325880" y="2527534"/>
            <a:ext cx="10164156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Integrate negotiation between producers and consumers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(peer-to-peer or 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an organization such as an auction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128533-81EF-9691-2E33-5971B43A91F9}"/>
              </a:ext>
            </a:extLst>
          </p:cNvPr>
          <p:cNvSpPr txBox="1"/>
          <p:nvPr/>
        </p:nvSpPr>
        <p:spPr>
          <a:xfrm>
            <a:off x="1325879" y="1846196"/>
            <a:ext cx="986859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Integrate energy pricing and identify possible policies that consumers and producers can adopt.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E0AF8D2F-6D3E-F166-8A40-67A680A63CB6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B4CE883A-2A4C-284C-EF39-6A3C5331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18</a:t>
            </a:fld>
            <a:endParaRPr lang="en-US" sz="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cs typeface="Arial" panose="020B0604020202020204" pitchFamily="34" charset="0"/>
              </a:rPr>
              <a:t>Publications : TODO</a:t>
            </a:r>
            <a:endParaRPr lang="en-US" sz="2400" b="1" i="0" u="none" strike="noStrike" cap="none" dirty="0"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28960-E3B3-618D-B554-C3E7FA27AF7E}"/>
              </a:ext>
            </a:extLst>
          </p:cNvPr>
          <p:cNvSpPr txBox="1"/>
          <p:nvPr/>
        </p:nvSpPr>
        <p:spPr>
          <a:xfrm>
            <a:off x="1401318" y="906483"/>
            <a:ext cx="8583930" cy="304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Repositories on the UNIGE open archive :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fr-FR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https://archive-ouverte.unige.ch/unige:155369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Plateforme de coordination et collaboration pour échanger l'énergie, réguler et prédire la production/consommation dans le cadre d'un réseau électrique intelligent (octobre 2021)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https://archive-ouverte.unige.ch/unige:164521</a:t>
            </a:r>
            <a:r>
              <a:rPr lang="en-US" dirty="0">
                <a:solidFill>
                  <a:srgbClr val="0563C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: </a:t>
            </a:r>
          </a:p>
          <a:p>
            <a:pPr marR="0" lv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Lasagne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–implementation of </a:t>
            </a:r>
            <a:r>
              <a:rPr lang="en-US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smartgrid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in the form of a coordination system of digital twins  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21336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Poster presented at the Data Science Day on September 15, 2022</a:t>
            </a: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1697B-3100-5031-1456-21B7DC8A5085}"/>
              </a:ext>
            </a:extLst>
          </p:cNvPr>
          <p:cNvSpPr txBox="1"/>
          <p:nvPr/>
        </p:nvSpPr>
        <p:spPr>
          <a:xfrm>
            <a:off x="1401318" y="4182475"/>
            <a:ext cx="8785098" cy="2153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 Progress : 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Coordination and collaboration platform to exchange energy, regulate and predict production and consumption in the context of smart grids 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MDPI Journal </a:t>
            </a:r>
            <a:r>
              <a:rPr lang="fr-F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Sensor</a:t>
            </a: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fr-F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IEEE Transaction on Smartgrids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Social Acceptance by design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JASSS – The Journal of Artificial Societies and Social Simulations</a:t>
            </a:r>
            <a:endParaRPr lang="fr-FR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9B1008A5-5C10-A566-0FB6-37659E7DD093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78AF680-3398-B604-0E08-F234C319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19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908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pervision - Antemeta">
            <a:extLst>
              <a:ext uri="{FF2B5EF4-FFF2-40B4-BE49-F238E27FC236}">
                <a16:creationId xmlns:a16="http://schemas.microsoft.com/office/drawing/2014/main" id="{74AD2C14-34B6-8B19-3B54-04AC41630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041" y="1165332"/>
            <a:ext cx="1191659" cy="4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Quel est le coût moyen d'un lead pour une PME B2B ? - Le blog d'intento">
            <a:extLst>
              <a:ext uri="{FF2B5EF4-FFF2-40B4-BE49-F238E27FC236}">
                <a16:creationId xmlns:a16="http://schemas.microsoft.com/office/drawing/2014/main" id="{2CA8B86A-8743-5938-D7A0-D4443BCD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318" y="1791861"/>
            <a:ext cx="783191" cy="58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Surtension électrique : définition, causes, conséquences, solutions |  Choisir.com ®">
            <a:extLst>
              <a:ext uri="{FF2B5EF4-FFF2-40B4-BE49-F238E27FC236}">
                <a16:creationId xmlns:a16="http://schemas.microsoft.com/office/drawing/2014/main" id="{45E15163-6B17-4794-E392-027EF5DAD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770" y="2631985"/>
            <a:ext cx="1177481" cy="46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10">
            <a:extLst>
              <a:ext uri="{FF2B5EF4-FFF2-40B4-BE49-F238E27FC236}">
                <a16:creationId xmlns:a16="http://schemas.microsoft.com/office/drawing/2014/main" id="{5E4BDE0A-027E-F673-2682-A2E349F17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060" y="3459129"/>
            <a:ext cx="706814" cy="425556"/>
          </a:xfrm>
          <a:prstGeom prst="rect">
            <a:avLst/>
          </a:prstGeom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3EB38705-261A-C87A-BE7B-A3105E828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060" y="4107781"/>
            <a:ext cx="528103" cy="52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8B57FEC-E613-5835-90C0-DA1D2AD02B17}"/>
              </a:ext>
            </a:extLst>
          </p:cNvPr>
          <p:cNvSpPr txBox="1">
            <a:spLocks/>
          </p:cNvSpPr>
          <p:nvPr/>
        </p:nvSpPr>
        <p:spPr>
          <a:xfrm>
            <a:off x="1069147" y="4123259"/>
            <a:ext cx="363182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Promote renewable energy.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AE3AA75B-7095-36B0-4690-88BD397FDC8B}"/>
              </a:ext>
            </a:extLst>
          </p:cNvPr>
          <p:cNvSpPr txBox="1">
            <a:spLocks/>
          </p:cNvSpPr>
          <p:nvPr/>
        </p:nvSpPr>
        <p:spPr>
          <a:xfrm>
            <a:off x="1069147" y="3387596"/>
            <a:ext cx="6686476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Decentralize distribution.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05DF6023-E8B8-F561-3C59-CAA8C9342639}"/>
              </a:ext>
            </a:extLst>
          </p:cNvPr>
          <p:cNvSpPr txBox="1">
            <a:spLocks/>
          </p:cNvSpPr>
          <p:nvPr/>
        </p:nvSpPr>
        <p:spPr>
          <a:xfrm>
            <a:off x="1071473" y="2647746"/>
            <a:ext cx="496495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Avoid peaks and shortages.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4D7AE76A-BEB9-C3FD-AF40-84FB583B47F3}"/>
              </a:ext>
            </a:extLst>
          </p:cNvPr>
          <p:cNvSpPr txBox="1">
            <a:spLocks/>
          </p:cNvSpPr>
          <p:nvPr/>
        </p:nvSpPr>
        <p:spPr>
          <a:xfrm>
            <a:off x="1071179" y="1905333"/>
            <a:ext cx="5353759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Reduce energy costs.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C6DD2653-5FF9-6977-7198-8E248DCC46D6}"/>
              </a:ext>
            </a:extLst>
          </p:cNvPr>
          <p:cNvSpPr txBox="1">
            <a:spLocks/>
          </p:cNvSpPr>
          <p:nvPr/>
        </p:nvSpPr>
        <p:spPr>
          <a:xfrm>
            <a:off x="1069146" y="1179963"/>
            <a:ext cx="6686475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Allow to monitor production/distribution of energy.</a:t>
            </a:r>
          </a:p>
        </p:txBody>
      </p:sp>
      <p:sp>
        <p:nvSpPr>
          <p:cNvPr id="16" name="Google Shape;93;p1">
            <a:extLst>
              <a:ext uri="{FF2B5EF4-FFF2-40B4-BE49-F238E27FC236}">
                <a16:creationId xmlns:a16="http://schemas.microsoft.com/office/drawing/2014/main" id="{A01D02E0-51E7-BB72-DC64-DE34BAA42198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Motivations : the benefits of smart-grids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7" name="Google Shape;104;p1">
            <a:extLst>
              <a:ext uri="{FF2B5EF4-FFF2-40B4-BE49-F238E27FC236}">
                <a16:creationId xmlns:a16="http://schemas.microsoft.com/office/drawing/2014/main" id="{3D9DE643-A559-206A-8DA1-139B821C7EE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4;p3">
            <a:extLst>
              <a:ext uri="{FF2B5EF4-FFF2-40B4-BE49-F238E27FC236}">
                <a16:creationId xmlns:a16="http://schemas.microsoft.com/office/drawing/2014/main" id="{91F822CD-C1E7-37DB-B116-B8F14E66A6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" name="Espace réservé du contenu 2">
            <a:extLst>
              <a:ext uri="{FF2B5EF4-FFF2-40B4-BE49-F238E27FC236}">
                <a16:creationId xmlns:a16="http://schemas.microsoft.com/office/drawing/2014/main" id="{8E5F4AF8-4795-B360-1FE0-6BA92ABEE4F3}"/>
              </a:ext>
            </a:extLst>
          </p:cNvPr>
          <p:cNvSpPr txBox="1">
            <a:spLocks/>
          </p:cNvSpPr>
          <p:nvPr/>
        </p:nvSpPr>
        <p:spPr>
          <a:xfrm>
            <a:off x="1069146" y="4866414"/>
            <a:ext cx="3631825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Make distribution more equitable.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9141734-BA13-7705-4422-4B26EB3B9C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3060" y="4885847"/>
            <a:ext cx="619839" cy="574685"/>
          </a:xfrm>
          <a:prstGeom prst="rect">
            <a:avLst/>
          </a:prstGeom>
        </p:spPr>
      </p:pic>
      <p:pic>
        <p:nvPicPr>
          <p:cNvPr id="35" name="Picture 34" descr="A picture containing lit&#10;&#10;Description automatically generated">
            <a:extLst>
              <a:ext uri="{FF2B5EF4-FFF2-40B4-BE49-F238E27FC236}">
                <a16:creationId xmlns:a16="http://schemas.microsoft.com/office/drawing/2014/main" id="{4FB4D56A-AB9D-BF0B-1A4C-8860384344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106" y="2620314"/>
            <a:ext cx="765984" cy="461181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642529-0608-7176-8A14-EBC2AA5B0A2F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6C2A20C9-92E4-19BE-D64D-3D69A007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812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Methods : evaluation procedure</a:t>
            </a:r>
            <a:endParaRPr lang="en-US" sz="2400" b="1" dirty="0"/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Table 7">
            <a:extLst>
              <a:ext uri="{FF2B5EF4-FFF2-40B4-BE49-F238E27FC236}">
                <a16:creationId xmlns:a16="http://schemas.microsoft.com/office/drawing/2014/main" id="{59C78986-C4BB-35D9-3E10-66338E89E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685953"/>
              </p:ext>
            </p:extLst>
          </p:nvPr>
        </p:nvGraphicFramePr>
        <p:xfrm>
          <a:off x="881026" y="1223571"/>
          <a:ext cx="11119741" cy="190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381417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Average and maximal response time to respond to the demand in electricity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30899"/>
                  </a:ext>
                </a:extLst>
              </a:tr>
              <a:tr h="4376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Percentage not provided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Ratio of energy not provided due to poor response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Ratio in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6584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Fairness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Fairness of energy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46376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+mn-l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Cumulated cost of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23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E0D968E7-3E95-1AB8-226A-A2DFC7DB2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895290"/>
              </p:ext>
            </p:extLst>
          </p:nvPr>
        </p:nvGraphicFramePr>
        <p:xfrm>
          <a:off x="844733" y="3578660"/>
          <a:ext cx="11119741" cy="1382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381417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Model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Ration of successful predictions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Accuracy ratio in %</a:t>
                      </a:r>
                    </a:p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530899"/>
                  </a:ext>
                </a:extLst>
              </a:tr>
              <a:tr h="437633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Prediction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Capacity of predicting a specified event (over-production, over-consumption, shortage)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Predicted probability in %</a:t>
                      </a:r>
                    </a:p>
                    <a:p>
                      <a:endParaRPr lang="en-US" sz="11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8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A01628-32B5-D046-7DB9-76584F506A06}"/>
              </a:ext>
            </a:extLst>
          </p:cNvPr>
          <p:cNvSpPr txBox="1">
            <a:spLocks/>
          </p:cNvSpPr>
          <p:nvPr/>
        </p:nvSpPr>
        <p:spPr>
          <a:xfrm>
            <a:off x="451840" y="926869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Ability to provide energy</a:t>
            </a:r>
            <a:endParaRPr lang="en-US" sz="16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C63E332-D152-CA18-D2C2-285DEF54974B}"/>
              </a:ext>
            </a:extLst>
          </p:cNvPr>
          <p:cNvSpPr txBox="1">
            <a:spLocks/>
          </p:cNvSpPr>
          <p:nvPr/>
        </p:nvSpPr>
        <p:spPr>
          <a:xfrm>
            <a:off x="375640" y="3251837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Ability to predict</a:t>
            </a:r>
            <a:endParaRPr lang="en-US" sz="1600" b="1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D4B0986-A2FB-BE1B-1B3E-99DB66BFF5E5}"/>
              </a:ext>
            </a:extLst>
          </p:cNvPr>
          <p:cNvSpPr txBox="1">
            <a:spLocks/>
          </p:cNvSpPr>
          <p:nvPr/>
        </p:nvSpPr>
        <p:spPr>
          <a:xfrm>
            <a:off x="397025" y="5092773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Proactive behavior to avoid a crisis</a:t>
            </a:r>
            <a:endParaRPr lang="en-US" sz="1600" b="1" dirty="0"/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41495325-7F68-0F02-3C79-A8A2AAAF3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193869"/>
              </p:ext>
            </p:extLst>
          </p:nvPr>
        </p:nvGraphicFramePr>
        <p:xfrm>
          <a:off x="844732" y="5363545"/>
          <a:ext cx="111197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4">
                  <a:extLst>
                    <a:ext uri="{9D8B030D-6E8A-4147-A177-3AD203B41FA5}">
                      <a16:colId xmlns:a16="http://schemas.microsoft.com/office/drawing/2014/main" val="3658417009"/>
                    </a:ext>
                  </a:extLst>
                </a:gridCol>
                <a:gridCol w="3416416">
                  <a:extLst>
                    <a:ext uri="{9D8B030D-6E8A-4147-A177-3AD203B41FA5}">
                      <a16:colId xmlns:a16="http://schemas.microsoft.com/office/drawing/2014/main" val="422333137"/>
                    </a:ext>
                  </a:extLst>
                </a:gridCol>
                <a:gridCol w="2530105">
                  <a:extLst>
                    <a:ext uri="{9D8B030D-6E8A-4147-A177-3AD203B41FA5}">
                      <a16:colId xmlns:a16="http://schemas.microsoft.com/office/drawing/2014/main" val="3308713346"/>
                    </a:ext>
                  </a:extLst>
                </a:gridCol>
                <a:gridCol w="2949878">
                  <a:extLst>
                    <a:ext uri="{9D8B030D-6E8A-4147-A177-3AD203B41FA5}">
                      <a16:colId xmlns:a16="http://schemas.microsoft.com/office/drawing/2014/main" val="2298632314"/>
                    </a:ext>
                  </a:extLst>
                </a:gridCol>
                <a:gridCol w="721118">
                  <a:extLst>
                    <a:ext uri="{9D8B030D-6E8A-4147-A177-3AD203B41FA5}">
                      <a16:colId xmlns:a16="http://schemas.microsoft.com/office/drawing/2014/main" val="125235866"/>
                    </a:ext>
                  </a:extLst>
                </a:gridCol>
              </a:tblGrid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Synopsis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Measure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#agents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28444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Proactive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Capacity to avoid a specified event thanks to prediction and the use of self adaptation : over-production, over-consumption, shortage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+mn-lt"/>
                        </a:rPr>
                        <a:t>Boolean (succeed of failed)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46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644324"/>
                  </a:ext>
                </a:extLst>
              </a:tr>
            </a:tbl>
          </a:graphicData>
        </a:graphic>
      </p:graphicFrame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D44114-7CB2-40E0-8B1D-C3220F4103D9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7C9F0050-E764-9E92-79B1-67F0DF70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20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646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038561" y="789523"/>
            <a:ext cx="804143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Mechanism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of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contract/negotiation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by integrating 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criteria of social acceptance</a:t>
            </a:r>
            <a:endParaRPr lang="en-US" b="1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conception &amp; development 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(4)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21DA9A1-6C9F-316E-CC33-CED1A7EC5E1B}"/>
              </a:ext>
            </a:extLst>
          </p:cNvPr>
          <p:cNvSpPr txBox="1">
            <a:spLocks/>
          </p:cNvSpPr>
          <p:nvPr/>
        </p:nvSpPr>
        <p:spPr>
          <a:xfrm>
            <a:off x="130427" y="6521148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656F2DB7-8148-9189-94DA-ABC3230B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762287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21</a:t>
            </a:fld>
            <a:endParaRPr 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C2D44-C42A-C087-661E-6A8877660F39}"/>
              </a:ext>
            </a:extLst>
          </p:cNvPr>
          <p:cNvSpPr txBox="1"/>
          <p:nvPr/>
        </p:nvSpPr>
        <p:spPr>
          <a:xfrm>
            <a:off x="1009624" y="1254883"/>
            <a:ext cx="841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individual/social welfare with different criteria</a:t>
            </a:r>
          </a:p>
          <a:p>
            <a:pPr lvl="1"/>
            <a:r>
              <a:rPr lang="en-US" baseline="30000" dirty="0">
                <a:latin typeface="Calibri" panose="020F0502020204030204" pitchFamily="34" charset="0"/>
              </a:rPr>
              <a:t>	</a:t>
            </a:r>
            <a:r>
              <a:rPr lang="en-US" dirty="0">
                <a:latin typeface="Calibri" panose="020F0502020204030204" pitchFamily="34" charset="0"/>
              </a:rPr>
              <a:t> consumption, cost, sustainability, involvement vs free-riding</a:t>
            </a:r>
            <a:endParaRPr lang="en-US" b="0" i="0" u="none" strike="noStrike" baseline="30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84C9B8-61D9-3932-D0F8-106E36DB4917}"/>
              </a:ext>
            </a:extLst>
          </p:cNvPr>
          <p:cNvSpPr/>
          <p:nvPr/>
        </p:nvSpPr>
        <p:spPr>
          <a:xfrm>
            <a:off x="5048250" y="3646216"/>
            <a:ext cx="5172538" cy="1070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C1C83-DACF-4B5F-78F7-0DBD6E6C0DD1}"/>
              </a:ext>
            </a:extLst>
          </p:cNvPr>
          <p:cNvSpPr/>
          <p:nvPr/>
        </p:nvSpPr>
        <p:spPr>
          <a:xfrm>
            <a:off x="3358322" y="4106780"/>
            <a:ext cx="1375717" cy="48912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Offer: ω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D664E1-3E57-BCFA-3FE0-1A75ABE30280}"/>
              </a:ext>
            </a:extLst>
          </p:cNvPr>
          <p:cNvSpPr txBox="1"/>
          <p:nvPr/>
        </p:nvSpPr>
        <p:spPr>
          <a:xfrm>
            <a:off x="5916322" y="3644421"/>
            <a:ext cx="3338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Agent #i  : Profile = {</a:t>
            </a:r>
            <a:r>
              <a:rPr lang="en-US" u="sng" dirty="0"/>
              <a:t>λ</a:t>
            </a:r>
            <a:r>
              <a:rPr lang="en-US" u="sng" baseline="30000" dirty="0"/>
              <a:t>1</a:t>
            </a:r>
            <a:r>
              <a:rPr lang="en-US" u="sng" baseline="-25000" dirty="0"/>
              <a:t>i</a:t>
            </a:r>
            <a:r>
              <a:rPr lang="en-US" dirty="0"/>
              <a:t>, </a:t>
            </a:r>
            <a:r>
              <a:rPr lang="en-US" u="sng" dirty="0"/>
              <a:t>λ</a:t>
            </a:r>
            <a:r>
              <a:rPr lang="en-US" u="sng" baseline="30000" dirty="0"/>
              <a:t>2</a:t>
            </a:r>
            <a:r>
              <a:rPr lang="en-US" u="sng" baseline="-25000" dirty="0"/>
              <a:t>i</a:t>
            </a:r>
            <a:r>
              <a:rPr lang="en-US" u="sng" dirty="0"/>
              <a:t>, </a:t>
            </a:r>
            <a:r>
              <a:rPr lang="en-US" dirty="0"/>
              <a:t>….. , </a:t>
            </a:r>
            <a:r>
              <a:rPr lang="en-US" u="sng" dirty="0" err="1"/>
              <a:t>λ</a:t>
            </a:r>
            <a:r>
              <a:rPr lang="en-US" u="sng" baseline="30000" dirty="0" err="1"/>
              <a:t>p</a:t>
            </a:r>
            <a:r>
              <a:rPr lang="en-US" u="sng" baseline="-25000" dirty="0" err="1"/>
              <a:t>i</a:t>
            </a:r>
            <a:r>
              <a:rPr lang="en-US" dirty="0"/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D046C-4084-5E0C-FBB2-3D3EE79FA559}"/>
              </a:ext>
            </a:extLst>
          </p:cNvPr>
          <p:cNvSpPr/>
          <p:nvPr/>
        </p:nvSpPr>
        <p:spPr>
          <a:xfrm>
            <a:off x="5582064" y="4106780"/>
            <a:ext cx="4141926" cy="4891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utility: ω -&gt; </a:t>
            </a:r>
            <a:r>
              <a:rPr lang="en-US" b="1" u="sng" dirty="0"/>
              <a:t>λ</a:t>
            </a:r>
            <a:r>
              <a:rPr lang="en-US" b="1" u="sng" baseline="30000" dirty="0"/>
              <a:t>1</a:t>
            </a:r>
            <a:r>
              <a:rPr lang="en-US" b="1" u="sng" baseline="-25000" dirty="0"/>
              <a:t>i</a:t>
            </a:r>
            <a:r>
              <a:rPr lang="en-US" dirty="0"/>
              <a:t>*e</a:t>
            </a:r>
            <a:r>
              <a:rPr lang="en-US" baseline="30000" dirty="0"/>
              <a:t>1</a:t>
            </a:r>
            <a:r>
              <a:rPr lang="en-US" dirty="0"/>
              <a:t>(ω) + … + </a:t>
            </a:r>
            <a:r>
              <a:rPr lang="en-US" b="1" u="sng" dirty="0" err="1"/>
              <a:t>λ</a:t>
            </a:r>
            <a:r>
              <a:rPr lang="en-US" b="1" u="sng" baseline="30000" dirty="0" err="1"/>
              <a:t>p</a:t>
            </a:r>
            <a:r>
              <a:rPr lang="en-US" b="1" u="sng" baseline="-25000" dirty="0" err="1"/>
              <a:t>i</a:t>
            </a:r>
            <a:r>
              <a:rPr lang="en-US" dirty="0"/>
              <a:t> * e</a:t>
            </a:r>
            <a:r>
              <a:rPr lang="en-US" baseline="30000" dirty="0"/>
              <a:t>p</a:t>
            </a:r>
            <a:r>
              <a:rPr lang="en-US" dirty="0"/>
              <a:t>(ω)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1B366A-2D91-4264-8BE6-915C6E5E9C6D}"/>
              </a:ext>
            </a:extLst>
          </p:cNvPr>
          <p:cNvSpPr/>
          <p:nvPr/>
        </p:nvSpPr>
        <p:spPr>
          <a:xfrm>
            <a:off x="10754602" y="4155333"/>
            <a:ext cx="1002069" cy="44057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/>
              <a:t>ω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972E1-46A1-3232-519C-A331D8574C37}"/>
              </a:ext>
            </a:extLst>
          </p:cNvPr>
          <p:cNvCxnSpPr>
            <a:cxnSpLocks/>
          </p:cNvCxnSpPr>
          <p:nvPr/>
        </p:nvCxnSpPr>
        <p:spPr>
          <a:xfrm>
            <a:off x="9723990" y="4335519"/>
            <a:ext cx="10306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932FD4BE-3FC6-CF45-B689-FA725FE64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949" y="2893031"/>
            <a:ext cx="2265915" cy="60081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F28B6-C2F1-AE7A-E195-FCC87D3E388B}"/>
              </a:ext>
            </a:extLst>
          </p:cNvPr>
          <p:cNvCxnSpPr>
            <a:cxnSpLocks/>
          </p:cNvCxnSpPr>
          <p:nvPr/>
        </p:nvCxnSpPr>
        <p:spPr>
          <a:xfrm>
            <a:off x="4729385" y="4327065"/>
            <a:ext cx="8526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4B9651-0CC1-E569-0B5C-DF38A04EF770}"/>
              </a:ext>
            </a:extLst>
          </p:cNvPr>
          <p:cNvSpPr txBox="1"/>
          <p:nvPr/>
        </p:nvSpPr>
        <p:spPr>
          <a:xfrm>
            <a:off x="1092536" y="2923449"/>
            <a:ext cx="482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agent’s utility function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C9DD6-975B-9423-A004-0F8021554298}"/>
              </a:ext>
            </a:extLst>
          </p:cNvPr>
          <p:cNvSpPr txBox="1"/>
          <p:nvPr/>
        </p:nvSpPr>
        <p:spPr>
          <a:xfrm>
            <a:off x="1171500" y="5222902"/>
            <a:ext cx="66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negotiation bilateral negotiation  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BF547BB-0389-E8BF-5F4B-CF9C15FC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2114" y="5090511"/>
            <a:ext cx="1246295" cy="107040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F8DA21-5FA6-CD61-E943-E957DB459324}"/>
              </a:ext>
            </a:extLst>
          </p:cNvPr>
          <p:cNvSpPr txBox="1"/>
          <p:nvPr/>
        </p:nvSpPr>
        <p:spPr>
          <a:xfrm>
            <a:off x="1171500" y="6108959"/>
            <a:ext cx="760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 Modeling of organized market (auctions)</a:t>
            </a:r>
            <a:endParaRPr lang="en-US" b="0" i="0" u="none" strike="noStrike" baseline="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 descr="Diagram&#10;&#10;Description automatically generated">
            <a:extLst>
              <a:ext uri="{FF2B5EF4-FFF2-40B4-BE49-F238E27FC236}">
                <a16:creationId xmlns:a16="http://schemas.microsoft.com/office/drawing/2014/main" id="{CF3E59B5-56D4-5A3C-6201-E930C1C3B0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362" y="1872340"/>
            <a:ext cx="1720382" cy="11455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C5A0C33-F490-B51E-DDCE-1EF864966D7F}"/>
              </a:ext>
            </a:extLst>
          </p:cNvPr>
          <p:cNvSpPr txBox="1"/>
          <p:nvPr/>
        </p:nvSpPr>
        <p:spPr>
          <a:xfrm>
            <a:off x="1009624" y="1968550"/>
            <a:ext cx="841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</a:rPr>
              <a:t>Modeling of criteria evaluation</a:t>
            </a:r>
            <a:endParaRPr lang="en-US" b="0" i="0" u="none" strike="noStrike" baseline="300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8" grpId="0"/>
      <p:bldP spid="19" grpId="0" animBg="1"/>
      <p:bldP spid="20" grpId="0" animBg="1"/>
      <p:bldP spid="26" grpId="0"/>
      <p:bldP spid="27" grpId="0"/>
      <p:bldP spid="30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3;p1">
            <a:extLst>
              <a:ext uri="{FF2B5EF4-FFF2-40B4-BE49-F238E27FC236}">
                <a16:creationId xmlns:a16="http://schemas.microsoft.com/office/drawing/2014/main" id="{A01D02E0-51E7-BB72-DC64-DE34BAA42198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Issue/Research questions/Artefact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7" name="Google Shape;104;p1">
            <a:extLst>
              <a:ext uri="{FF2B5EF4-FFF2-40B4-BE49-F238E27FC236}">
                <a16:creationId xmlns:a16="http://schemas.microsoft.com/office/drawing/2014/main" id="{3D9DE643-A559-206A-8DA1-139B821C7E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4BADD35A-305E-DB72-DAC8-E3A700D75BDD}"/>
              </a:ext>
            </a:extLst>
          </p:cNvPr>
          <p:cNvSpPr txBox="1">
            <a:spLocks/>
          </p:cNvSpPr>
          <p:nvPr/>
        </p:nvSpPr>
        <p:spPr>
          <a:xfrm>
            <a:off x="1455056" y="3210748"/>
            <a:ext cx="5793238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Model the notion of digital twins.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B86182-BCF3-BCAA-7E33-B828A3CD1A7F}"/>
              </a:ext>
            </a:extLst>
          </p:cNvPr>
          <p:cNvSpPr txBox="1">
            <a:spLocks/>
          </p:cNvSpPr>
          <p:nvPr/>
        </p:nvSpPr>
        <p:spPr>
          <a:xfrm>
            <a:off x="1445816" y="4216608"/>
            <a:ext cx="7981647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Using the coordination model to introduce federated and distributed learning.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CFFB54FB-0B10-6FA1-0FBB-DFEF8D2F3863}"/>
              </a:ext>
            </a:extLst>
          </p:cNvPr>
          <p:cNvSpPr txBox="1">
            <a:spLocks/>
          </p:cNvSpPr>
          <p:nvPr/>
        </p:nvSpPr>
        <p:spPr>
          <a:xfrm>
            <a:off x="1452966" y="1482699"/>
            <a:ext cx="10167750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Grid Edge Devices do not yet manage energy exchanges in a collaborative and decentralized way.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F618225E-68D1-B41F-B161-EE657D079238}"/>
              </a:ext>
            </a:extLst>
          </p:cNvPr>
          <p:cNvSpPr txBox="1">
            <a:spLocks/>
          </p:cNvSpPr>
          <p:nvPr/>
        </p:nvSpPr>
        <p:spPr>
          <a:xfrm>
            <a:off x="1452967" y="1943006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It is difficult to manage </a:t>
            </a:r>
            <a:r>
              <a:rPr lang="en-US" sz="1800" dirty="0">
                <a:solidFill>
                  <a:srgbClr val="000000"/>
                </a:solidFill>
                <a:ea typeface="Arial"/>
                <a:cs typeface="Arial" panose="020B0604020202020204" pitchFamily="34" charset="0"/>
                <a:sym typeface="Arial"/>
              </a:rPr>
              <a:t>renewable energy whose production is particularly fluctuating.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52DE7C43-F825-7858-C359-5B1876700EF1}"/>
              </a:ext>
            </a:extLst>
          </p:cNvPr>
          <p:cNvSpPr txBox="1">
            <a:spLocks/>
          </p:cNvSpPr>
          <p:nvPr/>
        </p:nvSpPr>
        <p:spPr>
          <a:xfrm>
            <a:off x="1170483" y="2721694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The research questions: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587A166A-003C-FA33-4163-4F7AF8444DF3}"/>
              </a:ext>
            </a:extLst>
          </p:cNvPr>
          <p:cNvSpPr txBox="1">
            <a:spLocks/>
          </p:cNvSpPr>
          <p:nvPr/>
        </p:nvSpPr>
        <p:spPr>
          <a:xfrm>
            <a:off x="1170483" y="1036797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cs typeface="Arial" panose="020B0604020202020204" pitchFamily="34" charset="0"/>
              </a:rPr>
              <a:t>The issues:</a:t>
            </a:r>
            <a:endParaRPr lang="en-US" sz="18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27" name="Google Shape;124;p3">
            <a:extLst>
              <a:ext uri="{FF2B5EF4-FFF2-40B4-BE49-F238E27FC236}">
                <a16:creationId xmlns:a16="http://schemas.microsoft.com/office/drawing/2014/main" id="{90B9078E-C42D-744A-F706-C497314756B5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Espace réservé du numéro de diapositive 1">
            <a:extLst>
              <a:ext uri="{FF2B5EF4-FFF2-40B4-BE49-F238E27FC236}">
                <a16:creationId xmlns:a16="http://schemas.microsoft.com/office/drawing/2014/main" id="{D7C968AD-33E4-6282-A910-83B97D5E097F}"/>
              </a:ext>
            </a:extLst>
          </p:cNvPr>
          <p:cNvSpPr txBox="1">
            <a:spLocks/>
          </p:cNvSpPr>
          <p:nvPr/>
        </p:nvSpPr>
        <p:spPr>
          <a:xfrm>
            <a:off x="154657" y="6552355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D8401011-C02B-8165-B34F-F67F86F3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3</a:t>
            </a:fld>
            <a:endParaRPr lang="en-US" sz="8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90EA7BC-F567-E448-1A90-A4ECFE492B3E}"/>
              </a:ext>
            </a:extLst>
          </p:cNvPr>
          <p:cNvSpPr txBox="1">
            <a:spLocks/>
          </p:cNvSpPr>
          <p:nvPr/>
        </p:nvSpPr>
        <p:spPr>
          <a:xfrm>
            <a:off x="1129692" y="5214991"/>
            <a:ext cx="8701304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The expected </a:t>
            </a:r>
            <a:r>
              <a:rPr lang="fr-FR" sz="1800" b="1" dirty="0"/>
              <a:t>artefact</a:t>
            </a:r>
            <a:r>
              <a:rPr lang="en-US" sz="1800" b="1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: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D7F762B-FCFB-032C-C502-D9C642780818}"/>
              </a:ext>
            </a:extLst>
          </p:cNvPr>
          <p:cNvSpPr txBox="1">
            <a:spLocks/>
          </p:cNvSpPr>
          <p:nvPr/>
        </p:nvSpPr>
        <p:spPr>
          <a:xfrm>
            <a:off x="1455055" y="5686417"/>
            <a:ext cx="8416731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Coordination model for energy distribution and regulation at the microgrid level.</a:t>
            </a:r>
            <a:endParaRPr lang="en-US" sz="1800" dirty="0"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CF70C-D3C5-B169-5F00-F8A1D559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34" y="1054011"/>
            <a:ext cx="767181" cy="31817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0FD508C6-C6CA-A593-9AF0-50FBBBC35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3" y="2770030"/>
            <a:ext cx="619760" cy="489413"/>
          </a:xfrm>
          <a:prstGeom prst="rect">
            <a:avLst/>
          </a:prstGeom>
        </p:spPr>
      </p:pic>
      <p:pic>
        <p:nvPicPr>
          <p:cNvPr id="18" name="Picture 17" descr="A close-up of a feather&#10;&#10;Description automatically generated with low confidence">
            <a:extLst>
              <a:ext uri="{FF2B5EF4-FFF2-40B4-BE49-F238E27FC236}">
                <a16:creationId xmlns:a16="http://schemas.microsoft.com/office/drawing/2014/main" id="{7FF4D60D-AC9C-E7E3-2654-D55D8D6908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3" y="5293382"/>
            <a:ext cx="767181" cy="374060"/>
          </a:xfrm>
          <a:prstGeom prst="rect">
            <a:avLst/>
          </a:prstGeom>
        </p:spPr>
      </p:pic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3107D99B-0DC1-6C23-1BB4-7ED74230D55E}"/>
              </a:ext>
            </a:extLst>
          </p:cNvPr>
          <p:cNvSpPr txBox="1">
            <a:spLocks/>
          </p:cNvSpPr>
          <p:nvPr/>
        </p:nvSpPr>
        <p:spPr>
          <a:xfrm>
            <a:off x="1445815" y="3682361"/>
            <a:ext cx="10344535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Provide a coordination mechanism, allowing Grid Edge Devices to collectively achieve various objectives</a:t>
            </a:r>
            <a:r>
              <a:rPr lang="en-US" sz="18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40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9" grpId="0"/>
      <p:bldP spid="23" grpId="0"/>
      <p:bldP spid="24" grpId="0"/>
      <p:bldP spid="25" grpId="0"/>
      <p:bldP spid="6" grpId="0"/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>
            <a:extLst>
              <a:ext uri="{FF2B5EF4-FFF2-40B4-BE49-F238E27FC236}">
                <a16:creationId xmlns:a16="http://schemas.microsoft.com/office/drawing/2014/main" id="{73FD0570-2F33-5EAB-7D49-63C71A9D7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221" y="884939"/>
            <a:ext cx="5625418" cy="5683109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D4ED4FB-6F71-B5C2-8B70-3337471F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564" y="5065148"/>
            <a:ext cx="4978138" cy="622885"/>
          </a:xfrm>
        </p:spPr>
        <p:txBody>
          <a:bodyPr>
            <a:normAutofit/>
          </a:bodyPr>
          <a:lstStyle/>
          <a:p>
            <a:endParaRPr lang="en-US" sz="1600">
              <a:cs typeface="Arial" panose="020B0604020202020204" pitchFamily="34" charset="0"/>
            </a:endParaRPr>
          </a:p>
          <a:p>
            <a:endParaRPr lang="en-US" sz="1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ZoneTexte 8">
            <a:extLst>
              <a:ext uri="{FF2B5EF4-FFF2-40B4-BE49-F238E27FC236}">
                <a16:creationId xmlns:a16="http://schemas.microsoft.com/office/drawing/2014/main" id="{EFC52903-6381-9C92-A5E0-1CC81670B265}"/>
              </a:ext>
            </a:extLst>
          </p:cNvPr>
          <p:cNvSpPr txBox="1"/>
          <p:nvPr/>
        </p:nvSpPr>
        <p:spPr>
          <a:xfrm>
            <a:off x="693836" y="892878"/>
            <a:ext cx="241840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Gamma model: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(inspired by chemistry)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[J.P. </a:t>
            </a:r>
            <a:r>
              <a:rPr lang="en-US" sz="1100" dirty="0" err="1">
                <a:cs typeface="Arial" panose="020B0604020202020204" pitchFamily="34" charset="0"/>
              </a:rPr>
              <a:t>Banâtre</a:t>
            </a:r>
            <a:r>
              <a:rPr lang="en-US" sz="1100" dirty="0">
                <a:cs typeface="Arial" panose="020B0604020202020204" pitchFamily="34" charset="0"/>
              </a:rPr>
              <a:t> “The gamma model and its </a:t>
            </a:r>
            <a:r>
              <a:rPr lang="en-US" sz="1100" dirty="0" err="1">
                <a:cs typeface="Arial" panose="020B0604020202020204" pitchFamily="34" charset="0"/>
              </a:rPr>
              <a:t>disciplineof</a:t>
            </a:r>
            <a:r>
              <a:rPr lang="en-US" sz="1100" dirty="0">
                <a:cs typeface="Arial" panose="020B0604020202020204" pitchFamily="34" charset="0"/>
              </a:rPr>
              <a:t> programming” (1990)]</a:t>
            </a:r>
          </a:p>
          <a:p>
            <a:pPr algn="ctr"/>
            <a:endParaRPr lang="en-US" sz="1100" dirty="0"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[J. </a:t>
            </a:r>
            <a:r>
              <a:rPr lang="en-US" sz="1100" dirty="0" err="1">
                <a:cs typeface="Arial" panose="020B0604020202020204" pitchFamily="34" charset="0"/>
              </a:rPr>
              <a:t>L.Fernandez</a:t>
            </a:r>
            <a:r>
              <a:rPr lang="en-US" sz="1100" dirty="0">
                <a:cs typeface="Arial" panose="020B0604020202020204" pitchFamily="34" charset="0"/>
              </a:rPr>
              <a:t>-Marquez. “BIO-CORE : Bio-inspired Self-</a:t>
            </a:r>
            <a:r>
              <a:rPr lang="en-US" sz="1100" dirty="0" err="1">
                <a:cs typeface="Arial" panose="020B0604020202020204" pitchFamily="34" charset="0"/>
              </a:rPr>
              <a:t>organising</a:t>
            </a:r>
            <a:r>
              <a:rPr lang="en-US" sz="1100" dirty="0">
                <a:cs typeface="Arial" panose="020B0604020202020204" pitchFamily="34" charset="0"/>
              </a:rPr>
              <a:t> Mechanisms Core ( 2011)]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1" name="ZoneTexte 9">
            <a:extLst>
              <a:ext uri="{FF2B5EF4-FFF2-40B4-BE49-F238E27FC236}">
                <a16:creationId xmlns:a16="http://schemas.microsoft.com/office/drawing/2014/main" id="{AE138A33-4597-547D-BAD2-A4A2606AD4DF}"/>
              </a:ext>
            </a:extLst>
          </p:cNvPr>
          <p:cNvSpPr txBox="1"/>
          <p:nvPr/>
        </p:nvSpPr>
        <p:spPr>
          <a:xfrm>
            <a:off x="455847" y="5065148"/>
            <a:ext cx="349778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Decentralized Federated Learning:</a:t>
            </a:r>
          </a:p>
          <a:p>
            <a:pPr lvl="0">
              <a:buClr>
                <a:srgbClr val="000000"/>
              </a:buClr>
              <a:buSzPts val="1200"/>
            </a:pPr>
            <a:r>
              <a:rPr lang="en-US" sz="1100" dirty="0">
                <a:cs typeface="Arial" panose="020B0604020202020204" pitchFamily="34" charset="0"/>
              </a:rPr>
              <a:t>[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Wei Liu, Li Chen, and </a:t>
            </a:r>
            <a:r>
              <a:rPr lang="en-US" sz="110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Wenyi</a:t>
            </a: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Zhang : “Decentralized Federated Learning: Balancing</a:t>
            </a:r>
            <a:endParaRPr lang="en-US" sz="1100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lvl="0">
              <a:buClr>
                <a:srgbClr val="000000"/>
              </a:buClr>
              <a:buSzPts val="1200"/>
            </a:pPr>
            <a:r>
              <a:rPr lang="en-US" sz="11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Communication and Computing Costs”  2022</a:t>
            </a:r>
            <a:r>
              <a:rPr lang="en-US" sz="1100" dirty="0">
                <a:cs typeface="Arial" panose="020B0604020202020204" pitchFamily="34" charset="0"/>
              </a:rPr>
              <a:t>]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sp>
        <p:nvSpPr>
          <p:cNvPr id="12" name="ZoneTexte 10">
            <a:extLst>
              <a:ext uri="{FF2B5EF4-FFF2-40B4-BE49-F238E27FC236}">
                <a16:creationId xmlns:a16="http://schemas.microsoft.com/office/drawing/2014/main" id="{3C75B6D5-5C97-A277-1D96-645B373AE8AD}"/>
              </a:ext>
            </a:extLst>
          </p:cNvPr>
          <p:cNvSpPr txBox="1"/>
          <p:nvPr/>
        </p:nvSpPr>
        <p:spPr>
          <a:xfrm>
            <a:off x="9634110" y="2181667"/>
            <a:ext cx="2330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Holonic architecture at different levels:</a:t>
            </a:r>
          </a:p>
          <a:p>
            <a:pPr algn="ctr"/>
            <a:r>
              <a:rPr lang="en-US" sz="1100" dirty="0">
                <a:cs typeface="Arial" panose="020B0604020202020204" pitchFamily="34" charset="0"/>
              </a:rPr>
              <a:t>[David </a:t>
            </a:r>
            <a:r>
              <a:rPr lang="en-US" sz="1100" dirty="0" err="1">
                <a:cs typeface="Arial" panose="020B0604020202020204" pitchFamily="34" charset="0"/>
              </a:rPr>
              <a:t>Menga</a:t>
            </a:r>
            <a:r>
              <a:rPr lang="en-US" sz="1100" dirty="0">
                <a:cs typeface="Arial" panose="020B0604020202020204" pitchFamily="34" charset="0"/>
              </a:rPr>
              <a:t>, ... “A Generic Holonic Control Architecture for Heterogeneous Multi-Scale </a:t>
            </a:r>
            <a:r>
              <a:rPr lang="en-US" sz="1100" dirty="0" err="1">
                <a:cs typeface="Arial" panose="020B0604020202020204" pitchFamily="34" charset="0"/>
              </a:rPr>
              <a:t>SmartMicro</a:t>
            </a:r>
            <a:r>
              <a:rPr lang="en-US" sz="1100" dirty="0">
                <a:cs typeface="Arial" panose="020B0604020202020204" pitchFamily="34" charset="0"/>
              </a:rPr>
              <a:t>-Grids..(2014) ]” </a:t>
            </a:r>
          </a:p>
          <a:p>
            <a:pPr algn="ctr"/>
            <a:endParaRPr lang="en-US" sz="1600" dirty="0">
              <a:cs typeface="Arial" panose="020B0604020202020204" pitchFamily="34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BD231C3-8F80-AA1D-06DD-D866128E8701}"/>
              </a:ext>
            </a:extLst>
          </p:cNvPr>
          <p:cNvCxnSpPr>
            <a:cxnSpLocks/>
          </p:cNvCxnSpPr>
          <p:nvPr/>
        </p:nvCxnSpPr>
        <p:spPr>
          <a:xfrm>
            <a:off x="3127631" y="1574802"/>
            <a:ext cx="905867" cy="5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4">
            <a:extLst>
              <a:ext uri="{FF2B5EF4-FFF2-40B4-BE49-F238E27FC236}">
                <a16:creationId xmlns:a16="http://schemas.microsoft.com/office/drawing/2014/main" id="{858A73DD-AD64-D54E-B790-8D3059FA33ED}"/>
              </a:ext>
            </a:extLst>
          </p:cNvPr>
          <p:cNvCxnSpPr/>
          <p:nvPr/>
        </p:nvCxnSpPr>
        <p:spPr>
          <a:xfrm flipV="1">
            <a:off x="4033498" y="4946432"/>
            <a:ext cx="762000" cy="35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avec flèche 16">
            <a:extLst>
              <a:ext uri="{FF2B5EF4-FFF2-40B4-BE49-F238E27FC236}">
                <a16:creationId xmlns:a16="http://schemas.microsoft.com/office/drawing/2014/main" id="{737C9D97-4940-C623-8720-8C7D80D89AC4}"/>
              </a:ext>
            </a:extLst>
          </p:cNvPr>
          <p:cNvCxnSpPr>
            <a:cxnSpLocks/>
          </p:cNvCxnSpPr>
          <p:nvPr/>
        </p:nvCxnSpPr>
        <p:spPr>
          <a:xfrm flipH="1">
            <a:off x="8606868" y="2795062"/>
            <a:ext cx="1157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ZoneTexte 6">
            <a:extLst>
              <a:ext uri="{FF2B5EF4-FFF2-40B4-BE49-F238E27FC236}">
                <a16:creationId xmlns:a16="http://schemas.microsoft.com/office/drawing/2014/main" id="{FDA4CF41-DDC6-1DAE-5811-7E0309714BC2}"/>
              </a:ext>
            </a:extLst>
          </p:cNvPr>
          <p:cNvSpPr txBox="1"/>
          <p:nvPr/>
        </p:nvSpPr>
        <p:spPr>
          <a:xfrm>
            <a:off x="4190558" y="2127891"/>
            <a:ext cx="162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Models 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of coordination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78ECC64-F701-A50D-0176-CCB1CB654140}"/>
              </a:ext>
            </a:extLst>
          </p:cNvPr>
          <p:cNvSpPr txBox="1"/>
          <p:nvPr/>
        </p:nvSpPr>
        <p:spPr>
          <a:xfrm>
            <a:off x="5294078" y="459847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Machine learning </a:t>
            </a:r>
          </a:p>
        </p:txBody>
      </p:sp>
      <p:sp>
        <p:nvSpPr>
          <p:cNvPr id="19" name="ZoneTexte 20">
            <a:extLst>
              <a:ext uri="{FF2B5EF4-FFF2-40B4-BE49-F238E27FC236}">
                <a16:creationId xmlns:a16="http://schemas.microsoft.com/office/drawing/2014/main" id="{0335A235-82F7-D764-09CF-092C6E07534E}"/>
              </a:ext>
            </a:extLst>
          </p:cNvPr>
          <p:cNvSpPr txBox="1"/>
          <p:nvPr/>
        </p:nvSpPr>
        <p:spPr>
          <a:xfrm>
            <a:off x="6762308" y="2098948"/>
            <a:ext cx="1339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Multi-agent </a:t>
            </a:r>
          </a:p>
          <a:p>
            <a:pPr algn="ctr"/>
            <a:r>
              <a:rPr lang="en-US" dirty="0">
                <a:cs typeface="Arial" panose="020B0604020202020204" pitchFamily="34" charset="0"/>
              </a:rPr>
              <a:t>systems </a:t>
            </a:r>
          </a:p>
        </p:txBody>
      </p:sp>
      <p:sp>
        <p:nvSpPr>
          <p:cNvPr id="20" name="ZoneTexte 22">
            <a:extLst>
              <a:ext uri="{FF2B5EF4-FFF2-40B4-BE49-F238E27FC236}">
                <a16:creationId xmlns:a16="http://schemas.microsoft.com/office/drawing/2014/main" id="{618B4D82-092E-008F-4137-D25D783CF5E5}"/>
              </a:ext>
            </a:extLst>
          </p:cNvPr>
          <p:cNvSpPr txBox="1"/>
          <p:nvPr/>
        </p:nvSpPr>
        <p:spPr>
          <a:xfrm>
            <a:off x="5003056" y="3258172"/>
            <a:ext cx="3155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strike="noStrike" baseline="0" dirty="0">
                <a:solidFill>
                  <a:srgbClr val="FF0000"/>
                </a:solidFill>
                <a:latin typeface="+mn-lt"/>
              </a:rPr>
              <a:t>Coordination systems for regulation in the field of Smart-Grids</a:t>
            </a:r>
            <a:endParaRPr lang="en-US" sz="14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State of the art</a:t>
            </a:r>
            <a:endParaRPr lang="en-US" sz="24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83AC921-9AA3-F11C-B4A1-1FA8A74B2AC0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8C5F4120-AE87-1923-31AE-D172457C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4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8845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C4721B06-9443-CD86-2B27-59A6B6BE0A3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74226178"/>
                  </p:ext>
                </p:extLst>
              </p:nvPr>
            </p:nvGraphicFramePr>
            <p:xfrm>
              <a:off x="4756438" y="534924"/>
              <a:ext cx="6217880" cy="583565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3" name="Chart 22">
                <a:extLst>
                  <a:ext uri="{FF2B5EF4-FFF2-40B4-BE49-F238E27FC236}">
                    <a16:creationId xmlns:a16="http://schemas.microsoft.com/office/drawing/2014/main" id="{C4721B06-9443-CD86-2B27-59A6B6BE0A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6438" y="534924"/>
                <a:ext cx="6217880" cy="5835656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D05A649-BE5C-8629-0927-074C2856BC6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DF5C0E7-79A2-4A1D-9A9C-1276B20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5</a:t>
            </a:fld>
            <a:endParaRPr lang="en-US" sz="800" dirty="0"/>
          </a:p>
        </p:txBody>
      </p:sp>
      <p:sp>
        <p:nvSpPr>
          <p:cNvPr id="8" name="Google Shape;787;p20">
            <a:extLst>
              <a:ext uri="{FF2B5EF4-FFF2-40B4-BE49-F238E27FC236}">
                <a16:creationId xmlns:a16="http://schemas.microsoft.com/office/drawing/2014/main" id="{6AE82F1F-4473-C868-91A4-BFEA28D24668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Context : the </a:t>
            </a:r>
            <a:r>
              <a:rPr 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project ERA-NET LASAGNE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(1)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Google Shape;154;p4" descr="Logo&#10;&#10;Description automatically generated">
            <a:extLst>
              <a:ext uri="{FF2B5EF4-FFF2-40B4-BE49-F238E27FC236}">
                <a16:creationId xmlns:a16="http://schemas.microsoft.com/office/drawing/2014/main" id="{E2254F55-8365-058E-0FDC-D21D51CA1E5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3412" y="2268062"/>
            <a:ext cx="924514" cy="20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4">
            <a:extLst>
              <a:ext uri="{FF2B5EF4-FFF2-40B4-BE49-F238E27FC236}">
                <a16:creationId xmlns:a16="http://schemas.microsoft.com/office/drawing/2014/main" id="{77A1B59C-0FD0-906F-8078-8EE073FE08D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6121" y="3742293"/>
            <a:ext cx="682863" cy="268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56;p4" descr="A picture containing text&#10;&#10;Description automatically generated">
            <a:extLst>
              <a:ext uri="{FF2B5EF4-FFF2-40B4-BE49-F238E27FC236}">
                <a16:creationId xmlns:a16="http://schemas.microsoft.com/office/drawing/2014/main" id="{46B5939D-8ABB-2FB3-4DC0-909233E995C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450860" y="853123"/>
            <a:ext cx="924513" cy="545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57;p4" descr="Logo&#10;&#10;Description automatically generated">
            <a:extLst>
              <a:ext uri="{FF2B5EF4-FFF2-40B4-BE49-F238E27FC236}">
                <a16:creationId xmlns:a16="http://schemas.microsoft.com/office/drawing/2014/main" id="{DB52CCA4-9725-3939-1B8C-1EEB1EB4EF3D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413412" y="4870721"/>
            <a:ext cx="478323" cy="47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8;p4">
            <a:extLst>
              <a:ext uri="{FF2B5EF4-FFF2-40B4-BE49-F238E27FC236}">
                <a16:creationId xmlns:a16="http://schemas.microsoft.com/office/drawing/2014/main" id="{37615979-CFD2-ED9A-79A3-8E040535FE8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020628" y="6401807"/>
            <a:ext cx="315571" cy="304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59;p4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389CE719-3FA3-E808-A6F5-11BA429D1D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321066" y="6525676"/>
            <a:ext cx="826573" cy="18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60;p4" descr="Logo, company name&#10;&#10;Description automatically generated">
            <a:extLst>
              <a:ext uri="{FF2B5EF4-FFF2-40B4-BE49-F238E27FC236}">
                <a16:creationId xmlns:a16="http://schemas.microsoft.com/office/drawing/2014/main" id="{78C37906-C460-96A2-0A9A-823B2572935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9241037" y="6109333"/>
            <a:ext cx="1590370" cy="55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61;p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03F8F5-E122-9209-204E-E6D636A10F2D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925504" y="4987278"/>
            <a:ext cx="1034821" cy="245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62;p4" descr="Logo&#10;&#10;Description automatically generated">
            <a:extLst>
              <a:ext uri="{FF2B5EF4-FFF2-40B4-BE49-F238E27FC236}">
                <a16:creationId xmlns:a16="http://schemas.microsoft.com/office/drawing/2014/main" id="{50CD742F-97A5-761B-5D5D-40CF61C2BC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52258" y="1789881"/>
            <a:ext cx="924514" cy="20610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67;p4">
            <a:extLst>
              <a:ext uri="{FF2B5EF4-FFF2-40B4-BE49-F238E27FC236}">
                <a16:creationId xmlns:a16="http://schemas.microsoft.com/office/drawing/2014/main" id="{09097E3C-7B6F-96E9-4FC4-62DDAD522C40}"/>
              </a:ext>
            </a:extLst>
          </p:cNvPr>
          <p:cNvSpPr/>
          <p:nvPr/>
        </p:nvSpPr>
        <p:spPr>
          <a:xfrm>
            <a:off x="8090934" y="1017714"/>
            <a:ext cx="1163713" cy="1163054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64;p4">
            <a:extLst>
              <a:ext uri="{FF2B5EF4-FFF2-40B4-BE49-F238E27FC236}">
                <a16:creationId xmlns:a16="http://schemas.microsoft.com/office/drawing/2014/main" id="{F00AEA58-2CBE-F9CE-5288-BBA495C010AC}"/>
              </a:ext>
            </a:extLst>
          </p:cNvPr>
          <p:cNvSpPr txBox="1"/>
          <p:nvPr/>
        </p:nvSpPr>
        <p:spPr>
          <a:xfrm>
            <a:off x="1168151" y="2331807"/>
            <a:ext cx="24340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dirty="0"/>
              <a:t>Social dimension</a:t>
            </a:r>
            <a:endParaRPr dirty="0"/>
          </a:p>
        </p:txBody>
      </p:sp>
      <p:sp>
        <p:nvSpPr>
          <p:cNvPr id="25" name="Google Shape;165;p4">
            <a:extLst>
              <a:ext uri="{FF2B5EF4-FFF2-40B4-BE49-F238E27FC236}">
                <a16:creationId xmlns:a16="http://schemas.microsoft.com/office/drawing/2014/main" id="{DC67AD55-05A3-4DBF-7517-27A3394C7CD8}"/>
              </a:ext>
            </a:extLst>
          </p:cNvPr>
          <p:cNvSpPr txBox="1"/>
          <p:nvPr/>
        </p:nvSpPr>
        <p:spPr>
          <a:xfrm>
            <a:off x="1168151" y="1825522"/>
            <a:ext cx="178045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Energy &amp; IT</a:t>
            </a:r>
            <a:endParaRPr dirty="0"/>
          </a:p>
        </p:txBody>
      </p:sp>
      <p:sp>
        <p:nvSpPr>
          <p:cNvPr id="26" name="Google Shape;166;p4">
            <a:extLst>
              <a:ext uri="{FF2B5EF4-FFF2-40B4-BE49-F238E27FC236}">
                <a16:creationId xmlns:a16="http://schemas.microsoft.com/office/drawing/2014/main" id="{A369BB5B-1AF3-3114-B949-8B3D382360DC}"/>
              </a:ext>
            </a:extLst>
          </p:cNvPr>
          <p:cNvSpPr txBox="1"/>
          <p:nvPr/>
        </p:nvSpPr>
        <p:spPr>
          <a:xfrm>
            <a:off x="1187585" y="1319237"/>
            <a:ext cx="30430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Physical infrastructures</a:t>
            </a:r>
            <a:endParaRPr lang="fr-FR" dirty="0"/>
          </a:p>
        </p:txBody>
      </p:sp>
      <p:pic>
        <p:nvPicPr>
          <p:cNvPr id="27" name="Google Shape;176;p5">
            <a:extLst>
              <a:ext uri="{FF2B5EF4-FFF2-40B4-BE49-F238E27FC236}">
                <a16:creationId xmlns:a16="http://schemas.microsoft.com/office/drawing/2014/main" id="{303B463F-B61D-917A-4D50-F4FBD5EB1D78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555361" y="3455913"/>
            <a:ext cx="659398" cy="23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A yellow and blue flag&#10;&#10;Description automatically generated with medium confidence">
            <a:extLst>
              <a:ext uri="{FF2B5EF4-FFF2-40B4-BE49-F238E27FC236}">
                <a16:creationId xmlns:a16="http://schemas.microsoft.com/office/drawing/2014/main" id="{4D23FF56-65B2-5719-3C85-C5C87477D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89" y="3003231"/>
            <a:ext cx="542142" cy="343140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4D4A8A7A-D7AC-6E54-3E34-0F5EB56AC3F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989" y="3803888"/>
            <a:ext cx="511709" cy="343140"/>
          </a:xfrm>
          <a:prstGeom prst="rect">
            <a:avLst/>
          </a:prstGeom>
        </p:spPr>
      </p:pic>
      <p:sp>
        <p:nvSpPr>
          <p:cNvPr id="2" name="Google Shape;167;p4">
            <a:extLst>
              <a:ext uri="{FF2B5EF4-FFF2-40B4-BE49-F238E27FC236}">
                <a16:creationId xmlns:a16="http://schemas.microsoft.com/office/drawing/2014/main" id="{7C18ECEC-CF04-FD61-7020-E72AA6E15AE4}"/>
              </a:ext>
            </a:extLst>
          </p:cNvPr>
          <p:cNvSpPr/>
          <p:nvPr/>
        </p:nvSpPr>
        <p:spPr>
          <a:xfrm>
            <a:off x="1437910" y="1695606"/>
            <a:ext cx="1351010" cy="576159"/>
          </a:xfrm>
          <a:prstGeom prst="ellipse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66;p4">
            <a:extLst>
              <a:ext uri="{FF2B5EF4-FFF2-40B4-BE49-F238E27FC236}">
                <a16:creationId xmlns:a16="http://schemas.microsoft.com/office/drawing/2014/main" id="{F455DBE4-82FF-B163-31F8-1E68AF799D31}"/>
              </a:ext>
            </a:extLst>
          </p:cNvPr>
          <p:cNvSpPr txBox="1"/>
          <p:nvPr/>
        </p:nvSpPr>
        <p:spPr>
          <a:xfrm>
            <a:off x="1172373" y="863303"/>
            <a:ext cx="30430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fr-FR" b="0" i="0" u="sng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Main axes: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6775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E9E62049-D67F-A00D-CE0F-83931C0D674A}"/>
              </a:ext>
            </a:extLst>
          </p:cNvPr>
          <p:cNvSpPr txBox="1">
            <a:spLocks/>
          </p:cNvSpPr>
          <p:nvPr/>
        </p:nvSpPr>
        <p:spPr>
          <a:xfrm>
            <a:off x="1073632" y="851763"/>
            <a:ext cx="4829201" cy="1214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Coordination model : 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shared virtual environment (tuple space).</a:t>
            </a:r>
          </a:p>
          <a:p>
            <a:pPr lvl="1"/>
            <a:r>
              <a:rPr lang="en-US" sz="1800" dirty="0">
                <a:cs typeface="Arial" panose="020B0604020202020204" pitchFamily="34" charset="0"/>
              </a:rPr>
              <a:t>coordination laws.</a:t>
            </a:r>
          </a:p>
          <a:p>
            <a:pPr marL="0" indent="0">
              <a:buNone/>
            </a:pPr>
            <a:endParaRPr lang="en-US" sz="1600" dirty="0">
              <a:cs typeface="Arial" panose="020B0604020202020204" pitchFamily="34" charset="0"/>
            </a:endParaRPr>
          </a:p>
          <a:p>
            <a:endParaRPr lang="en-US" sz="1600" b="1" dirty="0">
              <a:cs typeface="Arial" panose="020B0604020202020204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D3D54-2AEB-0140-F4F4-31411A3AF906}"/>
              </a:ext>
            </a:extLst>
          </p:cNvPr>
          <p:cNvSpPr txBox="1">
            <a:spLocks/>
          </p:cNvSpPr>
          <p:nvPr/>
        </p:nvSpPr>
        <p:spPr>
          <a:xfrm>
            <a:off x="1073632" y="3224454"/>
            <a:ext cx="4559072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dk1"/>
                </a:solidFill>
                <a:cs typeface="Arial"/>
                <a:sym typeface="Arial"/>
              </a:rPr>
              <a:t>Digital twins </a:t>
            </a:r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that interact through the model</a:t>
            </a:r>
            <a:endParaRPr lang="en-US" sz="1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4FC14C-881B-FFB2-9B91-B89F7F75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0729" y="831465"/>
            <a:ext cx="3107015" cy="2154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99EF2-D488-F076-AD18-BE4307FD70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929" y="3325037"/>
            <a:ext cx="6066358" cy="3404947"/>
          </a:xfrm>
          <a:prstGeom prst="rect">
            <a:avLst/>
          </a:prstGeom>
        </p:spPr>
      </p:pic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1D05A649-BE5C-8629-0927-074C2856BC6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DDF5C0E7-79A2-4A1D-9A9C-1276B20D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6</a:t>
            </a:fld>
            <a:endParaRPr lang="en-US" sz="800" dirty="0"/>
          </a:p>
        </p:txBody>
      </p:sp>
      <p:sp>
        <p:nvSpPr>
          <p:cNvPr id="8" name="Google Shape;787;p20">
            <a:extLst>
              <a:ext uri="{FF2B5EF4-FFF2-40B4-BE49-F238E27FC236}">
                <a16:creationId xmlns:a16="http://schemas.microsoft.com/office/drawing/2014/main" id="{6AE82F1F-4473-C868-91A4-BFEA28D24668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conception &amp; development 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(1)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Google Shape;178;p5">
            <a:extLst>
              <a:ext uri="{FF2B5EF4-FFF2-40B4-BE49-F238E27FC236}">
                <a16:creationId xmlns:a16="http://schemas.microsoft.com/office/drawing/2014/main" id="{F05C70BD-751E-E2D6-2E68-A6459CE19055}"/>
              </a:ext>
            </a:extLst>
          </p:cNvPr>
          <p:cNvSpPr txBox="1"/>
          <p:nvPr/>
        </p:nvSpPr>
        <p:spPr>
          <a:xfrm>
            <a:off x="5984240" y="852575"/>
            <a:ext cx="2576489" cy="36929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devices</a:t>
            </a:r>
            <a:endParaRPr lang="en-US" dirty="0"/>
          </a:p>
        </p:txBody>
      </p:sp>
      <p:sp>
        <p:nvSpPr>
          <p:cNvPr id="9" name="Google Shape;179;p5">
            <a:extLst>
              <a:ext uri="{FF2B5EF4-FFF2-40B4-BE49-F238E27FC236}">
                <a16:creationId xmlns:a16="http://schemas.microsoft.com/office/drawing/2014/main" id="{6E3DE300-DBFA-A56C-4A00-2F29633CED46}"/>
              </a:ext>
            </a:extLst>
          </p:cNvPr>
          <p:cNvSpPr txBox="1"/>
          <p:nvPr/>
        </p:nvSpPr>
        <p:spPr>
          <a:xfrm>
            <a:off x="5984240" y="1564232"/>
            <a:ext cx="2576489" cy="36929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twins</a:t>
            </a:r>
            <a:endParaRPr lang="en-US" dirty="0"/>
          </a:p>
        </p:txBody>
      </p:sp>
      <p:sp>
        <p:nvSpPr>
          <p:cNvPr id="10" name="Google Shape;180;p5">
            <a:extLst>
              <a:ext uri="{FF2B5EF4-FFF2-40B4-BE49-F238E27FC236}">
                <a16:creationId xmlns:a16="http://schemas.microsoft.com/office/drawing/2014/main" id="{9F8C363A-2FF8-C1DA-30FC-51AA9BC5400F}"/>
              </a:ext>
            </a:extLst>
          </p:cNvPr>
          <p:cNvSpPr txBox="1"/>
          <p:nvPr/>
        </p:nvSpPr>
        <p:spPr>
          <a:xfrm>
            <a:off x="5984240" y="2311816"/>
            <a:ext cx="2576489" cy="369291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model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032327-898E-4746-7230-37BF86004837}"/>
              </a:ext>
            </a:extLst>
          </p:cNvPr>
          <p:cNvSpPr txBox="1"/>
          <p:nvPr/>
        </p:nvSpPr>
        <p:spPr>
          <a:xfrm>
            <a:off x="1069848" y="3822192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Algorithms: contract/peak shaving.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335E37-BBE2-3F73-DBD5-3603C741B154}"/>
              </a:ext>
            </a:extLst>
          </p:cNvPr>
          <p:cNvSpPr txBox="1"/>
          <p:nvPr/>
        </p:nvSpPr>
        <p:spPr>
          <a:xfrm>
            <a:off x="1069848" y="4424458"/>
            <a:ext cx="405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model: Markov chains.</a:t>
            </a:r>
          </a:p>
        </p:txBody>
      </p:sp>
    </p:spTree>
    <p:extLst>
      <p:ext uri="{BB962C8B-B14F-4D97-AF65-F5344CB8AC3E}">
        <p14:creationId xmlns:p14="http://schemas.microsoft.com/office/powerpoint/2010/main" val="249981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animBg="1"/>
      <p:bldP spid="9" grpId="0" animBg="1"/>
      <p:bldP spid="10" grpId="0" animBg="1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/>
        </p:nvSpPr>
        <p:spPr>
          <a:xfrm>
            <a:off x="1038561" y="808573"/>
            <a:ext cx="652881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lvl="0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mechanism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of</a:t>
            </a:r>
            <a:r>
              <a:rPr lang="en-US" b="1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 Decentralized Federated Learning </a:t>
            </a:r>
            <a:r>
              <a:rPr lang="en-US" dirty="0">
                <a:solidFill>
                  <a:schemeClr val="dk1"/>
                </a:solidFill>
                <a:cs typeface="Arial" panose="020B0604020202020204" pitchFamily="34" charset="0"/>
                <a:sym typeface="Arial"/>
              </a:rPr>
              <a:t>by using the platform:</a:t>
            </a:r>
            <a:endParaRPr lang="en-US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  <a:p>
            <a:pPr marL="797357" lvl="1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Use of machine learning at each node level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97357" lvl="1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Fully decentralized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97357" lvl="1" indent="-340157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Exchange of model data between nodes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797356" lvl="1" indent="-340156"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Aggregation of model weights at each node</a:t>
            </a:r>
            <a:b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</a:br>
            <a:r>
              <a:rPr lang="en-US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(progressive aggregation)</a:t>
            </a:r>
            <a:endParaRPr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1024" y="2014920"/>
            <a:ext cx="3462302" cy="144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03729" y="785564"/>
            <a:ext cx="4152732" cy="129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 txBox="1"/>
          <p:nvPr/>
        </p:nvSpPr>
        <p:spPr>
          <a:xfrm>
            <a:off x="7238546" y="3663981"/>
            <a:ext cx="545073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Wei Liu, Li Chen, and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Wenyi</a:t>
            </a: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Zhang : Decentralized Federated Learning: Balancing</a:t>
            </a:r>
            <a:endParaRPr sz="11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Communication and Computing Costs</a:t>
            </a:r>
            <a:endParaRPr sz="1100" b="0" i="0" u="none" strike="noStrike" cap="none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6"/>
          <p:cNvSpPr txBox="1"/>
          <p:nvPr/>
        </p:nvSpPr>
        <p:spPr>
          <a:xfrm>
            <a:off x="1530832" y="2940104"/>
            <a:ext cx="520199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=&gt; Advantages: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network traffic reduced between nodes.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confidential data not shared.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2" name="Google Shape;799;p21">
            <a:extLst>
              <a:ext uri="{FF2B5EF4-FFF2-40B4-BE49-F238E27FC236}">
                <a16:creationId xmlns:a16="http://schemas.microsoft.com/office/drawing/2014/main" id="{172FF34E-4DB5-6670-B95F-AFCB8316B46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4;p3">
            <a:extLst>
              <a:ext uri="{FF2B5EF4-FFF2-40B4-BE49-F238E27FC236}">
                <a16:creationId xmlns:a16="http://schemas.microsoft.com/office/drawing/2014/main" id="{47025B37-033D-B621-F7FB-280C170089F2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Google Shape;787;p20">
            <a:extLst>
              <a:ext uri="{FF2B5EF4-FFF2-40B4-BE49-F238E27FC236}">
                <a16:creationId xmlns:a16="http://schemas.microsoft.com/office/drawing/2014/main" id="{C6CC09CC-3582-C6C8-007F-E927E39E0E43}"/>
              </a:ext>
            </a:extLst>
          </p:cNvPr>
          <p:cNvSpPr txBox="1"/>
          <p:nvPr/>
        </p:nvSpPr>
        <p:spPr>
          <a:xfrm>
            <a:off x="1317629" y="240883"/>
            <a:ext cx="1035011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conception &amp; development </a:t>
            </a:r>
            <a:r>
              <a:rPr lang="en-US" sz="2400" b="1" baseline="300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(2)</a:t>
            </a:r>
            <a:endParaRPr lang="en-US" sz="2400" b="1" baseline="300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4658C-1DC7-61B2-5F13-1C2E25DC0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8683" y="4327173"/>
            <a:ext cx="6549061" cy="2289944"/>
          </a:xfrm>
          <a:prstGeom prst="rect">
            <a:avLst/>
          </a:prstGeom>
        </p:spPr>
      </p:pic>
      <p:sp>
        <p:nvSpPr>
          <p:cNvPr id="7" name="Google Shape;196;p6">
            <a:extLst>
              <a:ext uri="{FF2B5EF4-FFF2-40B4-BE49-F238E27FC236}">
                <a16:creationId xmlns:a16="http://schemas.microsoft.com/office/drawing/2014/main" id="{AC2CD40B-50B4-7BD0-70FE-534595547783}"/>
              </a:ext>
            </a:extLst>
          </p:cNvPr>
          <p:cNvSpPr txBox="1"/>
          <p:nvPr/>
        </p:nvSpPr>
        <p:spPr>
          <a:xfrm>
            <a:off x="1009624" y="4410695"/>
            <a:ext cx="52019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rgbClr val="000000"/>
              </a:buClr>
              <a:buSzPts val="1904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Using of Gossip (aggregation + spreading).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E21DA9A1-6C9F-316E-CC33-CED1A7EC5E1B}"/>
              </a:ext>
            </a:extLst>
          </p:cNvPr>
          <p:cNvSpPr txBox="1">
            <a:spLocks/>
          </p:cNvSpPr>
          <p:nvPr/>
        </p:nvSpPr>
        <p:spPr>
          <a:xfrm>
            <a:off x="130427" y="6521148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9" name="Espace réservé du numéro de diapositive 1">
            <a:extLst>
              <a:ext uri="{FF2B5EF4-FFF2-40B4-BE49-F238E27FC236}">
                <a16:creationId xmlns:a16="http://schemas.microsoft.com/office/drawing/2014/main" id="{656F2DB7-8148-9189-94DA-ABC3230B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7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836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04;p1">
            <a:extLst>
              <a:ext uri="{FF2B5EF4-FFF2-40B4-BE49-F238E27FC236}">
                <a16:creationId xmlns:a16="http://schemas.microsoft.com/office/drawing/2014/main" id="{D257B123-3E4A-8449-72B3-75F758DAC9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93;p1">
            <a:extLst>
              <a:ext uri="{FF2B5EF4-FFF2-40B4-BE49-F238E27FC236}">
                <a16:creationId xmlns:a16="http://schemas.microsoft.com/office/drawing/2014/main" id="{14634785-ECF1-DAEE-A6A2-5474A9B7C4B6}"/>
              </a:ext>
            </a:extLst>
          </p:cNvPr>
          <p:cNvSpPr txBox="1">
            <a:spLocks/>
          </p:cNvSpPr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400" b="1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Method : evaluation procedure</a:t>
            </a:r>
            <a:endParaRPr lang="en-US" sz="2400" b="1" dirty="0">
              <a:latin typeface="+mn-lt"/>
            </a:endParaRPr>
          </a:p>
        </p:txBody>
      </p:sp>
      <p:sp>
        <p:nvSpPr>
          <p:cNvPr id="22" name="Google Shape;124;p3">
            <a:extLst>
              <a:ext uri="{FF2B5EF4-FFF2-40B4-BE49-F238E27FC236}">
                <a16:creationId xmlns:a16="http://schemas.microsoft.com/office/drawing/2014/main" id="{C8323681-EACA-5AB9-5E78-45FDB6D38B2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AA01628-32B5-D046-7DB9-76584F506A06}"/>
              </a:ext>
            </a:extLst>
          </p:cNvPr>
          <p:cNvSpPr txBox="1">
            <a:spLocks/>
          </p:cNvSpPr>
          <p:nvPr/>
        </p:nvSpPr>
        <p:spPr>
          <a:xfrm>
            <a:off x="6179373" y="2395624"/>
            <a:ext cx="5789864" cy="45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Real-life </a:t>
            </a:r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scenario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(data collected in “Les Verger”).</a:t>
            </a:r>
            <a:endParaRPr lang="en-US" sz="1800" b="1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7C63E332-D152-CA18-D2C2-285DEF54974B}"/>
              </a:ext>
            </a:extLst>
          </p:cNvPr>
          <p:cNvSpPr txBox="1">
            <a:spLocks/>
          </p:cNvSpPr>
          <p:nvPr/>
        </p:nvSpPr>
        <p:spPr>
          <a:xfrm>
            <a:off x="6179374" y="1230524"/>
            <a:ext cx="4522552" cy="5850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Realist scenario based on consumption statistics.</a:t>
            </a:r>
            <a:endParaRPr lang="en-US" sz="1800" b="1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D4B0986-A2FB-BE1B-1B3E-99DB66BFF5E5}"/>
              </a:ext>
            </a:extLst>
          </p:cNvPr>
          <p:cNvSpPr txBox="1">
            <a:spLocks/>
          </p:cNvSpPr>
          <p:nvPr/>
        </p:nvSpPr>
        <p:spPr>
          <a:xfrm>
            <a:off x="6178548" y="2904900"/>
            <a:ext cx="5808152" cy="164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cs typeface="Arial"/>
                <a:sym typeface="Arial"/>
              </a:rPr>
              <a:t>Crisis scenario:</a:t>
            </a:r>
          </a:p>
          <a:p>
            <a:pPr lvl="1"/>
            <a:r>
              <a:rPr lang="en-US" sz="1800" dirty="0"/>
              <a:t>Over-production/ Over-consumption.</a:t>
            </a:r>
          </a:p>
          <a:p>
            <a:pPr lvl="1"/>
            <a:r>
              <a:rPr lang="en-US" sz="1800" dirty="0"/>
              <a:t>Tragedy of the common.</a:t>
            </a:r>
          </a:p>
          <a:p>
            <a:pPr lvl="1"/>
            <a:r>
              <a:rPr lang="en-US" sz="1800" dirty="0"/>
              <a:t>Shortage.</a:t>
            </a:r>
          </a:p>
          <a:p>
            <a:pPr lvl="1"/>
            <a:r>
              <a:rPr lang="en-US" sz="1800" dirty="0"/>
              <a:t>Urgent demand.</a:t>
            </a:r>
          </a:p>
          <a:p>
            <a:pPr lvl="1"/>
            <a:endParaRPr lang="en-US" sz="1800" b="1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B6EE488-73FC-4652-F7E6-F6C3772F6644}"/>
              </a:ext>
            </a:extLst>
          </p:cNvPr>
          <p:cNvSpPr txBox="1">
            <a:spLocks/>
          </p:cNvSpPr>
          <p:nvPr/>
        </p:nvSpPr>
        <p:spPr>
          <a:xfrm>
            <a:off x="6179621" y="1844688"/>
            <a:ext cx="5789864" cy="471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>
                <a:solidFill>
                  <a:schemeClr val="dk1"/>
                </a:solidFill>
                <a:cs typeface="Arial"/>
                <a:sym typeface="Arial"/>
              </a:rPr>
              <a:t>Realistic scenario in degraded mode.</a:t>
            </a:r>
            <a:endParaRPr lang="en-US" sz="1800" b="1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B4DAD7B-1D99-25E6-88E3-853E2321EECA}"/>
              </a:ext>
            </a:extLst>
          </p:cNvPr>
          <p:cNvSpPr txBox="1">
            <a:spLocks/>
          </p:cNvSpPr>
          <p:nvPr/>
        </p:nvSpPr>
        <p:spPr>
          <a:xfrm>
            <a:off x="2553926" y="5161266"/>
            <a:ext cx="5062645" cy="938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Network configurations</a:t>
            </a:r>
            <a:r>
              <a:rPr lang="en-US" sz="1800" b="1" dirty="0"/>
              <a:t>: </a:t>
            </a:r>
          </a:p>
          <a:p>
            <a:pPr marL="0" indent="0">
              <a:buNone/>
            </a:pPr>
            <a:r>
              <a:rPr lang="en-US" sz="1800" dirty="0"/>
              <a:t>Single node -vs- 1 node/building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ED0E797-5DF4-E19C-A346-09F27FF49F9F}"/>
              </a:ext>
            </a:extLst>
          </p:cNvPr>
          <p:cNvSpPr txBox="1">
            <a:spLocks/>
          </p:cNvSpPr>
          <p:nvPr/>
        </p:nvSpPr>
        <p:spPr>
          <a:xfrm>
            <a:off x="6030613" y="814535"/>
            <a:ext cx="2439418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Test scenarios: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1887A8A-69B8-E5D9-BD68-6AB522E972FC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950616A1-A968-04B1-1FAD-73099BD9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8</a:t>
            </a:fld>
            <a:endParaRPr lang="en-US" sz="800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9D21FE6F-3DA7-0DDC-6DDE-E755DD5236A1}"/>
              </a:ext>
            </a:extLst>
          </p:cNvPr>
          <p:cNvSpPr txBox="1">
            <a:spLocks/>
          </p:cNvSpPr>
          <p:nvPr/>
        </p:nvSpPr>
        <p:spPr>
          <a:xfrm>
            <a:off x="1074150" y="818392"/>
            <a:ext cx="4725556" cy="3329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>
                <a:cs typeface="Arial" panose="020B0604020202020204" pitchFamily="34" charset="0"/>
              </a:rPr>
              <a:t>Evaluation metrics: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5980CB19-188B-0D0D-0E26-EF4F3FE3B8AA}"/>
              </a:ext>
            </a:extLst>
          </p:cNvPr>
          <p:cNvSpPr txBox="1">
            <a:spLocks/>
          </p:cNvSpPr>
          <p:nvPr/>
        </p:nvSpPr>
        <p:spPr>
          <a:xfrm>
            <a:off x="1277154" y="1251242"/>
            <a:ext cx="2967040" cy="5850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Response time to meet demands.</a:t>
            </a:r>
            <a:endParaRPr lang="en-US" sz="1800" b="1" dirty="0">
              <a:cs typeface="Arial" panose="020B0604020202020204" pitchFamily="34" charset="0"/>
            </a:endParaRP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4CCA763-A6BE-BD98-98FE-D2F76C527888}"/>
              </a:ext>
            </a:extLst>
          </p:cNvPr>
          <p:cNvSpPr txBox="1">
            <a:spLocks/>
          </p:cNvSpPr>
          <p:nvPr/>
        </p:nvSpPr>
        <p:spPr>
          <a:xfrm>
            <a:off x="1277154" y="1839159"/>
            <a:ext cx="4522552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Ratio of satisfied energy </a:t>
            </a:r>
            <a:r>
              <a:rPr lang="en-US" sz="1800" dirty="0">
                <a:solidFill>
                  <a:schemeClr val="dk1"/>
                </a:solidFill>
                <a:ea typeface="Arial"/>
                <a:cs typeface="Arial" panose="020B0604020202020204" pitchFamily="34" charset="0"/>
                <a:sym typeface="Arial"/>
              </a:rPr>
              <a:t>demands.</a:t>
            </a:r>
            <a:endParaRPr lang="en-US" sz="1800" dirty="0">
              <a:cs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E3BE03C-3F91-7661-1239-F17B1EF92805}"/>
              </a:ext>
            </a:extLst>
          </p:cNvPr>
          <p:cNvSpPr txBox="1">
            <a:spLocks/>
          </p:cNvSpPr>
          <p:nvPr/>
        </p:nvSpPr>
        <p:spPr>
          <a:xfrm>
            <a:off x="1277154" y="2396324"/>
            <a:ext cx="4897456" cy="45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Fairness of energy distribution.</a:t>
            </a:r>
          </a:p>
        </p:txBody>
      </p:sp>
      <p:sp>
        <p:nvSpPr>
          <p:cNvPr id="16" name="Espace réservé du contenu 2">
            <a:extLst>
              <a:ext uri="{FF2B5EF4-FFF2-40B4-BE49-F238E27FC236}">
                <a16:creationId xmlns:a16="http://schemas.microsoft.com/office/drawing/2014/main" id="{860D778B-7D1D-2F94-7D61-84AAB984A92E}"/>
              </a:ext>
            </a:extLst>
          </p:cNvPr>
          <p:cNvSpPr txBox="1">
            <a:spLocks/>
          </p:cNvSpPr>
          <p:nvPr/>
        </p:nvSpPr>
        <p:spPr>
          <a:xfrm>
            <a:off x="1277154" y="2904734"/>
            <a:ext cx="4522552" cy="964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92024" indent="-192024" algn="l" defTabSz="768096" rtl="0" eaLnBrk="1" latinLnBrk="0" hangingPunct="1">
              <a:lnSpc>
                <a:spcPct val="90000"/>
              </a:lnSpc>
              <a:spcBef>
                <a:spcPts val="840"/>
              </a:spcBef>
              <a:buFont typeface="Arial" panose="020B0604020202020204" pitchFamily="34" charset="0"/>
              <a:buChar char="•"/>
              <a:defRPr sz="235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20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6012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216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12264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96312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4408" indent="-192024" algn="l" defTabSz="768096" rtl="0" eaLnBrk="1" latinLnBrk="0" hangingPunct="1">
              <a:lnSpc>
                <a:spcPct val="90000"/>
              </a:lnSpc>
              <a:spcBef>
                <a:spcPts val="420"/>
              </a:spcBef>
              <a:buFont typeface="Arial" panose="020B0604020202020204" pitchFamily="34" charset="0"/>
              <a:buChar char="•"/>
              <a:defRPr sz="15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cs typeface="Arial" panose="020B0604020202020204" pitchFamily="34" charset="0"/>
              </a:rPr>
              <a:t>Capability to avoid a predicated event (over-production, shortage).</a:t>
            </a:r>
          </a:p>
        </p:txBody>
      </p:sp>
      <p:pic>
        <p:nvPicPr>
          <p:cNvPr id="23" name="Picture 22" descr="Circle&#10;&#10;Description automatically generated with low confidence">
            <a:extLst>
              <a:ext uri="{FF2B5EF4-FFF2-40B4-BE49-F238E27FC236}">
                <a16:creationId xmlns:a16="http://schemas.microsoft.com/office/drawing/2014/main" id="{64393198-871B-9994-F7D4-CFB648DB7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16" y="814535"/>
            <a:ext cx="1466975" cy="81120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C33BC3-390A-7D9B-D3B5-9C571152C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7163" y="801864"/>
            <a:ext cx="1255136" cy="8600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BACBB48-2052-DBA1-C288-7F28DB375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6597" y="5301340"/>
            <a:ext cx="18002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/>
      <p:bldP spid="8" grpId="0"/>
      <p:bldP spid="12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977586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/>
              <a:t>Collection of measures data from “Les Vergers” living lab (</a:t>
            </a:r>
            <a:r>
              <a:rPr lang="en-US" sz="2400" b="1" dirty="0" err="1"/>
              <a:t>Meyrin</a:t>
            </a:r>
            <a:r>
              <a:rPr lang="en-US" sz="2400" b="1" dirty="0"/>
              <a:t>)</a:t>
            </a:r>
            <a:endParaRPr lang="en-US" sz="2400" b="1" i="0" u="none" strike="noStrike" cap="none" dirty="0">
              <a:solidFill>
                <a:schemeClr val="dk1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788" name="Google Shape;7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E92A0-9473-6158-48A6-9855AE7B9B21}"/>
              </a:ext>
            </a:extLst>
          </p:cNvPr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measurements by smart-meters.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51363B03-25CF-06DE-B34A-9927DC192BF5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2023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24C95854-B678-4ED9-1C6D-CBC64C45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9</a:t>
            </a:fld>
            <a:endParaRPr 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BFA2B-2293-422A-83D4-916260C3CB41}"/>
              </a:ext>
            </a:extLst>
          </p:cNvPr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of measurement history.</a:t>
            </a:r>
          </a:p>
        </p:txBody>
      </p:sp>
      <p:pic>
        <p:nvPicPr>
          <p:cNvPr id="9" name="Google Shape;145;g1b03090f050_0_34">
            <a:extLst>
              <a:ext uri="{FF2B5EF4-FFF2-40B4-BE49-F238E27FC236}">
                <a16:creationId xmlns:a16="http://schemas.microsoft.com/office/drawing/2014/main" id="{1A1F9A76-6677-4CD2-5073-19C5B31E4B1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43008C-D550-9AC7-0B37-3DC4C76C7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460" y="2075365"/>
            <a:ext cx="8146118" cy="468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1601</Words>
  <Application>Microsoft Office PowerPoint</Application>
  <PresentationFormat>Widescreen</PresentationFormat>
  <Paragraphs>285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Coordination systems for regulation in the field of Smart-Grids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TODO: Motivation Research Questions State of art What is done Pan for 2023 Publications  </dc:title>
  <dc:creator>Philippe GLASS</dc:creator>
  <cp:lastModifiedBy>Philippe GLASS</cp:lastModifiedBy>
  <cp:revision>401</cp:revision>
  <dcterms:created xsi:type="dcterms:W3CDTF">2023-01-12T17:07:06Z</dcterms:created>
  <dcterms:modified xsi:type="dcterms:W3CDTF">2023-02-06T10:46:21Z</dcterms:modified>
</cp:coreProperties>
</file>