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UIygdkQrQdYhKqJHY6ABaGXbA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D10E4-F908-4E8A-AF52-4FB2CA19FF31}">
  <a:tblStyle styleId="{2D5D10E4-F908-4E8A-AF52-4FB2CA19FF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97f3db75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397f3db75e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2397f3db75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97f3db75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397f3db75e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2397f3db75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84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1"/>
              <a:t>LASAGNE</a:t>
            </a:r>
            <a:br>
              <a:rPr lang="en-US" sz="4400"/>
            </a:br>
            <a:r>
              <a:rPr lang="en-US" sz="4000"/>
              <a:t>digitaL frAmework for SmArt Grid and reNewable Energies</a:t>
            </a:r>
            <a:br>
              <a:rPr lang="en-US" sz="4000"/>
            </a:br>
            <a:br>
              <a:rPr lang="en-US" sz="4000"/>
            </a:br>
            <a:r>
              <a:rPr lang="en-US" sz="2800"/>
              <a:t>Coordination platform</a:t>
            </a:r>
            <a:endParaRPr sz="4400"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ERA-NET  108767 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SFOE 810008657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endParaRPr sz="1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Giovanna Di Marzo Serugendo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Philippe Glass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126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126"/>
              <a:buNone/>
            </a:pP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4038600" y="65026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Lasagne - </a:t>
            </a:r>
            <a:r>
              <a:rPr lang="en-US" sz="1200" b="1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Presentation April 26, 2023</a:t>
            </a:r>
            <a:endParaRPr sz="140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11695176" y="6493510"/>
            <a:ext cx="4175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3" name="Google Shape;93;p20" descr="cui70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600" y="5093935"/>
            <a:ext cx="1997675" cy="107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549" y="5093935"/>
            <a:ext cx="1876425" cy="678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/>
              <a:t>Use of node config database (mongodb)</a:t>
            </a:r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11695176" y="6493510"/>
            <a:ext cx="4175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5038" y="1503068"/>
            <a:ext cx="45624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154657" y="6552355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Presentation April 26, 2023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1009624" y="929660"/>
            <a:ext cx="7944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of the node address and direct neighbours.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9412" y="871813"/>
            <a:ext cx="8372161" cy="556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/>
              <a:t>Mechanism of the coordination model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11695176" y="6493510"/>
            <a:ext cx="4175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297575" y="1046440"/>
            <a:ext cx="352226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a coordination model using digital twins, a shared virtual environment (tuple space) and coordination laws.</a:t>
            </a:r>
            <a:endParaRPr dirty="0"/>
          </a:p>
        </p:txBody>
      </p:sp>
      <p:sp>
        <p:nvSpPr>
          <p:cNvPr id="106" name="Google Shape;106;p21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154657" y="6552355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Presentation April 26, 2023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1367398" y="305395"/>
            <a:ext cx="6976575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3"/>
              <a:buNone/>
            </a:pPr>
            <a:r>
              <a:rPr lang="en-US" sz="2857" b="1"/>
              <a:t>Coordination platform and digital twins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279529" y="1085236"/>
            <a:ext cx="439225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digital twins : define  agents' behaviors as consumer, producer, learning agent and node regulator. Agents act autonomously, adapt, organize and make decisions according to the situation.</a:t>
            </a:r>
            <a:endParaRPr/>
          </a:p>
          <a:p>
            <a:pPr marL="340157" marR="0" lvl="0" indent="-2258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11695176" y="6493510"/>
            <a:ext cx="4175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 descr="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6297" y="1207434"/>
            <a:ext cx="7006174" cy="539353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279529" y="3897269"/>
            <a:ext cx="439225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 of supply contracts between producers and consumers by using self-adaptation.</a:t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54657" y="6552355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Presentation April 26, 2023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3"/>
          <p:cNvGrpSpPr/>
          <p:nvPr/>
        </p:nvGrpSpPr>
        <p:grpSpPr>
          <a:xfrm>
            <a:off x="6457351" y="1024496"/>
            <a:ext cx="1125865" cy="1116502"/>
            <a:chOff x="2383767" y="279950"/>
            <a:chExt cx="973552" cy="949216"/>
          </a:xfrm>
        </p:grpSpPr>
        <p:sp>
          <p:nvSpPr>
            <p:cNvPr id="127" name="Google Shape;127;p23"/>
            <p:cNvSpPr/>
            <p:nvPr/>
          </p:nvSpPr>
          <p:spPr>
            <a:xfrm>
              <a:off x="2383767" y="279950"/>
              <a:ext cx="973552" cy="949216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" name="Google Shape;128;p23" descr="Une image contenant texte, clipart, signe&#10;&#10;Description générée automatiquemen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01584" y="763327"/>
              <a:ext cx="511497" cy="443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367398" y="305395"/>
            <a:ext cx="6976575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3"/>
              <a:buNone/>
            </a:pPr>
            <a:r>
              <a:rPr lang="en-US" sz="2857" b="1"/>
              <a:t>Architecture of the coordination platform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11695176" y="6493510"/>
            <a:ext cx="4175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7669478" y="1020187"/>
            <a:ext cx="2221275" cy="112361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4553740" y="2645488"/>
            <a:ext cx="6676757" cy="3767416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9697724" y="3733329"/>
            <a:ext cx="1182327" cy="1600671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708948" y="3750283"/>
            <a:ext cx="4480380" cy="2584124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4952637" y="3853091"/>
            <a:ext cx="4052931" cy="634655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4553740" y="1025707"/>
            <a:ext cx="1390641" cy="1116503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4962354" y="4582170"/>
            <a:ext cx="4036043" cy="1369508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8972955" y="4216715"/>
            <a:ext cx="11494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</a:t>
            </a:r>
            <a:r>
              <a:rPr lang="en-US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endParaRPr sz="107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3" descr="roue dentée Tapis de souris | Spreadshi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450514" y="1799346"/>
            <a:ext cx="270078" cy="27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 descr="roue dentée Tapis de souris | Spreadshi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8653583" y="5634271"/>
            <a:ext cx="270078" cy="27007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8154729" y="3423053"/>
            <a:ext cx="699372" cy="32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9462827" y="3004825"/>
            <a:ext cx="16851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(Micro-service)</a:t>
            </a:r>
            <a:endParaRPr/>
          </a:p>
        </p:txBody>
      </p:sp>
      <p:pic>
        <p:nvPicPr>
          <p:cNvPr id="145" name="Google Shape;145;p23" descr="Mettre à jour java - Comment Ça March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74894" y="5634273"/>
            <a:ext cx="386866" cy="27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7846314" y="1028896"/>
            <a:ext cx="928540" cy="29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page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8763685" y="1124381"/>
            <a:ext cx="1088653" cy="96224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/>
          <p:nvPr/>
        </p:nvSpPr>
        <p:spPr>
          <a:xfrm>
            <a:off x="4708948" y="2831546"/>
            <a:ext cx="4480380" cy="878258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 descr="Mettre à jour java - Comment Ça March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30750" y="3418150"/>
            <a:ext cx="493956" cy="27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 descr="Nouvelle version de Spring Boot, prêt pour les applications réactives dans  le clou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48545" y="3420967"/>
            <a:ext cx="493956" cy="274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 descr="Mettre à jour java - Comment Ça March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19373" y="1767960"/>
            <a:ext cx="407406" cy="28758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7904234" y="4591270"/>
            <a:ext cx="1395133" cy="69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 Derivative SAPERE »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kernel</a:t>
            </a:r>
            <a:endParaRPr dirty="0"/>
          </a:p>
        </p:txBody>
      </p:sp>
      <p:sp>
        <p:nvSpPr>
          <p:cNvPr id="153" name="Google Shape;153;p23"/>
          <p:cNvSpPr/>
          <p:nvPr/>
        </p:nvSpPr>
        <p:spPr>
          <a:xfrm>
            <a:off x="9007732" y="3968636"/>
            <a:ext cx="724179" cy="19993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4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/>
          <p:nvPr/>
        </p:nvSpPr>
        <p:spPr>
          <a:xfrm rot="10800000" flipH="1">
            <a:off x="6962519" y="2161839"/>
            <a:ext cx="171497" cy="81399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4E0B2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4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696937" y="2157630"/>
            <a:ext cx="182291" cy="81399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4E0B2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4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6477026" y="1080282"/>
            <a:ext cx="1023927" cy="49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Application</a:t>
            </a:r>
            <a:endParaRPr sz="83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5085643" y="2141478"/>
            <a:ext cx="201715" cy="81994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4E0B2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4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 rot="10800000" flipH="1">
            <a:off x="5418504" y="2164794"/>
            <a:ext cx="182290" cy="79411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4E0B2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4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17435" y="2259634"/>
            <a:ext cx="1135295" cy="29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HTTP/JSON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4988181" y="5965285"/>
            <a:ext cx="210152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7537543" y="2890667"/>
            <a:ext cx="1521748" cy="49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service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RESTFUL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45453" y="4638021"/>
            <a:ext cx="423223" cy="3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4451637" y="1097400"/>
            <a:ext cx="15675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simulator</a:t>
            </a:r>
            <a:endParaRPr sz="83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3" descr="Mettre à jour java - Comment Ça March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46178" y="6016143"/>
            <a:ext cx="490554" cy="2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5263322" y="4671023"/>
            <a:ext cx="2368134" cy="1145508"/>
          </a:xfrm>
          <a:prstGeom prst="rect">
            <a:avLst/>
          </a:prstGeom>
          <a:solidFill>
            <a:srgbClr val="7F7F7F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561344" y="5165029"/>
            <a:ext cx="1680403" cy="362143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Coordination laws 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5356574" y="5551563"/>
            <a:ext cx="139513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 space</a:t>
            </a:r>
            <a:endParaRPr/>
          </a:p>
        </p:txBody>
      </p:sp>
      <p:pic>
        <p:nvPicPr>
          <p:cNvPr id="168" name="Google Shape;168;p23" descr="roue dentée Tapis de souris | Spreadshi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8744972" y="3419781"/>
            <a:ext cx="270078" cy="27007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4962354" y="2971102"/>
            <a:ext cx="2419087" cy="644034"/>
          </a:xfrm>
          <a:prstGeom prst="rect">
            <a:avLst/>
          </a:prstGeom>
          <a:solidFill>
            <a:srgbClr val="7F7F7F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185082" y="4752769"/>
            <a:ext cx="400998" cy="187055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6788203" y="4742594"/>
            <a:ext cx="418921" cy="197228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5590857" y="4753733"/>
            <a:ext cx="400998" cy="189012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</a:t>
            </a:r>
            <a:endParaRPr/>
          </a:p>
        </p:txBody>
      </p:sp>
      <p:cxnSp>
        <p:nvCxnSpPr>
          <p:cNvPr id="173" name="Google Shape;173;p23"/>
          <p:cNvCxnSpPr>
            <a:endCxn id="172" idx="0"/>
          </p:cNvCxnSpPr>
          <p:nvPr/>
        </p:nvCxnSpPr>
        <p:spPr>
          <a:xfrm>
            <a:off x="5791356" y="3982133"/>
            <a:ext cx="0" cy="7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23"/>
          <p:cNvCxnSpPr>
            <a:endCxn id="171" idx="0"/>
          </p:cNvCxnSpPr>
          <p:nvPr/>
        </p:nvCxnSpPr>
        <p:spPr>
          <a:xfrm>
            <a:off x="6997663" y="3978194"/>
            <a:ext cx="0" cy="76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23"/>
          <p:cNvCxnSpPr>
            <a:endCxn id="170" idx="0"/>
          </p:cNvCxnSpPr>
          <p:nvPr/>
        </p:nvCxnSpPr>
        <p:spPr>
          <a:xfrm>
            <a:off x="6385581" y="3629269"/>
            <a:ext cx="0" cy="112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23"/>
          <p:cNvCxnSpPr/>
          <p:nvPr/>
        </p:nvCxnSpPr>
        <p:spPr>
          <a:xfrm rot="10800000">
            <a:off x="5785258" y="3978176"/>
            <a:ext cx="12124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p23" descr="Sécuriser une requête SQL | SoftFluent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823673" y="4058180"/>
            <a:ext cx="908619" cy="50839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/>
          <p:nvPr/>
        </p:nvSpPr>
        <p:spPr>
          <a:xfrm>
            <a:off x="1437425" y="2335644"/>
            <a:ext cx="1685032" cy="1172801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1494303" y="2502926"/>
            <a:ext cx="1603059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 node 1 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437425" y="3629281"/>
            <a:ext cx="1685032" cy="1172801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465084" y="3745795"/>
            <a:ext cx="147185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 node 2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9886754" y="3741830"/>
            <a:ext cx="1395133" cy="29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1445521" y="5376661"/>
            <a:ext cx="1685032" cy="1172801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520195" y="5518792"/>
            <a:ext cx="147185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 node 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56945" y="1646567"/>
            <a:ext cx="499694" cy="34656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4474018" y="2110727"/>
            <a:ext cx="662980" cy="22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6158371" y="2103210"/>
            <a:ext cx="692101" cy="22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5525164" y="2645489"/>
            <a:ext cx="692101" cy="22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6816744" y="2649224"/>
            <a:ext cx="621799" cy="22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1931211" y="4948489"/>
            <a:ext cx="392231" cy="29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191" name="Google Shape;191;p23"/>
          <p:cNvCxnSpPr/>
          <p:nvPr/>
        </p:nvCxnSpPr>
        <p:spPr>
          <a:xfrm>
            <a:off x="3445330" y="3030347"/>
            <a:ext cx="8474" cy="2959100"/>
          </a:xfrm>
          <a:prstGeom prst="straightConnector1">
            <a:avLst/>
          </a:pr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3431704" y="4385307"/>
            <a:ext cx="1285833" cy="0"/>
          </a:xfrm>
          <a:prstGeom prst="straightConnector1">
            <a:avLst/>
          </a:pr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23"/>
          <p:cNvCxnSpPr/>
          <p:nvPr/>
        </p:nvCxnSpPr>
        <p:spPr>
          <a:xfrm>
            <a:off x="2914976" y="3056036"/>
            <a:ext cx="523612" cy="0"/>
          </a:xfrm>
          <a:prstGeom prst="straightConnector1">
            <a:avLst/>
          </a:pr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23"/>
          <p:cNvCxnSpPr>
            <a:stCxn id="195" idx="3"/>
          </p:cNvCxnSpPr>
          <p:nvPr/>
        </p:nvCxnSpPr>
        <p:spPr>
          <a:xfrm>
            <a:off x="2931711" y="4384622"/>
            <a:ext cx="522000" cy="0"/>
          </a:xfrm>
          <a:prstGeom prst="straightConnector1">
            <a:avLst/>
          </a:pr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23"/>
          <p:cNvCxnSpPr>
            <a:stCxn id="183" idx="3"/>
          </p:cNvCxnSpPr>
          <p:nvPr/>
        </p:nvCxnSpPr>
        <p:spPr>
          <a:xfrm>
            <a:off x="3130553" y="5963062"/>
            <a:ext cx="330000" cy="0"/>
          </a:xfrm>
          <a:prstGeom prst="straightConnector1">
            <a:avLst/>
          </a:pr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7" name="Google Shape;197;p2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871688" y="1308347"/>
            <a:ext cx="404737" cy="26104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7525694" y="3838219"/>
            <a:ext cx="1311398" cy="72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twin (agents)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6751704" y="4108730"/>
            <a:ext cx="516410" cy="327813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twin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6144518" y="4102185"/>
            <a:ext cx="514054" cy="33435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twin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5526249" y="4105807"/>
            <a:ext cx="518020" cy="33365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twin</a:t>
            </a:r>
            <a:endParaRPr/>
          </a:p>
        </p:txBody>
      </p:sp>
      <p:cxnSp>
        <p:nvCxnSpPr>
          <p:cNvPr id="202" name="Google Shape;202;p23"/>
          <p:cNvCxnSpPr/>
          <p:nvPr/>
        </p:nvCxnSpPr>
        <p:spPr>
          <a:xfrm>
            <a:off x="7578835" y="1486555"/>
            <a:ext cx="82263" cy="3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3"/>
          <p:cNvSpPr/>
          <p:nvPr/>
        </p:nvSpPr>
        <p:spPr>
          <a:xfrm>
            <a:off x="1678294" y="2823213"/>
            <a:ext cx="1236682" cy="583838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695029" y="4092703"/>
            <a:ext cx="1236682" cy="583838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1691706" y="5860095"/>
            <a:ext cx="1236682" cy="583838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94979" y="3438966"/>
            <a:ext cx="487562" cy="193891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154657" y="6552355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Presentation April 26, 2023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2993067" y="4041949"/>
            <a:ext cx="816466" cy="29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TCP/IP</a:t>
            </a:r>
            <a:endParaRPr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0D88FAE-9328-2B48-8EE4-A76BF169F9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32514" y="5077725"/>
            <a:ext cx="634082" cy="210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 dirty="0"/>
              <a:t>Use of databases: development environment</a:t>
            </a:r>
            <a:endParaRPr dirty="0"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24"/>
          <p:cNvGraphicFramePr/>
          <p:nvPr/>
        </p:nvGraphicFramePr>
        <p:xfrm>
          <a:off x="322486" y="1060829"/>
          <a:ext cx="11547025" cy="4039005"/>
        </p:xfrm>
        <a:graphic>
          <a:graphicData uri="http://schemas.openxmlformats.org/drawingml/2006/table">
            <a:tbl>
              <a:tblPr firstRow="1" bandRow="1">
                <a:noFill/>
                <a:tableStyleId>{2D5D10E4-F908-4E8A-AF52-4FB2CA19FF31}</a:tableStyleId>
              </a:tblPr>
              <a:tblGrid>
                <a:gridCol w="72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DB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 GED?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“clemap_data” database: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History of measurement data from “Les Vergers” (since  May 2022)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to simulate scenario of real production/consummation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MariaDB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(relational)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instance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all nodes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1,6 GB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“energy” database: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 events of production, demands, consumption, offers (history since the server start). (0,27 % of total size, tables : 2MB)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 prediction data (99,73 % of total size)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History of local node state (labeled data for the predictions)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 of the prediction model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History of all predictions =&gt; used to generate statistics of accuracy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MariaDB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(relational)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instance/node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1,5 GB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(Events :0,27 % , Prediction :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99,73 %)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configuration database: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IP/port of the current and of the neighbour nodes.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accounts of the web application.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MongoDB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(document oriented)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instance/node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KB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8" name="Google Shape;218;p24"/>
          <p:cNvSpPr txBox="1">
            <a:spLocks noGrp="1"/>
          </p:cNvSpPr>
          <p:nvPr>
            <p:ph type="sldNum" idx="12"/>
          </p:nvPr>
        </p:nvSpPr>
        <p:spPr>
          <a:xfrm>
            <a:off x="11695176" y="6493510"/>
            <a:ext cx="4175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154657" y="6552355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Presentation April 26, 2023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9;p22">
            <a:extLst>
              <a:ext uri="{FF2B5EF4-FFF2-40B4-BE49-F238E27FC236}">
                <a16:creationId xmlns:a16="http://schemas.microsoft.com/office/drawing/2014/main" id="{05F07A8E-48B8-27D5-C00E-CE0CF4096318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97f3db75e_3_0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 dirty="0"/>
              <a:t>Use of databases: Light version deployed</a:t>
            </a:r>
            <a:endParaRPr dirty="0"/>
          </a:p>
        </p:txBody>
      </p:sp>
      <p:pic>
        <p:nvPicPr>
          <p:cNvPr id="227" name="Google Shape;227;g2397f3db75e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397f3db75e_3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9" name="Google Shape;229;g2397f3db75e_3_0"/>
          <p:cNvGraphicFramePr/>
          <p:nvPr>
            <p:extLst>
              <p:ext uri="{D42A27DB-BD31-4B8C-83A1-F6EECF244321}">
                <p14:modId xmlns:p14="http://schemas.microsoft.com/office/powerpoint/2010/main" val="3520298019"/>
              </p:ext>
            </p:extLst>
          </p:nvPr>
        </p:nvGraphicFramePr>
        <p:xfrm>
          <a:off x="322486" y="1060829"/>
          <a:ext cx="11547025" cy="5258205"/>
        </p:xfrm>
        <a:graphic>
          <a:graphicData uri="http://schemas.openxmlformats.org/drawingml/2006/table">
            <a:tbl>
              <a:tblPr firstRow="1" bandRow="1">
                <a:noFill/>
                <a:tableStyleId>{2D5D10E4-F908-4E8A-AF52-4FB2CA19FF31}</a:tableStyleId>
              </a:tblPr>
              <a:tblGrid>
                <a:gridCol w="705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lang="en-GB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DB type</a:t>
                      </a:r>
                      <a:endParaRPr lang="en-GB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 GED?</a:t>
                      </a:r>
                      <a:endParaRPr lang="en-GB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 lang="en-GB" noProof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en-GB" sz="1800" u="none" strike="noStrike" cap="none" noProof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clemap_data</a:t>
                      </a: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 database:</a:t>
                      </a:r>
                      <a:endParaRPr lang="en-GB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History of measurement data from “Les Vergers” (since  May 2022)</a:t>
                      </a:r>
                      <a:endParaRPr lang="en-GB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to simulate scenario of real production/consummation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Question: how to get real-time data?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MariaDB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(relational)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en-GB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instance</a:t>
                      </a:r>
                      <a:endParaRPr lang="en-GB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all nodes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u="none" strike="noStrike" cap="none" noProof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noProof="0" dirty="0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1,6 GB</a:t>
                      </a:r>
                      <a:endParaRPr lang="en-GB" noProof="0" dirty="0">
                        <a:solidFill>
                          <a:srgbClr val="A5A5A5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“energy” database:</a:t>
                      </a:r>
                      <a:endParaRPr lang="en-GB" noProof="0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 events of production, demands, consumption, offers (history since the server start). (0,27 % of total size, tables : 2MB) [TO KEEP?]</a:t>
                      </a:r>
                      <a:endParaRPr lang="en-GB" sz="1800" noProof="0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GB" sz="1800" b="0" i="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 prediction data (99,73 % of total size)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GB" sz="1200" b="0" i="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History of local node state (</a:t>
                      </a:r>
                      <a:r>
                        <a:rPr lang="en-GB" sz="1200" b="0" i="0" u="none" strike="noStrike" cap="none" noProof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labeled</a:t>
                      </a:r>
                      <a:r>
                        <a:rPr lang="en-GB" sz="1200" b="0" i="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for the predictions)</a:t>
                      </a:r>
                      <a:endParaRPr lang="en-GB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GB" sz="1200" b="0" i="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 of the prediction model</a:t>
                      </a:r>
                      <a:endParaRPr lang="en-GB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GB" sz="1200" b="0" i="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History of all predictions =&gt; used to generate statistics of accuracy</a:t>
                      </a:r>
                      <a:endParaRPr lang="en-GB" sz="1800" u="none" strike="noStrike" cap="none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Where to store history?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SQL Lite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No / </a:t>
                      </a:r>
                      <a:r>
                        <a:rPr lang="en-GB" sz="1800" u="none" strike="noStrike" cap="none" noProof="0" dirty="0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en-GB" noProof="0" dirty="0">
                        <a:solidFill>
                          <a:srgbClr val="A5A5A5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instance/node</a:t>
                      </a:r>
                      <a:endParaRPr lang="en-GB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Remove / Check with Learning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noProof="0" dirty="0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1,5 GB</a:t>
                      </a:r>
                      <a:endParaRPr lang="en-GB" noProof="0" dirty="0">
                        <a:solidFill>
                          <a:srgbClr val="A5A5A5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noProof="0" dirty="0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(Events :0,27 % , Prediction : </a:t>
                      </a:r>
                      <a:endParaRPr lang="en-GB" noProof="0" dirty="0">
                        <a:solidFill>
                          <a:srgbClr val="A5A5A5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noProof="0" dirty="0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99,73 %)</a:t>
                      </a:r>
                      <a:endParaRPr lang="en-GB" noProof="0" dirty="0">
                        <a:solidFill>
                          <a:srgbClr val="A5A5A5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u="none" strike="noStrike" cap="none" noProof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u="none" strike="noStrike" cap="none" noProof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Learning?</a:t>
                      </a:r>
                      <a:endParaRPr lang="en-GB" sz="1800" u="none" strike="noStrike" cap="none" noProof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configuration database: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IP/port of the current and of the neighbour nodes.</a:t>
                      </a:r>
                      <a:endParaRPr lang="en-GB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0" i="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accounts of the web application.</a:t>
                      </a:r>
                      <a:endParaRPr lang="en-GB" sz="1800" u="none" strike="noStrike" cap="none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SQL Lite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or Configuration file (not dynamic)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noProof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en-GB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 noProof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instance/node</a:t>
                      </a:r>
                      <a:endParaRPr lang="en-GB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u="none" strike="noStrike" cap="none" noProof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Storage: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noProof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 KB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noProof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Gain in RAM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0" name="Google Shape;230;g2397f3db75e_3_0"/>
          <p:cNvSpPr txBox="1">
            <a:spLocks noGrp="1"/>
          </p:cNvSpPr>
          <p:nvPr>
            <p:ph type="sldNum" idx="12"/>
          </p:nvPr>
        </p:nvSpPr>
        <p:spPr>
          <a:xfrm>
            <a:off x="11695176" y="6493510"/>
            <a:ext cx="41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32" name="Google Shape;232;g2397f3db75e_3_0"/>
          <p:cNvSpPr txBox="1"/>
          <p:nvPr/>
        </p:nvSpPr>
        <p:spPr>
          <a:xfrm>
            <a:off x="154657" y="6552355"/>
            <a:ext cx="2436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Presentation April 26, 2023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9;p22">
            <a:extLst>
              <a:ext uri="{FF2B5EF4-FFF2-40B4-BE49-F238E27FC236}">
                <a16:creationId xmlns:a16="http://schemas.microsoft.com/office/drawing/2014/main" id="{53EDA3A9-BF6C-5969-9F46-C906F88F920E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97f3db75e_3_0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3200" b="1" dirty="0"/>
              <a:t>Use of sub-modules</a:t>
            </a:r>
            <a:endParaRPr lang="en-GB" b="1" dirty="0"/>
          </a:p>
        </p:txBody>
      </p:sp>
      <p:pic>
        <p:nvPicPr>
          <p:cNvPr id="227" name="Google Shape;227;g2397f3db75e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397f3db75e_3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9" name="Google Shape;229;g2397f3db75e_3_0"/>
          <p:cNvGraphicFramePr/>
          <p:nvPr>
            <p:extLst>
              <p:ext uri="{D42A27DB-BD31-4B8C-83A1-F6EECF244321}">
                <p14:modId xmlns:p14="http://schemas.microsoft.com/office/powerpoint/2010/main" val="3385070590"/>
              </p:ext>
            </p:extLst>
          </p:nvPr>
        </p:nvGraphicFramePr>
        <p:xfrm>
          <a:off x="1171497" y="901309"/>
          <a:ext cx="10792973" cy="5212200"/>
        </p:xfrm>
        <a:graphic>
          <a:graphicData uri="http://schemas.openxmlformats.org/drawingml/2006/table">
            <a:tbl>
              <a:tblPr firstRow="1" bandRow="1">
                <a:noFill/>
                <a:tableStyleId>{2D5D10E4-F908-4E8A-AF52-4FB2CA19FF31}</a:tableStyleId>
              </a:tblPr>
              <a:tblGrid>
                <a:gridCol w="8092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816">
                  <a:extLst>
                    <a:ext uri="{9D8B030D-6E8A-4147-A177-3AD203B41FA5}">
                      <a16:colId xmlns:a16="http://schemas.microsoft.com/office/drawing/2014/main" val="456653689"/>
                    </a:ext>
                  </a:extLst>
                </a:gridCol>
              </a:tblGrid>
              <a:tr h="2923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Sub-module</a:t>
                      </a:r>
                      <a:endParaRPr lang="en-GB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Status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noProof="0" dirty="0"/>
                        <a:t>SAPERE Kernel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Tuple space</a:t>
                      </a:r>
                      <a:endParaRPr lang="en-GB" sz="1800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essential</a:t>
                      </a:r>
                      <a:endParaRPr lang="en-GB" sz="1800" noProof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b="0" i="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Coordination laws (Bonding, Spreading, Decay, Aggregation)</a:t>
                      </a:r>
                      <a:endParaRPr lang="en-GB" sz="1800" u="none" strike="noStrike" cap="none" noProof="0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u="none" strike="noStrike" cap="none" noProof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essential</a:t>
                      </a:r>
                      <a:endParaRPr lang="en-GB" sz="1800" u="none" strike="noStrike" cap="none" noProof="0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693627966"/>
                  </a:ext>
                </a:extLst>
              </a:tr>
              <a:tr h="2923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Node manager (reception/delivery of LSAs of neighbour nodes)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/>
                        <a:t>essential</a:t>
                      </a:r>
                      <a:endParaRPr lang="en-GB" sz="1800" u="none" strike="noStrike" cap="none" noProof="0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Learning of service evaluation (with reinforcement learning)  no used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noProof="0" dirty="0"/>
                        <a:t>to remove</a:t>
                      </a:r>
                      <a:endParaRPr lang="en-GB" sz="1800" u="none" strike="noStrike" cap="none" noProof="0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24111193"/>
                  </a:ext>
                </a:extLst>
              </a:tr>
              <a:tr h="2923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b="1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twins</a:t>
                      </a:r>
                      <a:endParaRPr lang="en-GB" sz="1800" noProof="0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39128"/>
                  </a:ext>
                </a:extLst>
              </a:tr>
              <a:tr h="2923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Producer/consumer</a:t>
                      </a:r>
                      <a:endParaRPr lang="en-GB" sz="1800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 dirty="0"/>
                        <a:t>essential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95604147"/>
                  </a:ext>
                </a:extLst>
              </a:tr>
              <a:tr h="289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Regulator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noProof="0" dirty="0"/>
                        <a:t>essential</a:t>
                      </a:r>
                      <a:endParaRPr lang="en-GB" sz="1800" u="none" strike="noStrike" cap="none" noProof="0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16341134"/>
                  </a:ext>
                </a:extLst>
              </a:tr>
              <a:tr h="4285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 : history of energy events (demands, production, consumption)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Predictions</a:t>
                      </a:r>
                      <a:endParaRPr lang="en-GB" sz="1800" u="none" strike="noStrike" cap="none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noProof="0" dirty="0"/>
                        <a:t>to reduce (no prediction, no learning statistics …)</a:t>
                      </a:r>
                      <a:endParaRPr lang="en-GB" sz="1800" b="0" u="none" strike="noStrike" cap="none" noProof="0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944977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b="1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 service</a:t>
                      </a:r>
                      <a:endParaRPr lang="en-GB" sz="1800" noProof="0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222914"/>
                  </a:ext>
                </a:extLst>
              </a:tr>
              <a:tr h="4285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Rest controller : handling requests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to add/modify/delete producer and consumer digital twins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GB" sz="1800" u="none" strike="noStrike" cap="none" noProof="0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To display the node content (current view, history view, learning model)</a:t>
                      </a:r>
                      <a:endParaRPr lang="en-GB" sz="1800" b="1" u="none" strike="noStrike" cap="none" noProof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noProof="0" dirty="0"/>
                        <a:t>essential</a:t>
                      </a:r>
                      <a:endParaRPr lang="en-GB" sz="1800" b="1" u="none" strike="noStrike" cap="none" noProof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84808363"/>
                  </a:ext>
                </a:extLst>
              </a:tr>
            </a:tbl>
          </a:graphicData>
        </a:graphic>
      </p:graphicFrame>
      <p:sp>
        <p:nvSpPr>
          <p:cNvPr id="230" name="Google Shape;230;g2397f3db75e_3_0"/>
          <p:cNvSpPr txBox="1">
            <a:spLocks noGrp="1"/>
          </p:cNvSpPr>
          <p:nvPr>
            <p:ph type="sldNum" idx="12"/>
          </p:nvPr>
        </p:nvSpPr>
        <p:spPr>
          <a:xfrm>
            <a:off x="11695176" y="6493510"/>
            <a:ext cx="41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mtClean="0"/>
              <a:t>7</a:t>
            </a:fld>
            <a:endParaRPr lang="en-GB" dirty="0"/>
          </a:p>
        </p:txBody>
      </p:sp>
      <p:sp>
        <p:nvSpPr>
          <p:cNvPr id="232" name="Google Shape;232;g2397f3db75e_3_0"/>
          <p:cNvSpPr txBox="1"/>
          <p:nvPr/>
        </p:nvSpPr>
        <p:spPr>
          <a:xfrm>
            <a:off x="154657" y="6552355"/>
            <a:ext cx="2436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GB" sz="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Presentation April 26, 2023</a:t>
            </a:r>
            <a:endParaRPr lang="en-GB"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9;p22">
            <a:extLst>
              <a:ext uri="{FF2B5EF4-FFF2-40B4-BE49-F238E27FC236}">
                <a16:creationId xmlns:a16="http://schemas.microsoft.com/office/drawing/2014/main" id="{53EDA3A9-BF6C-5969-9F46-C906F88F920E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26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 dirty="0"/>
              <a:t>Use of “</a:t>
            </a:r>
            <a:r>
              <a:rPr lang="en-US" sz="2857" b="1" dirty="0" err="1"/>
              <a:t>clemap_data</a:t>
            </a:r>
            <a:r>
              <a:rPr lang="en-US" sz="2857" b="1" dirty="0"/>
              <a:t>” database</a:t>
            </a:r>
            <a:endParaRPr dirty="0"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>
            <a:spLocks noGrp="1"/>
          </p:cNvSpPr>
          <p:nvPr>
            <p:ph type="sldNum" idx="12"/>
          </p:nvPr>
        </p:nvSpPr>
        <p:spPr>
          <a:xfrm>
            <a:off x="11695176" y="6493510"/>
            <a:ext cx="4175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42" name="Google Shape;242;p25" descr="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1416" y="1149307"/>
            <a:ext cx="9662997" cy="5403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/>
          <p:nvPr/>
        </p:nvSpPr>
        <p:spPr>
          <a:xfrm>
            <a:off x="8875696" y="3740414"/>
            <a:ext cx="784780" cy="894735"/>
          </a:xfrm>
          <a:prstGeom prst="ellipse">
            <a:avLst/>
          </a:prstGeom>
          <a:solidFill>
            <a:srgbClr val="FFFFFF">
              <a:alpha val="0"/>
            </a:srgbClr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5"/>
          <p:cNvCxnSpPr>
            <a:cxnSpLocks/>
          </p:cNvCxnSpPr>
          <p:nvPr/>
        </p:nvCxnSpPr>
        <p:spPr>
          <a:xfrm>
            <a:off x="7554078" y="867858"/>
            <a:ext cx="1478117" cy="287255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5" name="Google Shape;245;p25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54657" y="6552355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Presentation April 26, 2023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1009624" y="799375"/>
            <a:ext cx="7944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Measurement data from “Les Vergers”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/>
              <a:t>Use of “energy” database</a:t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96594" y="1155808"/>
            <a:ext cx="4393757" cy="2660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11695176" y="6493510"/>
            <a:ext cx="4175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5523" y="1056710"/>
            <a:ext cx="3938391" cy="247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46424" y="4131210"/>
            <a:ext cx="7607300" cy="249994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154657" y="6552355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Presentation April 26, 2023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1009624" y="799375"/>
            <a:ext cx="7944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Production/consumption history at the node level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1079728" y="3743205"/>
            <a:ext cx="7944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 history at the node level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811</Words>
  <Application>Microsoft Office PowerPoint</Application>
  <PresentationFormat>Widescreen</PresentationFormat>
  <Paragraphs>191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LASAGNE digitaL frAmework for SmArt Grid and reNewable Energies  Coordination platform</vt:lpstr>
      <vt:lpstr>Mechanism of the coordination model</vt:lpstr>
      <vt:lpstr>Coordination platform and digital twins</vt:lpstr>
      <vt:lpstr>Architecture of the coordination platform</vt:lpstr>
      <vt:lpstr>Use of databases: development environment</vt:lpstr>
      <vt:lpstr>Use of databases: Light version deployed</vt:lpstr>
      <vt:lpstr>Use of sub-modules</vt:lpstr>
      <vt:lpstr>Use of “clemap_data” database</vt:lpstr>
      <vt:lpstr>Use of “energy” database</vt:lpstr>
      <vt:lpstr>Use of node config database (mongodb)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LASAGNE digitaL frAmework for SmArt Grid and reNewable Energies  Coordination platform</dc:title>
  <dc:creator>Philippe GLASS</dc:creator>
  <cp:lastModifiedBy>Philippe GLASS</cp:lastModifiedBy>
  <cp:revision>38</cp:revision>
  <dcterms:created xsi:type="dcterms:W3CDTF">2022-11-18T17:10:36Z</dcterms:created>
  <dcterms:modified xsi:type="dcterms:W3CDTF">2023-04-26T12:17:35Z</dcterms:modified>
</cp:coreProperties>
</file>