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000000"/>
          </p15:clr>
        </p15:guide>
        <p15:guide id="2" pos="264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852">
          <p15:clr>
            <a:srgbClr val="000000"/>
          </p15:clr>
        </p15:guide>
        <p15:guide id="2" pos="804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1g7WuQorr9hGcNVYZs3K8wNrZ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39" y="-7824"/>
      </p:cViewPr>
      <p:guideLst>
        <p:guide orient="horz" pos="2107"/>
        <p:guide pos="26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852"/>
        <p:guide pos="8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-3125787" y="-3351212"/>
            <a:ext cx="3362325" cy="475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/>
        </p:nvSpPr>
        <p:spPr>
          <a:xfrm>
            <a:off x="2287587" y="730250"/>
            <a:ext cx="27432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125788" y="-3351213"/>
            <a:ext cx="3362326" cy="475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2271712" y="12368212"/>
            <a:ext cx="25725437" cy="256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471155" y="13739994"/>
            <a:ext cx="28010650" cy="9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942308" y="25062810"/>
            <a:ext cx="23068342" cy="1130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4700"/>
              <a:buNone/>
              <a:defRPr/>
            </a:lvl1pPr>
            <a:lvl2pPr lvl="1" algn="ctr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2800"/>
              <a:buNone/>
              <a:defRPr/>
            </a:lvl2pPr>
            <a:lvl3pPr lvl="2" algn="ctr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1000"/>
              <a:buNone/>
              <a:defRPr/>
            </a:lvl3pPr>
            <a:lvl4pPr lvl="3" algn="ctr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100"/>
              <a:buNone/>
              <a:defRPr/>
            </a:lvl4pPr>
            <a:lvl5pPr lvl="4" algn="ctr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100"/>
              <a:buNone/>
              <a:defRPr/>
            </a:lvl5pPr>
            <a:lvl6pPr lvl="5" algn="ctr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600"/>
              <a:buNone/>
              <a:defRPr/>
            </a:lvl6pPr>
            <a:lvl7pPr lvl="6" algn="ctr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600"/>
              <a:buNone/>
              <a:defRPr/>
            </a:lvl7pPr>
            <a:lvl8pPr lvl="7" algn="ctr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600"/>
              <a:buNone/>
              <a:defRPr/>
            </a:lvl8pPr>
            <a:lvl9pPr lvl="8" algn="ctr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9284818" y="18120875"/>
            <a:ext cx="35377803" cy="700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-4792814" y="11196081"/>
            <a:ext cx="35377803" cy="208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 rot="5400000">
            <a:off x="2293143" y="12346781"/>
            <a:ext cx="25682575" cy="257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458373" y="30960976"/>
            <a:ext cx="19772411" cy="365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>
            <a:spLocks noGrp="1"/>
          </p:cNvSpPr>
          <p:nvPr>
            <p:ph type="pic" idx="2"/>
          </p:nvPr>
        </p:nvSpPr>
        <p:spPr>
          <a:xfrm>
            <a:off x="6458373" y="3951308"/>
            <a:ext cx="19772411" cy="26537751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458373" y="34614736"/>
            <a:ext cx="19772411" cy="5191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47967" y="1761292"/>
            <a:ext cx="10841294" cy="74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883374" y="1761293"/>
            <a:ext cx="18421619" cy="3774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1647967" y="9255978"/>
            <a:ext cx="10841294" cy="302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47967" y="1770890"/>
            <a:ext cx="29657027" cy="73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47967" y="9900666"/>
            <a:ext cx="14559944" cy="412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1647967" y="14026343"/>
            <a:ext cx="14559944" cy="2548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16740281" y="9900666"/>
            <a:ext cx="14564712" cy="412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4"/>
          </p:nvPr>
        </p:nvSpPr>
        <p:spPr>
          <a:xfrm>
            <a:off x="16740281" y="14026343"/>
            <a:ext cx="14564712" cy="2548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2471155" y="12776963"/>
            <a:ext cx="13924278" cy="2653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16547992" y="12776963"/>
            <a:ext cx="13925866" cy="2653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2603055" y="28420621"/>
            <a:ext cx="28010650" cy="878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603055" y="18745516"/>
            <a:ext cx="28010650" cy="967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71712" y="12368212"/>
            <a:ext cx="25725437" cy="256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1162050" algn="l" rtl="0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Clr>
                <a:srgbClr val="000000"/>
              </a:buClr>
              <a:buSzPts val="14700"/>
              <a:buFont typeface="Times New Roman"/>
              <a:buChar char="•"/>
              <a:defRPr sz="14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1041400" algn="l" rtl="0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Times New Roman"/>
              <a:buChar char="–"/>
              <a:defRPr sz="1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927100" algn="l" rtl="0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Times New Roman"/>
              <a:buChar char="•"/>
              <a:defRPr sz="1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806450" algn="l" rtl="0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Times New Roman"/>
              <a:buChar char="–"/>
              <a:defRPr sz="9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806450" algn="l" rtl="0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Times New Roman"/>
              <a:buChar char="»"/>
              <a:defRPr sz="9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838200" algn="l" rtl="0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Char char="»"/>
              <a:defRPr sz="9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838200" algn="l" rtl="0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Char char="»"/>
              <a:defRPr sz="9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838200" algn="l" rtl="0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Char char="»"/>
              <a:defRPr sz="9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838200" algn="l" rtl="0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Char char="»"/>
              <a:defRPr sz="9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2271712" y="39006462"/>
            <a:ext cx="6307137" cy="28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75" tIns="43500" rIns="86975" bIns="43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0344150" y="39006462"/>
            <a:ext cx="9586912" cy="28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75" tIns="43500" rIns="86975" bIns="43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archive-ouverte.unige.ch/unige:155369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ieeexplore.ieee.org/document/10236324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jpg"/><Relationship Id="rId4" Type="http://schemas.openxmlformats.org/officeDocument/2006/relationships/hyperlink" Target="https://archive-ouverte.unige.ch/unige:164521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/>
        </p:nvSpPr>
        <p:spPr>
          <a:xfrm>
            <a:off x="-1" y="39719250"/>
            <a:ext cx="30275213" cy="3128962"/>
          </a:xfrm>
          <a:prstGeom prst="rect">
            <a:avLst/>
          </a:prstGeom>
          <a:solidFill>
            <a:srgbClr val="CF0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lang="en-GB" sz="23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-130175" y="-79375"/>
            <a:ext cx="30487937" cy="3127375"/>
          </a:xfrm>
          <a:prstGeom prst="rect">
            <a:avLst/>
          </a:prstGeom>
          <a:solidFill>
            <a:srgbClr val="CF0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lang="en-GB" sz="23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727200" y="132700"/>
            <a:ext cx="26626500" cy="295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625" tIns="44525" rIns="85625" bIns="44525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GB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Coordination model and digital twins for managing energy consumption and production in a smart grid</a:t>
            </a:r>
            <a:r>
              <a:rPr lang="en-GB" sz="9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889000" y="40184387"/>
            <a:ext cx="1963261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CENTRE UNIVERSITAIRE D’INFORMATIQUE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lang="en-GB"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"/>
          <p:cNvGrpSpPr/>
          <p:nvPr/>
        </p:nvGrpSpPr>
        <p:grpSpPr>
          <a:xfrm>
            <a:off x="264184" y="3924390"/>
            <a:ext cx="13920938" cy="14296378"/>
            <a:chOff x="882498" y="3990016"/>
            <a:chExt cx="15948373" cy="5445863"/>
          </a:xfrm>
        </p:grpSpPr>
        <p:sp>
          <p:nvSpPr>
            <p:cNvPr id="72" name="Google Shape;72;p1"/>
            <p:cNvSpPr txBox="1"/>
            <p:nvPr/>
          </p:nvSpPr>
          <p:spPr>
            <a:xfrm>
              <a:off x="882498" y="3990016"/>
              <a:ext cx="15914299" cy="5445863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lang="en-GB" sz="23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895310" y="4000788"/>
              <a:ext cx="15935561" cy="235554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GB" sz="4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Team </a:t>
              </a: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"/>
          <p:cNvGrpSpPr/>
          <p:nvPr/>
        </p:nvGrpSpPr>
        <p:grpSpPr>
          <a:xfrm>
            <a:off x="1058087" y="3950819"/>
            <a:ext cx="28713111" cy="23500230"/>
            <a:chOff x="-12880303" y="3987508"/>
            <a:chExt cx="29631194" cy="12970397"/>
          </a:xfrm>
        </p:grpSpPr>
        <p:sp>
          <p:nvSpPr>
            <p:cNvPr id="75" name="Google Shape;75;p1"/>
            <p:cNvSpPr txBox="1"/>
            <p:nvPr/>
          </p:nvSpPr>
          <p:spPr>
            <a:xfrm>
              <a:off x="820096" y="3990219"/>
              <a:ext cx="15908968" cy="12967686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lang="en-GB" sz="23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828719" y="3987508"/>
              <a:ext cx="15922172" cy="373329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GB" sz="4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Method</a:t>
              </a: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 txBox="1"/>
            <p:nvPr/>
          </p:nvSpPr>
          <p:spPr>
            <a:xfrm>
              <a:off x="-12880303" y="11711608"/>
              <a:ext cx="6870554" cy="2836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lang="en-GB" sz="23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Google Shape;78;p1"/>
          <p:cNvGrpSpPr/>
          <p:nvPr/>
        </p:nvGrpSpPr>
        <p:grpSpPr>
          <a:xfrm>
            <a:off x="324946" y="35869541"/>
            <a:ext cx="29424160" cy="3127400"/>
            <a:chOff x="1106808" y="32591448"/>
            <a:chExt cx="11598983" cy="3181800"/>
          </a:xfrm>
        </p:grpSpPr>
        <p:sp>
          <p:nvSpPr>
            <p:cNvPr id="79" name="Google Shape;79;p1"/>
            <p:cNvSpPr txBox="1"/>
            <p:nvPr/>
          </p:nvSpPr>
          <p:spPr>
            <a:xfrm>
              <a:off x="1106891" y="32591448"/>
              <a:ext cx="11598900" cy="3181800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lang="en-GB" sz="23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"/>
            <p:cNvSpPr txBox="1"/>
            <p:nvPr/>
          </p:nvSpPr>
          <p:spPr>
            <a:xfrm>
              <a:off x="1106808" y="32614657"/>
              <a:ext cx="11598900" cy="705000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GB" sz="4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Publications</a:t>
              </a: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 txBox="1"/>
            <p:nvPr/>
          </p:nvSpPr>
          <p:spPr>
            <a:xfrm>
              <a:off x="1240114" y="33438428"/>
              <a:ext cx="11227800" cy="187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GB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GB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P. Glass and G. Di Marzo </a:t>
              </a:r>
              <a:r>
                <a:rPr lang="en-GB" sz="2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Serugendo</a:t>
              </a:r>
              <a:r>
                <a:rPr lang="en-GB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GB" sz="24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Plateforme</a:t>
              </a:r>
              <a:r>
                <a:rPr lang="en-GB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 coordination et collaboration pour </a:t>
              </a:r>
              <a:r>
                <a:rPr lang="en-GB" sz="24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échanger</a:t>
              </a:r>
              <a:r>
                <a:rPr lang="en-GB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GB" sz="24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l’énergie</a:t>
              </a:r>
              <a:r>
                <a:rPr lang="en-GB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GB" sz="24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réguler</a:t>
              </a:r>
              <a:r>
                <a:rPr lang="en-GB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et </a:t>
              </a:r>
              <a:r>
                <a:rPr lang="en-GB" sz="24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prédire</a:t>
              </a:r>
              <a:r>
                <a:rPr lang="en-GB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 production/</a:t>
              </a:r>
              <a:r>
                <a:rPr lang="en-GB" sz="24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consommation</a:t>
              </a:r>
              <a:r>
                <a:rPr lang="en-GB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dans le cadre d’un </a:t>
              </a:r>
              <a:r>
                <a:rPr lang="en-GB" sz="24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réseau</a:t>
              </a:r>
              <a:r>
                <a:rPr lang="en-GB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GB" sz="24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électrique</a:t>
              </a:r>
              <a:r>
                <a:rPr lang="en-GB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intelligent</a:t>
              </a:r>
              <a:r>
                <a:rPr lang="en-GB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University of Geneva, Geneva, Switzerland, Tech. Rep., 2021.</a:t>
              </a:r>
              <a:r>
                <a:rPr lang="en-GB" sz="2400" b="1" i="0" u="sng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https://archive-ouverte.unige.ch/unige:155369</a:t>
              </a:r>
              <a:r>
                <a:rPr lang="en-GB" sz="24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GB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P. Glass and G. Di Marzo </a:t>
              </a:r>
              <a:r>
                <a:rPr lang="en-GB" sz="2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Serugendo</a:t>
              </a:r>
              <a:r>
                <a:rPr lang="en-GB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 </a:t>
              </a:r>
              <a:r>
                <a:rPr lang="en-GB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Poster presented at the Data Science Day on September 15, 2022  </a:t>
              </a:r>
              <a:r>
                <a:rPr lang="en-GB" sz="2400" b="1" u="sng" dirty="0">
                  <a:solidFill>
                    <a:schemeClr val="accent2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https://archive-ouverte.unige.ch/unige:164521</a:t>
              </a:r>
              <a:r>
                <a:rPr lang="en-GB" sz="2400" b="1" dirty="0">
                  <a:solidFill>
                    <a:schemeClr val="accent2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GB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indent="-457200">
                <a:lnSpc>
                  <a:spcPct val="95000"/>
                </a:lnSpc>
                <a:buSzPts val="3000"/>
                <a:buFont typeface="Noto Sans Symbols"/>
                <a:buChar char="▪"/>
              </a:pPr>
              <a:r>
                <a:rPr lang="en-GB" sz="2400" dirty="0"/>
                <a:t>E. </a:t>
              </a:r>
              <a:r>
                <a:rPr lang="en-GB" sz="2400" dirty="0" err="1"/>
                <a:t>Fragniere</a:t>
              </a:r>
              <a:r>
                <a:rPr lang="en-GB" sz="2400" dirty="0"/>
                <a:t>, S. Sandoz, N. </a:t>
              </a:r>
              <a:r>
                <a:rPr lang="en-GB" sz="2400" dirty="0" err="1"/>
                <a:t>Abdenadher</a:t>
              </a:r>
              <a:r>
                <a:rPr lang="en-GB" sz="2400" dirty="0"/>
                <a:t>, M. Moussa, G. Di Marzo </a:t>
              </a:r>
              <a:r>
                <a:rPr lang="en-GB" sz="2400" dirty="0" err="1"/>
                <a:t>Serugendo</a:t>
              </a:r>
              <a:r>
                <a:rPr lang="en-GB" sz="2400" dirty="0"/>
                <a:t> and P. Glass </a:t>
              </a:r>
              <a:r>
                <a:rPr lang="en-GB" sz="2400" b="1" dirty="0"/>
                <a:t>Improving the Social Acceptability of Microgrids </a:t>
              </a:r>
              <a:r>
                <a:rPr lang="en-GB" sz="2400" b="1" dirty="0">
                  <a:solidFill>
                    <a:schemeClr val="accent2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https://ieeexplore.ieee.org/document/10236324</a:t>
              </a:r>
              <a:endParaRPr lang="en-GB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"/>
          <p:cNvGrpSpPr/>
          <p:nvPr/>
        </p:nvGrpSpPr>
        <p:grpSpPr>
          <a:xfrm>
            <a:off x="287952" y="18508709"/>
            <a:ext cx="13890252" cy="17072890"/>
            <a:chOff x="1368900" y="24803654"/>
            <a:chExt cx="11417271" cy="4448731"/>
          </a:xfrm>
        </p:grpSpPr>
        <p:sp>
          <p:nvSpPr>
            <p:cNvPr id="83" name="Google Shape;83;p1"/>
            <p:cNvSpPr txBox="1"/>
            <p:nvPr/>
          </p:nvSpPr>
          <p:spPr>
            <a:xfrm>
              <a:off x="1368900" y="24803654"/>
              <a:ext cx="11417271" cy="4448731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lang="en-GB" sz="23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1368900" y="24803654"/>
              <a:ext cx="11413158" cy="180600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GB" sz="4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Motivation</a:t>
              </a: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 txBox="1"/>
            <p:nvPr/>
          </p:nvSpPr>
          <p:spPr>
            <a:xfrm>
              <a:off x="1677285" y="25007655"/>
              <a:ext cx="10894500" cy="3761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GB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GB" sz="3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meters, which we call Grid Edge Devices (GED), do not yet manage energy exchanges in a collaborative and decentralized way. Issues to consider:</a:t>
              </a: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GB" sz="3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 a local level, consumption and production devices cannot negotiate and exchange energy independently.</a:t>
              </a:r>
              <a:endParaRPr lang="en-GB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GB" sz="3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 is difficult to manage </a:t>
              </a:r>
              <a:r>
                <a:rPr lang="en-GB" sz="3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renewable energy whose production is particularly fluctuating.</a:t>
              </a: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GB" sz="3000" dirty="0"/>
                <a:t>current smart grids do not consider the social dimension. The integration of social criterion would help to reinforce user confidence </a:t>
              </a:r>
              <a:r>
                <a:rPr lang="en-GB" sz="3000"/>
                <a:t>and involvement.</a:t>
              </a:r>
              <a:endParaRPr lang="en-GB" sz="3000" dirty="0"/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endParaRPr lang="en-GB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2667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None/>
              </a:pPr>
              <a:r>
                <a:rPr lang="en-GB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Research Questions</a:t>
              </a:r>
            </a:p>
            <a:p>
              <a:pPr marL="6858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 panose="020B0604020202020204" pitchFamily="34" charset="0"/>
                <a:buChar char="•"/>
              </a:pPr>
              <a:r>
                <a:rPr lang="en-GB" sz="3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we design a coordination model and mechanisms that allows Grid Edge Devices to collectively achieve various objectives?</a:t>
              </a:r>
            </a:p>
            <a:p>
              <a:pPr marL="6858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 panose="020B0604020202020204" pitchFamily="34" charset="0"/>
                <a:buChar char="•"/>
              </a:pPr>
              <a:r>
                <a:rPr lang="en-GB" sz="3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can we model the notion of digital twins to represent micro-grid entities which exchange and regulate energy at a local level?</a:t>
              </a:r>
            </a:p>
            <a:p>
              <a:pPr marL="6858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 panose="020B0604020202020204" pitchFamily="34" charset="0"/>
                <a:buChar char="•"/>
              </a:pPr>
              <a:r>
                <a:rPr lang="en-GB" sz="3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can we integrate into the coordination model a mechanism of Gossip based Federated learning, with an aggregator that the level service can define on the fly?</a:t>
              </a:r>
            </a:p>
            <a:p>
              <a:pPr marL="6858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 panose="020B0604020202020204" pitchFamily="34" charset="0"/>
                <a:buChar char="•"/>
              </a:pPr>
              <a:r>
                <a:rPr lang="en-GB" sz="3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what extends can we integrate criteria of social acceptability into Digital Twins behaviours, in decision-making process for electricity transaction and electricity regulation?</a:t>
              </a:r>
            </a:p>
            <a:p>
              <a:pPr marL="495300" marR="0" lvl="0" indent="-2667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None/>
              </a:pPr>
              <a:endParaRPr lang="en-GB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GB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Solution: self-organization and self-adaptation</a:t>
              </a: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GB" sz="3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MAS and </a:t>
              </a:r>
              <a:r>
                <a:rPr lang="en-GB" sz="3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coordination models to enhance GED capacities: interaction, self-adaptation, algorithms to manage rate negotiation, power transactions, grid stability.</a:t>
              </a:r>
            </a:p>
            <a:p>
              <a:pPr marL="495300" indent="-457200">
                <a:lnSpc>
                  <a:spcPct val="95000"/>
                </a:lnSpc>
                <a:buSzPts val="3000"/>
                <a:buFont typeface="Noto Sans Symbols"/>
                <a:buChar char="▪"/>
              </a:pPr>
              <a:r>
                <a:rPr lang="en-GB" sz="3000" dirty="0">
                  <a:cs typeface="Arial" panose="020B0604020202020204" pitchFamily="34" charset="0"/>
                </a:rPr>
                <a:t>Using the coordination model to introduce “gossip” federated and distributed learning.</a:t>
              </a: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GB" sz="3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Consider social acceptability criteria in the algorithm that take decisions, to facilitate the acceptance of micro-grid applications</a:t>
              </a:r>
              <a:r>
                <a:rPr lang="en-GB" sz="3000" dirty="0"/>
                <a:t>.</a:t>
              </a: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"/>
          <p:cNvSpPr txBox="1"/>
          <p:nvPr/>
        </p:nvSpPr>
        <p:spPr>
          <a:xfrm>
            <a:off x="644304" y="9721279"/>
            <a:ext cx="101484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UNIGE Team: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endParaRPr lang="en-GB" sz="30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GB" sz="30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en-GB" sz="3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Giovanna Di Marzo </a:t>
            </a:r>
            <a:r>
              <a:rPr lang="en-GB" sz="30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Serugendo</a:t>
            </a:r>
            <a:r>
              <a:rPr lang="en-GB" sz="3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is full professor at Geneva School of Social Sciences, and the Computer Science </a:t>
            </a:r>
            <a:r>
              <a:rPr lang="en-GB" sz="30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GB" sz="30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of the University of Geneva, Switzerland. </a:t>
            </a:r>
            <a:endParaRPr lang="en-GB" sz="1400" b="0" i="0" u="none" strike="noStrike" cap="none" dirty="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14335849" y="27640385"/>
            <a:ext cx="15414281" cy="7944787"/>
            <a:chOff x="1159566" y="31882932"/>
            <a:chExt cx="11592300" cy="3890308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1159566" y="31882932"/>
              <a:ext cx="11592237" cy="3890308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lang="en-GB" sz="23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159566" y="31882932"/>
              <a:ext cx="11592300" cy="339300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GB" sz="4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Roadmap</a:t>
              </a:r>
              <a:endPara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571823" y="32303723"/>
              <a:ext cx="10975500" cy="3245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Noto Sans Symbols"/>
                <a:buChar char="▪"/>
                <a:tabLst>
                  <a:tab pos="457200" algn="l"/>
                </a:tabLst>
              </a:pPr>
              <a:r>
                <a:rPr lang="en-GB" sz="3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Deployment of the existing solution on CLEMAP devices.</a:t>
              </a:r>
              <a:endParaRPr lang="fr-FR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Noto Sans Symbols"/>
                <a:buChar char="▪"/>
                <a:tabLst>
                  <a:tab pos="457200" algn="l"/>
                </a:tabLst>
              </a:pPr>
              <a:r>
                <a:rPr lang="en-US" sz="3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Integration of the Gossip Learning mechanism into the coordination platform. </a:t>
              </a:r>
              <a:endParaRPr lang="fr-FR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Noto Sans Symbols"/>
                <a:buChar char="▪"/>
                <a:tabLst>
                  <a:tab pos="457200" algn="l"/>
                </a:tabLst>
              </a:pPr>
              <a:r>
                <a:rPr lang="en-US" sz="3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Staggering of demand over time when energy availability is not sufficient.</a:t>
              </a:r>
              <a:endParaRPr lang="fr-FR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Noto Sans Symbols"/>
                <a:buChar char="▪"/>
                <a:tabLst>
                  <a:tab pos="457200" algn="l"/>
                </a:tabLst>
              </a:pPr>
              <a:r>
                <a:rPr lang="en-US" sz="3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Integration of social acceptance by design</a:t>
              </a:r>
              <a:r>
                <a:rPr lang="en-US" sz="3000" kern="1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fr-FR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US" sz="3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Integration of negotiation between digital twins (peer-to-peer or using an organization such as an auction).</a:t>
              </a:r>
              <a:endParaRPr lang="fr-FR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Noto Sans Symbols"/>
                <a:buChar char="▪"/>
                <a:tabLst>
                  <a:tab pos="457200" algn="l"/>
                </a:tabLst>
              </a:pPr>
              <a:r>
                <a:rPr lang="en-US" sz="3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Modeling of prosumer digital twin.</a:t>
              </a:r>
              <a:endParaRPr lang="fr-FR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Noto Sans Symbols"/>
                <a:buChar char="▪"/>
                <a:tabLst>
                  <a:tab pos="457200" algn="l"/>
                </a:tabLst>
              </a:pPr>
              <a:r>
                <a:rPr lang="en-GB" sz="3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Publications on MDPI, IEEE.</a:t>
              </a:r>
              <a:endParaRPr lang="fr-FR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95300" marR="0" lvl="0" indent="-4572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endParaRPr lang="en-GB" sz="30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457200" marR="0" lvl="0" indent="-2667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Noto Sans Symbols"/>
                <a:buNone/>
              </a:pPr>
              <a:endPara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20104100" y="27478037"/>
            <a:ext cx="18415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lang="en-GB" sz="23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086637" y="29476700"/>
            <a:ext cx="185737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lang="en-GB" sz="23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4477662" y="19529425"/>
            <a:ext cx="185737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lang="en-GB" sz="23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2893675" y="15509875"/>
            <a:ext cx="18415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lang="en-GB" sz="23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" descr="Text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94937" y="39579550"/>
            <a:ext cx="6189661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A picture containing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3302" y="7961515"/>
            <a:ext cx="2127692" cy="7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Tex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3354" y="6473972"/>
            <a:ext cx="2127692" cy="80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381901" y="4865404"/>
            <a:ext cx="4093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Lasagne project </a:t>
            </a:r>
            <a:br>
              <a: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(2022-2025)</a:t>
            </a:r>
            <a:endParaRPr lang="en-GB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36063" y="4720301"/>
            <a:ext cx="9377340" cy="468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3406963" y="12969562"/>
            <a:ext cx="10609090" cy="447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Philippe Glass</a:t>
            </a:r>
            <a:r>
              <a:rPr lang="en-GB" sz="30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is PhD student and research assistant at UNIGE, </a:t>
            </a:r>
            <a:r>
              <a:rPr lang="en-GB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has a MSC in AI (University of Lyon, France) and in computer science (ENSEEIHT, Toulouse, France).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experience in AI </a:t>
            </a:r>
            <a:r>
              <a:rPr lang="en-GB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(UNIGE)</a:t>
            </a:r>
            <a:r>
              <a: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GB"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GB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of a smart grid model at household level (Internship)</a:t>
            </a:r>
          </a:p>
          <a:p>
            <a:pPr marL="4572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GB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Pre-study of a ML project for catering</a:t>
            </a:r>
          </a:p>
          <a:p>
            <a:pPr marL="4572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Implementation of a feed stream for the RDF knowledge base to detect anomalies in water, gas and heating networks.</a:t>
            </a:r>
            <a:endParaRPr lang="en-GB"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267079" y="9613165"/>
            <a:ext cx="2526583" cy="277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E4E10A-FA10-1EF7-8F83-4080F66731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79134" y="14333138"/>
            <a:ext cx="5110837" cy="34668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1F2697-B7DF-6F22-13AD-E1EE29AA44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86" y="22570573"/>
            <a:ext cx="7908323" cy="44173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D163D2F-A5DF-2F46-A21B-A11373698A3C}"/>
              </a:ext>
            </a:extLst>
          </p:cNvPr>
          <p:cNvSpPr txBox="1"/>
          <p:nvPr/>
        </p:nvSpPr>
        <p:spPr>
          <a:xfrm>
            <a:off x="14763181" y="4875989"/>
            <a:ext cx="6481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/>
              <a:t>Main axes of Lasagne project: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physical/network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IT: AI &amp;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social dimension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D889026-AC9C-1089-89A3-05B5E3D6BE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37872" y="4707496"/>
            <a:ext cx="5194549" cy="3785287"/>
          </a:xfrm>
          <a:prstGeom prst="rect">
            <a:avLst/>
          </a:prstGeom>
        </p:spPr>
      </p:pic>
      <p:pic>
        <p:nvPicPr>
          <p:cNvPr id="36" name="Picture 35" descr="A person with a beard&#10;&#10;Description automatically generated">
            <a:extLst>
              <a:ext uri="{FF2B5EF4-FFF2-40B4-BE49-F238E27FC236}">
                <a16:creationId xmlns:a16="http://schemas.microsoft.com/office/drawing/2014/main" id="{F5E157B7-8A11-408E-D80A-3376B3976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593" y="13116665"/>
            <a:ext cx="2495426" cy="3327235"/>
          </a:xfrm>
          <a:prstGeom prst="rect">
            <a:avLst/>
          </a:prstGeom>
        </p:spPr>
      </p:pic>
      <p:sp>
        <p:nvSpPr>
          <p:cNvPr id="39" name="Google Shape;103;p1">
            <a:extLst>
              <a:ext uri="{FF2B5EF4-FFF2-40B4-BE49-F238E27FC236}">
                <a16:creationId xmlns:a16="http://schemas.microsoft.com/office/drawing/2014/main" id="{2018F539-D265-D185-7D86-387E9813AC76}"/>
              </a:ext>
            </a:extLst>
          </p:cNvPr>
          <p:cNvSpPr txBox="1"/>
          <p:nvPr/>
        </p:nvSpPr>
        <p:spPr>
          <a:xfrm>
            <a:off x="14665665" y="13656210"/>
            <a:ext cx="14758764" cy="53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953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GB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energy</a:t>
            </a:r>
            <a:r>
              <a:rPr lang="en-GB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agents (twins) and algorithms for</a:t>
            </a:r>
            <a:r>
              <a: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coordinating GEDs</a:t>
            </a:r>
            <a:r>
              <a:rPr lang="en-GB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activities.</a:t>
            </a:r>
            <a:endParaRPr lang="en-GB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03;p1">
            <a:extLst>
              <a:ext uri="{FF2B5EF4-FFF2-40B4-BE49-F238E27FC236}">
                <a16:creationId xmlns:a16="http://schemas.microsoft.com/office/drawing/2014/main" id="{C407D9EF-46F0-FA30-D67C-B08CC17060B6}"/>
              </a:ext>
            </a:extLst>
          </p:cNvPr>
          <p:cNvSpPr txBox="1"/>
          <p:nvPr/>
        </p:nvSpPr>
        <p:spPr>
          <a:xfrm>
            <a:off x="14803870" y="18374459"/>
            <a:ext cx="7106702" cy="14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953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GB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digital framework </a:t>
            </a:r>
            <a:r>
              <a:rPr lang="en-GB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“Gossip” federated learning among GEDs n</a:t>
            </a:r>
            <a:r>
              <a:rPr lang="en-GB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etworks.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8D93AD2-55B5-5C49-0215-2C51B355A4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92431" y="18360188"/>
            <a:ext cx="7838477" cy="2740801"/>
          </a:xfrm>
          <a:prstGeom prst="rect">
            <a:avLst/>
          </a:prstGeom>
        </p:spPr>
      </p:pic>
      <p:sp>
        <p:nvSpPr>
          <p:cNvPr id="42" name="Google Shape;103;p1">
            <a:extLst>
              <a:ext uri="{FF2B5EF4-FFF2-40B4-BE49-F238E27FC236}">
                <a16:creationId xmlns:a16="http://schemas.microsoft.com/office/drawing/2014/main" id="{E13B5F3F-6816-C216-F585-6BF82E383C75}"/>
              </a:ext>
            </a:extLst>
          </p:cNvPr>
          <p:cNvSpPr txBox="1"/>
          <p:nvPr/>
        </p:nvSpPr>
        <p:spPr>
          <a:xfrm>
            <a:off x="14698467" y="8936632"/>
            <a:ext cx="6844512" cy="14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95300" indent="-457200">
              <a:lnSpc>
                <a:spcPct val="95000"/>
              </a:lnSpc>
              <a:buSzPts val="3000"/>
              <a:buFont typeface="Noto Sans Symbols"/>
              <a:buChar char="▪"/>
            </a:pPr>
            <a:r>
              <a:rPr lang="en-GB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coordination platform enabling digital twins to interact asynchronously.</a:t>
            </a:r>
            <a:endParaRPr lang="en-GB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5AD6DC-B0AF-A10F-840B-DDD6048863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115891" y="14376420"/>
            <a:ext cx="6383636" cy="35157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34F12DE-584D-F855-02EC-D12E2C0B16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721595" y="8919183"/>
            <a:ext cx="7968309" cy="4825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74CDF-4225-6724-0C9A-539F234E0B3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50698" y="23673948"/>
            <a:ext cx="6094252" cy="3415460"/>
          </a:xfrm>
          <a:prstGeom prst="rect">
            <a:avLst/>
          </a:prstGeom>
        </p:spPr>
      </p:pic>
      <p:sp>
        <p:nvSpPr>
          <p:cNvPr id="5" name="Google Shape;103;p1">
            <a:extLst>
              <a:ext uri="{FF2B5EF4-FFF2-40B4-BE49-F238E27FC236}">
                <a16:creationId xmlns:a16="http://schemas.microsoft.com/office/drawing/2014/main" id="{9B932BCE-9F36-FBA1-A22E-66BB4D6BBCAA}"/>
              </a:ext>
            </a:extLst>
          </p:cNvPr>
          <p:cNvSpPr txBox="1"/>
          <p:nvPr/>
        </p:nvSpPr>
        <p:spPr>
          <a:xfrm>
            <a:off x="14781411" y="21550309"/>
            <a:ext cx="14196708" cy="53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953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GB" sz="3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from the living lab “Les </a:t>
            </a:r>
            <a:r>
              <a:rPr lang="en-GB" sz="3000" dirty="0"/>
              <a:t>Vergers</a:t>
            </a:r>
            <a:r>
              <a:rPr lang="en-GB" sz="3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GB" sz="3000" dirty="0"/>
              <a:t>(use of </a:t>
            </a:r>
            <a:r>
              <a:rPr lang="en-GB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CLEMAP</a:t>
            </a:r>
            <a:r>
              <a:rPr lang="en-GB" sz="3000" dirty="0"/>
              <a:t> smart meters),</a:t>
            </a:r>
            <a:endParaRPr lang="en-GB" sz="3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662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Times New Roman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GLASS</dc:creator>
  <cp:lastModifiedBy>Philippe GLASS</cp:lastModifiedBy>
  <cp:revision>52</cp:revision>
  <dcterms:created xsi:type="dcterms:W3CDTF">2012-06-27T06:20:31Z</dcterms:created>
  <dcterms:modified xsi:type="dcterms:W3CDTF">2023-10-02T14:40:59Z</dcterms:modified>
</cp:coreProperties>
</file>