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LimPOCLxvge4OK881QdOIVvPU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ovanna s" initials="" lastIdx="1" clrIdx="0"/>
  <p:cmAuthor id="1" name="Philippe Glas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AC1A1-F909-45EC-9DB6-D246E2EC7D00}">
  <a:tblStyle styleId="{1B3AC1A1-F909-45EC-9DB6-D246E2EC7D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6-10T15:51:38.917" idx="1">
    <p:pos x="6000" y="0"/>
    <p:text>tu pourrais mettre trois diagramme: 1. echange d'énergie, 2. peak shaving, 3. gossip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CplJx0"/>
      </p:ext>
    </p:extLst>
  </p:cm>
  <p:cm authorId="1" dt="2024-06-10T15:51:38.917" idx="1">
    <p:pos x="6000" y="0"/>
    <p:text>Les 3 diagrammes sont ajoutés.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PCrbHZ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61" name="Google Shape;36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81" name="Google Shape;3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20" name="Google Shape;4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42" name="Google Shape;44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58" name="Google Shape;45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677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29" name="Google Shape;22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4" name="Google Shape;2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34fc85565_6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734fc85565_6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55" name="Google Shape;255;g2734fc85565_6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70" name="Google Shape;2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3" name="Google Shape;28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15" name="Google Shape;3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jpg"/><Relationship Id="rId10" Type="http://schemas.openxmlformats.org/officeDocument/2006/relationships/image" Target="../media/image14.png"/><Relationship Id="rId4" Type="http://schemas.openxmlformats.org/officeDocument/2006/relationships/image" Target="../media/image3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5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jpg"/><Relationship Id="rId4" Type="http://schemas.openxmlformats.org/officeDocument/2006/relationships/image" Target="../media/image46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4.png"/><Relationship Id="rId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7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858148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364177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299973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120214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058803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3196962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2194616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784500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784552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340300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696688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13844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158723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728762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201223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888818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211035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319876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30869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724773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 </a:t>
              </a:r>
              <a:r>
                <a:rPr lang="en-US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(Grid Edge Device)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8286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583423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646104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598813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211035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784552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282856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724377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152400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201223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753628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GEDs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</a:t>
            </a: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pic>
        <p:nvPicPr>
          <p:cNvPr id="168" name="Google Shape;168;p1" descr="A close-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857646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6188067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6044159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201159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455631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161732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768178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342053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857645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319876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991850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995818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880477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517332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42478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418998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432047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186378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113615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6400059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4628824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275482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827939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884248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650605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platform to ensure interaction between Grid Edge Devices</a:t>
            </a:r>
            <a:endParaRPr sz="2400" b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/>
        </p:nvSpPr>
        <p:spPr>
          <a:xfrm>
            <a:off x="1317629" y="280211"/>
            <a:ext cx="1064684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1061930" y="808822"/>
            <a:ext cx="586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measurements by smart-meters.</a:t>
            </a:r>
            <a:endParaRPr/>
          </a:p>
        </p:txBody>
      </p:sp>
      <p:sp>
        <p:nvSpPr>
          <p:cNvPr id="352" name="Google Shape;352;p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10</a:t>
            </a:fld>
            <a:endParaRPr sz="800"/>
          </a:p>
        </p:txBody>
      </p:sp>
      <p:sp>
        <p:nvSpPr>
          <p:cNvPr id="353" name="Google Shape;353;p8"/>
          <p:cNvSpPr txBox="1"/>
          <p:nvPr/>
        </p:nvSpPr>
        <p:spPr>
          <a:xfrm>
            <a:off x="1061930" y="1387084"/>
            <a:ext cx="3939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of measurement history.</a:t>
            </a:r>
            <a:endParaRPr/>
          </a:p>
        </p:txBody>
      </p:sp>
      <p:pic>
        <p:nvPicPr>
          <p:cNvPr id="354" name="Google Shape;3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621" y="787484"/>
            <a:ext cx="4947853" cy="12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754" y="1965346"/>
            <a:ext cx="8223316" cy="45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8" descr="A close-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"/>
          <p:cNvSpPr txBox="1"/>
          <p:nvPr/>
        </p:nvSpPr>
        <p:spPr>
          <a:xfrm>
            <a:off x="1038561" y="808573"/>
            <a:ext cx="652881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Distributed Federated Learning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framework:</a:t>
            </a:r>
            <a:endParaRPr sz="18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7357" marR="0" lvl="1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machine learning at each node level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Fully decentralised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7357" marR="0" lvl="1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 of model data between nodes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7356" marR="0" lvl="1" indent="-34015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of model weights at each node</a:t>
            </a: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(progressive aggregation)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376" y="1981733"/>
            <a:ext cx="3462302" cy="144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3729" y="785564"/>
            <a:ext cx="4152732" cy="129172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 txBox="1"/>
          <p:nvPr/>
        </p:nvSpPr>
        <p:spPr>
          <a:xfrm>
            <a:off x="7199217" y="3409853"/>
            <a:ext cx="545073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 Liu, Li Chen, and Wenyi Zhang : Decentralized Federated Learning: Balancing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and Computing Costs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7" name="Google Shape;36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9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Integration of gossip based Federated Learning</a:t>
            </a:r>
            <a:endParaRPr sz="2400" b="1" baseline="3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415413" y="3948524"/>
            <a:ext cx="6549061" cy="228994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9"/>
          <p:cNvSpPr txBox="1"/>
          <p:nvPr/>
        </p:nvSpPr>
        <p:spPr>
          <a:xfrm>
            <a:off x="1009624" y="3968243"/>
            <a:ext cx="52019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of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Gossip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(aggregation + spreading).</a:t>
            </a:r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11</a:t>
            </a:fld>
            <a:endParaRPr sz="800"/>
          </a:p>
        </p:txBody>
      </p:sp>
      <p:sp>
        <p:nvSpPr>
          <p:cNvPr id="373" name="Google Shape;373;p9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sp>
        <p:nvSpPr>
          <p:cNvPr id="374" name="Google Shape;374;p9"/>
          <p:cNvSpPr txBox="1"/>
          <p:nvPr/>
        </p:nvSpPr>
        <p:spPr>
          <a:xfrm>
            <a:off x="1009623" y="6057848"/>
            <a:ext cx="575497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Aggregator function defined in the service layer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(customized)</a:t>
            </a:r>
            <a:endParaRPr/>
          </a:p>
        </p:txBody>
      </p:sp>
      <p:sp>
        <p:nvSpPr>
          <p:cNvPr id="375" name="Google Shape;375;p9"/>
          <p:cNvSpPr txBox="1"/>
          <p:nvPr/>
        </p:nvSpPr>
        <p:spPr>
          <a:xfrm>
            <a:off x="1009623" y="3031897"/>
            <a:ext cx="5201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Independent of Learning Model itself. (Markov chains and LSTM used in the experimentation)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9" descr="A close-up of a 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0"/>
          <p:cNvSpPr txBox="1">
            <a:spLocks noGrp="1"/>
          </p:cNvSpPr>
          <p:nvPr>
            <p:ph type="title"/>
          </p:nvPr>
        </p:nvSpPr>
        <p:spPr>
          <a:xfrm>
            <a:off x="1175923" y="262864"/>
            <a:ext cx="8223716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Adaption of the platform for Raspberry pi-3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1095657" y="5046820"/>
            <a:ext cx="75567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Replacement of spring-boot server by a lighter REST server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0" y="840072"/>
            <a:ext cx="4567994" cy="24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0"/>
          <p:cNvSpPr txBox="1"/>
          <p:nvPr/>
        </p:nvSpPr>
        <p:spPr>
          <a:xfrm>
            <a:off x="1085823" y="3563792"/>
            <a:ext cx="673082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Monitoring of memory consumption (Visual VM tool)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0"/>
          <p:cNvSpPr txBox="1"/>
          <p:nvPr/>
        </p:nvSpPr>
        <p:spPr>
          <a:xfrm>
            <a:off x="1085826" y="6066606"/>
            <a:ext cx="77042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Building of docker image containing the coordination service jar file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0"/>
          <p:cNvSpPr txBox="1"/>
          <p:nvPr/>
        </p:nvSpPr>
        <p:spPr>
          <a:xfrm>
            <a:off x="1095655" y="4516625"/>
            <a:ext cx="84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Deactivation of functionalities not used in a light environment (prediction)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0"/>
          <p:cNvSpPr txBox="1"/>
          <p:nvPr/>
        </p:nvSpPr>
        <p:spPr>
          <a:xfrm>
            <a:off x="1087855" y="5540628"/>
            <a:ext cx="770218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Replacement of MariaDB &amp; MongoDB by SQLite3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5540" y="3634623"/>
            <a:ext cx="2242834" cy="1084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0" descr="A picture containing text, de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75540" y="5485850"/>
            <a:ext cx="1134800" cy="47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0" descr="A picture containing logo, clipart, symbol, fon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05855" y="6003713"/>
            <a:ext cx="1054417" cy="49508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0"/>
          <p:cNvSpPr txBox="1"/>
          <p:nvPr/>
        </p:nvSpPr>
        <p:spPr>
          <a:xfrm>
            <a:off x="1111223" y="846815"/>
            <a:ext cx="97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Definition of the target architecture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4" name="Google Shape;39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74777" y="1204165"/>
            <a:ext cx="4118070" cy="2361669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0"/>
          <p:cNvSpPr/>
          <p:nvPr/>
        </p:nvSpPr>
        <p:spPr>
          <a:xfrm rot="10800000" flipH="1">
            <a:off x="3243469" y="2417293"/>
            <a:ext cx="5064239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7070"/>
          </a:solidFill>
          <a:ln w="25400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0"/>
          <p:cNvSpPr/>
          <p:nvPr/>
        </p:nvSpPr>
        <p:spPr>
          <a:xfrm>
            <a:off x="2314669" y="2267799"/>
            <a:ext cx="889979" cy="388229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7" name="Google Shape;397;p10" descr="A black and white magnifying glass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819179" y="2323311"/>
            <a:ext cx="346982" cy="3692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0"/>
          <p:cNvSpPr/>
          <p:nvPr/>
        </p:nvSpPr>
        <p:spPr>
          <a:xfrm>
            <a:off x="8318092" y="1351609"/>
            <a:ext cx="3355890" cy="1951689"/>
          </a:xfrm>
          <a:prstGeom prst="rect">
            <a:avLst/>
          </a:prstGeom>
          <a:noFill/>
          <a:ln w="12700" cap="flat" cmpd="sng">
            <a:solidFill>
              <a:srgbClr val="1C305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0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12</a:t>
            </a:fld>
            <a:endParaRPr sz="800"/>
          </a:p>
        </p:txBody>
      </p:sp>
      <p:sp>
        <p:nvSpPr>
          <p:cNvPr id="401" name="Google Shape;401;p10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pic>
        <p:nvPicPr>
          <p:cNvPr id="402" name="Google Shape;402;p10" descr="A close-up of a 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"/>
          <p:cNvSpPr txBox="1"/>
          <p:nvPr/>
        </p:nvSpPr>
        <p:spPr>
          <a:xfrm>
            <a:off x="1222827" y="893235"/>
            <a:ext cx="10525827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of the consumer/producer digital twins by using the data collected from Les Vergers.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Consideration of the fluctuation in demands</a:t>
            </a:r>
            <a:endParaRPr/>
          </a:p>
          <a:p>
            <a:pPr marL="1428659" marR="0" lvl="2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a margin in a contract to absorb the power variation</a:t>
            </a:r>
            <a:endParaRPr/>
          </a:p>
          <a:p>
            <a:pPr marL="1428659" marR="0" lvl="2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a second « transition contract » when the variation is more important.</a:t>
            </a:r>
            <a:endParaRPr/>
          </a:p>
        </p:txBody>
      </p:sp>
      <p:sp>
        <p:nvSpPr>
          <p:cNvPr id="409" name="Google Shape;409;p1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11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of the digital twins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1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sp>
        <p:nvSpPr>
          <p:cNvPr id="413" name="Google Shape;413;p1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13</a:t>
            </a:fld>
            <a:endParaRPr sz="800"/>
          </a:p>
        </p:txBody>
      </p:sp>
      <p:pic>
        <p:nvPicPr>
          <p:cNvPr id="414" name="Google Shape;41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0025" y="2784435"/>
            <a:ext cx="8184589" cy="3475021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11"/>
          <p:cNvSpPr txBox="1"/>
          <p:nvPr/>
        </p:nvSpPr>
        <p:spPr>
          <a:xfrm>
            <a:off x="2110740" y="2401033"/>
            <a:ext cx="7787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Adaptation to meet a growing demand for electricity ( + 300 Watts)</a:t>
            </a:r>
            <a:endParaRPr/>
          </a:p>
        </p:txBody>
      </p:sp>
      <p:pic>
        <p:nvPicPr>
          <p:cNvPr id="416" name="Google Shape;416;p11" descr="A close-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Google Shape;422;p12" descr="Une image contenant texte, capture d’écran, armoir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374" y="4391132"/>
            <a:ext cx="6613976" cy="2078414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12"/>
          <p:cNvSpPr txBox="1"/>
          <p:nvPr/>
        </p:nvSpPr>
        <p:spPr>
          <a:xfrm>
            <a:off x="1259877" y="4089644"/>
            <a:ext cx="95028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matrix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1259878" y="1718622"/>
            <a:ext cx="94344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Markov states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245" y="2029606"/>
            <a:ext cx="9026569" cy="62284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12"/>
          <p:cNvSpPr txBox="1"/>
          <p:nvPr/>
        </p:nvSpPr>
        <p:spPr>
          <a:xfrm>
            <a:off x="1259878" y="977025"/>
            <a:ext cx="96938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of the 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=&gt; 6 variables: wattage demanded, produced, consumed, provided, missing and available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2"/>
          <p:cNvSpPr txBox="1"/>
          <p:nvPr/>
        </p:nvSpPr>
        <p:spPr>
          <a:xfrm>
            <a:off x="1259878" y="2725288"/>
            <a:ext cx="67781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of the variable space (time slots)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2"/>
          <p:cNvSpPr txBox="1"/>
          <p:nvPr/>
        </p:nvSpPr>
        <p:spPr>
          <a:xfrm>
            <a:off x="1259878" y="3386130"/>
            <a:ext cx="52810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Recording the number of observations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08376" y="3497397"/>
            <a:ext cx="875654" cy="69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12" descr="Une image contenant texte, horloge, intérieur, temps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4171" y="2753590"/>
            <a:ext cx="503953" cy="47611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2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model: use of Markov chains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2"/>
          <p:cNvSpPr txBox="1">
            <a:spLocks noGrp="1"/>
          </p:cNvSpPr>
          <p:nvPr>
            <p:ph type="sldNum" idx="12"/>
          </p:nvPr>
        </p:nvSpPr>
        <p:spPr>
          <a:xfrm>
            <a:off x="3376993" y="2241860"/>
            <a:ext cx="7726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</a:pPr>
            <a:fld id="{00000000-1234-1234-1234-123412341234}" type="slidenum">
              <a:rPr lang="en-US" sz="1800"/>
              <a:t>14</a:t>
            </a:fld>
            <a:endParaRPr sz="1800"/>
          </a:p>
        </p:txBody>
      </p:sp>
      <p:sp>
        <p:nvSpPr>
          <p:cNvPr id="434" name="Google Shape;434;p12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2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sp>
        <p:nvSpPr>
          <p:cNvPr id="436" name="Google Shape;436;p12"/>
          <p:cNvSpPr txBox="1"/>
          <p:nvPr/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7" name="Google Shape;437;p12" descr="A close-up of a 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3"/>
          <p:cNvSpPr txBox="1"/>
          <p:nvPr/>
        </p:nvSpPr>
        <p:spPr>
          <a:xfrm>
            <a:off x="1277692" y="924641"/>
            <a:ext cx="968920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the model using data from Les Vergers</a:t>
            </a:r>
            <a:endParaRPr/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of the model by comparing the predicted states with the actual state distribution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Generation of prediction statistics to better understand the difficulties encountered by the model.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0157" marR="0" lvl="0" indent="-219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84408" marR="0" lvl="1" indent="-20407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9510" y="2832730"/>
            <a:ext cx="2353468" cy="144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2292" y="2835745"/>
            <a:ext cx="2557462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13"/>
          <p:cNvSpPr txBox="1"/>
          <p:nvPr/>
        </p:nvSpPr>
        <p:spPr>
          <a:xfrm>
            <a:off x="1277692" y="4650155"/>
            <a:ext cx="9400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Auto-correction mechanism executed by the model.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 of the learning model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15</a:t>
            </a:fld>
            <a:endParaRPr sz="800"/>
          </a:p>
        </p:txBody>
      </p:sp>
      <p:pic>
        <p:nvPicPr>
          <p:cNvPr id="453" name="Google Shape;453;p13" descr="A close-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14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4"/>
          <p:cNvSpPr txBox="1"/>
          <p:nvPr/>
        </p:nvSpPr>
        <p:spPr>
          <a:xfrm>
            <a:off x="1317629" y="240883"/>
            <a:ext cx="1035011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“Tragedy of the common” (ongoing)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865" y="989717"/>
            <a:ext cx="5313596" cy="148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785" y="2673341"/>
            <a:ext cx="7859351" cy="4076143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4"/>
          <p:cNvSpPr txBox="1"/>
          <p:nvPr/>
        </p:nvSpPr>
        <p:spPr>
          <a:xfrm>
            <a:off x="475785" y="998684"/>
            <a:ext cx="42518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Rates of electricity set by a producer :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4"/>
          <p:cNvSpPr txBox="1"/>
          <p:nvPr/>
        </p:nvSpPr>
        <p:spPr>
          <a:xfrm>
            <a:off x="9180118" y="6322331"/>
            <a:ext cx="225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33 Watts produced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4"/>
          <p:cNvSpPr/>
          <p:nvPr/>
        </p:nvSpPr>
        <p:spPr>
          <a:xfrm>
            <a:off x="8718187" y="3143679"/>
            <a:ext cx="369651" cy="2761691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4"/>
          <p:cNvSpPr txBox="1"/>
          <p:nvPr/>
        </p:nvSpPr>
        <p:spPr>
          <a:xfrm>
            <a:off x="9180118" y="4291770"/>
            <a:ext cx="26339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demands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same time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 x 10 Watts) :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3/10 can be satisfied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4"/>
          <p:cNvSpPr txBox="1"/>
          <p:nvPr/>
        </p:nvSpPr>
        <p:spPr>
          <a:xfrm>
            <a:off x="492917" y="2254940"/>
            <a:ext cx="4251858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: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4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sp>
        <p:nvSpPr>
          <p:cNvPr id="471" name="Google Shape;471;p1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16</a:t>
            </a:fld>
            <a:endParaRPr sz="800"/>
          </a:p>
        </p:txBody>
      </p:sp>
      <p:pic>
        <p:nvPicPr>
          <p:cNvPr id="472" name="Google Shape;472;p14" descr="A close-up of a logo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499" y="1072164"/>
            <a:ext cx="10803401" cy="5466559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247441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436161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003478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194991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712" cy="14088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flipV="1">
            <a:off x="7382717" y="3197046"/>
            <a:ext cx="1253091" cy="141498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cxnSpLocks/>
          </p:cNvCxnSpPr>
          <p:nvPr/>
        </p:nvCxnSpPr>
        <p:spPr>
          <a:xfrm rot="10800000" flipH="1">
            <a:off x="3742253" y="2330804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cxnSpLocks/>
            <a:endCxn id="109" idx="2"/>
          </p:cNvCxnSpPr>
          <p:nvPr/>
        </p:nvCxnSpPr>
        <p:spPr>
          <a:xfrm flipV="1">
            <a:off x="6015130" y="2007377"/>
            <a:ext cx="1896646" cy="30790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2007377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071899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223564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57995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274630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294911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612026"/>
            <a:ext cx="1359865" cy="475853"/>
            <a:chOff x="1619365" y="3585558"/>
            <a:chExt cx="1359865" cy="475853"/>
          </a:xfrm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084487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772082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781894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781894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781894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094299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203140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531524"/>
            <a:ext cx="1359865" cy="475853"/>
            <a:chOff x="5504294" y="566143"/>
            <a:chExt cx="1359865" cy="475853"/>
          </a:xfrm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860961"/>
            <a:ext cx="1359865" cy="475853"/>
            <a:chOff x="3059544" y="839193"/>
            <a:chExt cx="1359865" cy="475853"/>
          </a:xfrm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 </a:t>
              </a:r>
              <a:r>
                <a:rPr lang="en-US" sz="1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(Grid Edge Device)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964790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719611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78229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482077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094299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GED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2007377"/>
            <a:ext cx="724032" cy="118966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419044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860565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2885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084487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636892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1962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GEDs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  <a:endParaRPr sz="1800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shaving</a:t>
            </a:r>
            <a:endParaRPr sz="1800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  <a:endParaRPr sz="1800" dirty="0">
              <a:solidFill>
                <a:srgbClr val="4472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" descr="A close-up of a 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flipV="1">
            <a:off x="9555567" y="1072164"/>
            <a:ext cx="0" cy="32398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cxnSpLocks/>
            <a:endCxn id="122" idx="2"/>
          </p:cNvCxnSpPr>
          <p:nvPr/>
        </p:nvCxnSpPr>
        <p:spPr>
          <a:xfrm flipV="1">
            <a:off x="4342555" y="6188067"/>
            <a:ext cx="0" cy="29598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5927423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084423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338895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044996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651442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225317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flipV="1">
            <a:off x="4414340" y="1072164"/>
            <a:ext cx="0" cy="31706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203140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2128038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2132006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cxnSpLocks/>
            <a:stCxn id="163" idx="0"/>
          </p:cNvCxnSpPr>
          <p:nvPr/>
        </p:nvCxnSpPr>
        <p:spPr>
          <a:xfrm flipV="1">
            <a:off x="2840594" y="1072164"/>
            <a:ext cx="1" cy="78840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400596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308045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302262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31531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071899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069642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249803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24543" y="6261724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 dirty="0"/>
          </a:p>
        </p:txBody>
      </p:sp>
      <p:sp>
        <p:nvSpPr>
          <p:cNvPr id="210" name="Google Shape;210;p1"/>
          <p:cNvSpPr txBox="1"/>
          <p:nvPr/>
        </p:nvSpPr>
        <p:spPr>
          <a:xfrm rot="196632">
            <a:off x="5121115" y="4492518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 dirty="0"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411670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964127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flipV="1">
            <a:off x="5842572" y="1072164"/>
            <a:ext cx="11947" cy="34366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533869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model to ensure interaction between Grid Edge Devices</a:t>
            </a:r>
            <a:endParaRPr sz="2400" b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model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5056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3 types of interaction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2"/>
          <p:cNvSpPr txBox="1"/>
          <p:nvPr/>
        </p:nvSpPr>
        <p:spPr>
          <a:xfrm>
            <a:off x="1171501" y="3435225"/>
            <a:ext cx="352724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Peak shaving</a:t>
            </a:r>
            <a:endParaRPr dirty="0"/>
          </a:p>
        </p:txBody>
      </p:sp>
      <p:sp>
        <p:nvSpPr>
          <p:cNvPr id="234" name="Google Shape;234;p2"/>
          <p:cNvSpPr txBox="1"/>
          <p:nvPr/>
        </p:nvSpPr>
        <p:spPr>
          <a:xfrm>
            <a:off x="1062159" y="812392"/>
            <a:ext cx="308432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Exchanging energy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pic>
        <p:nvPicPr>
          <p:cNvPr id="236" name="Google Shape;236;p2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"/>
          <p:cNvSpPr txBox="1"/>
          <p:nvPr/>
        </p:nvSpPr>
        <p:spPr>
          <a:xfrm>
            <a:off x="6483203" y="3435230"/>
            <a:ext cx="366573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Gossip Learning</a:t>
            </a:r>
            <a:endParaRPr dirty="0"/>
          </a:p>
        </p:txBody>
      </p:sp>
      <p:pic>
        <p:nvPicPr>
          <p:cNvPr id="239" name="Google Shape;23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599" y="796262"/>
            <a:ext cx="4203053" cy="253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956925"/>
            <a:ext cx="5427616" cy="27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416135-07CB-44DF-5F4C-6FD235997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3203" y="3855728"/>
            <a:ext cx="4781828" cy="2929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/>
      <p:bldP spid="234" grpId="0"/>
      <p:bldP spid="2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4" descr="Une image contenant texte, clipart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4</a:t>
            </a:fld>
            <a:endParaRPr sz="800"/>
          </a:p>
        </p:txBody>
      </p:sp>
      <p:pic>
        <p:nvPicPr>
          <p:cNvPr id="250" name="Google Shape;250;p4" descr="A close-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34fc85565_6_13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734fc85565_6_13"/>
          <p:cNvSpPr txBox="1"/>
          <p:nvPr/>
        </p:nvSpPr>
        <p:spPr>
          <a:xfrm>
            <a:off x="1345623" y="253597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model: some results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734fc85565_6_13"/>
          <p:cNvSpPr txBox="1"/>
          <p:nvPr/>
        </p:nvSpPr>
        <p:spPr>
          <a:xfrm>
            <a:off x="1162928" y="3682805"/>
            <a:ext cx="609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 accuracy when using gossip learning:</a:t>
            </a:r>
            <a:endParaRPr/>
          </a:p>
        </p:txBody>
      </p:sp>
      <p:sp>
        <p:nvSpPr>
          <p:cNvPr id="260" name="Google Shape;260;g2734fc85565_6_13"/>
          <p:cNvSpPr txBox="1"/>
          <p:nvPr/>
        </p:nvSpPr>
        <p:spPr>
          <a:xfrm>
            <a:off x="1062159" y="812392"/>
            <a:ext cx="6096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Maximal response time to meet demands for electricity: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2734fc85565_6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9736" y="1175033"/>
            <a:ext cx="7442400" cy="250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734fc85565_6_13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5</a:t>
            </a:fld>
            <a:endParaRPr sz="800"/>
          </a:p>
        </p:txBody>
      </p:sp>
      <p:pic>
        <p:nvPicPr>
          <p:cNvPr id="263" name="Google Shape;263;g2734fc85565_6_13" descr="A close-up of a 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734fc85565_6_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6760" y="437903"/>
            <a:ext cx="462019" cy="248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2734fc85565_6_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51819" y="4046488"/>
            <a:ext cx="4345800" cy="25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g2734fc85565_6_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683176" y="4014445"/>
            <a:ext cx="4345800" cy="26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3"/>
          <p:cNvGraphicFramePr/>
          <p:nvPr/>
        </p:nvGraphicFramePr>
        <p:xfrm>
          <a:off x="1171500" y="850732"/>
          <a:ext cx="10792950" cy="4272265"/>
        </p:xfrm>
        <a:graphic>
          <a:graphicData uri="http://schemas.openxmlformats.org/drawingml/2006/table">
            <a:tbl>
              <a:tblPr firstRow="1" bandRow="1">
                <a:noFill/>
                <a:tableStyleId>{1B3AC1A1-F909-45EC-9DB6-D246E2EC7D00}</a:tableStyleId>
              </a:tblPr>
              <a:tblGrid>
                <a:gridCol w="71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4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825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/>
                        <a:t>State of progress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750">
                <a:tc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solidFill>
                            <a:schemeClr val="lt1"/>
                          </a:solidFill>
                        </a:rPr>
                        <a:t>Defined</a:t>
                      </a:r>
                      <a:endParaRPr sz="13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Implemented</a:t>
                      </a:r>
                      <a:endParaRPr sz="13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Evaluated</a:t>
                      </a:r>
                      <a:endParaRPr sz="13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>
                          <a:solidFill>
                            <a:schemeClr val="lt1"/>
                          </a:solidFill>
                        </a:rPr>
                        <a:t>Revised</a:t>
                      </a:r>
                      <a:endParaRPr sz="1300"/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Coordination model/platform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 twins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producer, consumer, learning agent, regulator </a:t>
                      </a:r>
                      <a:endParaRPr/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algorithms for establishing contracts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Light version of the coordination platform that can run on a Raspberry Pi device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Real-life scenarios using real data from “Les Vergers” Living Lab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Crisis scenarios (1) : over-production/consumption, urgent demand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4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Crisis scenarios (2) : tragedy of the common, Shortage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gossip based federated learning using the platform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of social acceptance by design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50" marR="91450" marT="45725" marB="45725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73" name="Google Shape;273;p3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status: done + ongoing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graphicFrame>
        <p:nvGraphicFramePr>
          <p:cNvPr id="276" name="Google Shape;276;p3"/>
          <p:cNvGraphicFramePr/>
          <p:nvPr/>
        </p:nvGraphicFramePr>
        <p:xfrm>
          <a:off x="6994899" y="6280523"/>
          <a:ext cx="4969550" cy="323875"/>
        </p:xfrm>
        <a:graphic>
          <a:graphicData uri="http://schemas.openxmlformats.org/drawingml/2006/table">
            <a:tbl>
              <a:tblPr firstRow="1" bandRow="1">
                <a:noFill/>
                <a:tableStyleId>{1B3AC1A1-F909-45EC-9DB6-D246E2EC7D00}</a:tableStyleId>
              </a:tblPr>
              <a:tblGrid>
                <a:gridCol w="4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rgbClr val="7F7F7F"/>
                          </a:solidFill>
                        </a:rPr>
                        <a:t>not started</a:t>
                      </a:r>
                      <a:endParaRPr sz="12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>
                          <a:solidFill>
                            <a:schemeClr val="accent2"/>
                          </a:solidFill>
                        </a:rPr>
                        <a:t>on going</a:t>
                      </a:r>
                      <a:endParaRPr sz="1200"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rgbClr val="00B050"/>
                          </a:solidFill>
                        </a:rPr>
                        <a:t>completed</a:t>
                      </a:r>
                      <a:endParaRPr sz="120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7" name="Google Shape;277;p3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08" y="4080350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588" y="4110287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751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 txBox="1">
            <a:spLocks noGrp="1"/>
          </p:cNvSpPr>
          <p:nvPr>
            <p:ph type="title"/>
          </p:nvPr>
        </p:nvSpPr>
        <p:spPr>
          <a:xfrm>
            <a:off x="1345623" y="301381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coordination model and platform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297575" y="1046440"/>
            <a:ext cx="3522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a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twins,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virtual environment (tuple space)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laws.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sp>
        <p:nvSpPr>
          <p:cNvPr id="291" name="Google Shape;291;p5"/>
          <p:cNvSpPr/>
          <p:nvPr/>
        </p:nvSpPr>
        <p:spPr>
          <a:xfrm>
            <a:off x="520493" y="4316361"/>
            <a:ext cx="2201100" cy="1434388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40779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10045270" y="4316361"/>
            <a:ext cx="1994590" cy="1464326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5" descr="A close-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1367398" y="285731"/>
            <a:ext cx="9320267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Coordination platform and digital twins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279525" y="1006567"/>
            <a:ext cx="43923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igital twins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agents' behaviours 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agent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279529" y="5564668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self-adaptive g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eneration of supply contracts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producers and consumers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8</a:t>
            </a:fld>
            <a:endParaRPr sz="800"/>
          </a:p>
        </p:txBody>
      </p:sp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49" y="2509144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2196" y="1006567"/>
            <a:ext cx="7268831" cy="555940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"/>
          <p:cNvSpPr txBox="1"/>
          <p:nvPr/>
        </p:nvSpPr>
        <p:spPr>
          <a:xfrm>
            <a:off x="154657" y="6543211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Progress  report, February 2024</a:t>
            </a:r>
            <a:endParaRPr/>
          </a:p>
        </p:txBody>
      </p:sp>
      <p:sp>
        <p:nvSpPr>
          <p:cNvPr id="309" name="Google Shape;309;p6"/>
          <p:cNvSpPr txBox="1"/>
          <p:nvPr/>
        </p:nvSpPr>
        <p:spPr>
          <a:xfrm>
            <a:off x="154657" y="4329144"/>
            <a:ext cx="4392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act autonomously,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adapt, organize, and make decisions according to the situation.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6" descr="A close-up of a 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1345625" y="259994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973885" y="871825"/>
            <a:ext cx="6921300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“Chain” topology  with 4 nodes(1 or 2 neighbours by node)</a:t>
            </a:r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9</a:t>
            </a:fld>
            <a:endParaRPr sz="800"/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7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331" name="Google Shape;331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334" name="Google Shape;334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7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337" name="Google Shape;337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7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340" name="Google Shape;340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7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7" descr="A close-up of a logo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44073" y="69143"/>
            <a:ext cx="836225" cy="29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6760" y="437903"/>
            <a:ext cx="462018" cy="24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Widescreen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Method: coordination model and platform </vt:lpstr>
      <vt:lpstr>Method: Coordination platform and digital twins</vt:lpstr>
      <vt:lpstr>Tuning of the coordination platform to match with the living lab configuration</vt:lpstr>
      <vt:lpstr>PowerPoint Presentation</vt:lpstr>
      <vt:lpstr>PowerPoint Presentation</vt:lpstr>
      <vt:lpstr>Adaption of the platform for Raspberry pi-3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26</cp:revision>
  <dcterms:created xsi:type="dcterms:W3CDTF">2023-01-12T17:07:06Z</dcterms:created>
  <dcterms:modified xsi:type="dcterms:W3CDTF">2024-08-29T08:17:10Z</dcterms:modified>
</cp:coreProperties>
</file>