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4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FD2F6-3E01-4147-9823-259F9E6AC9FB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6F6B7-1A91-4FE6-9DD7-4EB5F9A078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681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3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F524-B103-E3B5-0415-8F4D5958E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FC562-5A25-CACA-0F23-AF07A71DF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0C4A-2B0F-31B7-34D4-C1F891DA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E91C-06D3-0298-E684-0975D2A9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4CC0-6395-FE46-97A4-57274E2D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75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BFFE-41AA-474A-0ACB-84B6F13E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6EB62-0E9B-7598-A70B-9425ADAA6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64E4-2CC7-F446-F3D2-BAD26DAE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35D7-1976-81F4-CFE4-6A0528FD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C5A0-8548-0E83-6846-D85F8336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82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6BC53-03C1-EFB2-6963-38B2ADB7C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9A913-CB09-C157-54FC-7D197BDD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2BD4-79A7-EEFC-085C-A956E672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469C-CAB6-D9DF-86C6-5F53FB90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00B6-A2D1-6AF4-1842-D10D3E9B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83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CF73-3100-A514-35BF-93C49882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B03C-AB80-3290-8462-D52D0D3B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35C4-93A0-96A3-D8DF-2C47A4EB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2E3E-F46E-F572-44B4-91F68906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E5C7-AC79-65D0-2710-07C2838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545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17B5-4F21-512F-E3C4-892DB9C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E1D61-60DE-2BC1-668D-F1673304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359F-43C5-F7B6-746F-D21F6532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FD6F-9949-762A-B673-946D4A99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5EC8-3870-5205-5481-41E95094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777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CC71-EEE0-5A40-B121-4DDF2B02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2BED-E35D-213C-3345-93EC7404C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D1972-8D4E-90D4-ED9B-C6A821C4D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C179-D218-A5A9-F417-0BF6F28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F083F-E7D7-00FB-5227-4EE33ECE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D6B28-1CB8-2D2D-5AF2-70C295E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949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D00-AD57-477D-D72C-1760877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2A83-398E-E662-C70A-653DEB37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F786A-9085-7138-B420-9E09D105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01796-6CA2-C0E9-7CA4-B8050037B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9C5D2-B158-8DC2-99A3-742D47038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B8164-F992-3FE0-56AE-D7924CA3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47B4-B4BE-C065-ED2C-2D48995F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25C9F-770F-1576-90E5-C34426AC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61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1B7-CCC8-49DA-1C50-7993225B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4EE4A-CBFB-A6D2-45AD-C605263D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FAD45-F2AA-5621-8ED4-E6B70058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F8225-EB70-CD79-7751-D33EEBFB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063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1FBDE-C6B4-1816-D331-9360250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5C4F0-2689-FB98-049C-AF4D7858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1BE79-F2AF-9716-02EE-78B3D9D9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04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510D-FFF3-52DC-2B81-EF472654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9D59-4C5D-C918-AB3D-C47884D8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339D4-7812-9809-31D1-C30201A2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6480-B06F-2CC9-CD3A-451186AD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9E12-F3BD-A761-C704-4528337C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CAD6F-85BF-B793-EC75-D7517677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370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8B7A-A5B3-DE37-1ADE-1D933963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A0ACD-58E6-2B68-59B6-44173A6BC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EE86E-0896-F023-C023-0FF288FB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89840-5DBC-1954-2454-49ACF9D9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2F560-EA27-F1BA-BD9D-FDE58DAD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28A3-85B1-A6B4-17E5-7471198E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66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B0594-D64E-FD04-0803-99867324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866F-5060-8654-262F-3AD3D8F78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55FC-0AC5-6639-5BF1-AE287A1D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149FC-F8F8-40B9-A4E7-6192BDC0D610}" type="datetimeFigureOut">
              <a:rPr lang="en-CH" smtClean="0"/>
              <a:t>05/09/2024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3B696-6E64-6103-1059-15110E89C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33AA3-7733-2023-9A0F-461E853D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9CA4B-D380-41B2-9C58-1A6FB36A62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079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8;p1">
            <a:extLst>
              <a:ext uri="{FF2B5EF4-FFF2-40B4-BE49-F238E27FC236}">
                <a16:creationId xmlns:a16="http://schemas.microsoft.com/office/drawing/2014/main" id="{342622E0-5877-9CEF-F6F6-43A864B868E1}"/>
              </a:ext>
            </a:extLst>
          </p:cNvPr>
          <p:cNvSpPr/>
          <p:nvPr/>
        </p:nvSpPr>
        <p:spPr>
          <a:xfrm>
            <a:off x="280840" y="2897762"/>
            <a:ext cx="7251527" cy="3710082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D930F-C8B4-7DFB-3391-B9ED4FB75973}"/>
              </a:ext>
            </a:extLst>
          </p:cNvPr>
          <p:cNvSpPr/>
          <p:nvPr/>
        </p:nvSpPr>
        <p:spPr>
          <a:xfrm>
            <a:off x="903647" y="3133725"/>
            <a:ext cx="6346897" cy="27379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C0B87-63DF-9BE5-BA3A-14A827EF8AA9}"/>
              </a:ext>
            </a:extLst>
          </p:cNvPr>
          <p:cNvSpPr/>
          <p:nvPr/>
        </p:nvSpPr>
        <p:spPr>
          <a:xfrm>
            <a:off x="2952046" y="4000724"/>
            <a:ext cx="3679665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3" name="ZoneTexte 21">
            <a:extLst>
              <a:ext uri="{FF2B5EF4-FFF2-40B4-BE49-F238E27FC236}">
                <a16:creationId xmlns:a16="http://schemas.microsoft.com/office/drawing/2014/main" id="{74AD35AD-6B20-FDBC-0E69-2C767511F00A}"/>
              </a:ext>
            </a:extLst>
          </p:cNvPr>
          <p:cNvSpPr txBox="1"/>
          <p:nvPr/>
        </p:nvSpPr>
        <p:spPr>
          <a:xfrm>
            <a:off x="4405526" y="5407186"/>
            <a:ext cx="300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Coordination platform</a:t>
            </a: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Federated Learning : zoom on a Grid </a:t>
            </a:r>
            <a:r>
              <a:rPr lang="en-GB" sz="2400" b="1">
                <a:latin typeface="Arial"/>
                <a:ea typeface="Arial"/>
                <a:cs typeface="Arial"/>
                <a:sym typeface="Arial"/>
              </a:rPr>
              <a:t>Edge Device (V2)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235;p7">
            <a:extLst>
              <a:ext uri="{FF2B5EF4-FFF2-40B4-BE49-F238E27FC236}">
                <a16:creationId xmlns:a16="http://schemas.microsoft.com/office/drawing/2014/main" id="{A577A5CF-00AB-DAAE-A5F1-B67CB6DEF7CE}"/>
              </a:ext>
            </a:extLst>
          </p:cNvPr>
          <p:cNvCxnSpPr>
            <a:cxnSpLocks/>
          </p:cNvCxnSpPr>
          <p:nvPr/>
        </p:nvCxnSpPr>
        <p:spPr>
          <a:xfrm flipV="1">
            <a:off x="5141274" y="2140713"/>
            <a:ext cx="1906992" cy="177294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35;p7">
            <a:extLst>
              <a:ext uri="{FF2B5EF4-FFF2-40B4-BE49-F238E27FC236}">
                <a16:creationId xmlns:a16="http://schemas.microsoft.com/office/drawing/2014/main" id="{279FC863-2466-820D-37D9-468C9A1D911C}"/>
              </a:ext>
            </a:extLst>
          </p:cNvPr>
          <p:cNvCxnSpPr>
            <a:cxnSpLocks/>
          </p:cNvCxnSpPr>
          <p:nvPr/>
        </p:nvCxnSpPr>
        <p:spPr>
          <a:xfrm flipH="1" flipV="1">
            <a:off x="4232223" y="2185672"/>
            <a:ext cx="174468" cy="171772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35;p7">
            <a:extLst>
              <a:ext uri="{FF2B5EF4-FFF2-40B4-BE49-F238E27FC236}">
                <a16:creationId xmlns:a16="http://schemas.microsoft.com/office/drawing/2014/main" id="{F9DB6506-AF4C-5268-B5B8-E715297EA0FA}"/>
              </a:ext>
            </a:extLst>
          </p:cNvPr>
          <p:cNvCxnSpPr>
            <a:cxnSpLocks/>
          </p:cNvCxnSpPr>
          <p:nvPr/>
        </p:nvCxnSpPr>
        <p:spPr>
          <a:xfrm flipH="1" flipV="1">
            <a:off x="1311490" y="2177496"/>
            <a:ext cx="2162320" cy="17666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1E2D107-1FA0-8A53-F71C-0BC66AA42F63}"/>
              </a:ext>
            </a:extLst>
          </p:cNvPr>
          <p:cNvSpPr txBox="1"/>
          <p:nvPr/>
        </p:nvSpPr>
        <p:spPr>
          <a:xfrm rot="19044132">
            <a:off x="5606338" y="2538960"/>
            <a:ext cx="130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7EF921-BBA9-C7EA-10AD-571F79531AAD}"/>
              </a:ext>
            </a:extLst>
          </p:cNvPr>
          <p:cNvSpPr txBox="1"/>
          <p:nvPr/>
        </p:nvSpPr>
        <p:spPr>
          <a:xfrm rot="19092076">
            <a:off x="5829031" y="2758404"/>
            <a:ext cx="1391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GED N Model weights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E63607-086D-047E-832C-9CBC9AD8673C}"/>
              </a:ext>
            </a:extLst>
          </p:cNvPr>
          <p:cNvSpPr txBox="1"/>
          <p:nvPr/>
        </p:nvSpPr>
        <p:spPr>
          <a:xfrm rot="2423437">
            <a:off x="2105090" y="3088133"/>
            <a:ext cx="1581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GED 1 Model weights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1DA67C-5F7F-D490-B3DC-CFA03E6BBB9C}"/>
              </a:ext>
            </a:extLst>
          </p:cNvPr>
          <p:cNvSpPr txBox="1"/>
          <p:nvPr/>
        </p:nvSpPr>
        <p:spPr>
          <a:xfrm rot="5000911">
            <a:off x="3477507" y="2750852"/>
            <a:ext cx="128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7FE1D-4BD9-3385-E6B1-02F895C5DFB7}"/>
              </a:ext>
            </a:extLst>
          </p:cNvPr>
          <p:cNvSpPr txBox="1"/>
          <p:nvPr/>
        </p:nvSpPr>
        <p:spPr>
          <a:xfrm rot="5097124">
            <a:off x="3827000" y="3170041"/>
            <a:ext cx="13577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GED 2 Model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/>
              <p:nvPr/>
            </p:nvSpPr>
            <p:spPr>
              <a:xfrm>
                <a:off x="3912747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47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t="-3333" b="-16667"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/>
              <p:nvPr/>
            </p:nvSpPr>
            <p:spPr>
              <a:xfrm>
                <a:off x="4387322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22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t="-3448" b="-20690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/>
              <p:nvPr/>
            </p:nvSpPr>
            <p:spPr>
              <a:xfrm>
                <a:off x="4858327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327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t="-3333" b="-16667"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/>
              <p:nvPr/>
            </p:nvSpPr>
            <p:spPr>
              <a:xfrm>
                <a:off x="3536359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solidFill>
                <a:srgbClr val="FF8181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ea typeface="Calibri"/>
                    <a:cs typeface="Calibri"/>
                    <a:sym typeface="Calibri"/>
                  </a:rPr>
                  <a:t>k</a:t>
                </a:r>
                <a:endParaRPr lang="en-GB" sz="1400" dirty="0">
                  <a:sym typeface="Arial"/>
                </a:endParaRPr>
              </a:p>
            </p:txBody>
          </p:sp>
        </mc:Choice>
        <mc:Fallback xmlns="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59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 t="-7407" b="-25926"/>
                </a:stretch>
              </a:blip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A2D7978-CC65-B45B-F851-9FEDBBF0F389}"/>
              </a:ext>
            </a:extLst>
          </p:cNvPr>
          <p:cNvSpPr/>
          <p:nvPr/>
        </p:nvSpPr>
        <p:spPr>
          <a:xfrm rot="5400000">
            <a:off x="4420598" y="3439182"/>
            <a:ext cx="108055" cy="191481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CCE92-EE4B-C351-7E1E-47C380C0B590}"/>
              </a:ext>
            </a:extLst>
          </p:cNvPr>
          <p:cNvSpPr txBox="1"/>
          <p:nvPr/>
        </p:nvSpPr>
        <p:spPr>
          <a:xfrm>
            <a:off x="491296" y="6046657"/>
            <a:ext cx="203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cs typeface="Arial" panose="020B0604020202020204" pitchFamily="34" charset="0"/>
              </a:rPr>
              <a:t>Edge device</a:t>
            </a:r>
          </a:p>
        </p:txBody>
      </p:sp>
      <p:pic>
        <p:nvPicPr>
          <p:cNvPr id="4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157A5A1-0732-E727-AF8E-2ED96C9184B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37164" y="4088784"/>
            <a:ext cx="444848" cy="4928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D1E17F1-412D-BB17-419D-6FCB806EFB2C}"/>
              </a:ext>
            </a:extLst>
          </p:cNvPr>
          <p:cNvSpPr/>
          <p:nvPr/>
        </p:nvSpPr>
        <p:spPr>
          <a:xfrm>
            <a:off x="2645125" y="5964323"/>
            <a:ext cx="2451166" cy="557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Forecasting</a:t>
            </a:r>
          </a:p>
          <a:p>
            <a:r>
              <a:rPr lang="en-GB" dirty="0">
                <a:solidFill>
                  <a:schemeClr val="tx1"/>
                </a:solidFill>
              </a:rPr>
              <a:t>service</a:t>
            </a:r>
          </a:p>
        </p:txBody>
      </p:sp>
      <p:pic>
        <p:nvPicPr>
          <p:cNvPr id="59" name="Picture 58" descr="A logo of a network&#10;&#10;Description automatically generated">
            <a:extLst>
              <a:ext uri="{FF2B5EF4-FFF2-40B4-BE49-F238E27FC236}">
                <a16:creationId xmlns:a16="http://schemas.microsoft.com/office/drawing/2014/main" id="{78E3530F-F959-4437-3BD0-F0AFDFCB7A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7444" y="6088846"/>
            <a:ext cx="288082" cy="288082"/>
          </a:xfrm>
          <a:prstGeom prst="rect">
            <a:avLst/>
          </a:prstGeom>
        </p:spPr>
      </p:pic>
      <p:cxnSp>
        <p:nvCxnSpPr>
          <p:cNvPr id="62" name="Connecteur droit avec flèche 68">
            <a:extLst>
              <a:ext uri="{FF2B5EF4-FFF2-40B4-BE49-F238E27FC236}">
                <a16:creationId xmlns:a16="http://schemas.microsoft.com/office/drawing/2014/main" id="{34190A08-5E86-A092-B49C-F7159599849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680715" y="5743403"/>
            <a:ext cx="0" cy="25416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92DF3-839B-FF48-F94D-7629382B78C3}"/>
              </a:ext>
            </a:extLst>
          </p:cNvPr>
          <p:cNvSpPr/>
          <p:nvPr/>
        </p:nvSpPr>
        <p:spPr>
          <a:xfrm>
            <a:off x="2962798" y="5359976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7" name="Arrow: Bent 66">
            <a:extLst>
              <a:ext uri="{FF2B5EF4-FFF2-40B4-BE49-F238E27FC236}">
                <a16:creationId xmlns:a16="http://schemas.microsoft.com/office/drawing/2014/main" id="{085D5697-E278-ED23-B015-9D52AEAA0319}"/>
              </a:ext>
            </a:extLst>
          </p:cNvPr>
          <p:cNvSpPr/>
          <p:nvPr/>
        </p:nvSpPr>
        <p:spPr>
          <a:xfrm flipH="1" flipV="1">
            <a:off x="3871174" y="4733313"/>
            <a:ext cx="649804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id="{C03728FA-1069-A801-EB2E-0FEC72B57AC5}"/>
              </a:ext>
            </a:extLst>
          </p:cNvPr>
          <p:cNvSpPr/>
          <p:nvPr/>
        </p:nvSpPr>
        <p:spPr>
          <a:xfrm rot="10800000" flipH="1" flipV="1">
            <a:off x="3421778" y="4250531"/>
            <a:ext cx="104065" cy="1156548"/>
          </a:xfrm>
          <a:prstGeom prst="bentArrow">
            <a:avLst>
              <a:gd name="adj1" fmla="val 1105"/>
              <a:gd name="adj2" fmla="val 24001"/>
              <a:gd name="adj3" fmla="val 50000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ZoneTexte 21">
            <a:extLst>
              <a:ext uri="{FF2B5EF4-FFF2-40B4-BE49-F238E27FC236}">
                <a16:creationId xmlns:a16="http://schemas.microsoft.com/office/drawing/2014/main" id="{8B84D608-CA74-ADEE-F8C2-31136E6BB0FB}"/>
              </a:ext>
            </a:extLst>
          </p:cNvPr>
          <p:cNvSpPr txBox="1"/>
          <p:nvPr/>
        </p:nvSpPr>
        <p:spPr>
          <a:xfrm>
            <a:off x="5287019" y="4561532"/>
            <a:ext cx="146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</a:t>
            </a:r>
          </a:p>
        </p:txBody>
      </p:sp>
      <p:pic>
        <p:nvPicPr>
          <p:cNvPr id="5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27C655C2-C283-2F62-830B-FBEF55C9015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25774" y="4862459"/>
            <a:ext cx="273657" cy="3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2EF6CEC-F8AD-3050-FDE7-DBAA5310D760}"/>
              </a:ext>
            </a:extLst>
          </p:cNvPr>
          <p:cNvSpPr txBox="1"/>
          <p:nvPr/>
        </p:nvSpPr>
        <p:spPr>
          <a:xfrm>
            <a:off x="4184394" y="6024292"/>
            <a:ext cx="102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25DEE5-650A-5636-22FC-01AF5C0792C8}"/>
              </a:ext>
            </a:extLst>
          </p:cNvPr>
          <p:cNvSpPr txBox="1"/>
          <p:nvPr/>
        </p:nvSpPr>
        <p:spPr>
          <a:xfrm>
            <a:off x="2345520" y="5359976"/>
            <a:ext cx="97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cs typeface="Arial" panose="020B0604020202020204" pitchFamily="34" charset="0"/>
              </a:rPr>
              <a:t>Model weights</a:t>
            </a:r>
          </a:p>
        </p:txBody>
      </p:sp>
      <p:pic>
        <p:nvPicPr>
          <p:cNvPr id="19" name="Google Shape;175;p22">
            <a:extLst>
              <a:ext uri="{FF2B5EF4-FFF2-40B4-BE49-F238E27FC236}">
                <a16:creationId xmlns:a16="http://schemas.microsoft.com/office/drawing/2014/main" id="{8E0698ED-F4A1-E559-FF95-0EF4BCBFBF5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475720" y="147913"/>
            <a:ext cx="436749" cy="442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36;g24e9f82cf36_0_16">
            <a:extLst>
              <a:ext uri="{FF2B5EF4-FFF2-40B4-BE49-F238E27FC236}">
                <a16:creationId xmlns:a16="http://schemas.microsoft.com/office/drawing/2014/main" id="{D7C73F20-C0FB-5826-9297-431B809D7247}"/>
              </a:ext>
            </a:extLst>
          </p:cNvPr>
          <p:cNvSpPr txBox="1"/>
          <p:nvPr/>
        </p:nvSpPr>
        <p:spPr>
          <a:xfrm>
            <a:off x="7891013" y="4149399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All GED learning models have the </a:t>
            </a:r>
            <a:r>
              <a:rPr lang="en-GB" sz="2000" dirty="0">
                <a:solidFill>
                  <a:srgbClr val="FF0000"/>
                </a:solidFill>
              </a:rPr>
              <a:t>same structure</a:t>
            </a:r>
            <a:r>
              <a:rPr lang="en-GB" sz="2000" dirty="0"/>
              <a:t>.</a:t>
            </a:r>
          </a:p>
        </p:txBody>
      </p:sp>
      <p:sp>
        <p:nvSpPr>
          <p:cNvPr id="92" name="Google Shape;213;p7">
            <a:extLst>
              <a:ext uri="{FF2B5EF4-FFF2-40B4-BE49-F238E27FC236}">
                <a16:creationId xmlns:a16="http://schemas.microsoft.com/office/drawing/2014/main" id="{82AF4A22-DC88-1A07-DC6B-F4DCA2077F67}"/>
              </a:ext>
            </a:extLst>
          </p:cNvPr>
          <p:cNvSpPr/>
          <p:nvPr/>
        </p:nvSpPr>
        <p:spPr>
          <a:xfrm>
            <a:off x="4232223" y="4493426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>
                <a:latin typeface="+mj-lt"/>
                <a:ea typeface="Calibri"/>
                <a:cs typeface="Calibri"/>
                <a:sym typeface="Calibri"/>
              </a:rPr>
              <a:t>j+1</a:t>
            </a:r>
            <a:r>
              <a:rPr lang="en-GB" sz="800" i="0" baseline="30000" dirty="0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sp>
        <p:nvSpPr>
          <p:cNvPr id="100" name="Google Shape;213;p7">
            <a:extLst>
              <a:ext uri="{FF2B5EF4-FFF2-40B4-BE49-F238E27FC236}">
                <a16:creationId xmlns:a16="http://schemas.microsoft.com/office/drawing/2014/main" id="{730384E9-838F-3A4E-7905-4295C694D404}"/>
              </a:ext>
            </a:extLst>
          </p:cNvPr>
          <p:cNvSpPr/>
          <p:nvPr/>
        </p:nvSpPr>
        <p:spPr>
          <a:xfrm>
            <a:off x="3285623" y="5420525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 err="1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 err="1">
                <a:latin typeface="+mj-lt"/>
                <a:ea typeface="Calibri"/>
                <a:cs typeface="Calibri"/>
                <a:sym typeface="Calibri"/>
              </a:rPr>
              <a:t>j</a:t>
            </a:r>
            <a:r>
              <a:rPr lang="en-GB" sz="800" i="0" baseline="30000" dirty="0" err="1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cxnSp>
        <p:nvCxnSpPr>
          <p:cNvPr id="74" name="Google Shape;235;p7">
            <a:extLst>
              <a:ext uri="{FF2B5EF4-FFF2-40B4-BE49-F238E27FC236}">
                <a16:creationId xmlns:a16="http://schemas.microsoft.com/office/drawing/2014/main" id="{D63EDD15-BB9F-D537-2B79-A2C65E45BAD9}"/>
              </a:ext>
            </a:extLst>
          </p:cNvPr>
          <p:cNvCxnSpPr>
            <a:cxnSpLocks/>
          </p:cNvCxnSpPr>
          <p:nvPr/>
        </p:nvCxnSpPr>
        <p:spPr>
          <a:xfrm flipH="1">
            <a:off x="4384744" y="3864355"/>
            <a:ext cx="826724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35;p7">
            <a:extLst>
              <a:ext uri="{FF2B5EF4-FFF2-40B4-BE49-F238E27FC236}">
                <a16:creationId xmlns:a16="http://schemas.microsoft.com/office/drawing/2014/main" id="{72916AA8-FA35-A56D-A447-A5C6008B1AEE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3473810" y="3944108"/>
            <a:ext cx="1697839" cy="251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CE3556C3-5699-FC3E-1E8B-0FDD9052551D}"/>
              </a:ext>
            </a:extLst>
          </p:cNvPr>
          <p:cNvCxnSpPr>
            <a:cxnSpLocks/>
          </p:cNvCxnSpPr>
          <p:nvPr/>
        </p:nvCxnSpPr>
        <p:spPr>
          <a:xfrm>
            <a:off x="4292730" y="2125327"/>
            <a:ext cx="218752" cy="20034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229;p7">
            <a:extLst>
              <a:ext uri="{FF2B5EF4-FFF2-40B4-BE49-F238E27FC236}">
                <a16:creationId xmlns:a16="http://schemas.microsoft.com/office/drawing/2014/main" id="{2FD8D08A-A8DC-DFA9-5959-B767A16C3F7B}"/>
              </a:ext>
            </a:extLst>
          </p:cNvPr>
          <p:cNvCxnSpPr>
            <a:cxnSpLocks/>
          </p:cNvCxnSpPr>
          <p:nvPr/>
        </p:nvCxnSpPr>
        <p:spPr>
          <a:xfrm flipH="1">
            <a:off x="5005659" y="2185672"/>
            <a:ext cx="2093310" cy="1943137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F57B31C9-6C29-D828-8932-B6D9E781024D}"/>
              </a:ext>
            </a:extLst>
          </p:cNvPr>
          <p:cNvCxnSpPr>
            <a:cxnSpLocks/>
          </p:cNvCxnSpPr>
          <p:nvPr/>
        </p:nvCxnSpPr>
        <p:spPr>
          <a:xfrm>
            <a:off x="1507827" y="2213036"/>
            <a:ext cx="2317645" cy="191577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" name="Arrow: U-Turn 65">
            <a:extLst>
              <a:ext uri="{FF2B5EF4-FFF2-40B4-BE49-F238E27FC236}">
                <a16:creationId xmlns:a16="http://schemas.microsoft.com/office/drawing/2014/main" id="{5BCA5D98-A769-97EA-919E-DECEB13C8DAD}"/>
              </a:ext>
            </a:extLst>
          </p:cNvPr>
          <p:cNvSpPr/>
          <p:nvPr/>
        </p:nvSpPr>
        <p:spPr>
          <a:xfrm rot="16200000" flipV="1">
            <a:off x="4719486" y="4049485"/>
            <a:ext cx="742301" cy="495097"/>
          </a:xfrm>
          <a:prstGeom prst="uturnArrow">
            <a:avLst>
              <a:gd name="adj1" fmla="val 291"/>
              <a:gd name="adj2" fmla="val 4189"/>
              <a:gd name="adj3" fmla="val 18469"/>
              <a:gd name="adj4" fmla="val 43750"/>
              <a:gd name="adj5" fmla="val 336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Google Shape;136;g24e9f82cf36_0_16">
            <a:extLst>
              <a:ext uri="{FF2B5EF4-FFF2-40B4-BE49-F238E27FC236}">
                <a16:creationId xmlns:a16="http://schemas.microsoft.com/office/drawing/2014/main" id="{33C8323E-C647-8472-CC22-A26BD0830D7A}"/>
              </a:ext>
            </a:extLst>
          </p:cNvPr>
          <p:cNvSpPr txBox="1"/>
          <p:nvPr/>
        </p:nvSpPr>
        <p:spPr>
          <a:xfrm>
            <a:off x="7900091" y="5701377"/>
            <a:ext cx="41901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Mechanism </a:t>
            </a:r>
            <a:r>
              <a:rPr lang="en-GB" sz="2000" dirty="0">
                <a:solidFill>
                  <a:srgbClr val="FF0000"/>
                </a:solidFill>
              </a:rPr>
              <a:t>generalised to any model</a:t>
            </a:r>
            <a:r>
              <a:rPr lang="en-GB" sz="2000" dirty="0"/>
              <a:t> : aggregation functions defined in learning model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6" name="Google Shape;136;g24e9f82cf36_0_16">
            <a:extLst>
              <a:ext uri="{FF2B5EF4-FFF2-40B4-BE49-F238E27FC236}">
                <a16:creationId xmlns:a16="http://schemas.microsoft.com/office/drawing/2014/main" id="{C98EF323-8A14-FE0F-52FF-189E7E0F43E6}"/>
              </a:ext>
            </a:extLst>
          </p:cNvPr>
          <p:cNvSpPr txBox="1"/>
          <p:nvPr/>
        </p:nvSpPr>
        <p:spPr>
          <a:xfrm>
            <a:off x="7902900" y="493912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Each GED manages model distribution and aggregation.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D8A27-191C-BFAC-CA58-A1B29C6517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47" name="Google Shape;140;g24e9f82cf36_0_16">
            <a:extLst>
              <a:ext uri="{FF2B5EF4-FFF2-40B4-BE49-F238E27FC236}">
                <a16:creationId xmlns:a16="http://schemas.microsoft.com/office/drawing/2014/main" id="{53EFD1DA-8BD0-8808-9FA5-7EE89AFE79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1</a:t>
            </a:fld>
            <a:endParaRPr lang="en-GB" sz="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913D5D-3707-A59A-928F-08A6D195644A}"/>
              </a:ext>
            </a:extLst>
          </p:cNvPr>
          <p:cNvSpPr/>
          <p:nvPr/>
        </p:nvSpPr>
        <p:spPr>
          <a:xfrm>
            <a:off x="1049691" y="3493758"/>
            <a:ext cx="1364651" cy="5211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5E1CEA2-EFA0-6D0C-4216-50B8A53FC03D}"/>
              </a:ext>
            </a:extLst>
          </p:cNvPr>
          <p:cNvSpPr/>
          <p:nvPr/>
        </p:nvSpPr>
        <p:spPr>
          <a:xfrm>
            <a:off x="1076466" y="4214252"/>
            <a:ext cx="1364651" cy="52043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BB9D17-FDFD-2D78-19C5-4B004D0338F4}"/>
              </a:ext>
            </a:extLst>
          </p:cNvPr>
          <p:cNvSpPr/>
          <p:nvPr/>
        </p:nvSpPr>
        <p:spPr>
          <a:xfrm>
            <a:off x="1081173" y="4964771"/>
            <a:ext cx="1364651" cy="51777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7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64D1E3F-4B0C-80C9-E6D3-C46D2FE2182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22550" y="3768593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EB45E66-9C9C-0397-D813-FD0BF0601AB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56608" y="4513977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5C504689-5428-93D4-73A8-72A7B58537F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68281" y="5246274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98;p1">
            <a:extLst>
              <a:ext uri="{FF2B5EF4-FFF2-40B4-BE49-F238E27FC236}">
                <a16:creationId xmlns:a16="http://schemas.microsoft.com/office/drawing/2014/main" id="{80800372-669C-D6E2-36AE-C51233C7AD3C}"/>
              </a:ext>
            </a:extLst>
          </p:cNvPr>
          <p:cNvSpPr/>
          <p:nvPr/>
        </p:nvSpPr>
        <p:spPr>
          <a:xfrm>
            <a:off x="974697" y="1442164"/>
            <a:ext cx="842126" cy="71449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231;p7">
            <a:extLst>
              <a:ext uri="{FF2B5EF4-FFF2-40B4-BE49-F238E27FC236}">
                <a16:creationId xmlns:a16="http://schemas.microsoft.com/office/drawing/2014/main" id="{A03E9D7A-9A7D-A9AF-9156-979642F96ECA}"/>
              </a:ext>
            </a:extLst>
          </p:cNvPr>
          <p:cNvSpPr txBox="1"/>
          <p:nvPr/>
        </p:nvSpPr>
        <p:spPr>
          <a:xfrm>
            <a:off x="5369944" y="1403623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43" name="Google Shape;136;g24e9f82cf36_0_16">
            <a:extLst>
              <a:ext uri="{FF2B5EF4-FFF2-40B4-BE49-F238E27FC236}">
                <a16:creationId xmlns:a16="http://schemas.microsoft.com/office/drawing/2014/main" id="{713C8494-65A7-B535-FAEE-FF1492845D1F}"/>
              </a:ext>
            </a:extLst>
          </p:cNvPr>
          <p:cNvSpPr txBox="1"/>
          <p:nvPr/>
        </p:nvSpPr>
        <p:spPr>
          <a:xfrm>
            <a:off x="1990713" y="1421439"/>
            <a:ext cx="1879995" cy="7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/>
              <a:t>Neighbouring Edge Devices</a:t>
            </a:r>
          </a:p>
        </p:txBody>
      </p:sp>
      <p:sp>
        <p:nvSpPr>
          <p:cNvPr id="147" name="Google Shape;98;p1">
            <a:extLst>
              <a:ext uri="{FF2B5EF4-FFF2-40B4-BE49-F238E27FC236}">
                <a16:creationId xmlns:a16="http://schemas.microsoft.com/office/drawing/2014/main" id="{585E7633-E1E1-27AD-1048-BF4220685811}"/>
              </a:ext>
            </a:extLst>
          </p:cNvPr>
          <p:cNvSpPr/>
          <p:nvPr/>
        </p:nvSpPr>
        <p:spPr>
          <a:xfrm>
            <a:off x="6581027" y="1437129"/>
            <a:ext cx="842126" cy="714491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98;p1">
            <a:extLst>
              <a:ext uri="{FF2B5EF4-FFF2-40B4-BE49-F238E27FC236}">
                <a16:creationId xmlns:a16="http://schemas.microsoft.com/office/drawing/2014/main" id="{A8310DDE-F1CA-1E90-AD14-DBA8F09EFD4E}"/>
              </a:ext>
            </a:extLst>
          </p:cNvPr>
          <p:cNvSpPr/>
          <p:nvPr/>
        </p:nvSpPr>
        <p:spPr>
          <a:xfrm>
            <a:off x="3915946" y="1437129"/>
            <a:ext cx="842126" cy="7144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36;g24e9f82cf36_0_16">
            <a:extLst>
              <a:ext uri="{FF2B5EF4-FFF2-40B4-BE49-F238E27FC236}">
                <a16:creationId xmlns:a16="http://schemas.microsoft.com/office/drawing/2014/main" id="{39534E80-810D-2CC7-E6A3-5DFB54726CD3}"/>
              </a:ext>
            </a:extLst>
          </p:cNvPr>
          <p:cNvSpPr txBox="1"/>
          <p:nvPr/>
        </p:nvSpPr>
        <p:spPr>
          <a:xfrm>
            <a:off x="7825974" y="3218036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leaning model weights: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CA4F9-3F40-CBD4-51E9-A7753F8E8258}"/>
              </a:ext>
            </a:extLst>
          </p:cNvPr>
          <p:cNvSpPr txBox="1"/>
          <p:nvPr/>
        </p:nvSpPr>
        <p:spPr>
          <a:xfrm rot="2353747">
            <a:off x="1530680" y="2982869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9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4" grpId="0"/>
      <p:bldP spid="33" grpId="0" animBg="1"/>
      <p:bldP spid="67" grpId="0" animBg="1"/>
      <p:bldP spid="20" grpId="0"/>
      <p:bldP spid="92" grpId="0" animBg="1"/>
      <p:bldP spid="66" grpId="0" animBg="1"/>
      <p:bldP spid="37" grpId="0"/>
      <p:bldP spid="46" grpId="0"/>
      <p:bldP spid="143" grpId="0"/>
      <p:bldP spid="150" grpId="0"/>
      <p:bldP spid="1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Gossip Federated Learning : zoom on a Grid Edge Device (V2)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Gossip Federated Learning : zoom on a Grid Edge Device (V2)</dc:title>
  <dc:creator>Philippe Glass</dc:creator>
  <cp:lastModifiedBy>Philippe Glass</cp:lastModifiedBy>
  <cp:revision>1</cp:revision>
  <dcterms:created xsi:type="dcterms:W3CDTF">2024-09-05T10:22:47Z</dcterms:created>
  <dcterms:modified xsi:type="dcterms:W3CDTF">2024-09-05T10:23:23Z</dcterms:modified>
</cp:coreProperties>
</file>