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8" r:id="rId6"/>
    <p:sldId id="297" r:id="rId7"/>
    <p:sldId id="303" r:id="rId8"/>
    <p:sldId id="299" r:id="rId9"/>
    <p:sldId id="298" r:id="rId10"/>
    <p:sldId id="300" r:id="rId11"/>
    <p:sldId id="301" r:id="rId12"/>
    <p:sldId id="302" r:id="rId13"/>
    <p:sldId id="269" r:id="rId14"/>
    <p:sldId id="278" r:id="rId15"/>
    <p:sldId id="272" r:id="rId16"/>
  </p:sldIdLst>
  <p:sldSz cx="12192000" cy="6858000"/>
  <p:notesSz cx="6858000" cy="9144000"/>
  <p:embeddedFontLst>
    <p:embeddedFont>
      <p:font typeface="Cambria Math" panose="02040503050406030204" pitchFamily="18" charset="0"/>
      <p:regular r:id="rId18"/>
    </p:embeddedFont>
    <p:embeddedFont>
      <p:font typeface="Noto Sans Symbols" panose="020B0604020202020204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glaOsRyXoLN19cnXBwK2wlaiSo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cts\smartgrids\energy2\tests\prediction_tot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cts\smartgrids\energy2\tests\prediction_tot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cts\smartgrids\energy2\tests\prediction_tot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projects\smartgrids\energy2\tests\prediction_tot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Learning</a:t>
            </a:r>
            <a:r>
              <a:rPr lang="en-US" baseline="0" dirty="0"/>
              <a:t> m</a:t>
            </a:r>
            <a:r>
              <a:rPr lang="en-US" dirty="0"/>
              <a:t>odel comparison for cluster prediction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Summary!$A$54</c:f>
              <c:strCache>
                <c:ptCount val="1"/>
                <c:pt idx="0">
                  <c:v>Markov Chains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Summary!$B$53:$G$53</c:f>
              <c:strCache>
                <c:ptCount val="6"/>
                <c:pt idx="0">
                  <c:v>Average</c:v>
                </c:pt>
                <c:pt idx="1">
                  <c:v>local learning</c:v>
                </c:pt>
                <c:pt idx="2">
                  <c:v>power_loss</c:v>
                </c:pt>
                <c:pt idx="3">
                  <c:v>min_loss</c:v>
                </c:pt>
                <c:pt idx="4">
                  <c:v>w_sampling_nb</c:v>
                </c:pt>
                <c:pt idx="5">
                  <c:v> dist_power_hist</c:v>
                </c:pt>
              </c:strCache>
            </c:strRef>
          </c:cat>
          <c:val>
            <c:numRef>
              <c:f>Summary!$B$54:$G$54</c:f>
              <c:numCache>
                <c:formatCode>0.00%</c:formatCode>
                <c:ptCount val="6"/>
                <c:pt idx="0">
                  <c:v>0.75051241890639475</c:v>
                </c:pt>
                <c:pt idx="1">
                  <c:v>0.74748660328435601</c:v>
                </c:pt>
                <c:pt idx="2">
                  <c:v>0.74591084337349389</c:v>
                </c:pt>
                <c:pt idx="3">
                  <c:v>0.75419999999999998</c:v>
                </c:pt>
                <c:pt idx="4">
                  <c:v>0.75290000000000001</c:v>
                </c:pt>
                <c:pt idx="5">
                  <c:v>0.75880000000000003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26-41A2-8F2C-F9A8697BE383}"/>
            </c:ext>
          </c:extLst>
        </c:ser>
        <c:ser>
          <c:idx val="2"/>
          <c:order val="1"/>
          <c:tx>
            <c:strRef>
              <c:f>Summary!$A$55</c:f>
              <c:strCache>
                <c:ptCount val="1"/>
                <c:pt idx="0">
                  <c:v>LSTM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cat>
            <c:strRef>
              <c:f>Summary!$B$53:$G$53</c:f>
              <c:strCache>
                <c:ptCount val="6"/>
                <c:pt idx="0">
                  <c:v>Average</c:v>
                </c:pt>
                <c:pt idx="1">
                  <c:v>local learning</c:v>
                </c:pt>
                <c:pt idx="2">
                  <c:v>power_loss</c:v>
                </c:pt>
                <c:pt idx="3">
                  <c:v>min_loss</c:v>
                </c:pt>
                <c:pt idx="4">
                  <c:v>w_sampling_nb</c:v>
                </c:pt>
                <c:pt idx="5">
                  <c:v> dist_power_hist</c:v>
                </c:pt>
              </c:strCache>
            </c:strRef>
          </c:cat>
          <c:val>
            <c:numRef>
              <c:f>Summary!$B$55:$G$55</c:f>
              <c:numCache>
                <c:formatCode>0.00%</c:formatCode>
                <c:ptCount val="6"/>
                <c:pt idx="0">
                  <c:v>0.88387458786587414</c:v>
                </c:pt>
                <c:pt idx="1">
                  <c:v>0.8643530120481927</c:v>
                </c:pt>
                <c:pt idx="2">
                  <c:v>0.89029999999999998</c:v>
                </c:pt>
                <c:pt idx="3">
                  <c:v>0.90029999999999999</c:v>
                </c:pt>
                <c:pt idx="4">
                  <c:v>0.89080000000000004</c:v>
                </c:pt>
                <c:pt idx="5">
                  <c:v>0.89980000000000004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26-41A2-8F2C-F9A8697BE3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83909424"/>
        <c:axId val="145574016"/>
      </c:barChart>
      <c:catAx>
        <c:axId val="158390942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45574016"/>
        <c:crosses val="autoZero"/>
        <c:auto val="1"/>
        <c:lblAlgn val="ctr"/>
        <c:lblOffset val="100"/>
        <c:noMultiLvlLbl val="0"/>
      </c:catAx>
      <c:valAx>
        <c:axId val="145574016"/>
        <c:scaling>
          <c:orientation val="minMax"/>
          <c:min val="0.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5839094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cluster prediction accuracy Markov chains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Summary!$B$23</c:f>
              <c:strCache>
                <c:ptCount val="1"/>
                <c:pt idx="0">
                  <c:v>Accuracy %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Summary!$A$24:$A$28</c:f>
              <c:strCache>
                <c:ptCount val="5"/>
                <c:pt idx="0">
                  <c:v>CLUSTER local learning</c:v>
                </c:pt>
                <c:pt idx="1">
                  <c:v>CLUSTER power_loss</c:v>
                </c:pt>
                <c:pt idx="2">
                  <c:v>CLUSTER min_loss</c:v>
                </c:pt>
                <c:pt idx="3">
                  <c:v>CLUSTER w_sampling_nb</c:v>
                </c:pt>
                <c:pt idx="4">
                  <c:v>CLUSTER dist_power_hist</c:v>
                </c:pt>
              </c:strCache>
            </c:strRef>
          </c:cat>
          <c:val>
            <c:numRef>
              <c:f>Summary!$B$24:$B$28</c:f>
              <c:numCache>
                <c:formatCode>0.00%</c:formatCode>
                <c:ptCount val="5"/>
                <c:pt idx="0">
                  <c:v>0.74748660328435601</c:v>
                </c:pt>
                <c:pt idx="1">
                  <c:v>0.74591084337349389</c:v>
                </c:pt>
                <c:pt idx="2">
                  <c:v>0.75419999999999998</c:v>
                </c:pt>
                <c:pt idx="3">
                  <c:v>0.75290000000000001</c:v>
                </c:pt>
                <c:pt idx="4">
                  <c:v>0.75880000000000003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B2-426D-903A-2516054562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04206400"/>
        <c:axId val="284398800"/>
      </c:barChart>
      <c:lineChart>
        <c:grouping val="standard"/>
        <c:varyColors val="0"/>
        <c:ser>
          <c:idx val="1"/>
          <c:order val="1"/>
          <c:tx>
            <c:strRef>
              <c:f>Summary!$C$23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rgbClr val="002060"/>
              </a:solidFill>
              <a:prstDash val="dash"/>
              <a:round/>
            </a:ln>
            <a:effectLst/>
          </c:spPr>
          <c:marker>
            <c:symbol val="none"/>
          </c:marker>
          <c:dLbls>
            <c:dLbl>
              <c:idx val="1"/>
              <c:layout>
                <c:manualLayout>
                  <c:x val="-7.0017504376094025E-2"/>
                  <c:y val="-8.1871345029239817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AVG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A4B2-426D-903A-25160545626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H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Summary!$C$24:$C$28</c:f>
              <c:numCache>
                <c:formatCode>0.00%</c:formatCode>
                <c:ptCount val="5"/>
                <c:pt idx="0">
                  <c:v>0.75051241890639475</c:v>
                </c:pt>
                <c:pt idx="1">
                  <c:v>0.75051241890639475</c:v>
                </c:pt>
                <c:pt idx="2">
                  <c:v>0.75051241890639475</c:v>
                </c:pt>
                <c:pt idx="3">
                  <c:v>0.75051241890639475</c:v>
                </c:pt>
                <c:pt idx="4">
                  <c:v>0.75051241890639475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4B2-426D-903A-2516054562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04206400"/>
        <c:axId val="284398800"/>
      </c:lineChart>
      <c:catAx>
        <c:axId val="1504206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284398800"/>
        <c:crosses val="autoZero"/>
        <c:auto val="1"/>
        <c:lblAlgn val="ctr"/>
        <c:lblOffset val="100"/>
        <c:noMultiLvlLbl val="0"/>
      </c:catAx>
      <c:valAx>
        <c:axId val="284398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504206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cluster prediction accuracy LSTM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Summary!$B$38</c:f>
              <c:strCache>
                <c:ptCount val="1"/>
                <c:pt idx="0">
                  <c:v>Accuracy %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Summary!$A$39:$A$43</c:f>
              <c:strCache>
                <c:ptCount val="5"/>
                <c:pt idx="0">
                  <c:v>CLUSTER local learning</c:v>
                </c:pt>
                <c:pt idx="1">
                  <c:v>CLUSTER power_loss</c:v>
                </c:pt>
                <c:pt idx="2">
                  <c:v>CLUSTER min_loss</c:v>
                </c:pt>
                <c:pt idx="3">
                  <c:v>CLUSTER w_sampling_nb</c:v>
                </c:pt>
                <c:pt idx="4">
                  <c:v>CLUSTER dist_power_hist</c:v>
                </c:pt>
              </c:strCache>
            </c:strRef>
          </c:cat>
          <c:val>
            <c:numRef>
              <c:f>Summary!$B$39:$B$43</c:f>
              <c:numCache>
                <c:formatCode>0.00%</c:formatCode>
                <c:ptCount val="5"/>
                <c:pt idx="0">
                  <c:v>0.8643530120481927</c:v>
                </c:pt>
                <c:pt idx="1">
                  <c:v>0.89029999999999998</c:v>
                </c:pt>
                <c:pt idx="2">
                  <c:v>0.90029999999999999</c:v>
                </c:pt>
                <c:pt idx="3">
                  <c:v>0.89080000000000004</c:v>
                </c:pt>
                <c:pt idx="4">
                  <c:v>0.89980000000000004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52D-491B-8A6F-E97D6717C3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04206400"/>
        <c:axId val="284398800"/>
      </c:barChart>
      <c:lineChart>
        <c:grouping val="standard"/>
        <c:varyColors val="0"/>
        <c:ser>
          <c:idx val="1"/>
          <c:order val="1"/>
          <c:tx>
            <c:strRef>
              <c:f>Summary!$C$38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3.5021888680425314E-2"/>
                  <c:y val="-9.8842482031804915E-2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AVG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B52D-491B-8A6F-E97D6717C33B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H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Summary!$C$39:$C$43</c:f>
              <c:numCache>
                <c:formatCode>0.00%</c:formatCode>
                <c:ptCount val="5"/>
                <c:pt idx="0">
                  <c:v>0.88387458786587414</c:v>
                </c:pt>
                <c:pt idx="1">
                  <c:v>0.88387458786587414</c:v>
                </c:pt>
                <c:pt idx="2">
                  <c:v>0.88387458786587414</c:v>
                </c:pt>
                <c:pt idx="3">
                  <c:v>0.88387458786587414</c:v>
                </c:pt>
                <c:pt idx="4">
                  <c:v>0.88387458786587414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52D-491B-8A6F-E97D6717C33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04206400"/>
        <c:axId val="284398800"/>
      </c:lineChart>
      <c:catAx>
        <c:axId val="1504206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284398800"/>
        <c:crosses val="autoZero"/>
        <c:auto val="1"/>
        <c:lblAlgn val="ctr"/>
        <c:lblOffset val="100"/>
        <c:noMultiLvlLbl val="0"/>
      </c:catAx>
      <c:valAx>
        <c:axId val="284398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504206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cluster prediction accuracy Ensemble Learning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CH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Summary!$B$72</c:f>
              <c:strCache>
                <c:ptCount val="1"/>
                <c:pt idx="0">
                  <c:v>Accuracy %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Summary!$A$73:$A$75</c:f>
              <c:strCache>
                <c:ptCount val="3"/>
                <c:pt idx="0">
                  <c:v>CLUSTER local learning</c:v>
                </c:pt>
                <c:pt idx="1">
                  <c:v>CLUSTER dist_power_last</c:v>
                </c:pt>
                <c:pt idx="2">
                  <c:v>CLUSTER dist_power_hist</c:v>
                </c:pt>
              </c:strCache>
            </c:strRef>
          </c:cat>
          <c:val>
            <c:numRef>
              <c:f>Summary!$B$73:$B$75</c:f>
              <c:numCache>
                <c:formatCode>0.00%</c:formatCode>
                <c:ptCount val="3"/>
                <c:pt idx="0">
                  <c:v>0.81129444888178914</c:v>
                </c:pt>
                <c:pt idx="1">
                  <c:v>0.89234976809840694</c:v>
                </c:pt>
                <c:pt idx="2">
                  <c:v>0.84178521793082051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75-4350-A0B2-E2674F6711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504206400"/>
        <c:axId val="284398800"/>
      </c:barChart>
      <c:lineChart>
        <c:grouping val="standard"/>
        <c:varyColors val="0"/>
        <c:ser>
          <c:idx val="1"/>
          <c:order val="1"/>
          <c:tx>
            <c:strRef>
              <c:f>Summary!$C$72</c:f>
              <c:strCache>
                <c:ptCount val="1"/>
                <c:pt idx="0">
                  <c:v>Average</c:v>
                </c:pt>
              </c:strCache>
            </c:strRef>
          </c:tx>
          <c:spPr>
            <a:ln w="28575" cap="rnd">
              <a:solidFill>
                <a:schemeClr val="accent6">
                  <a:lumMod val="75000"/>
                </a:schemeClr>
              </a:solidFill>
              <a:prstDash val="dash"/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-7.9947826174540954E-3"/>
                </c:manualLayout>
              </c:layout>
              <c:tx>
                <c:rich>
                  <a:bodyPr/>
                  <a:lstStyle/>
                  <a:p>
                    <a:r>
                      <a:rPr lang="en-US"/>
                      <a:t>AVERAGE</a:t>
                    </a:r>
                  </a:p>
                  <a:p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1875-4350-A0B2-E2674F6711A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CH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Summary!$C$72</c:f>
              <c:strCache>
                <c:ptCount val="1"/>
                <c:pt idx="0">
                  <c:v>Average</c:v>
                </c:pt>
              </c:strCache>
            </c:strRef>
          </c:cat>
          <c:val>
            <c:numRef>
              <c:f>Summary!$C$73:$C$75</c:f>
              <c:numCache>
                <c:formatCode>0.00%</c:formatCode>
                <c:ptCount val="3"/>
                <c:pt idx="0">
                  <c:v>0.85432301222142337</c:v>
                </c:pt>
                <c:pt idx="1">
                  <c:v>0.85432301222142337</c:v>
                </c:pt>
                <c:pt idx="2">
                  <c:v>0.85432301222142337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875-4350-A0B2-E2674F6711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504206400"/>
        <c:axId val="284398800"/>
      </c:lineChart>
      <c:catAx>
        <c:axId val="1504206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284398800"/>
        <c:crosses val="autoZero"/>
        <c:auto val="1"/>
        <c:lblAlgn val="ctr"/>
        <c:lblOffset val="100"/>
        <c:noMultiLvlLbl val="0"/>
      </c:catAx>
      <c:valAx>
        <c:axId val="284398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CH"/>
          </a:p>
        </c:txPr>
        <c:crossAx val="1504206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CH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988341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07437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4f638e1bc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57" name="Google Shape;357;g24f638e1bce_0_4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58" name="Google Shape;358;g24f638e1bce_0_4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129472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10" name="Google Shape;410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1" name="Google Shape;411;p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4e9f82cf3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24e9f82cf36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8" name="Google Shape;98;g24e9f82cf36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4e9f82cf36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g24e9f82cf36_0_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g24e9f82cf36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4e9f82cf3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g24e9f82cf36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9" name="Google Shape;129;g24e9f82cf36_0_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4e9f82d747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96" name="Google Shape;296;g24e9f82d747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7" name="Google Shape;297;g24e9f82d747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889729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79279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40970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0" name="Google Shape;9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04745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9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9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4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2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0.png"/><Relationship Id="rId5" Type="http://schemas.openxmlformats.org/officeDocument/2006/relationships/image" Target="../media/image25.png"/><Relationship Id="rId15" Type="http://schemas.openxmlformats.org/officeDocument/2006/relationships/image" Target="../media/image34.png"/><Relationship Id="rId10" Type="http://schemas.openxmlformats.org/officeDocument/2006/relationships/image" Target="../media/image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5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90.png"/><Relationship Id="rId7" Type="http://schemas.openxmlformats.org/officeDocument/2006/relationships/image" Target="../media/image22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210.png"/><Relationship Id="rId4" Type="http://schemas.openxmlformats.org/officeDocument/2006/relationships/image" Target="../media/image20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9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4400" b="1"/>
              <a:t>LASAGNE</a:t>
            </a:r>
            <a:br>
              <a:rPr lang="en-US" sz="4400"/>
            </a:br>
            <a:r>
              <a:rPr lang="en-US" sz="4000"/>
              <a:t>digitaL frAmework for SmArt Grid and reNewable Energies</a:t>
            </a:r>
            <a:br>
              <a:rPr lang="en-US" sz="4000"/>
            </a:br>
            <a:br>
              <a:rPr lang="en-US" sz="4000"/>
            </a:br>
            <a:r>
              <a:rPr lang="en-US" sz="2800"/>
              <a:t>WP3 : Coordination platform and digital twins</a:t>
            </a:r>
            <a:endParaRPr sz="4400"/>
          </a:p>
        </p:txBody>
      </p:sp>
      <p:sp>
        <p:nvSpPr>
          <p:cNvPr id="90" name="Google Shape;90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8168"/>
              <a:buNone/>
            </a:pPr>
            <a:r>
              <a:rPr lang="en-US" sz="1800" dirty="0"/>
              <a:t>ERA-NET  108767 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8168"/>
              <a:buNone/>
            </a:pPr>
            <a:r>
              <a:rPr lang="en-US" sz="1800" dirty="0"/>
              <a:t>SFOE 810008657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8168"/>
              <a:buNone/>
            </a:pPr>
            <a:endParaRPr sz="1800"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8168"/>
              <a:buNone/>
            </a:pPr>
            <a:r>
              <a:rPr lang="en-US" sz="1800" dirty="0"/>
              <a:t>Giovanna Di Marzo </a:t>
            </a:r>
            <a:r>
              <a:rPr lang="en-US" sz="1800" dirty="0" err="1"/>
              <a:t>Serugendo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68168"/>
              <a:buNone/>
            </a:pPr>
            <a:r>
              <a:rPr lang="en-US" sz="1800" dirty="0"/>
              <a:t>Philippe Glass</a:t>
            </a: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26126"/>
              <a:buNone/>
            </a:pPr>
            <a:endParaRPr dirty="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126126"/>
              <a:buNone/>
            </a:pPr>
            <a:endParaRPr dirty="0"/>
          </a:p>
        </p:txBody>
      </p:sp>
      <p:sp>
        <p:nvSpPr>
          <p:cNvPr id="91" name="Google Shape;91;p20"/>
          <p:cNvSpPr txBox="1">
            <a:spLocks noGrp="1"/>
          </p:cNvSpPr>
          <p:nvPr>
            <p:ph type="ftr" idx="11"/>
          </p:nvPr>
        </p:nvSpPr>
        <p:spPr>
          <a:xfrm>
            <a:off x="4038600" y="650265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1200" b="1" dirty="0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Stockholm, September 4, 2024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pic>
        <p:nvPicPr>
          <p:cNvPr id="92" name="Google Shape;92;p20" descr="cui70.t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610600" y="5093935"/>
            <a:ext cx="1997675" cy="1070969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0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800"/>
              <a:t>1</a:t>
            </a:fld>
            <a:endParaRPr sz="800"/>
          </a:p>
        </p:txBody>
      </p:sp>
      <p:pic>
        <p:nvPicPr>
          <p:cNvPr id="1026" name="Picture 2" descr="Une image contenant Graphique, Police, logo, symbole&#10;&#10;Description générée automatiquement">
            <a:extLst>
              <a:ext uri="{FF2B5EF4-FFF2-40B4-BE49-F238E27FC236}">
                <a16:creationId xmlns:a16="http://schemas.microsoft.com/office/drawing/2014/main" id="{30EA485A-9CCD-F22E-7A59-9C99B0E49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7250" y="200025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e image contenant Graphique, Police, logo, symbole&#10;&#10;Description générée automatiquement">
            <a:extLst>
              <a:ext uri="{FF2B5EF4-FFF2-40B4-BE49-F238E27FC236}">
                <a16:creationId xmlns:a16="http://schemas.microsoft.com/office/drawing/2014/main" id="{09DE3D1F-C25E-4386-F807-CAF5A018E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150" y="4857750"/>
            <a:ext cx="1566543" cy="1490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title"/>
          </p:nvPr>
        </p:nvSpPr>
        <p:spPr>
          <a:xfrm>
            <a:off x="1345623" y="250157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GB" sz="2400" b="1" dirty="0">
                <a:latin typeface="Arial"/>
                <a:ea typeface="Arial"/>
                <a:cs typeface="Arial"/>
                <a:sym typeface="Arial"/>
              </a:rPr>
              <a:t>Gossip Ensemble Learning : experimentation</a:t>
            </a:r>
            <a:endParaRPr lang="en-GB" sz="2400" b="1" dirty="0"/>
          </a:p>
        </p:txBody>
      </p:sp>
      <p:sp>
        <p:nvSpPr>
          <p:cNvPr id="9" name="Google Shape;124;p3">
            <a:extLst>
              <a:ext uri="{FF2B5EF4-FFF2-40B4-BE49-F238E27FC236}">
                <a16:creationId xmlns:a16="http://schemas.microsoft.com/office/drawing/2014/main" id="{45506C0E-3412-ED71-397A-58E7217391B3}"/>
              </a:ext>
            </a:extLst>
          </p:cNvPr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0" i="0" u="none" strike="noStrike" cap="none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75;p22">
            <a:extLst>
              <a:ext uri="{FF2B5EF4-FFF2-40B4-BE49-F238E27FC236}">
                <a16:creationId xmlns:a16="http://schemas.microsoft.com/office/drawing/2014/main" id="{8E0698ED-F4A1-E559-FF95-0EF4BCBFBF5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5720" y="147913"/>
            <a:ext cx="436749" cy="44295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136;g24e9f82cf36_0_16">
            <a:extLst>
              <a:ext uri="{FF2B5EF4-FFF2-40B4-BE49-F238E27FC236}">
                <a16:creationId xmlns:a16="http://schemas.microsoft.com/office/drawing/2014/main" id="{8F2195D0-BC22-0A51-E9C2-8BC0B26B05CB}"/>
              </a:ext>
            </a:extLst>
          </p:cNvPr>
          <p:cNvSpPr txBox="1"/>
          <p:nvPr/>
        </p:nvSpPr>
        <p:spPr>
          <a:xfrm>
            <a:off x="819096" y="946129"/>
            <a:ext cx="883925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800" dirty="0"/>
              <a:t>Model applied on a single GED and on a GEDs cluster</a:t>
            </a:r>
          </a:p>
        </p:txBody>
      </p:sp>
      <p:sp>
        <p:nvSpPr>
          <p:cNvPr id="2" name="Google Shape;136;g24e9f82cf36_0_16">
            <a:extLst>
              <a:ext uri="{FF2B5EF4-FFF2-40B4-BE49-F238E27FC236}">
                <a16:creationId xmlns:a16="http://schemas.microsoft.com/office/drawing/2014/main" id="{0B019E59-D69A-3DAD-0FEF-DECE86029D64}"/>
              </a:ext>
            </a:extLst>
          </p:cNvPr>
          <p:cNvSpPr txBox="1"/>
          <p:nvPr/>
        </p:nvSpPr>
        <p:spPr>
          <a:xfrm>
            <a:off x="819096" y="1466906"/>
            <a:ext cx="883925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800" dirty="0"/>
              <a:t>Experimentations with Markov chains on GED-1 and LSTM models on GED-2</a:t>
            </a:r>
          </a:p>
        </p:txBody>
      </p:sp>
      <p:sp>
        <p:nvSpPr>
          <p:cNvPr id="4" name="Google Shape;136;g24e9f82cf36_0_16">
            <a:extLst>
              <a:ext uri="{FF2B5EF4-FFF2-40B4-BE49-F238E27FC236}">
                <a16:creationId xmlns:a16="http://schemas.microsoft.com/office/drawing/2014/main" id="{C1B784BA-7519-DF36-0537-DE6B71423149}"/>
              </a:ext>
            </a:extLst>
          </p:cNvPr>
          <p:cNvSpPr txBox="1"/>
          <p:nvPr/>
        </p:nvSpPr>
        <p:spPr>
          <a:xfrm>
            <a:off x="819096" y="2027650"/>
            <a:ext cx="883925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800" dirty="0"/>
              <a:t>Comparison of 2 different aggregators : last power and power history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5806525-35CA-48D5-AB2B-6BB54F71DDB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5706439"/>
              </p:ext>
            </p:extLst>
          </p:nvPr>
        </p:nvGraphicFramePr>
        <p:xfrm>
          <a:off x="1800561" y="2723928"/>
          <a:ext cx="6831375" cy="348484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Google Shape;140;g24e9f82cf36_0_16">
            <a:extLst>
              <a:ext uri="{FF2B5EF4-FFF2-40B4-BE49-F238E27FC236}">
                <a16:creationId xmlns:a16="http://schemas.microsoft.com/office/drawing/2014/main" id="{03728539-CE1A-829F-76B0-355C80E89CF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800" smtClean="0"/>
              <a:t>10</a:t>
            </a:fld>
            <a:endParaRPr lang="en-GB" sz="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1127CBB-D383-194A-94A4-6D72FDE047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59" y="214779"/>
            <a:ext cx="995741" cy="40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267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98;p1">
            <a:extLst>
              <a:ext uri="{FF2B5EF4-FFF2-40B4-BE49-F238E27FC236}">
                <a16:creationId xmlns:a16="http://schemas.microsoft.com/office/drawing/2014/main" id="{8197E3CA-4505-AFC4-68A0-1229A25AF1FF}"/>
              </a:ext>
            </a:extLst>
          </p:cNvPr>
          <p:cNvSpPr/>
          <p:nvPr/>
        </p:nvSpPr>
        <p:spPr>
          <a:xfrm>
            <a:off x="94433" y="3171397"/>
            <a:ext cx="2616544" cy="1023215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98;p1">
            <a:extLst>
              <a:ext uri="{FF2B5EF4-FFF2-40B4-BE49-F238E27FC236}">
                <a16:creationId xmlns:a16="http://schemas.microsoft.com/office/drawing/2014/main" id="{29662E1D-63D6-A57E-04A5-81BB5523AEED}"/>
              </a:ext>
            </a:extLst>
          </p:cNvPr>
          <p:cNvSpPr/>
          <p:nvPr/>
        </p:nvSpPr>
        <p:spPr>
          <a:xfrm>
            <a:off x="68861" y="2089718"/>
            <a:ext cx="2616544" cy="1023215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2700" cap="flat" cmpd="sng">
            <a:solidFill>
              <a:schemeClr val="accent6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98;p1">
            <a:extLst>
              <a:ext uri="{FF2B5EF4-FFF2-40B4-BE49-F238E27FC236}">
                <a16:creationId xmlns:a16="http://schemas.microsoft.com/office/drawing/2014/main" id="{87737156-1027-8439-3D14-3C85F86B09B2}"/>
              </a:ext>
            </a:extLst>
          </p:cNvPr>
          <p:cNvSpPr/>
          <p:nvPr/>
        </p:nvSpPr>
        <p:spPr>
          <a:xfrm>
            <a:off x="85959" y="984707"/>
            <a:ext cx="2616544" cy="1023215"/>
          </a:xfrm>
          <a:prstGeom prst="roundRect">
            <a:avLst>
              <a:gd name="adj" fmla="val 16667"/>
            </a:avLst>
          </a:prstGeom>
          <a:solidFill>
            <a:srgbClr val="FFCCCC"/>
          </a:solidFill>
          <a:ln w="12700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98;p1">
            <a:extLst>
              <a:ext uri="{FF2B5EF4-FFF2-40B4-BE49-F238E27FC236}">
                <a16:creationId xmlns:a16="http://schemas.microsoft.com/office/drawing/2014/main" id="{6529B6C8-769C-8E37-E403-EB461783D121}"/>
              </a:ext>
            </a:extLst>
          </p:cNvPr>
          <p:cNvSpPr/>
          <p:nvPr/>
        </p:nvSpPr>
        <p:spPr>
          <a:xfrm>
            <a:off x="7947929" y="931721"/>
            <a:ext cx="4016545" cy="4045212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12700" cap="flat" cmpd="sng">
            <a:solidFill>
              <a:schemeClr val="accent2">
                <a:lumMod val="20000"/>
                <a:lumOff val="8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B2C8253-E101-343E-852F-4D6C6DF262BE}"/>
              </a:ext>
            </a:extLst>
          </p:cNvPr>
          <p:cNvSpPr/>
          <p:nvPr/>
        </p:nvSpPr>
        <p:spPr>
          <a:xfrm>
            <a:off x="8042608" y="2594014"/>
            <a:ext cx="3813908" cy="181783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22065076-E48D-6F16-D37D-3F2472456B69}"/>
              </a:ext>
            </a:extLst>
          </p:cNvPr>
          <p:cNvSpPr/>
          <p:nvPr/>
        </p:nvSpPr>
        <p:spPr>
          <a:xfrm>
            <a:off x="2911304" y="4917196"/>
            <a:ext cx="2069426" cy="119359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</p:txBody>
      </p:sp>
      <p:sp>
        <p:nvSpPr>
          <p:cNvPr id="93" name="Google Shape;93;p1"/>
          <p:cNvSpPr txBox="1">
            <a:spLocks noGrp="1"/>
          </p:cNvSpPr>
          <p:nvPr>
            <p:ph type="title"/>
          </p:nvPr>
        </p:nvSpPr>
        <p:spPr>
          <a:xfrm>
            <a:off x="1345623" y="250157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GB" sz="2400" b="1" dirty="0">
                <a:latin typeface="Arial"/>
                <a:ea typeface="Arial"/>
                <a:cs typeface="Arial"/>
                <a:sym typeface="Arial"/>
              </a:rPr>
              <a:t>Social acceptability : scenario with awards (badge)</a:t>
            </a:r>
            <a:endParaRPr lang="en-GB" sz="2400" b="1" dirty="0"/>
          </a:p>
        </p:txBody>
      </p:sp>
      <p:sp>
        <p:nvSpPr>
          <p:cNvPr id="9" name="Google Shape;124;p3">
            <a:extLst>
              <a:ext uri="{FF2B5EF4-FFF2-40B4-BE49-F238E27FC236}">
                <a16:creationId xmlns:a16="http://schemas.microsoft.com/office/drawing/2014/main" id="{45506C0E-3412-ED71-397A-58E7217391B3}"/>
              </a:ext>
            </a:extLst>
          </p:cNvPr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0" i="0" u="none" strike="noStrike" cap="none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" name="Picture 3" descr="A gear with arrows around it&#10;&#10;Description automatically generated">
            <a:extLst>
              <a:ext uri="{FF2B5EF4-FFF2-40B4-BE49-F238E27FC236}">
                <a16:creationId xmlns:a16="http://schemas.microsoft.com/office/drawing/2014/main" id="{F974C54D-92C7-9A22-089B-08257CA39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0450" y="150791"/>
            <a:ext cx="536066" cy="536066"/>
          </a:xfrm>
          <a:prstGeom prst="rect">
            <a:avLst/>
          </a:prstGeom>
        </p:spPr>
      </p:pic>
      <p:pic>
        <p:nvPicPr>
          <p:cNvPr id="6" name="Picture 5" descr="A black silhouette of a person carrying a bag of money&#10;&#10;Description automatically generated">
            <a:extLst>
              <a:ext uri="{FF2B5EF4-FFF2-40B4-BE49-F238E27FC236}">
                <a16:creationId xmlns:a16="http://schemas.microsoft.com/office/drawing/2014/main" id="{9975F891-A86E-0FB9-27EE-B358352890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3364" y="1182906"/>
            <a:ext cx="655430" cy="655430"/>
          </a:xfrm>
          <a:prstGeom prst="rect">
            <a:avLst/>
          </a:prstGeom>
        </p:spPr>
      </p:pic>
      <p:pic>
        <p:nvPicPr>
          <p:cNvPr id="8" name="Picture 7" descr="A hand holding a fruit and a apple&#10;&#10;Description automatically generated">
            <a:extLst>
              <a:ext uri="{FF2B5EF4-FFF2-40B4-BE49-F238E27FC236}">
                <a16:creationId xmlns:a16="http://schemas.microsoft.com/office/drawing/2014/main" id="{9445E869-6F20-83B5-5281-85B25859E7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58262" y="2224233"/>
            <a:ext cx="762673" cy="76267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FA2A9F2-34F0-8EEF-EA4B-505B3DD457D3}"/>
              </a:ext>
            </a:extLst>
          </p:cNvPr>
          <p:cNvSpPr/>
          <p:nvPr/>
        </p:nvSpPr>
        <p:spPr>
          <a:xfrm>
            <a:off x="3666793" y="1138715"/>
            <a:ext cx="3909018" cy="27260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</p:txBody>
      </p:sp>
      <p:sp>
        <p:nvSpPr>
          <p:cNvPr id="16" name="ZoneTexte 170">
            <a:extLst>
              <a:ext uri="{FF2B5EF4-FFF2-40B4-BE49-F238E27FC236}">
                <a16:creationId xmlns:a16="http://schemas.microsoft.com/office/drawing/2014/main" id="{4866FE65-F33C-90A7-5052-DA63A719DF03}"/>
              </a:ext>
            </a:extLst>
          </p:cNvPr>
          <p:cNvSpPr txBox="1"/>
          <p:nvPr/>
        </p:nvSpPr>
        <p:spPr>
          <a:xfrm>
            <a:off x="4243887" y="3289425"/>
            <a:ext cx="299511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Coordination  model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FB94BB8-C4D9-7F31-4644-92C9FA7B8509}"/>
              </a:ext>
            </a:extLst>
          </p:cNvPr>
          <p:cNvSpPr/>
          <p:nvPr/>
        </p:nvSpPr>
        <p:spPr>
          <a:xfrm>
            <a:off x="4202990" y="2001412"/>
            <a:ext cx="2364864" cy="10939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120" dirty="0"/>
          </a:p>
        </p:txBody>
      </p:sp>
      <p:sp>
        <p:nvSpPr>
          <p:cNvPr id="30" name="ZoneTexte 199">
            <a:extLst>
              <a:ext uri="{FF2B5EF4-FFF2-40B4-BE49-F238E27FC236}">
                <a16:creationId xmlns:a16="http://schemas.microsoft.com/office/drawing/2014/main" id="{5B45131E-2071-893B-3310-82FCA509A58F}"/>
              </a:ext>
            </a:extLst>
          </p:cNvPr>
          <p:cNvSpPr txBox="1"/>
          <p:nvPr/>
        </p:nvSpPr>
        <p:spPr>
          <a:xfrm>
            <a:off x="4430142" y="2807465"/>
            <a:ext cx="23648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Coordination laws</a:t>
            </a:r>
          </a:p>
        </p:txBody>
      </p:sp>
      <p:pic>
        <p:nvPicPr>
          <p:cNvPr id="31" name="Image 109">
            <a:extLst>
              <a:ext uri="{FF2B5EF4-FFF2-40B4-BE49-F238E27FC236}">
                <a16:creationId xmlns:a16="http://schemas.microsoft.com/office/drawing/2014/main" id="{9F4D9A97-48AA-5BC6-B702-64B0452623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84775" y="2114254"/>
            <a:ext cx="2055066" cy="715000"/>
          </a:xfrm>
          <a:prstGeom prst="rect">
            <a:avLst/>
          </a:prstGeom>
        </p:spPr>
      </p:pic>
      <p:cxnSp>
        <p:nvCxnSpPr>
          <p:cNvPr id="45" name="Connecteur droit avec flèche 88">
            <a:extLst>
              <a:ext uri="{FF2B5EF4-FFF2-40B4-BE49-F238E27FC236}">
                <a16:creationId xmlns:a16="http://schemas.microsoft.com/office/drawing/2014/main" id="{E9A78CB7-2300-6F85-87D5-117D2BF45E48}"/>
              </a:ext>
            </a:extLst>
          </p:cNvPr>
          <p:cNvCxnSpPr>
            <a:cxnSpLocks/>
          </p:cNvCxnSpPr>
          <p:nvPr/>
        </p:nvCxnSpPr>
        <p:spPr>
          <a:xfrm>
            <a:off x="2702502" y="1552814"/>
            <a:ext cx="82174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88">
            <a:extLst>
              <a:ext uri="{FF2B5EF4-FFF2-40B4-BE49-F238E27FC236}">
                <a16:creationId xmlns:a16="http://schemas.microsoft.com/office/drawing/2014/main" id="{7A9042BE-F274-27C9-A7F1-3146B3514F48}"/>
              </a:ext>
            </a:extLst>
          </p:cNvPr>
          <p:cNvCxnSpPr>
            <a:cxnSpLocks/>
          </p:cNvCxnSpPr>
          <p:nvPr/>
        </p:nvCxnSpPr>
        <p:spPr>
          <a:xfrm>
            <a:off x="2702502" y="2426151"/>
            <a:ext cx="82174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avec flèche 88">
            <a:extLst>
              <a:ext uri="{FF2B5EF4-FFF2-40B4-BE49-F238E27FC236}">
                <a16:creationId xmlns:a16="http://schemas.microsoft.com/office/drawing/2014/main" id="{0DC586E8-1F2C-FE68-E37D-B2063EE090FA}"/>
              </a:ext>
            </a:extLst>
          </p:cNvPr>
          <p:cNvCxnSpPr>
            <a:cxnSpLocks/>
          </p:cNvCxnSpPr>
          <p:nvPr/>
        </p:nvCxnSpPr>
        <p:spPr>
          <a:xfrm>
            <a:off x="2702502" y="3429000"/>
            <a:ext cx="821748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199">
            <a:extLst>
              <a:ext uri="{FF2B5EF4-FFF2-40B4-BE49-F238E27FC236}">
                <a16:creationId xmlns:a16="http://schemas.microsoft.com/office/drawing/2014/main" id="{B9B214B2-6F8C-97B7-8930-F6F725C9454C}"/>
              </a:ext>
            </a:extLst>
          </p:cNvPr>
          <p:cNvSpPr txBox="1"/>
          <p:nvPr/>
        </p:nvSpPr>
        <p:spPr>
          <a:xfrm>
            <a:off x="85958" y="1352759"/>
            <a:ext cx="15759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FF0000"/>
                </a:solidFill>
              </a:rPr>
              <a:t>Prosumer-1</a:t>
            </a:r>
          </a:p>
          <a:p>
            <a:r>
              <a:rPr lang="en-GB" dirty="0">
                <a:solidFill>
                  <a:srgbClr val="FF0000"/>
                </a:solidFill>
              </a:rPr>
              <a:t>(Free-rider)</a:t>
            </a:r>
          </a:p>
        </p:txBody>
      </p:sp>
      <p:sp>
        <p:nvSpPr>
          <p:cNvPr id="50" name="ZoneTexte 199">
            <a:extLst>
              <a:ext uri="{FF2B5EF4-FFF2-40B4-BE49-F238E27FC236}">
                <a16:creationId xmlns:a16="http://schemas.microsoft.com/office/drawing/2014/main" id="{CAE2F58D-5A1D-173E-F936-D853A28E06D4}"/>
              </a:ext>
            </a:extLst>
          </p:cNvPr>
          <p:cNvSpPr txBox="1"/>
          <p:nvPr/>
        </p:nvSpPr>
        <p:spPr>
          <a:xfrm>
            <a:off x="59406" y="2295011"/>
            <a:ext cx="15759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B050"/>
                </a:solidFill>
              </a:rPr>
              <a:t>Prosumer-2</a:t>
            </a:r>
          </a:p>
          <a:p>
            <a:r>
              <a:rPr lang="en-GB" dirty="0">
                <a:solidFill>
                  <a:srgbClr val="00B050"/>
                </a:solidFill>
              </a:rPr>
              <a:t>(altruist)</a:t>
            </a:r>
          </a:p>
        </p:txBody>
      </p:sp>
      <p:sp>
        <p:nvSpPr>
          <p:cNvPr id="51" name="ZoneTexte 199">
            <a:extLst>
              <a:ext uri="{FF2B5EF4-FFF2-40B4-BE49-F238E27FC236}">
                <a16:creationId xmlns:a16="http://schemas.microsoft.com/office/drawing/2014/main" id="{6F7E09E4-926E-14CE-C186-D9E0A2A9D82A}"/>
              </a:ext>
            </a:extLst>
          </p:cNvPr>
          <p:cNvSpPr txBox="1"/>
          <p:nvPr/>
        </p:nvSpPr>
        <p:spPr>
          <a:xfrm>
            <a:off x="40288" y="3326701"/>
            <a:ext cx="15759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B050"/>
                </a:solidFill>
              </a:rPr>
              <a:t>Prosumer-3</a:t>
            </a:r>
          </a:p>
          <a:p>
            <a:r>
              <a:rPr lang="en-GB" dirty="0">
                <a:solidFill>
                  <a:srgbClr val="00B050"/>
                </a:solidFill>
              </a:rPr>
              <a:t>(altruist)</a:t>
            </a:r>
            <a:endParaRPr lang="en-GB" sz="2381" dirty="0"/>
          </a:p>
        </p:txBody>
      </p:sp>
      <p:cxnSp>
        <p:nvCxnSpPr>
          <p:cNvPr id="56" name="Connecteur droit avec flèche 88">
            <a:extLst>
              <a:ext uri="{FF2B5EF4-FFF2-40B4-BE49-F238E27FC236}">
                <a16:creationId xmlns:a16="http://schemas.microsoft.com/office/drawing/2014/main" id="{941735B1-4A6E-1D17-E5AD-768931A8311B}"/>
              </a:ext>
            </a:extLst>
          </p:cNvPr>
          <p:cNvCxnSpPr>
            <a:cxnSpLocks/>
          </p:cNvCxnSpPr>
          <p:nvPr/>
        </p:nvCxnSpPr>
        <p:spPr>
          <a:xfrm>
            <a:off x="7537055" y="1838336"/>
            <a:ext cx="410874" cy="0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199">
            <a:extLst>
              <a:ext uri="{FF2B5EF4-FFF2-40B4-BE49-F238E27FC236}">
                <a16:creationId xmlns:a16="http://schemas.microsoft.com/office/drawing/2014/main" id="{E286ECC3-DD9D-71D7-9F69-5FF74A487712}"/>
              </a:ext>
            </a:extLst>
          </p:cNvPr>
          <p:cNvSpPr txBox="1"/>
          <p:nvPr/>
        </p:nvSpPr>
        <p:spPr>
          <a:xfrm>
            <a:off x="8251396" y="1019517"/>
            <a:ext cx="1917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Regulator twin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58" name="ZoneTexte 199">
            <a:extLst>
              <a:ext uri="{FF2B5EF4-FFF2-40B4-BE49-F238E27FC236}">
                <a16:creationId xmlns:a16="http://schemas.microsoft.com/office/drawing/2014/main" id="{161682EC-A97D-9654-47F8-B6321F56D8BD}"/>
              </a:ext>
            </a:extLst>
          </p:cNvPr>
          <p:cNvSpPr txBox="1"/>
          <p:nvPr/>
        </p:nvSpPr>
        <p:spPr>
          <a:xfrm>
            <a:off x="8013958" y="2708302"/>
            <a:ext cx="384910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chemeClr val="tx1"/>
                </a:solidFill>
              </a:rPr>
              <a:t>Award/penalty attribution to prosumers based on:</a:t>
            </a:r>
          </a:p>
          <a:p>
            <a:r>
              <a:rPr lang="en-GB" sz="2000" dirty="0">
                <a:solidFill>
                  <a:schemeClr val="tx1"/>
                </a:solidFill>
              </a:rPr>
              <a:t>- </a:t>
            </a:r>
            <a:r>
              <a:rPr lang="en-GB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ability to limit consumption</a:t>
            </a:r>
          </a:p>
          <a:p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</a:rPr>
              <a:t>- energy contribution</a:t>
            </a:r>
            <a:endParaRPr lang="en-GB" sz="18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r>
              <a:rPr lang="en-GB" sz="1800" dirty="0">
                <a:solidFill>
                  <a:schemeClr val="tx1"/>
                </a:solidFill>
                <a:latin typeface="Arial" panose="020B0604020202020204" pitchFamily="34" charset="0"/>
              </a:rPr>
              <a:t>- </a:t>
            </a:r>
            <a:r>
              <a:rPr lang="en-GB" sz="1800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equity in energy distribution</a:t>
            </a:r>
            <a:endParaRPr lang="en-GB" sz="2000" b="0" i="0" u="none" strike="noStrike" dirty="0"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971BA2E0-7456-2274-43D9-3A5954C4B6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59496" y="1476474"/>
            <a:ext cx="1150638" cy="974967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5BA8A136-E814-95A4-6582-42D01121AE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10818" y="2406145"/>
            <a:ext cx="256895" cy="288351"/>
          </a:xfrm>
          <a:prstGeom prst="rect">
            <a:avLst/>
          </a:prstGeom>
        </p:spPr>
      </p:pic>
      <p:pic>
        <p:nvPicPr>
          <p:cNvPr id="74" name="Picture 73" descr="Icon&#10;&#10;Description automatically generated">
            <a:extLst>
              <a:ext uri="{FF2B5EF4-FFF2-40B4-BE49-F238E27FC236}">
                <a16:creationId xmlns:a16="http://schemas.microsoft.com/office/drawing/2014/main" id="{6CE4FE3E-7803-5B8C-AED1-1F0196998C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5328" y="5393201"/>
            <a:ext cx="403295" cy="349746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758F69E2-F585-8B42-20E2-B0727E98867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7128" y="2107853"/>
            <a:ext cx="190891" cy="214265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CB551003-3E70-8088-10AB-9AA7B8D5538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0734" y="5437091"/>
            <a:ext cx="190891" cy="214265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D2E4840C-193D-82DD-9515-3B9F244E10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90409" y="5075055"/>
            <a:ext cx="190891" cy="214265"/>
          </a:xfrm>
          <a:prstGeom prst="rect">
            <a:avLst/>
          </a:prstGeom>
        </p:spPr>
      </p:pic>
      <p:sp>
        <p:nvSpPr>
          <p:cNvPr id="81" name="Arrow: Right 80">
            <a:extLst>
              <a:ext uri="{FF2B5EF4-FFF2-40B4-BE49-F238E27FC236}">
                <a16:creationId xmlns:a16="http://schemas.microsoft.com/office/drawing/2014/main" id="{3F7DF6E5-B0C8-A856-ABC5-3A90235FEE4B}"/>
              </a:ext>
            </a:extLst>
          </p:cNvPr>
          <p:cNvSpPr/>
          <p:nvPr/>
        </p:nvSpPr>
        <p:spPr>
          <a:xfrm>
            <a:off x="4318537" y="5458172"/>
            <a:ext cx="583626" cy="54566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2" name="Arrow: Right 81">
            <a:extLst>
              <a:ext uri="{FF2B5EF4-FFF2-40B4-BE49-F238E27FC236}">
                <a16:creationId xmlns:a16="http://schemas.microsoft.com/office/drawing/2014/main" id="{E82CDFC2-7293-99CB-65D9-73E6687E1A64}"/>
              </a:ext>
            </a:extLst>
          </p:cNvPr>
          <p:cNvSpPr/>
          <p:nvPr/>
        </p:nvSpPr>
        <p:spPr>
          <a:xfrm flipH="1">
            <a:off x="2987754" y="4985445"/>
            <a:ext cx="573140" cy="54566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F5C59EC6-DA00-494E-656F-B07899B4C32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84602" y="5317130"/>
            <a:ext cx="190891" cy="214265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82E4297D-6C02-A0D5-8BA2-AC3D5C074F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86650" y="5573075"/>
            <a:ext cx="190891" cy="214265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71241237-3386-E69C-1688-1CE0F4EF9C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96257" y="5182188"/>
            <a:ext cx="190891" cy="214265"/>
          </a:xfrm>
          <a:prstGeom prst="rect">
            <a:avLst/>
          </a:prstGeom>
        </p:spPr>
      </p:pic>
      <p:sp>
        <p:nvSpPr>
          <p:cNvPr id="87" name="ZoneTexte 170">
            <a:extLst>
              <a:ext uri="{FF2B5EF4-FFF2-40B4-BE49-F238E27FC236}">
                <a16:creationId xmlns:a16="http://schemas.microsoft.com/office/drawing/2014/main" id="{31995AB0-365E-3F04-EEEF-CF5DF3196B10}"/>
              </a:ext>
            </a:extLst>
          </p:cNvPr>
          <p:cNvSpPr txBox="1"/>
          <p:nvPr/>
        </p:nvSpPr>
        <p:spPr>
          <a:xfrm>
            <a:off x="1657675" y="6338396"/>
            <a:ext cx="4452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Use of awards in energy transactions</a:t>
            </a:r>
          </a:p>
        </p:txBody>
      </p:sp>
      <p:pic>
        <p:nvPicPr>
          <p:cNvPr id="88" name="Picture 87" descr="Icon&#10;&#10;Description automatically generated">
            <a:extLst>
              <a:ext uri="{FF2B5EF4-FFF2-40B4-BE49-F238E27FC236}">
                <a16:creationId xmlns:a16="http://schemas.microsoft.com/office/drawing/2014/main" id="{5F5453D0-FF6F-9D5B-8A8D-A4E4E5045A5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1212" y="5369351"/>
            <a:ext cx="403295" cy="349746"/>
          </a:xfrm>
          <a:prstGeom prst="rect">
            <a:avLst/>
          </a:prstGeom>
        </p:spPr>
      </p:pic>
      <p:pic>
        <p:nvPicPr>
          <p:cNvPr id="95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F7D68D0A-E7D4-9147-4BA4-F92D92ABF1BE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11320450" y="3912563"/>
            <a:ext cx="375848" cy="365421"/>
          </a:xfrm>
          <a:prstGeom prst="rect">
            <a:avLst/>
          </a:prstGeom>
          <a:solidFill>
            <a:srgbClr val="002060"/>
          </a:solidFill>
          <a:ln>
            <a:noFill/>
          </a:ln>
        </p:spPr>
      </p:pic>
      <p:sp>
        <p:nvSpPr>
          <p:cNvPr id="101" name="ZoneTexte 199">
            <a:extLst>
              <a:ext uri="{FF2B5EF4-FFF2-40B4-BE49-F238E27FC236}">
                <a16:creationId xmlns:a16="http://schemas.microsoft.com/office/drawing/2014/main" id="{B6B8AFD5-D4F6-5588-F302-A5D381BDE68B}"/>
              </a:ext>
            </a:extLst>
          </p:cNvPr>
          <p:cNvSpPr txBox="1"/>
          <p:nvPr/>
        </p:nvSpPr>
        <p:spPr>
          <a:xfrm>
            <a:off x="1527843" y="4807318"/>
            <a:ext cx="1109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Prosumer</a:t>
            </a:r>
          </a:p>
          <a:p>
            <a:pPr algn="ctr"/>
            <a:r>
              <a:rPr lang="en-GB" dirty="0">
                <a:solidFill>
                  <a:srgbClr val="00B050"/>
                </a:solidFill>
              </a:rPr>
              <a:t> 2</a:t>
            </a:r>
          </a:p>
        </p:txBody>
      </p:sp>
      <p:sp>
        <p:nvSpPr>
          <p:cNvPr id="105" name="ZoneTexte 199">
            <a:extLst>
              <a:ext uri="{FF2B5EF4-FFF2-40B4-BE49-F238E27FC236}">
                <a16:creationId xmlns:a16="http://schemas.microsoft.com/office/drawing/2014/main" id="{3F5A2E6D-857B-D2B2-3139-A796CC955197}"/>
              </a:ext>
            </a:extLst>
          </p:cNvPr>
          <p:cNvSpPr txBox="1"/>
          <p:nvPr/>
        </p:nvSpPr>
        <p:spPr>
          <a:xfrm>
            <a:off x="5064107" y="4844125"/>
            <a:ext cx="14614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rgbClr val="00B050"/>
                </a:solidFill>
              </a:rPr>
              <a:t>Prosumer </a:t>
            </a:r>
          </a:p>
          <a:p>
            <a:pPr algn="ctr"/>
            <a:r>
              <a:rPr lang="en-GB" dirty="0">
                <a:solidFill>
                  <a:srgbClr val="00B050"/>
                </a:solidFill>
              </a:rPr>
              <a:t>3</a:t>
            </a:r>
          </a:p>
        </p:txBody>
      </p:sp>
      <p:pic>
        <p:nvPicPr>
          <p:cNvPr id="112" name="Picture 111" descr="A yellow lightning bolt on a black background&#10;&#10;Description automatically generated">
            <a:extLst>
              <a:ext uri="{FF2B5EF4-FFF2-40B4-BE49-F238E27FC236}">
                <a16:creationId xmlns:a16="http://schemas.microsoft.com/office/drawing/2014/main" id="{011E1A38-319D-457B-0727-029F2904325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77390" y="5176088"/>
            <a:ext cx="350117" cy="690772"/>
          </a:xfrm>
          <a:prstGeom prst="rect">
            <a:avLst/>
          </a:prstGeom>
        </p:spPr>
      </p:pic>
      <p:pic>
        <p:nvPicPr>
          <p:cNvPr id="109" name="Picture 108" descr="A black circle with arrows&#10;&#10;Description automatically generated">
            <a:extLst>
              <a:ext uri="{FF2B5EF4-FFF2-40B4-BE49-F238E27FC236}">
                <a16:creationId xmlns:a16="http://schemas.microsoft.com/office/drawing/2014/main" id="{3146C780-C758-0FDA-8626-91E45B1E355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21248" y="4929689"/>
            <a:ext cx="1271839" cy="1112384"/>
          </a:xfrm>
          <a:prstGeom prst="rect">
            <a:avLst/>
          </a:prstGeom>
        </p:spPr>
      </p:pic>
      <p:sp>
        <p:nvSpPr>
          <p:cNvPr id="134" name="Rectangle: Rounded Corners 133">
            <a:extLst>
              <a:ext uri="{FF2B5EF4-FFF2-40B4-BE49-F238E27FC236}">
                <a16:creationId xmlns:a16="http://schemas.microsoft.com/office/drawing/2014/main" id="{2B8403B4-DDF4-858E-4817-2690B9468774}"/>
              </a:ext>
            </a:extLst>
          </p:cNvPr>
          <p:cNvSpPr/>
          <p:nvPr/>
        </p:nvSpPr>
        <p:spPr>
          <a:xfrm>
            <a:off x="1139349" y="4697376"/>
            <a:ext cx="5386216" cy="2066986"/>
          </a:xfrm>
          <a:prstGeom prst="roundRect">
            <a:avLst/>
          </a:prstGeom>
          <a:noFill/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6" name="Picture 135">
            <a:extLst>
              <a:ext uri="{FF2B5EF4-FFF2-40B4-BE49-F238E27FC236}">
                <a16:creationId xmlns:a16="http://schemas.microsoft.com/office/drawing/2014/main" id="{B2363078-CBC3-B47A-CD50-E7AFF539F3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1895" y="2104551"/>
            <a:ext cx="190891" cy="214265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C0C56A59-BE8D-29A4-0AD6-1D1A6BB916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3268" y="2102366"/>
            <a:ext cx="190891" cy="214265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6BF7D4B4-47E8-F9CB-421A-0FF7D1D4179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8764" y="3204808"/>
            <a:ext cx="190891" cy="214265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1CE0AFE3-45B1-BA7E-D8B2-C5492744CB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920" y="3203352"/>
            <a:ext cx="190891" cy="214265"/>
          </a:xfrm>
          <a:prstGeom prst="rect">
            <a:avLst/>
          </a:prstGeom>
        </p:spPr>
      </p:pic>
      <p:pic>
        <p:nvPicPr>
          <p:cNvPr id="144" name="Picture 143">
            <a:extLst>
              <a:ext uri="{FF2B5EF4-FFF2-40B4-BE49-F238E27FC236}">
                <a16:creationId xmlns:a16="http://schemas.microsoft.com/office/drawing/2014/main" id="{1867DA1D-8700-D4B2-643F-4561EEAEAD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31900" y="2102366"/>
            <a:ext cx="190891" cy="214265"/>
          </a:xfrm>
          <a:prstGeom prst="rect">
            <a:avLst/>
          </a:prstGeom>
        </p:spPr>
      </p:pic>
      <p:pic>
        <p:nvPicPr>
          <p:cNvPr id="145" name="Picture 144">
            <a:extLst>
              <a:ext uri="{FF2B5EF4-FFF2-40B4-BE49-F238E27FC236}">
                <a16:creationId xmlns:a16="http://schemas.microsoft.com/office/drawing/2014/main" id="{AFE0AA81-D819-5DC8-1FE6-B89AAAED19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5990" y="3203352"/>
            <a:ext cx="190891" cy="214265"/>
          </a:xfrm>
          <a:prstGeom prst="rect">
            <a:avLst/>
          </a:prstGeom>
        </p:spPr>
      </p:pic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1D1526DB-628B-7197-AA1B-2CAB4E664D1D}"/>
              </a:ext>
            </a:extLst>
          </p:cNvPr>
          <p:cNvSpPr/>
          <p:nvPr/>
        </p:nvSpPr>
        <p:spPr>
          <a:xfrm rot="16200000">
            <a:off x="3301338" y="2810495"/>
            <a:ext cx="934531" cy="33009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49" name="Picture 148" descr="A black and white image of a magnifying glass&#10;&#10;Description automatically generated">
            <a:extLst>
              <a:ext uri="{FF2B5EF4-FFF2-40B4-BE49-F238E27FC236}">
                <a16:creationId xmlns:a16="http://schemas.microsoft.com/office/drawing/2014/main" id="{CDF73453-81E8-52CB-1BF5-8968A866DF7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0015" y="5306490"/>
            <a:ext cx="1318838" cy="848757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B67841F6-4E68-B7B2-43D1-16CD7114BF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8283" y="5678163"/>
            <a:ext cx="190891" cy="214265"/>
          </a:xfrm>
          <a:prstGeom prst="rect">
            <a:avLst/>
          </a:prstGeom>
        </p:spPr>
      </p:pic>
      <p:pic>
        <p:nvPicPr>
          <p:cNvPr id="151" name="Picture 150">
            <a:extLst>
              <a:ext uri="{FF2B5EF4-FFF2-40B4-BE49-F238E27FC236}">
                <a16:creationId xmlns:a16="http://schemas.microsoft.com/office/drawing/2014/main" id="{61BC5115-AF47-3080-98F4-736EE86E00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84602" y="5836435"/>
            <a:ext cx="190891" cy="214265"/>
          </a:xfrm>
          <a:prstGeom prst="rect">
            <a:avLst/>
          </a:prstGeom>
        </p:spPr>
      </p:pic>
      <p:cxnSp>
        <p:nvCxnSpPr>
          <p:cNvPr id="156" name="Connector: Curved 155">
            <a:extLst>
              <a:ext uri="{FF2B5EF4-FFF2-40B4-BE49-F238E27FC236}">
                <a16:creationId xmlns:a16="http://schemas.microsoft.com/office/drawing/2014/main" id="{553A973B-CA83-1AED-51F1-BB3F283A232A}"/>
              </a:ext>
            </a:extLst>
          </p:cNvPr>
          <p:cNvCxnSpPr>
            <a:cxnSpLocks/>
          </p:cNvCxnSpPr>
          <p:nvPr/>
        </p:nvCxnSpPr>
        <p:spPr>
          <a:xfrm rot="5400000">
            <a:off x="3367200" y="2963498"/>
            <a:ext cx="912593" cy="14749"/>
          </a:xfrm>
          <a:prstGeom prst="curvedConnector3">
            <a:avLst/>
          </a:prstGeom>
          <a:ln w="25400"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7" name="Picture 156">
            <a:extLst>
              <a:ext uri="{FF2B5EF4-FFF2-40B4-BE49-F238E27FC236}">
                <a16:creationId xmlns:a16="http://schemas.microsoft.com/office/drawing/2014/main" id="{B5875E1D-54AE-3870-D87F-1EA0DD5EFC6F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5400000">
            <a:off x="3708296" y="2868162"/>
            <a:ext cx="291116" cy="159588"/>
          </a:xfrm>
          <a:prstGeom prst="rect">
            <a:avLst/>
          </a:prstGeom>
        </p:spPr>
      </p:pic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80E3898B-828A-D787-F51E-D4C07D10547B}"/>
              </a:ext>
            </a:extLst>
          </p:cNvPr>
          <p:cNvCxnSpPr>
            <a:cxnSpLocks/>
          </p:cNvCxnSpPr>
          <p:nvPr/>
        </p:nvCxnSpPr>
        <p:spPr>
          <a:xfrm>
            <a:off x="3816122" y="3462603"/>
            <a:ext cx="0" cy="1254247"/>
          </a:xfrm>
          <a:prstGeom prst="straightConnector1">
            <a:avLst/>
          </a:prstGeom>
          <a:ln w="6985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ZoneTexte 199">
            <a:extLst>
              <a:ext uri="{FF2B5EF4-FFF2-40B4-BE49-F238E27FC236}">
                <a16:creationId xmlns:a16="http://schemas.microsoft.com/office/drawing/2014/main" id="{80EFBBEE-B76C-227A-3708-FAA92AF411FC}"/>
              </a:ext>
            </a:extLst>
          </p:cNvPr>
          <p:cNvSpPr txBox="1"/>
          <p:nvPr/>
        </p:nvSpPr>
        <p:spPr>
          <a:xfrm>
            <a:off x="2565672" y="2764799"/>
            <a:ext cx="1109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accent4"/>
                </a:solidFill>
              </a:rPr>
              <a:t>Energy</a:t>
            </a:r>
          </a:p>
          <a:p>
            <a:pPr algn="ctr"/>
            <a:r>
              <a:rPr lang="en-GB" dirty="0">
                <a:solidFill>
                  <a:schemeClr val="accent4"/>
                </a:solidFill>
              </a:rPr>
              <a:t>Transaction</a:t>
            </a:r>
          </a:p>
        </p:txBody>
      </p:sp>
      <p:sp>
        <p:nvSpPr>
          <p:cNvPr id="167" name="Arrow: Bent 166">
            <a:extLst>
              <a:ext uri="{FF2B5EF4-FFF2-40B4-BE49-F238E27FC236}">
                <a16:creationId xmlns:a16="http://schemas.microsoft.com/office/drawing/2014/main" id="{73BF6BC6-C7BF-9FE8-9D86-275B48F322FA}"/>
              </a:ext>
            </a:extLst>
          </p:cNvPr>
          <p:cNvSpPr/>
          <p:nvPr/>
        </p:nvSpPr>
        <p:spPr>
          <a:xfrm rot="16200000">
            <a:off x="7220732" y="2675495"/>
            <a:ext cx="732576" cy="911181"/>
          </a:xfrm>
          <a:prstGeom prst="bentArrow">
            <a:avLst>
              <a:gd name="adj1" fmla="val 8053"/>
              <a:gd name="adj2" fmla="val 12289"/>
              <a:gd name="adj3" fmla="val 14832"/>
              <a:gd name="adj4" fmla="val 43750"/>
            </a:avLst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169" name="Picture 168">
            <a:extLst>
              <a:ext uri="{FF2B5EF4-FFF2-40B4-BE49-F238E27FC236}">
                <a16:creationId xmlns:a16="http://schemas.microsoft.com/office/drawing/2014/main" id="{2ADD22B7-EE2A-1CB2-71C5-BD2CA04B077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952132" y="2395782"/>
            <a:ext cx="210969" cy="304282"/>
          </a:xfrm>
          <a:prstGeom prst="rect">
            <a:avLst/>
          </a:prstGeom>
        </p:spPr>
      </p:pic>
      <p:pic>
        <p:nvPicPr>
          <p:cNvPr id="173" name="Picture 172">
            <a:extLst>
              <a:ext uri="{FF2B5EF4-FFF2-40B4-BE49-F238E27FC236}">
                <a16:creationId xmlns:a16="http://schemas.microsoft.com/office/drawing/2014/main" id="{FE1DC831-92D3-82CD-325F-2BA083329DB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27440" y="1100912"/>
            <a:ext cx="210969" cy="304282"/>
          </a:xfrm>
          <a:prstGeom prst="rect">
            <a:avLst/>
          </a:prstGeom>
        </p:spPr>
      </p:pic>
      <p:pic>
        <p:nvPicPr>
          <p:cNvPr id="175" name="Picture 174">
            <a:extLst>
              <a:ext uri="{FF2B5EF4-FFF2-40B4-BE49-F238E27FC236}">
                <a16:creationId xmlns:a16="http://schemas.microsoft.com/office/drawing/2014/main" id="{3B930702-29FB-F83D-C041-A5518169D61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78283" y="1101133"/>
            <a:ext cx="210969" cy="304282"/>
          </a:xfrm>
          <a:prstGeom prst="rect">
            <a:avLst/>
          </a:prstGeom>
        </p:spPr>
      </p:pic>
      <p:pic>
        <p:nvPicPr>
          <p:cNvPr id="182" name="Picture 181" descr="A hand holding a fruit and a apple&#10;&#10;Description automatically generated">
            <a:extLst>
              <a:ext uri="{FF2B5EF4-FFF2-40B4-BE49-F238E27FC236}">
                <a16:creationId xmlns:a16="http://schemas.microsoft.com/office/drawing/2014/main" id="{994DAB87-A9EA-8A06-710B-208F7D5C1D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45074" y="3285013"/>
            <a:ext cx="762673" cy="762673"/>
          </a:xfrm>
          <a:prstGeom prst="rect">
            <a:avLst/>
          </a:prstGeom>
        </p:spPr>
      </p:pic>
      <p:sp>
        <p:nvSpPr>
          <p:cNvPr id="2" name="Google Shape;140;g24e9f82cf36_0_16">
            <a:extLst>
              <a:ext uri="{FF2B5EF4-FFF2-40B4-BE49-F238E27FC236}">
                <a16:creationId xmlns:a16="http://schemas.microsoft.com/office/drawing/2014/main" id="{0C09C95D-8C26-276F-6D42-4E2361394FD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800" smtClean="0"/>
              <a:t>11</a:t>
            </a:fld>
            <a:endParaRPr lang="en-GB" sz="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97DE96D-4548-7EAC-0C16-132CD62F0888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3759" y="214779"/>
            <a:ext cx="995741" cy="40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31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" grpId="0" animBg="1"/>
      <p:bldP spid="94" grpId="0" animBg="1"/>
      <p:bldP spid="86" grpId="0" animBg="1"/>
      <p:bldP spid="57" grpId="0"/>
      <p:bldP spid="58" grpId="0"/>
      <p:bldP spid="81" grpId="0" animBg="1"/>
      <p:bldP spid="82" grpId="0" animBg="1"/>
      <p:bldP spid="101" grpId="0"/>
      <p:bldP spid="105" grpId="0"/>
      <p:bldP spid="134" grpId="0" animBg="1"/>
      <p:bldP spid="16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title"/>
          </p:nvPr>
        </p:nvSpPr>
        <p:spPr>
          <a:xfrm>
            <a:off x="1345623" y="250157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GB" sz="2400" b="1" dirty="0">
                <a:latin typeface="Arial"/>
                <a:ea typeface="Arial"/>
                <a:cs typeface="Arial"/>
                <a:sym typeface="Arial"/>
              </a:rPr>
              <a:t>Refresh of GED neighbour links</a:t>
            </a:r>
            <a:endParaRPr lang="en-GB" sz="2400" b="1" dirty="0"/>
          </a:p>
        </p:txBody>
      </p:sp>
      <p:sp>
        <p:nvSpPr>
          <p:cNvPr id="9" name="Google Shape;124;p3">
            <a:extLst>
              <a:ext uri="{FF2B5EF4-FFF2-40B4-BE49-F238E27FC236}">
                <a16:creationId xmlns:a16="http://schemas.microsoft.com/office/drawing/2014/main" id="{45506C0E-3412-ED71-397A-58E7217391B3}"/>
              </a:ext>
            </a:extLst>
          </p:cNvPr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0" i="0" u="none" strike="noStrike" cap="none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Google Shape;384;p6">
            <a:extLst>
              <a:ext uri="{FF2B5EF4-FFF2-40B4-BE49-F238E27FC236}">
                <a16:creationId xmlns:a16="http://schemas.microsoft.com/office/drawing/2014/main" id="{FABD5F4C-5D54-38E4-90ED-C791B579774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930652" y="159432"/>
            <a:ext cx="400887" cy="471214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52" descr="Une image contenant casino, pièce, scène&#10;&#10;Description générée automatiquement">
            <a:extLst>
              <a:ext uri="{FF2B5EF4-FFF2-40B4-BE49-F238E27FC236}">
                <a16:creationId xmlns:a16="http://schemas.microsoft.com/office/drawing/2014/main" id="{438F8D01-93E8-B3F9-33BD-0A34E68CE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692" y="2575199"/>
            <a:ext cx="611634" cy="562496"/>
          </a:xfrm>
          <a:prstGeom prst="rect">
            <a:avLst/>
          </a:prstGeom>
        </p:spPr>
      </p:pic>
      <p:sp>
        <p:nvSpPr>
          <p:cNvPr id="7" name="ZoneTexte 93">
            <a:extLst>
              <a:ext uri="{FF2B5EF4-FFF2-40B4-BE49-F238E27FC236}">
                <a16:creationId xmlns:a16="http://schemas.microsoft.com/office/drawing/2014/main" id="{06D9E66B-37DA-B5E2-8787-D6F93A9D5359}"/>
              </a:ext>
            </a:extLst>
          </p:cNvPr>
          <p:cNvSpPr txBox="1"/>
          <p:nvPr/>
        </p:nvSpPr>
        <p:spPr>
          <a:xfrm>
            <a:off x="956297" y="807103"/>
            <a:ext cx="7812870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800" dirty="0"/>
              <a:t>When starting-up the coordination platform: register the GED address an external database (name + IP + port).</a:t>
            </a:r>
          </a:p>
        </p:txBody>
      </p:sp>
      <p:sp>
        <p:nvSpPr>
          <p:cNvPr id="10" name="ZoneTexte 93">
            <a:extLst>
              <a:ext uri="{FF2B5EF4-FFF2-40B4-BE49-F238E27FC236}">
                <a16:creationId xmlns:a16="http://schemas.microsoft.com/office/drawing/2014/main" id="{9835B975-401E-A6A9-A643-486ABA84A914}"/>
              </a:ext>
            </a:extLst>
          </p:cNvPr>
          <p:cNvSpPr txBox="1"/>
          <p:nvPr/>
        </p:nvSpPr>
        <p:spPr>
          <a:xfrm>
            <a:off x="955042" y="2192772"/>
            <a:ext cx="43789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800" dirty="0"/>
              <a:t>Step 1 - add link to isolated GEDs</a:t>
            </a:r>
          </a:p>
        </p:txBody>
      </p:sp>
      <p:sp>
        <p:nvSpPr>
          <p:cNvPr id="13" name="ZoneTexte 93">
            <a:extLst>
              <a:ext uri="{FF2B5EF4-FFF2-40B4-BE49-F238E27FC236}">
                <a16:creationId xmlns:a16="http://schemas.microsoft.com/office/drawing/2014/main" id="{0C802F00-4607-4F21-4C3C-87ADE41581B5}"/>
              </a:ext>
            </a:extLst>
          </p:cNvPr>
          <p:cNvSpPr txBox="1"/>
          <p:nvPr/>
        </p:nvSpPr>
        <p:spPr>
          <a:xfrm>
            <a:off x="953945" y="2893052"/>
            <a:ext cx="563503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800" dirty="0"/>
              <a:t>Step 2 - retrieve of all GED power profiles received from neighbourhood</a:t>
            </a:r>
          </a:p>
        </p:txBody>
      </p:sp>
      <p:sp>
        <p:nvSpPr>
          <p:cNvPr id="14" name="ZoneTexte 93">
            <a:extLst>
              <a:ext uri="{FF2B5EF4-FFF2-40B4-BE49-F238E27FC236}">
                <a16:creationId xmlns:a16="http://schemas.microsoft.com/office/drawing/2014/main" id="{5298999F-4BE8-0ADD-1996-72EDA86E9148}"/>
              </a:ext>
            </a:extLst>
          </p:cNvPr>
          <p:cNvSpPr txBox="1"/>
          <p:nvPr/>
        </p:nvSpPr>
        <p:spPr>
          <a:xfrm>
            <a:off x="956023" y="3807680"/>
            <a:ext cx="5709814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800" dirty="0"/>
              <a:t>Step 3 - compute all GED distances (use similarity function of power profile)</a:t>
            </a:r>
          </a:p>
        </p:txBody>
      </p:sp>
      <p:sp>
        <p:nvSpPr>
          <p:cNvPr id="15" name="Google Shape;98;p1">
            <a:extLst>
              <a:ext uri="{FF2B5EF4-FFF2-40B4-BE49-F238E27FC236}">
                <a16:creationId xmlns:a16="http://schemas.microsoft.com/office/drawing/2014/main" id="{5D573282-0D40-08FC-13E2-44E756BCCFA4}"/>
              </a:ext>
            </a:extLst>
          </p:cNvPr>
          <p:cNvSpPr/>
          <p:nvPr/>
        </p:nvSpPr>
        <p:spPr>
          <a:xfrm>
            <a:off x="9447553" y="3445690"/>
            <a:ext cx="953563" cy="387691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GED 4</a:t>
            </a:r>
            <a:endParaRPr lang="en-GB" sz="1800" dirty="0"/>
          </a:p>
        </p:txBody>
      </p:sp>
      <p:sp>
        <p:nvSpPr>
          <p:cNvPr id="18" name="Google Shape;98;p1">
            <a:extLst>
              <a:ext uri="{FF2B5EF4-FFF2-40B4-BE49-F238E27FC236}">
                <a16:creationId xmlns:a16="http://schemas.microsoft.com/office/drawing/2014/main" id="{95B55FF0-F8D2-BFE9-3BBD-AC6BFFBD3E5A}"/>
              </a:ext>
            </a:extLst>
          </p:cNvPr>
          <p:cNvSpPr/>
          <p:nvPr/>
        </p:nvSpPr>
        <p:spPr>
          <a:xfrm>
            <a:off x="7421336" y="5565312"/>
            <a:ext cx="953563" cy="387691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GED 2</a:t>
            </a:r>
            <a:endParaRPr lang="en-GB" sz="1800" dirty="0"/>
          </a:p>
        </p:txBody>
      </p:sp>
      <p:sp>
        <p:nvSpPr>
          <p:cNvPr id="19" name="Google Shape;98;p1">
            <a:extLst>
              <a:ext uri="{FF2B5EF4-FFF2-40B4-BE49-F238E27FC236}">
                <a16:creationId xmlns:a16="http://schemas.microsoft.com/office/drawing/2014/main" id="{6EA3A5F8-E772-E909-4F7B-1014B1370E69}"/>
              </a:ext>
            </a:extLst>
          </p:cNvPr>
          <p:cNvSpPr/>
          <p:nvPr/>
        </p:nvSpPr>
        <p:spPr>
          <a:xfrm>
            <a:off x="10888623" y="4376378"/>
            <a:ext cx="953563" cy="387691"/>
          </a:xfrm>
          <a:prstGeom prst="roundRect">
            <a:avLst>
              <a:gd name="adj" fmla="val 16667"/>
            </a:avLst>
          </a:prstGeom>
          <a:solidFill>
            <a:schemeClr val="accent1">
              <a:lumMod val="40000"/>
              <a:lumOff val="60000"/>
            </a:schemeClr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GED 7</a:t>
            </a:r>
            <a:endParaRPr lang="en-GB" sz="1800" dirty="0"/>
          </a:p>
        </p:txBody>
      </p:sp>
      <p:sp>
        <p:nvSpPr>
          <p:cNvPr id="20" name="Google Shape;98;p1">
            <a:extLst>
              <a:ext uri="{FF2B5EF4-FFF2-40B4-BE49-F238E27FC236}">
                <a16:creationId xmlns:a16="http://schemas.microsoft.com/office/drawing/2014/main" id="{12B096E2-678A-5E8D-25C9-06F876653861}"/>
              </a:ext>
            </a:extLst>
          </p:cNvPr>
          <p:cNvSpPr/>
          <p:nvPr/>
        </p:nvSpPr>
        <p:spPr>
          <a:xfrm>
            <a:off x="10368910" y="4961270"/>
            <a:ext cx="953563" cy="387691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GED 1</a:t>
            </a:r>
            <a:endParaRPr lang="en-GB" sz="18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B7CACF5-E9D3-FA1D-23DD-63EF3439CB81}"/>
              </a:ext>
            </a:extLst>
          </p:cNvPr>
          <p:cNvCxnSpPr>
            <a:cxnSpLocks/>
            <a:stCxn id="15" idx="1"/>
            <a:endCxn id="3" idx="3"/>
          </p:cNvCxnSpPr>
          <p:nvPr/>
        </p:nvCxnSpPr>
        <p:spPr>
          <a:xfrm flipH="1" flipV="1">
            <a:off x="8043326" y="2856447"/>
            <a:ext cx="1404227" cy="78308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99B25E-0538-EBA9-5755-06ACE6E47981}"/>
              </a:ext>
            </a:extLst>
          </p:cNvPr>
          <p:cNvCxnSpPr>
            <a:cxnSpLocks/>
            <a:endCxn id="3" idx="3"/>
          </p:cNvCxnSpPr>
          <p:nvPr/>
        </p:nvCxnSpPr>
        <p:spPr>
          <a:xfrm flipV="1">
            <a:off x="7898118" y="2856447"/>
            <a:ext cx="145208" cy="2842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28BCE6-9C4F-3A5F-0FC6-F31FE3F2DD71}"/>
              </a:ext>
            </a:extLst>
          </p:cNvPr>
          <p:cNvCxnSpPr>
            <a:cxnSpLocks/>
            <a:stCxn id="20" idx="1"/>
            <a:endCxn id="3" idx="3"/>
          </p:cNvCxnSpPr>
          <p:nvPr/>
        </p:nvCxnSpPr>
        <p:spPr>
          <a:xfrm flipH="1" flipV="1">
            <a:off x="8043326" y="2856447"/>
            <a:ext cx="2325584" cy="229866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1FD78D8-BBB2-0DE2-1648-74497C0E7B44}"/>
              </a:ext>
            </a:extLst>
          </p:cNvPr>
          <p:cNvCxnSpPr>
            <a:cxnSpLocks/>
            <a:stCxn id="19" idx="1"/>
            <a:endCxn id="3" idx="3"/>
          </p:cNvCxnSpPr>
          <p:nvPr/>
        </p:nvCxnSpPr>
        <p:spPr>
          <a:xfrm flipH="1" flipV="1">
            <a:off x="8043326" y="2856447"/>
            <a:ext cx="2845297" cy="1713777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ZoneTexte 93">
            <a:extLst>
              <a:ext uri="{FF2B5EF4-FFF2-40B4-BE49-F238E27FC236}">
                <a16:creationId xmlns:a16="http://schemas.microsoft.com/office/drawing/2014/main" id="{362D9EBA-CEAD-0FAA-9C70-A18F8DBBB7E4}"/>
              </a:ext>
            </a:extLst>
          </p:cNvPr>
          <p:cNvSpPr txBox="1"/>
          <p:nvPr/>
        </p:nvSpPr>
        <p:spPr>
          <a:xfrm>
            <a:off x="6271545" y="6576568"/>
            <a:ext cx="4659107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200" dirty="0"/>
              <a:t> some GEDs can be isolated. (too far from anther GED)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87553DE-F7F9-F0F7-BE2F-9859CD0A799F}"/>
              </a:ext>
            </a:extLst>
          </p:cNvPr>
          <p:cNvCxnSpPr>
            <a:cxnSpLocks/>
            <a:stCxn id="43" idx="1"/>
            <a:endCxn id="3" idx="3"/>
          </p:cNvCxnSpPr>
          <p:nvPr/>
        </p:nvCxnSpPr>
        <p:spPr>
          <a:xfrm flipH="1" flipV="1">
            <a:off x="8043326" y="2856447"/>
            <a:ext cx="1792248" cy="299819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38004EB-20BD-94C0-BCA8-93A8F377F867}"/>
              </a:ext>
            </a:extLst>
          </p:cNvPr>
          <p:cNvCxnSpPr/>
          <p:nvPr/>
        </p:nvCxnSpPr>
        <p:spPr>
          <a:xfrm flipV="1">
            <a:off x="11322473" y="4764069"/>
            <a:ext cx="170843" cy="25254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AB0A551-5048-EC51-B44C-68A084B8732C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10386045" y="5348961"/>
            <a:ext cx="459647" cy="314208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Google Shape;98;p1">
            <a:extLst>
              <a:ext uri="{FF2B5EF4-FFF2-40B4-BE49-F238E27FC236}">
                <a16:creationId xmlns:a16="http://schemas.microsoft.com/office/drawing/2014/main" id="{FE20A7DB-F9A9-14B2-59BE-7B02CA45B679}"/>
              </a:ext>
            </a:extLst>
          </p:cNvPr>
          <p:cNvSpPr/>
          <p:nvPr/>
        </p:nvSpPr>
        <p:spPr>
          <a:xfrm>
            <a:off x="9835574" y="5660792"/>
            <a:ext cx="953563" cy="387691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GED 3</a:t>
            </a:r>
            <a:endParaRPr lang="en-GB" sz="1800" dirty="0"/>
          </a:p>
        </p:txBody>
      </p:sp>
      <p:sp>
        <p:nvSpPr>
          <p:cNvPr id="4" name="Google Shape;98;p1">
            <a:extLst>
              <a:ext uri="{FF2B5EF4-FFF2-40B4-BE49-F238E27FC236}">
                <a16:creationId xmlns:a16="http://schemas.microsoft.com/office/drawing/2014/main" id="{713FE1D8-49DB-D46E-1AAD-A31FC9D21070}"/>
              </a:ext>
            </a:extLst>
          </p:cNvPr>
          <p:cNvSpPr/>
          <p:nvPr/>
        </p:nvSpPr>
        <p:spPr>
          <a:xfrm>
            <a:off x="8844834" y="2627737"/>
            <a:ext cx="953563" cy="387691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GED 6</a:t>
            </a:r>
            <a:endParaRPr lang="en-GB" sz="1800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49A6D0F-6550-F8F1-F064-59824F253CA0}"/>
              </a:ext>
            </a:extLst>
          </p:cNvPr>
          <p:cNvCxnSpPr>
            <a:cxnSpLocks/>
            <a:stCxn id="17" idx="2"/>
            <a:endCxn id="3" idx="3"/>
          </p:cNvCxnSpPr>
          <p:nvPr/>
        </p:nvCxnSpPr>
        <p:spPr>
          <a:xfrm flipH="1">
            <a:off x="8043326" y="2214236"/>
            <a:ext cx="1278291" cy="642211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Google Shape;98;p1">
            <a:extLst>
              <a:ext uri="{FF2B5EF4-FFF2-40B4-BE49-F238E27FC236}">
                <a16:creationId xmlns:a16="http://schemas.microsoft.com/office/drawing/2014/main" id="{DA08B26C-EECD-86AF-AE9D-3E255223052B}"/>
              </a:ext>
            </a:extLst>
          </p:cNvPr>
          <p:cNvSpPr/>
          <p:nvPr/>
        </p:nvSpPr>
        <p:spPr>
          <a:xfrm>
            <a:off x="10374725" y="992527"/>
            <a:ext cx="953563" cy="387691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GED 5</a:t>
            </a:r>
            <a:endParaRPr lang="en-GB" sz="180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8DB30B6-D357-B525-7F11-34A0A8FB81E1}"/>
              </a:ext>
            </a:extLst>
          </p:cNvPr>
          <p:cNvCxnSpPr>
            <a:cxnSpLocks/>
            <a:stCxn id="8" idx="2"/>
            <a:endCxn id="3" idx="3"/>
          </p:cNvCxnSpPr>
          <p:nvPr/>
        </p:nvCxnSpPr>
        <p:spPr>
          <a:xfrm flipH="1">
            <a:off x="8043326" y="1380218"/>
            <a:ext cx="2808181" cy="1476229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Google Shape;98;p1">
            <a:extLst>
              <a:ext uri="{FF2B5EF4-FFF2-40B4-BE49-F238E27FC236}">
                <a16:creationId xmlns:a16="http://schemas.microsoft.com/office/drawing/2014/main" id="{7A829EFF-1EE3-FF88-4C42-A6F86A62C29B}"/>
              </a:ext>
            </a:extLst>
          </p:cNvPr>
          <p:cNvSpPr/>
          <p:nvPr/>
        </p:nvSpPr>
        <p:spPr>
          <a:xfrm>
            <a:off x="8844835" y="1826545"/>
            <a:ext cx="953563" cy="387691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GED 6</a:t>
            </a:r>
            <a:endParaRPr lang="en-GB" sz="1800" dirty="0"/>
          </a:p>
        </p:txBody>
      </p:sp>
      <p:sp>
        <p:nvSpPr>
          <p:cNvPr id="21" name="ZoneTexte 93">
            <a:extLst>
              <a:ext uri="{FF2B5EF4-FFF2-40B4-BE49-F238E27FC236}">
                <a16:creationId xmlns:a16="http://schemas.microsoft.com/office/drawing/2014/main" id="{898E8760-EB8D-4821-3917-A5A2A4E71275}"/>
              </a:ext>
            </a:extLst>
          </p:cNvPr>
          <p:cNvSpPr txBox="1"/>
          <p:nvPr/>
        </p:nvSpPr>
        <p:spPr>
          <a:xfrm>
            <a:off x="956022" y="4724440"/>
            <a:ext cx="5709814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800" dirty="0"/>
              <a:t>Step 4 - add links to nearby GEDs </a:t>
            </a:r>
          </a:p>
          <a:p>
            <a:r>
              <a:rPr lang="en-GB" dirty="0"/>
              <a:t>  (GED distance &lt;= </a:t>
            </a:r>
            <a:r>
              <a:rPr lang="en-GB" dirty="0" err="1"/>
              <a:t>max_value</a:t>
            </a:r>
            <a:r>
              <a:rPr lang="en-GB" dirty="0"/>
              <a:t>) </a:t>
            </a:r>
          </a:p>
        </p:txBody>
      </p:sp>
      <p:sp>
        <p:nvSpPr>
          <p:cNvPr id="23" name="ZoneTexte 93">
            <a:extLst>
              <a:ext uri="{FF2B5EF4-FFF2-40B4-BE49-F238E27FC236}">
                <a16:creationId xmlns:a16="http://schemas.microsoft.com/office/drawing/2014/main" id="{B39A9B29-BA82-1E4F-F83A-A49AD7226077}"/>
              </a:ext>
            </a:extLst>
          </p:cNvPr>
          <p:cNvSpPr txBox="1"/>
          <p:nvPr/>
        </p:nvSpPr>
        <p:spPr>
          <a:xfrm>
            <a:off x="952846" y="5619688"/>
            <a:ext cx="5709814" cy="8617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800" dirty="0"/>
              <a:t>Step 5 - remove links to GEDs that are distant  more than 5 consecutive times </a:t>
            </a:r>
          </a:p>
          <a:p>
            <a:r>
              <a:rPr lang="en-GB" dirty="0"/>
              <a:t>   (GED distance &lt; </a:t>
            </a:r>
            <a:r>
              <a:rPr lang="en-GB" dirty="0" err="1"/>
              <a:t>max_value</a:t>
            </a:r>
            <a:r>
              <a:rPr lang="en-GB" dirty="0"/>
              <a:t>) 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65B1397-415C-72A6-EE18-031AD4C686F3}"/>
              </a:ext>
            </a:extLst>
          </p:cNvPr>
          <p:cNvCxnSpPr>
            <a:cxnSpLocks/>
            <a:endCxn id="3" idx="3"/>
          </p:cNvCxnSpPr>
          <p:nvPr/>
        </p:nvCxnSpPr>
        <p:spPr>
          <a:xfrm flipH="1">
            <a:off x="8043326" y="2052869"/>
            <a:ext cx="1074129" cy="803578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ZoneTexte 93">
            <a:extLst>
              <a:ext uri="{FF2B5EF4-FFF2-40B4-BE49-F238E27FC236}">
                <a16:creationId xmlns:a16="http://schemas.microsoft.com/office/drawing/2014/main" id="{1F1CC4AE-931B-DE21-2AEB-387FD107651E}"/>
              </a:ext>
            </a:extLst>
          </p:cNvPr>
          <p:cNvSpPr txBox="1"/>
          <p:nvPr/>
        </p:nvSpPr>
        <p:spPr>
          <a:xfrm>
            <a:off x="952846" y="1592298"/>
            <a:ext cx="23428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800" b="1" dirty="0"/>
              <a:t>Link refresh loop :</a:t>
            </a:r>
          </a:p>
        </p:txBody>
      </p:sp>
      <p:sp>
        <p:nvSpPr>
          <p:cNvPr id="6" name="Google Shape;140;g24e9f82cf36_0_16">
            <a:extLst>
              <a:ext uri="{FF2B5EF4-FFF2-40B4-BE49-F238E27FC236}">
                <a16:creationId xmlns:a16="http://schemas.microsoft.com/office/drawing/2014/main" id="{3D84656C-8395-B0AA-3B8F-8BAA2E6BF0E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800" smtClean="0"/>
              <a:t>12</a:t>
            </a:fld>
            <a:endParaRPr lang="en-GB" sz="8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766468-E747-9B8F-AA70-5F6752040BF0}"/>
              </a:ext>
            </a:extLst>
          </p:cNvPr>
          <p:cNvSpPr/>
          <p:nvPr/>
        </p:nvSpPr>
        <p:spPr>
          <a:xfrm>
            <a:off x="9476508" y="3980357"/>
            <a:ext cx="2715492" cy="2627486"/>
          </a:xfrm>
          <a:prstGeom prst="ellipse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Free-form: Shape 15">
            <a:extLst>
              <a:ext uri="{FF2B5EF4-FFF2-40B4-BE49-F238E27FC236}">
                <a16:creationId xmlns:a16="http://schemas.microsoft.com/office/drawing/2014/main" id="{6F88AB05-8264-855A-5261-691786DA6EB3}"/>
              </a:ext>
            </a:extLst>
          </p:cNvPr>
          <p:cNvSpPr/>
          <p:nvPr/>
        </p:nvSpPr>
        <p:spPr>
          <a:xfrm>
            <a:off x="10011940" y="759621"/>
            <a:ext cx="1830246" cy="690488"/>
          </a:xfrm>
          <a:custGeom>
            <a:avLst/>
            <a:gdLst>
              <a:gd name="connsiteX0" fmla="*/ 748424 w 1663629"/>
              <a:gd name="connsiteY0" fmla="*/ 43943 h 690488"/>
              <a:gd name="connsiteX1" fmla="*/ 46460 w 1663629"/>
              <a:gd name="connsiteY1" fmla="*/ 117834 h 690488"/>
              <a:gd name="connsiteX2" fmla="*/ 37224 w 1663629"/>
              <a:gd name="connsiteY2" fmla="*/ 154779 h 690488"/>
              <a:gd name="connsiteX3" fmla="*/ 18751 w 1663629"/>
              <a:gd name="connsiteY3" fmla="*/ 200961 h 690488"/>
              <a:gd name="connsiteX4" fmla="*/ 9515 w 1663629"/>
              <a:gd name="connsiteY4" fmla="*/ 247143 h 690488"/>
              <a:gd name="connsiteX5" fmla="*/ 27987 w 1663629"/>
              <a:gd name="connsiteY5" fmla="*/ 542706 h 690488"/>
              <a:gd name="connsiteX6" fmla="*/ 92642 w 1663629"/>
              <a:gd name="connsiteY6" fmla="*/ 607361 h 690488"/>
              <a:gd name="connsiteX7" fmla="*/ 268133 w 1663629"/>
              <a:gd name="connsiteY7" fmla="*/ 681252 h 690488"/>
              <a:gd name="connsiteX8" fmla="*/ 351260 w 1663629"/>
              <a:gd name="connsiteY8" fmla="*/ 690488 h 690488"/>
              <a:gd name="connsiteX9" fmla="*/ 554460 w 1663629"/>
              <a:gd name="connsiteY9" fmla="*/ 681252 h 690488"/>
              <a:gd name="connsiteX10" fmla="*/ 1053224 w 1663629"/>
              <a:gd name="connsiteY10" fmla="*/ 644306 h 690488"/>
              <a:gd name="connsiteX11" fmla="*/ 1219478 w 1663629"/>
              <a:gd name="connsiteY11" fmla="*/ 625834 h 690488"/>
              <a:gd name="connsiteX12" fmla="*/ 1413442 w 1663629"/>
              <a:gd name="connsiteY12" fmla="*/ 607361 h 690488"/>
              <a:gd name="connsiteX13" fmla="*/ 1505805 w 1663629"/>
              <a:gd name="connsiteY13" fmla="*/ 570415 h 690488"/>
              <a:gd name="connsiteX14" fmla="*/ 1588933 w 1663629"/>
              <a:gd name="connsiteY14" fmla="*/ 542706 h 690488"/>
              <a:gd name="connsiteX15" fmla="*/ 1635115 w 1663629"/>
              <a:gd name="connsiteY15" fmla="*/ 505761 h 690488"/>
              <a:gd name="connsiteX16" fmla="*/ 1662824 w 1663629"/>
              <a:gd name="connsiteY16" fmla="*/ 450343 h 690488"/>
              <a:gd name="connsiteX17" fmla="*/ 1644351 w 1663629"/>
              <a:gd name="connsiteY17" fmla="*/ 293324 h 690488"/>
              <a:gd name="connsiteX18" fmla="*/ 1579696 w 1663629"/>
              <a:gd name="connsiteY18" fmla="*/ 237906 h 690488"/>
              <a:gd name="connsiteX19" fmla="*/ 1478096 w 1663629"/>
              <a:gd name="connsiteY19" fmla="*/ 200961 h 690488"/>
              <a:gd name="connsiteX20" fmla="*/ 1201005 w 1663629"/>
              <a:gd name="connsiteY20" fmla="*/ 164015 h 690488"/>
              <a:gd name="connsiteX21" fmla="*/ 1136351 w 1663629"/>
              <a:gd name="connsiteY21" fmla="*/ 154779 h 690488"/>
              <a:gd name="connsiteX22" fmla="*/ 970096 w 1663629"/>
              <a:gd name="connsiteY22" fmla="*/ 90124 h 690488"/>
              <a:gd name="connsiteX23" fmla="*/ 868496 w 1663629"/>
              <a:gd name="connsiteY23" fmla="*/ 71652 h 690488"/>
              <a:gd name="connsiteX24" fmla="*/ 748424 w 1663629"/>
              <a:gd name="connsiteY24" fmla="*/ 43943 h 6904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63629" h="690488">
                <a:moveTo>
                  <a:pt x="748424" y="43943"/>
                </a:moveTo>
                <a:cubicBezTo>
                  <a:pt x="611418" y="51640"/>
                  <a:pt x="167093" y="-99309"/>
                  <a:pt x="46460" y="117834"/>
                </a:cubicBezTo>
                <a:cubicBezTo>
                  <a:pt x="40295" y="128931"/>
                  <a:pt x="41238" y="142736"/>
                  <a:pt x="37224" y="154779"/>
                </a:cubicBezTo>
                <a:cubicBezTo>
                  <a:pt x="31981" y="170508"/>
                  <a:pt x="24909" y="185567"/>
                  <a:pt x="18751" y="200961"/>
                </a:cubicBezTo>
                <a:cubicBezTo>
                  <a:pt x="15672" y="216355"/>
                  <a:pt x="11349" y="231552"/>
                  <a:pt x="9515" y="247143"/>
                </a:cubicBezTo>
                <a:cubicBezTo>
                  <a:pt x="-2392" y="348349"/>
                  <a:pt x="-9423" y="441701"/>
                  <a:pt x="27987" y="542706"/>
                </a:cubicBezTo>
                <a:cubicBezTo>
                  <a:pt x="38573" y="571287"/>
                  <a:pt x="67282" y="590454"/>
                  <a:pt x="92642" y="607361"/>
                </a:cubicBezTo>
                <a:cubicBezTo>
                  <a:pt x="106657" y="616705"/>
                  <a:pt x="238274" y="674227"/>
                  <a:pt x="268133" y="681252"/>
                </a:cubicBezTo>
                <a:cubicBezTo>
                  <a:pt x="295271" y="687637"/>
                  <a:pt x="323551" y="687409"/>
                  <a:pt x="351260" y="690488"/>
                </a:cubicBezTo>
                <a:cubicBezTo>
                  <a:pt x="418993" y="687409"/>
                  <a:pt x="486823" y="685998"/>
                  <a:pt x="554460" y="681252"/>
                </a:cubicBezTo>
                <a:cubicBezTo>
                  <a:pt x="1274217" y="630743"/>
                  <a:pt x="586596" y="668867"/>
                  <a:pt x="1053224" y="644306"/>
                </a:cubicBezTo>
                <a:lnTo>
                  <a:pt x="1219478" y="625834"/>
                </a:lnTo>
                <a:cubicBezTo>
                  <a:pt x="1439143" y="605240"/>
                  <a:pt x="1271427" y="627648"/>
                  <a:pt x="1413442" y="607361"/>
                </a:cubicBezTo>
                <a:cubicBezTo>
                  <a:pt x="1444230" y="595046"/>
                  <a:pt x="1474690" y="581878"/>
                  <a:pt x="1505805" y="570415"/>
                </a:cubicBezTo>
                <a:cubicBezTo>
                  <a:pt x="1533212" y="560318"/>
                  <a:pt x="1562808" y="555768"/>
                  <a:pt x="1588933" y="542706"/>
                </a:cubicBezTo>
                <a:cubicBezTo>
                  <a:pt x="1606566" y="533890"/>
                  <a:pt x="1619721" y="518076"/>
                  <a:pt x="1635115" y="505761"/>
                </a:cubicBezTo>
                <a:cubicBezTo>
                  <a:pt x="1644351" y="487288"/>
                  <a:pt x="1661927" y="470977"/>
                  <a:pt x="1662824" y="450343"/>
                </a:cubicBezTo>
                <a:cubicBezTo>
                  <a:pt x="1665113" y="397692"/>
                  <a:pt x="1663555" y="342401"/>
                  <a:pt x="1644351" y="293324"/>
                </a:cubicBezTo>
                <a:cubicBezTo>
                  <a:pt x="1634007" y="266891"/>
                  <a:pt x="1604509" y="251691"/>
                  <a:pt x="1579696" y="237906"/>
                </a:cubicBezTo>
                <a:cubicBezTo>
                  <a:pt x="1548195" y="220405"/>
                  <a:pt x="1512283" y="212357"/>
                  <a:pt x="1478096" y="200961"/>
                </a:cubicBezTo>
                <a:cubicBezTo>
                  <a:pt x="1368098" y="164295"/>
                  <a:pt x="1362830" y="180197"/>
                  <a:pt x="1201005" y="164015"/>
                </a:cubicBezTo>
                <a:cubicBezTo>
                  <a:pt x="1179343" y="161849"/>
                  <a:pt x="1157770" y="158673"/>
                  <a:pt x="1136351" y="154779"/>
                </a:cubicBezTo>
                <a:cubicBezTo>
                  <a:pt x="1064598" y="141733"/>
                  <a:pt x="1071592" y="122603"/>
                  <a:pt x="970096" y="90124"/>
                </a:cubicBezTo>
                <a:cubicBezTo>
                  <a:pt x="937312" y="79633"/>
                  <a:pt x="902629" y="76104"/>
                  <a:pt x="868496" y="71652"/>
                </a:cubicBezTo>
                <a:cubicBezTo>
                  <a:pt x="789838" y="61392"/>
                  <a:pt x="885430" y="36246"/>
                  <a:pt x="748424" y="43943"/>
                </a:cubicBezTo>
                <a:close/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5" name="Free-form: Shape 24">
            <a:extLst>
              <a:ext uri="{FF2B5EF4-FFF2-40B4-BE49-F238E27FC236}">
                <a16:creationId xmlns:a16="http://schemas.microsoft.com/office/drawing/2014/main" id="{6859E32C-0643-C227-695A-75B97722812B}"/>
              </a:ext>
            </a:extLst>
          </p:cNvPr>
          <p:cNvSpPr/>
          <p:nvPr/>
        </p:nvSpPr>
        <p:spPr>
          <a:xfrm>
            <a:off x="6954982" y="5320145"/>
            <a:ext cx="1773382" cy="1089891"/>
          </a:xfrm>
          <a:custGeom>
            <a:avLst/>
            <a:gdLst>
              <a:gd name="connsiteX0" fmla="*/ 1052945 w 1773382"/>
              <a:gd name="connsiteY0" fmla="*/ 18473 h 1089891"/>
              <a:gd name="connsiteX1" fmla="*/ 489527 w 1773382"/>
              <a:gd name="connsiteY1" fmla="*/ 55419 h 1089891"/>
              <a:gd name="connsiteX2" fmla="*/ 369454 w 1773382"/>
              <a:gd name="connsiteY2" fmla="*/ 83128 h 1089891"/>
              <a:gd name="connsiteX3" fmla="*/ 193963 w 1773382"/>
              <a:gd name="connsiteY3" fmla="*/ 212437 h 1089891"/>
              <a:gd name="connsiteX4" fmla="*/ 27709 w 1773382"/>
              <a:gd name="connsiteY4" fmla="*/ 535710 h 1089891"/>
              <a:gd name="connsiteX5" fmla="*/ 0 w 1773382"/>
              <a:gd name="connsiteY5" fmla="*/ 655782 h 1089891"/>
              <a:gd name="connsiteX6" fmla="*/ 64654 w 1773382"/>
              <a:gd name="connsiteY6" fmla="*/ 932873 h 1089891"/>
              <a:gd name="connsiteX7" fmla="*/ 193963 w 1773382"/>
              <a:gd name="connsiteY7" fmla="*/ 1025237 h 1089891"/>
              <a:gd name="connsiteX8" fmla="*/ 748145 w 1773382"/>
              <a:gd name="connsiteY8" fmla="*/ 1089891 h 1089891"/>
              <a:gd name="connsiteX9" fmla="*/ 1256145 w 1773382"/>
              <a:gd name="connsiteY9" fmla="*/ 942110 h 1089891"/>
              <a:gd name="connsiteX10" fmla="*/ 1588654 w 1773382"/>
              <a:gd name="connsiteY10" fmla="*/ 738910 h 1089891"/>
              <a:gd name="connsiteX11" fmla="*/ 1690254 w 1773382"/>
              <a:gd name="connsiteY11" fmla="*/ 646546 h 1089891"/>
              <a:gd name="connsiteX12" fmla="*/ 1754909 w 1773382"/>
              <a:gd name="connsiteY12" fmla="*/ 452582 h 1089891"/>
              <a:gd name="connsiteX13" fmla="*/ 1764145 w 1773382"/>
              <a:gd name="connsiteY13" fmla="*/ 350982 h 1089891"/>
              <a:gd name="connsiteX14" fmla="*/ 1773382 w 1773382"/>
              <a:gd name="connsiteY14" fmla="*/ 277091 h 1089891"/>
              <a:gd name="connsiteX15" fmla="*/ 1745673 w 1773382"/>
              <a:gd name="connsiteY15" fmla="*/ 175491 h 1089891"/>
              <a:gd name="connsiteX16" fmla="*/ 1588654 w 1773382"/>
              <a:gd name="connsiteY16" fmla="*/ 83128 h 1089891"/>
              <a:gd name="connsiteX17" fmla="*/ 1302327 w 1773382"/>
              <a:gd name="connsiteY17" fmla="*/ 0 h 1089891"/>
              <a:gd name="connsiteX18" fmla="*/ 1062182 w 1773382"/>
              <a:gd name="connsiteY18" fmla="*/ 18473 h 1089891"/>
              <a:gd name="connsiteX19" fmla="*/ 1025236 w 1773382"/>
              <a:gd name="connsiteY19" fmla="*/ 36946 h 1089891"/>
              <a:gd name="connsiteX20" fmla="*/ 979054 w 1773382"/>
              <a:gd name="connsiteY20" fmla="*/ 55419 h 1089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773382" h="1089891">
                <a:moveTo>
                  <a:pt x="1052945" y="18473"/>
                </a:moveTo>
                <a:cubicBezTo>
                  <a:pt x="998353" y="21684"/>
                  <a:pt x="571098" y="45223"/>
                  <a:pt x="489527" y="55419"/>
                </a:cubicBezTo>
                <a:cubicBezTo>
                  <a:pt x="448768" y="60514"/>
                  <a:pt x="409478" y="73892"/>
                  <a:pt x="369454" y="83128"/>
                </a:cubicBezTo>
                <a:cubicBezTo>
                  <a:pt x="329721" y="109617"/>
                  <a:pt x="222115" y="177887"/>
                  <a:pt x="193963" y="212437"/>
                </a:cubicBezTo>
                <a:cubicBezTo>
                  <a:pt x="109022" y="316683"/>
                  <a:pt x="66367" y="411145"/>
                  <a:pt x="27709" y="535710"/>
                </a:cubicBezTo>
                <a:cubicBezTo>
                  <a:pt x="15534" y="574940"/>
                  <a:pt x="9236" y="615758"/>
                  <a:pt x="0" y="655782"/>
                </a:cubicBezTo>
                <a:cubicBezTo>
                  <a:pt x="21551" y="748146"/>
                  <a:pt x="20567" y="848898"/>
                  <a:pt x="64654" y="932873"/>
                </a:cubicBezTo>
                <a:cubicBezTo>
                  <a:pt x="89276" y="979772"/>
                  <a:pt x="144183" y="1007135"/>
                  <a:pt x="193963" y="1025237"/>
                </a:cubicBezTo>
                <a:cubicBezTo>
                  <a:pt x="379505" y="1092707"/>
                  <a:pt x="555644" y="1083475"/>
                  <a:pt x="748145" y="1089891"/>
                </a:cubicBezTo>
                <a:cubicBezTo>
                  <a:pt x="962585" y="1043275"/>
                  <a:pt x="1035525" y="1036078"/>
                  <a:pt x="1256145" y="942110"/>
                </a:cubicBezTo>
                <a:cubicBezTo>
                  <a:pt x="1331258" y="910117"/>
                  <a:pt x="1516423" y="804575"/>
                  <a:pt x="1588654" y="738910"/>
                </a:cubicBezTo>
                <a:lnTo>
                  <a:pt x="1690254" y="646546"/>
                </a:lnTo>
                <a:cubicBezTo>
                  <a:pt x="1715068" y="582029"/>
                  <a:pt x="1744082" y="521154"/>
                  <a:pt x="1754909" y="452582"/>
                </a:cubicBezTo>
                <a:cubicBezTo>
                  <a:pt x="1760213" y="418992"/>
                  <a:pt x="1760585" y="384801"/>
                  <a:pt x="1764145" y="350982"/>
                </a:cubicBezTo>
                <a:cubicBezTo>
                  <a:pt x="1766744" y="326296"/>
                  <a:pt x="1770303" y="301721"/>
                  <a:pt x="1773382" y="277091"/>
                </a:cubicBezTo>
                <a:cubicBezTo>
                  <a:pt x="1764146" y="243224"/>
                  <a:pt x="1762883" y="206086"/>
                  <a:pt x="1745673" y="175491"/>
                </a:cubicBezTo>
                <a:cubicBezTo>
                  <a:pt x="1723066" y="135302"/>
                  <a:pt x="1617167" y="93146"/>
                  <a:pt x="1588654" y="83128"/>
                </a:cubicBezTo>
                <a:cubicBezTo>
                  <a:pt x="1407111" y="19343"/>
                  <a:pt x="1416837" y="22903"/>
                  <a:pt x="1302327" y="0"/>
                </a:cubicBezTo>
                <a:cubicBezTo>
                  <a:pt x="1222279" y="6158"/>
                  <a:pt x="1141763" y="7862"/>
                  <a:pt x="1062182" y="18473"/>
                </a:cubicBezTo>
                <a:cubicBezTo>
                  <a:pt x="1048534" y="20293"/>
                  <a:pt x="1038128" y="32111"/>
                  <a:pt x="1025236" y="36946"/>
                </a:cubicBezTo>
                <a:cubicBezTo>
                  <a:pt x="975832" y="55472"/>
                  <a:pt x="1000092" y="34381"/>
                  <a:pt x="979054" y="55419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Free-form: Shape 26">
            <a:extLst>
              <a:ext uri="{FF2B5EF4-FFF2-40B4-BE49-F238E27FC236}">
                <a16:creationId xmlns:a16="http://schemas.microsoft.com/office/drawing/2014/main" id="{DD2BF37B-14CA-7F85-51EF-7DAB7CE5A2CC}"/>
              </a:ext>
            </a:extLst>
          </p:cNvPr>
          <p:cNvSpPr/>
          <p:nvPr/>
        </p:nvSpPr>
        <p:spPr>
          <a:xfrm>
            <a:off x="8521902" y="1618488"/>
            <a:ext cx="2240586" cy="2340864"/>
          </a:xfrm>
          <a:custGeom>
            <a:avLst/>
            <a:gdLst>
              <a:gd name="connsiteX0" fmla="*/ 786690 w 2240586"/>
              <a:gd name="connsiteY0" fmla="*/ 0 h 2340864"/>
              <a:gd name="connsiteX1" fmla="*/ 484938 w 2240586"/>
              <a:gd name="connsiteY1" fmla="*/ 45720 h 2340864"/>
              <a:gd name="connsiteX2" fmla="*/ 375210 w 2240586"/>
              <a:gd name="connsiteY2" fmla="*/ 73152 h 2340864"/>
              <a:gd name="connsiteX3" fmla="*/ 338634 w 2240586"/>
              <a:gd name="connsiteY3" fmla="*/ 91440 h 2340864"/>
              <a:gd name="connsiteX4" fmla="*/ 283770 w 2240586"/>
              <a:gd name="connsiteY4" fmla="*/ 128016 h 2340864"/>
              <a:gd name="connsiteX5" fmla="*/ 228906 w 2240586"/>
              <a:gd name="connsiteY5" fmla="*/ 192024 h 2340864"/>
              <a:gd name="connsiteX6" fmla="*/ 137466 w 2240586"/>
              <a:gd name="connsiteY6" fmla="*/ 365760 h 2340864"/>
              <a:gd name="connsiteX7" fmla="*/ 36882 w 2240586"/>
              <a:gd name="connsiteY7" fmla="*/ 594360 h 2340864"/>
              <a:gd name="connsiteX8" fmla="*/ 9450 w 2240586"/>
              <a:gd name="connsiteY8" fmla="*/ 777240 h 2340864"/>
              <a:gd name="connsiteX9" fmla="*/ 9450 w 2240586"/>
              <a:gd name="connsiteY9" fmla="*/ 1435608 h 2340864"/>
              <a:gd name="connsiteX10" fmla="*/ 64314 w 2240586"/>
              <a:gd name="connsiteY10" fmla="*/ 1636776 h 2340864"/>
              <a:gd name="connsiteX11" fmla="*/ 91746 w 2240586"/>
              <a:gd name="connsiteY11" fmla="*/ 1719072 h 2340864"/>
              <a:gd name="connsiteX12" fmla="*/ 119178 w 2240586"/>
              <a:gd name="connsiteY12" fmla="*/ 1755648 h 2340864"/>
              <a:gd name="connsiteX13" fmla="*/ 128322 w 2240586"/>
              <a:gd name="connsiteY13" fmla="*/ 1792224 h 2340864"/>
              <a:gd name="connsiteX14" fmla="*/ 210618 w 2240586"/>
              <a:gd name="connsiteY14" fmla="*/ 1892808 h 2340864"/>
              <a:gd name="connsiteX15" fmla="*/ 256338 w 2240586"/>
              <a:gd name="connsiteY15" fmla="*/ 1947672 h 2340864"/>
              <a:gd name="connsiteX16" fmla="*/ 292914 w 2240586"/>
              <a:gd name="connsiteY16" fmla="*/ 1975104 h 2340864"/>
              <a:gd name="connsiteX17" fmla="*/ 320346 w 2240586"/>
              <a:gd name="connsiteY17" fmla="*/ 2002536 h 2340864"/>
              <a:gd name="connsiteX18" fmla="*/ 411786 w 2240586"/>
              <a:gd name="connsiteY18" fmla="*/ 2075688 h 2340864"/>
              <a:gd name="connsiteX19" fmla="*/ 585522 w 2240586"/>
              <a:gd name="connsiteY19" fmla="*/ 2139696 h 2340864"/>
              <a:gd name="connsiteX20" fmla="*/ 713538 w 2240586"/>
              <a:gd name="connsiteY20" fmla="*/ 2157984 h 2340864"/>
              <a:gd name="connsiteX21" fmla="*/ 795834 w 2240586"/>
              <a:gd name="connsiteY21" fmla="*/ 2194560 h 2340864"/>
              <a:gd name="connsiteX22" fmla="*/ 923850 w 2240586"/>
              <a:gd name="connsiteY22" fmla="*/ 2249424 h 2340864"/>
              <a:gd name="connsiteX23" fmla="*/ 1024434 w 2240586"/>
              <a:gd name="connsiteY23" fmla="*/ 2304288 h 2340864"/>
              <a:gd name="connsiteX24" fmla="*/ 1143306 w 2240586"/>
              <a:gd name="connsiteY24" fmla="*/ 2313432 h 2340864"/>
              <a:gd name="connsiteX25" fmla="*/ 1618794 w 2240586"/>
              <a:gd name="connsiteY25" fmla="*/ 2340864 h 2340864"/>
              <a:gd name="connsiteX26" fmla="*/ 2011986 w 2240586"/>
              <a:gd name="connsiteY26" fmla="*/ 2322576 h 2340864"/>
              <a:gd name="connsiteX27" fmla="*/ 2103426 w 2240586"/>
              <a:gd name="connsiteY27" fmla="*/ 2258568 h 2340864"/>
              <a:gd name="connsiteX28" fmla="*/ 2222298 w 2240586"/>
              <a:gd name="connsiteY28" fmla="*/ 2103120 h 2340864"/>
              <a:gd name="connsiteX29" fmla="*/ 2240586 w 2240586"/>
              <a:gd name="connsiteY29" fmla="*/ 1993392 h 2340864"/>
              <a:gd name="connsiteX30" fmla="*/ 2204010 w 2240586"/>
              <a:gd name="connsiteY30" fmla="*/ 1755648 h 2340864"/>
              <a:gd name="connsiteX31" fmla="*/ 2167434 w 2240586"/>
              <a:gd name="connsiteY31" fmla="*/ 1581912 h 2340864"/>
              <a:gd name="connsiteX32" fmla="*/ 2112570 w 2240586"/>
              <a:gd name="connsiteY32" fmla="*/ 1389888 h 2340864"/>
              <a:gd name="connsiteX33" fmla="*/ 1893114 w 2240586"/>
              <a:gd name="connsiteY33" fmla="*/ 923544 h 2340864"/>
              <a:gd name="connsiteX34" fmla="*/ 1801674 w 2240586"/>
              <a:gd name="connsiteY34" fmla="*/ 713232 h 2340864"/>
              <a:gd name="connsiteX35" fmla="*/ 1783386 w 2240586"/>
              <a:gd name="connsiteY35" fmla="*/ 649224 h 2340864"/>
              <a:gd name="connsiteX36" fmla="*/ 1765098 w 2240586"/>
              <a:gd name="connsiteY36" fmla="*/ 566928 h 2340864"/>
              <a:gd name="connsiteX37" fmla="*/ 1728522 w 2240586"/>
              <a:gd name="connsiteY37" fmla="*/ 502920 h 2340864"/>
              <a:gd name="connsiteX38" fmla="*/ 1710234 w 2240586"/>
              <a:gd name="connsiteY38" fmla="*/ 475488 h 2340864"/>
              <a:gd name="connsiteX39" fmla="*/ 1646226 w 2240586"/>
              <a:gd name="connsiteY39" fmla="*/ 411480 h 2340864"/>
              <a:gd name="connsiteX40" fmla="*/ 1600506 w 2240586"/>
              <a:gd name="connsiteY40" fmla="*/ 347472 h 2340864"/>
              <a:gd name="connsiteX41" fmla="*/ 1463346 w 2240586"/>
              <a:gd name="connsiteY41" fmla="*/ 265176 h 2340864"/>
              <a:gd name="connsiteX42" fmla="*/ 1262178 w 2240586"/>
              <a:gd name="connsiteY42" fmla="*/ 109728 h 2340864"/>
              <a:gd name="connsiteX43" fmla="*/ 1134162 w 2240586"/>
              <a:gd name="connsiteY43" fmla="*/ 45720 h 2340864"/>
              <a:gd name="connsiteX44" fmla="*/ 1006146 w 2240586"/>
              <a:gd name="connsiteY44" fmla="*/ 18288 h 2340864"/>
              <a:gd name="connsiteX45" fmla="*/ 914706 w 2240586"/>
              <a:gd name="connsiteY45" fmla="*/ 27432 h 2340864"/>
              <a:gd name="connsiteX46" fmla="*/ 878130 w 2240586"/>
              <a:gd name="connsiteY46" fmla="*/ 36576 h 2340864"/>
              <a:gd name="connsiteX47" fmla="*/ 795834 w 2240586"/>
              <a:gd name="connsiteY47" fmla="*/ 45720 h 2340864"/>
              <a:gd name="connsiteX48" fmla="*/ 649530 w 2240586"/>
              <a:gd name="connsiteY48" fmla="*/ 36576 h 23408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</a:cxnLst>
            <a:rect l="l" t="t" r="r" b="b"/>
            <a:pathLst>
              <a:path w="2240586" h="2340864">
                <a:moveTo>
                  <a:pt x="786690" y="0"/>
                </a:moveTo>
                <a:cubicBezTo>
                  <a:pt x="550360" y="12438"/>
                  <a:pt x="682701" y="-7524"/>
                  <a:pt x="484938" y="45720"/>
                </a:cubicBezTo>
                <a:cubicBezTo>
                  <a:pt x="448533" y="55521"/>
                  <a:pt x="411195" y="61907"/>
                  <a:pt x="375210" y="73152"/>
                </a:cubicBezTo>
                <a:cubicBezTo>
                  <a:pt x="362199" y="77218"/>
                  <a:pt x="350323" y="84427"/>
                  <a:pt x="338634" y="91440"/>
                </a:cubicBezTo>
                <a:cubicBezTo>
                  <a:pt x="319787" y="102748"/>
                  <a:pt x="301120" y="114522"/>
                  <a:pt x="283770" y="128016"/>
                </a:cubicBezTo>
                <a:cubicBezTo>
                  <a:pt x="265218" y="142445"/>
                  <a:pt x="240932" y="173127"/>
                  <a:pt x="228906" y="192024"/>
                </a:cubicBezTo>
                <a:cubicBezTo>
                  <a:pt x="201910" y="234446"/>
                  <a:pt x="153615" y="329058"/>
                  <a:pt x="137466" y="365760"/>
                </a:cubicBezTo>
                <a:lnTo>
                  <a:pt x="36882" y="594360"/>
                </a:lnTo>
                <a:cubicBezTo>
                  <a:pt x="27738" y="655320"/>
                  <a:pt x="15294" y="715876"/>
                  <a:pt x="9450" y="777240"/>
                </a:cubicBezTo>
                <a:cubicBezTo>
                  <a:pt x="-8980" y="970759"/>
                  <a:pt x="4334" y="1274454"/>
                  <a:pt x="9450" y="1435608"/>
                </a:cubicBezTo>
                <a:cubicBezTo>
                  <a:pt x="13806" y="1572818"/>
                  <a:pt x="4975" y="1529967"/>
                  <a:pt x="64314" y="1636776"/>
                </a:cubicBezTo>
                <a:cubicBezTo>
                  <a:pt x="71847" y="1666907"/>
                  <a:pt x="76095" y="1690900"/>
                  <a:pt x="91746" y="1719072"/>
                </a:cubicBezTo>
                <a:cubicBezTo>
                  <a:pt x="99147" y="1732394"/>
                  <a:pt x="110034" y="1743456"/>
                  <a:pt x="119178" y="1755648"/>
                </a:cubicBezTo>
                <a:cubicBezTo>
                  <a:pt x="122226" y="1767840"/>
                  <a:pt x="122304" y="1781191"/>
                  <a:pt x="128322" y="1792224"/>
                </a:cubicBezTo>
                <a:cubicBezTo>
                  <a:pt x="163513" y="1856741"/>
                  <a:pt x="169016" y="1846583"/>
                  <a:pt x="210618" y="1892808"/>
                </a:cubicBezTo>
                <a:cubicBezTo>
                  <a:pt x="226543" y="1910503"/>
                  <a:pt x="239505" y="1930839"/>
                  <a:pt x="256338" y="1947672"/>
                </a:cubicBezTo>
                <a:cubicBezTo>
                  <a:pt x="267114" y="1958448"/>
                  <a:pt x="281343" y="1965186"/>
                  <a:pt x="292914" y="1975104"/>
                </a:cubicBezTo>
                <a:cubicBezTo>
                  <a:pt x="302732" y="1983520"/>
                  <a:pt x="310734" y="1993885"/>
                  <a:pt x="320346" y="2002536"/>
                </a:cubicBezTo>
                <a:cubicBezTo>
                  <a:pt x="325573" y="2007241"/>
                  <a:pt x="387223" y="2064225"/>
                  <a:pt x="411786" y="2075688"/>
                </a:cubicBezTo>
                <a:cubicBezTo>
                  <a:pt x="455551" y="2096112"/>
                  <a:pt x="531825" y="2129468"/>
                  <a:pt x="585522" y="2139696"/>
                </a:cubicBezTo>
                <a:cubicBezTo>
                  <a:pt x="627866" y="2147762"/>
                  <a:pt x="670866" y="2151888"/>
                  <a:pt x="713538" y="2157984"/>
                </a:cubicBezTo>
                <a:cubicBezTo>
                  <a:pt x="777723" y="2190076"/>
                  <a:pt x="721891" y="2163426"/>
                  <a:pt x="795834" y="2194560"/>
                </a:cubicBezTo>
                <a:cubicBezTo>
                  <a:pt x="838622" y="2212576"/>
                  <a:pt x="884040" y="2225538"/>
                  <a:pt x="923850" y="2249424"/>
                </a:cubicBezTo>
                <a:cubicBezTo>
                  <a:pt x="941388" y="2259947"/>
                  <a:pt x="1006266" y="2300463"/>
                  <a:pt x="1024434" y="2304288"/>
                </a:cubicBezTo>
                <a:cubicBezTo>
                  <a:pt x="1063323" y="2312475"/>
                  <a:pt x="1103659" y="2310698"/>
                  <a:pt x="1143306" y="2313432"/>
                </a:cubicBezTo>
                <a:cubicBezTo>
                  <a:pt x="1275871" y="2322574"/>
                  <a:pt x="1518409" y="2335287"/>
                  <a:pt x="1618794" y="2340864"/>
                </a:cubicBezTo>
                <a:cubicBezTo>
                  <a:pt x="1749858" y="2334768"/>
                  <a:pt x="1882632" y="2344542"/>
                  <a:pt x="2011986" y="2322576"/>
                </a:cubicBezTo>
                <a:cubicBezTo>
                  <a:pt x="2048666" y="2316347"/>
                  <a:pt x="2074967" y="2282533"/>
                  <a:pt x="2103426" y="2258568"/>
                </a:cubicBezTo>
                <a:cubicBezTo>
                  <a:pt x="2191148" y="2184697"/>
                  <a:pt x="2178106" y="2191504"/>
                  <a:pt x="2222298" y="2103120"/>
                </a:cubicBezTo>
                <a:cubicBezTo>
                  <a:pt x="2228394" y="2066544"/>
                  <a:pt x="2240586" y="2030473"/>
                  <a:pt x="2240586" y="1993392"/>
                </a:cubicBezTo>
                <a:cubicBezTo>
                  <a:pt x="2240586" y="1901541"/>
                  <a:pt x="2221997" y="1839589"/>
                  <a:pt x="2204010" y="1755648"/>
                </a:cubicBezTo>
                <a:cubicBezTo>
                  <a:pt x="2191610" y="1697780"/>
                  <a:pt x="2179834" y="1639780"/>
                  <a:pt x="2167434" y="1581912"/>
                </a:cubicBezTo>
                <a:cubicBezTo>
                  <a:pt x="2151303" y="1506635"/>
                  <a:pt x="2143598" y="1465008"/>
                  <a:pt x="2112570" y="1389888"/>
                </a:cubicBezTo>
                <a:cubicBezTo>
                  <a:pt x="1851277" y="757283"/>
                  <a:pt x="2080411" y="1317853"/>
                  <a:pt x="1893114" y="923544"/>
                </a:cubicBezTo>
                <a:cubicBezTo>
                  <a:pt x="1860315" y="854494"/>
                  <a:pt x="1822675" y="786734"/>
                  <a:pt x="1801674" y="713232"/>
                </a:cubicBezTo>
                <a:cubicBezTo>
                  <a:pt x="1795578" y="691896"/>
                  <a:pt x="1788768" y="670751"/>
                  <a:pt x="1783386" y="649224"/>
                </a:cubicBezTo>
                <a:cubicBezTo>
                  <a:pt x="1776570" y="621962"/>
                  <a:pt x="1774965" y="593240"/>
                  <a:pt x="1765098" y="566928"/>
                </a:cubicBezTo>
                <a:cubicBezTo>
                  <a:pt x="1756470" y="543919"/>
                  <a:pt x="1741165" y="523992"/>
                  <a:pt x="1728522" y="502920"/>
                </a:cubicBezTo>
                <a:cubicBezTo>
                  <a:pt x="1722868" y="493496"/>
                  <a:pt x="1717586" y="483657"/>
                  <a:pt x="1710234" y="475488"/>
                </a:cubicBezTo>
                <a:cubicBezTo>
                  <a:pt x="1690049" y="453060"/>
                  <a:pt x="1665863" y="434390"/>
                  <a:pt x="1646226" y="411480"/>
                </a:cubicBezTo>
                <a:cubicBezTo>
                  <a:pt x="1629162" y="391572"/>
                  <a:pt x="1619046" y="366012"/>
                  <a:pt x="1600506" y="347472"/>
                </a:cubicBezTo>
                <a:cubicBezTo>
                  <a:pt x="1548912" y="295878"/>
                  <a:pt x="1524809" y="291517"/>
                  <a:pt x="1463346" y="265176"/>
                </a:cubicBezTo>
                <a:cubicBezTo>
                  <a:pt x="1365133" y="177876"/>
                  <a:pt x="1384830" y="189452"/>
                  <a:pt x="1262178" y="109728"/>
                </a:cubicBezTo>
                <a:cubicBezTo>
                  <a:pt x="1226468" y="86517"/>
                  <a:pt x="1174987" y="59328"/>
                  <a:pt x="1134162" y="45720"/>
                </a:cubicBezTo>
                <a:cubicBezTo>
                  <a:pt x="1088593" y="30530"/>
                  <a:pt x="1052189" y="25962"/>
                  <a:pt x="1006146" y="18288"/>
                </a:cubicBezTo>
                <a:cubicBezTo>
                  <a:pt x="975666" y="21336"/>
                  <a:pt x="945030" y="23100"/>
                  <a:pt x="914706" y="27432"/>
                </a:cubicBezTo>
                <a:cubicBezTo>
                  <a:pt x="902265" y="29209"/>
                  <a:pt x="890551" y="34665"/>
                  <a:pt x="878130" y="36576"/>
                </a:cubicBezTo>
                <a:cubicBezTo>
                  <a:pt x="850850" y="40773"/>
                  <a:pt x="823266" y="42672"/>
                  <a:pt x="795834" y="45720"/>
                </a:cubicBezTo>
                <a:cubicBezTo>
                  <a:pt x="655633" y="36373"/>
                  <a:pt x="704495" y="36576"/>
                  <a:pt x="649530" y="36576"/>
                </a:cubicBezTo>
              </a:path>
            </a:pathLst>
          </a:cu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30" name="Picture 29" descr="A black and white play button&#10;&#10;Description automatically generated">
            <a:extLst>
              <a:ext uri="{FF2B5EF4-FFF2-40B4-BE49-F238E27FC236}">
                <a16:creationId xmlns:a16="http://schemas.microsoft.com/office/drawing/2014/main" id="{6F15D31F-FB18-F8A6-82FE-623CE840E2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814" y="880428"/>
            <a:ext cx="471215" cy="47121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C11D1451-7F0B-5D30-699C-BE0F5CE9CE5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969" y="1552551"/>
            <a:ext cx="440060" cy="42982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255C145-FEA9-85A7-1D61-B628D1F3AC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59" y="214779"/>
            <a:ext cx="995741" cy="40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917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14" grpId="0" animBg="1"/>
      <p:bldP spid="21" grpId="0" animBg="1"/>
      <p:bldP spid="23" grpId="0" animBg="1"/>
      <p:bldP spid="9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4f638e1bce_0_45"/>
          <p:cNvSpPr txBox="1">
            <a:spLocks noGrp="1"/>
          </p:cNvSpPr>
          <p:nvPr>
            <p:ph type="title"/>
          </p:nvPr>
        </p:nvSpPr>
        <p:spPr>
          <a:xfrm>
            <a:off x="1310250" y="195205"/>
            <a:ext cx="10515600" cy="56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800" b="1" dirty="0">
                <a:latin typeface="Arial"/>
                <a:ea typeface="Arial"/>
                <a:cs typeface="Arial"/>
                <a:sym typeface="Arial"/>
              </a:rPr>
              <a:t>WP3 - Status (TODO)</a:t>
            </a:r>
            <a:endParaRPr lang="en-GB" dirty="0"/>
          </a:p>
        </p:txBody>
      </p:sp>
      <p:sp>
        <p:nvSpPr>
          <p:cNvPr id="361" name="Google Shape;361;g24f638e1bce_0_45"/>
          <p:cNvSpPr txBox="1">
            <a:spLocks noGrp="1"/>
          </p:cNvSpPr>
          <p:nvPr>
            <p:ph type="body" idx="1"/>
          </p:nvPr>
        </p:nvSpPr>
        <p:spPr>
          <a:xfrm>
            <a:off x="1071881" y="622870"/>
            <a:ext cx="8821928" cy="1525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1" dirty="0">
                <a:latin typeface="Arial"/>
                <a:ea typeface="Arial"/>
                <a:cs typeface="Arial"/>
                <a:sym typeface="Arial"/>
              </a:rPr>
              <a:t>Social acceptance by design</a:t>
            </a:r>
            <a:r>
              <a:rPr lang="en-GB" sz="1800" dirty="0">
                <a:latin typeface="Arial"/>
                <a:ea typeface="Arial"/>
                <a:cs typeface="Arial"/>
                <a:sym typeface="Arial"/>
              </a:rPr>
              <a:t> (use of the WP2 project's findings)</a:t>
            </a:r>
          </a:p>
          <a:p>
            <a:pPr lvl="0"/>
            <a:r>
              <a:rPr lang="en-GB" sz="1800" dirty="0">
                <a:latin typeface="Arial"/>
                <a:ea typeface="Arial"/>
                <a:cs typeface="Arial"/>
                <a:sym typeface="Arial"/>
              </a:rPr>
              <a:t>Introduce the notion of fairness/equity,  and considerer it in the algorithms of negotiation and contract generation</a:t>
            </a:r>
            <a:endParaRPr lang="en-GB" sz="1800" dirty="0"/>
          </a:p>
          <a:p>
            <a:pPr lvl="0">
              <a:spcBef>
                <a:spcPts val="0"/>
              </a:spcBef>
            </a:pPr>
            <a:r>
              <a:rPr lang="en-GB" sz="1800" dirty="0">
                <a:latin typeface="Arial"/>
                <a:ea typeface="Arial"/>
                <a:cs typeface="Arial"/>
                <a:sym typeface="Arial"/>
              </a:rPr>
              <a:t>Introduce gamification =&gt;get users more involved</a:t>
            </a:r>
            <a:endParaRPr lang="en-GB"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•"/>
            </a:pPr>
            <a:r>
              <a:rPr lang="en-GB" sz="1800" dirty="0">
                <a:latin typeface="Arial"/>
                <a:ea typeface="Arial"/>
                <a:cs typeface="Arial"/>
                <a:sym typeface="Arial"/>
              </a:rPr>
              <a:t>Design a recovery plan in case of shortage =&gt; makes users feel more confident</a:t>
            </a:r>
            <a:endParaRPr lang="en-GB" dirty="0"/>
          </a:p>
        </p:txBody>
      </p:sp>
      <p:sp>
        <p:nvSpPr>
          <p:cNvPr id="364" name="Google Shape;364;g24f638e1bce_0_45"/>
          <p:cNvSpPr/>
          <p:nvPr/>
        </p:nvSpPr>
        <p:spPr>
          <a:xfrm>
            <a:off x="1171500" y="111925"/>
            <a:ext cx="10793100" cy="613800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GB" sz="1800" b="0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g24f638e1bce_0_45"/>
          <p:cNvSpPr txBox="1"/>
          <p:nvPr/>
        </p:nvSpPr>
        <p:spPr>
          <a:xfrm>
            <a:off x="1071880" y="5885117"/>
            <a:ext cx="4405376" cy="6580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1" i="0" u="none" strike="noStrike" cap="none" dirty="0">
                <a:solidFill>
                  <a:schemeClr val="dk1"/>
                </a:solidFill>
              </a:rPr>
              <a:t>Use Electricity living-lab data?</a:t>
            </a:r>
            <a:endParaRPr lang="en-GB" sz="1800" b="1" dirty="0"/>
          </a:p>
        </p:txBody>
      </p:sp>
      <p:sp>
        <p:nvSpPr>
          <p:cNvPr id="366" name="Google Shape;366;g24f638e1bce_0_45"/>
          <p:cNvSpPr txBox="1"/>
          <p:nvPr/>
        </p:nvSpPr>
        <p:spPr>
          <a:xfrm>
            <a:off x="1071880" y="2347183"/>
            <a:ext cx="9745472" cy="204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b="1" i="0" u="none" strike="noStrike" cap="none" dirty="0">
                <a:solidFill>
                  <a:schemeClr val="dk1"/>
                </a:solidFill>
              </a:rPr>
              <a:t>Game theory-based contracts</a:t>
            </a:r>
            <a:endParaRPr lang="en-GB" b="1" dirty="0"/>
          </a:p>
          <a:p>
            <a: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 b="0" i="0" u="none" strike="noStrike" cap="none" dirty="0">
                <a:solidFill>
                  <a:schemeClr val="dk1"/>
                </a:solidFill>
                <a:sym typeface="Arial"/>
              </a:rPr>
              <a:t>Mechanism of offers evaluation, based on several criterion related to </a:t>
            </a:r>
            <a:br>
              <a:rPr lang="en-GB" sz="1800" b="0" i="0" u="none" strike="noStrike" cap="none" dirty="0">
                <a:solidFill>
                  <a:schemeClr val="dk1"/>
                </a:solidFill>
                <a:sym typeface="Arial"/>
              </a:rPr>
            </a:br>
            <a:r>
              <a:rPr lang="en-GB" sz="1800" b="0" i="0" u="none" strike="noStrike" cap="none" dirty="0">
                <a:solidFill>
                  <a:schemeClr val="dk1"/>
                </a:solidFill>
                <a:sym typeface="Arial"/>
              </a:rPr>
              <a:t>personal/social welfare.</a:t>
            </a:r>
            <a:endParaRPr lang="en-GB" dirty="0"/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 b="0" i="0" u="none" strike="noStrike" cap="none" dirty="0">
                <a:solidFill>
                  <a:schemeClr val="dk1"/>
                </a:solidFill>
                <a:sym typeface="Arial"/>
              </a:rPr>
              <a:t>Mechanism of negotiation  </a:t>
            </a:r>
            <a:endParaRPr lang="en-GB" dirty="0"/>
          </a:p>
          <a:p>
            <a:pPr marL="9144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 b="0" i="0" u="none" strike="noStrike" cap="none" dirty="0">
                <a:solidFill>
                  <a:schemeClr val="dk1"/>
                </a:solidFill>
                <a:sym typeface="Arial"/>
              </a:rPr>
              <a:t>for bilateral negotiations.</a:t>
            </a:r>
            <a:endParaRPr lang="en-GB" dirty="0"/>
          </a:p>
          <a:p>
            <a:pPr marL="914400" marR="0" lvl="1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 b="0" i="0" u="none" strike="noStrike" cap="none" dirty="0">
                <a:solidFill>
                  <a:schemeClr val="dk1"/>
                </a:solidFill>
                <a:sym typeface="Arial"/>
              </a:rPr>
              <a:t>for multilateral negotiations in organised market (as Dutch auction)</a:t>
            </a:r>
            <a:endParaRPr lang="en-GB" dirty="0"/>
          </a:p>
          <a:p>
            <a:pPr marL="457200" marR="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GB" sz="1800" b="0" i="0" u="none" strike="noStrike" cap="none" dirty="0">
                <a:solidFill>
                  <a:schemeClr val="dk1"/>
                </a:solidFill>
                <a:sym typeface="Arial"/>
              </a:rPr>
              <a:t>Use the theory of Nash equilibrium to optimise the likelihood to succeed a negotiation</a:t>
            </a:r>
            <a:endParaRPr lang="en-GB" dirty="0"/>
          </a:p>
        </p:txBody>
      </p:sp>
      <p:sp>
        <p:nvSpPr>
          <p:cNvPr id="367" name="Google Shape;367;g24f638e1bce_0_45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600" cy="2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800" smtClean="0"/>
              <a:t>13</a:t>
            </a:fld>
            <a:endParaRPr lang="en-GB" sz="800" dirty="0"/>
          </a:p>
        </p:txBody>
      </p:sp>
      <p:pic>
        <p:nvPicPr>
          <p:cNvPr id="368" name="Google Shape;368;g24f638e1bce_0_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0696" y="622871"/>
            <a:ext cx="1823904" cy="1857648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2D0F0620-A2A3-C2A4-EA4D-2E44517C11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59" y="214779"/>
            <a:ext cx="995741" cy="408091"/>
          </a:xfrm>
          <a:prstGeom prst="rect">
            <a:avLst/>
          </a:prstGeom>
        </p:spPr>
      </p:pic>
      <p:sp>
        <p:nvSpPr>
          <p:cNvPr id="3" name="Google Shape;249;g24f638e1bce_0_21">
            <a:extLst>
              <a:ext uri="{FF2B5EF4-FFF2-40B4-BE49-F238E27FC236}">
                <a16:creationId xmlns:a16="http://schemas.microsoft.com/office/drawing/2014/main" id="{031968B9-0359-5DF2-4951-EEF6A1406E99}"/>
              </a:ext>
            </a:extLst>
          </p:cNvPr>
          <p:cNvSpPr txBox="1"/>
          <p:nvPr/>
        </p:nvSpPr>
        <p:spPr>
          <a:xfrm>
            <a:off x="1009625" y="4814604"/>
            <a:ext cx="10515600" cy="9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GB" sz="1800" b="1" i="0" u="none" strike="noStrike" cap="none" dirty="0">
                <a:solidFill>
                  <a:schemeClr val="dk1"/>
                </a:solidFill>
              </a:rPr>
              <a:t>P2P interactions / </a:t>
            </a:r>
            <a:r>
              <a:rPr lang="en-GB" sz="1800" b="1" dirty="0">
                <a:solidFill>
                  <a:schemeClr val="dk1"/>
                </a:solidFill>
              </a:rPr>
              <a:t>Interactions among multiple platforms</a:t>
            </a:r>
            <a:r>
              <a:rPr lang="en-GB" sz="1800" dirty="0">
                <a:solidFill>
                  <a:schemeClr val="dk1"/>
                </a:solidFill>
              </a:rPr>
              <a:t> </a:t>
            </a:r>
            <a:endParaRPr lang="en-GB" sz="1800" b="1" dirty="0">
              <a:solidFill>
                <a:schemeClr val="dk1"/>
              </a:solidFill>
            </a:endParaRPr>
          </a:p>
          <a:p>
            <a:pPr marL="397510" marR="0" lvl="0" indent="-28575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40"/>
              <a:buFont typeface="Arial" panose="020B0604020202020204" pitchFamily="34" charset="0"/>
              <a:buChar char="•"/>
            </a:pPr>
            <a:r>
              <a:rPr lang="en-GB" sz="1800" dirty="0">
                <a:solidFill>
                  <a:schemeClr val="dk1"/>
                </a:solidFill>
              </a:rPr>
              <a:t>G</a:t>
            </a:r>
            <a:r>
              <a:rPr lang="en-GB" sz="1800" b="0" i="0" u="none" strike="noStrike" cap="none" dirty="0">
                <a:solidFill>
                  <a:schemeClr val="dk1"/>
                </a:solidFill>
                <a:sym typeface="Arial"/>
              </a:rPr>
              <a:t>enerali</a:t>
            </a:r>
            <a:r>
              <a:rPr lang="en-GB" sz="1800" dirty="0">
                <a:solidFill>
                  <a:schemeClr val="dk1"/>
                </a:solidFill>
              </a:rPr>
              <a:t>sation</a:t>
            </a:r>
            <a:r>
              <a:rPr lang="en-GB" sz="1800" b="0" i="0" u="none" strike="noStrike" cap="none" dirty="0">
                <a:solidFill>
                  <a:schemeClr val="dk1"/>
                </a:solidFill>
                <a:sym typeface="Arial"/>
              </a:rPr>
              <a:t> from 4 nodes to any number</a:t>
            </a:r>
            <a:r>
              <a:rPr lang="en-GB" sz="1800" dirty="0">
                <a:solidFill>
                  <a:schemeClr val="dk1"/>
                </a:solidFill>
              </a:rPr>
              <a:t>, any topology</a:t>
            </a:r>
            <a:endParaRPr lang="en-GB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20"/>
          <p:cNvSpPr txBox="1"/>
          <p:nvPr/>
        </p:nvSpPr>
        <p:spPr>
          <a:xfrm>
            <a:off x="1317629" y="240883"/>
            <a:ext cx="7954741" cy="443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9594"/>
              </a:buClr>
              <a:buSzPts val="3000"/>
              <a:buFont typeface="Arial"/>
              <a:buNone/>
            </a:pPr>
            <a:r>
              <a:rPr lang="en-US" sz="2400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Questions</a:t>
            </a:r>
            <a:endParaRPr lang="en-US" sz="24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2" name="Google Shape;124;p3">
            <a:extLst>
              <a:ext uri="{FF2B5EF4-FFF2-40B4-BE49-F238E27FC236}">
                <a16:creationId xmlns:a16="http://schemas.microsoft.com/office/drawing/2014/main" id="{A55CF506-2631-A7DE-0CB2-3C8423187D50}"/>
              </a:ext>
            </a:extLst>
          </p:cNvPr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b="0" i="0" u="none" strike="noStrike" cap="none">
              <a:solidFill>
                <a:schemeClr val="lt2"/>
              </a:solidFill>
              <a:ea typeface="Calibri"/>
              <a:cs typeface="Arial" panose="020B0604020202020204" pitchFamily="34" charset="0"/>
              <a:sym typeface="Calibri"/>
            </a:endParaRPr>
          </a:p>
        </p:txBody>
      </p:sp>
      <p:pic>
        <p:nvPicPr>
          <p:cNvPr id="4" name="Espace réservé du contenu 6" descr="Une image contenant texte, clipart&#10;&#10;Description générée automatiquement">
            <a:extLst>
              <a:ext uri="{FF2B5EF4-FFF2-40B4-BE49-F238E27FC236}">
                <a16:creationId xmlns:a16="http://schemas.microsoft.com/office/drawing/2014/main" id="{6896392C-F1A8-7F9A-3498-68A37685CD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585" y="1764185"/>
            <a:ext cx="3129470" cy="20749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Espace réservé du numéro de diapositive 1">
            <a:extLst>
              <a:ext uri="{FF2B5EF4-FFF2-40B4-BE49-F238E27FC236}">
                <a16:creationId xmlns:a16="http://schemas.microsoft.com/office/drawing/2014/main" id="{81E48A8E-38D0-3EED-1172-69FA0CBD92F1}"/>
              </a:ext>
            </a:extLst>
          </p:cNvPr>
          <p:cNvSpPr txBox="1">
            <a:spLocks/>
          </p:cNvSpPr>
          <p:nvPr/>
        </p:nvSpPr>
        <p:spPr>
          <a:xfrm>
            <a:off x="154657" y="6543211"/>
            <a:ext cx="2436660" cy="2814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/>
              <a:t>Progress  report, February 2024</a:t>
            </a:r>
          </a:p>
        </p:txBody>
      </p:sp>
      <p:sp>
        <p:nvSpPr>
          <p:cNvPr id="6" name="Espace réservé du numéro de diapositive 1">
            <a:extLst>
              <a:ext uri="{FF2B5EF4-FFF2-40B4-BE49-F238E27FC236}">
                <a16:creationId xmlns:a16="http://schemas.microsoft.com/office/drawing/2014/main" id="{F1B6A73B-A646-70B1-6F83-FF5FCB7FA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20716" y="6543212"/>
            <a:ext cx="471491" cy="281449"/>
          </a:xfrm>
        </p:spPr>
        <p:txBody>
          <a:bodyPr/>
          <a:lstStyle/>
          <a:p>
            <a:fld id="{211527CB-DA45-4494-8092-3F008ECA875E}" type="slidenum">
              <a:rPr lang="en-US" sz="800" smtClean="0"/>
              <a:t>14</a:t>
            </a:fld>
            <a:endParaRPr lang="en-US" sz="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975E26-D0A8-020E-C70E-48FC75EC3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59" y="214779"/>
            <a:ext cx="995741" cy="40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898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"/>
          <p:cNvSpPr txBox="1"/>
          <p:nvPr/>
        </p:nvSpPr>
        <p:spPr>
          <a:xfrm>
            <a:off x="1087721" y="887843"/>
            <a:ext cx="804143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0157" marR="0" lvl="0" indent="-34015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Arial"/>
              <a:buChar char="•"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Mechanism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of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contract/negotiation </a:t>
            </a: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by integrating </a:t>
            </a: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welfare criterion</a:t>
            </a:r>
            <a:endParaRPr/>
          </a:p>
          <a:p>
            <a: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=&gt; evaluate function for each criteria</a:t>
            </a: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4"/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4"/>
          <p:cNvSpPr txBox="1"/>
          <p:nvPr/>
        </p:nvSpPr>
        <p:spPr>
          <a:xfrm>
            <a:off x="1317629" y="240883"/>
            <a:ext cx="10350115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Strategy of negotiation (gaming, auctions, ..) </a:t>
            </a:r>
            <a:endParaRPr sz="2800" b="1" i="0" u="none" strike="noStrike" cap="none" baseline="30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4"/>
          <p:cNvSpPr/>
          <p:nvPr/>
        </p:nvSpPr>
        <p:spPr>
          <a:xfrm>
            <a:off x="5048250" y="3591352"/>
            <a:ext cx="5202174" cy="1070407"/>
          </a:xfrm>
          <a:prstGeom prst="rect">
            <a:avLst/>
          </a:prstGeom>
          <a:solidFill>
            <a:srgbClr val="B3C6E7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"/>
          <p:cNvSpPr/>
          <p:nvPr/>
        </p:nvSpPr>
        <p:spPr>
          <a:xfrm>
            <a:off x="3358322" y="4051916"/>
            <a:ext cx="1375717" cy="489123"/>
          </a:xfrm>
          <a:prstGeom prst="rect">
            <a:avLst/>
          </a:prstGeom>
          <a:solidFill>
            <a:schemeClr val="accent6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Offer: ω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4"/>
          <p:cNvSpPr txBox="1"/>
          <p:nvPr/>
        </p:nvSpPr>
        <p:spPr>
          <a:xfrm>
            <a:off x="5916322" y="3589557"/>
            <a:ext cx="404667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Agent #i  : Profile = {</a:t>
            </a:r>
            <a:r>
              <a:rPr lang="en-US" sz="1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r>
              <a:rPr lang="en-US" sz="1800" b="0" i="0" u="sng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 u="sng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r>
              <a:rPr lang="en-US" sz="1800" b="0" i="0" u="sng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n-US" sz="1800" b="0" i="0" u="sng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….. , </a:t>
            </a:r>
            <a:r>
              <a:rPr lang="en-US" sz="1800" b="0" i="0" u="sng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r>
              <a:rPr lang="en-US" sz="1800" b="0" i="0" u="sng" strike="noStrike" cap="none" baseline="30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b="0" i="0" u="sng" strike="noStrike" cap="none" baseline="-25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"/>
          <p:cNvSpPr/>
          <p:nvPr/>
        </p:nvSpPr>
        <p:spPr>
          <a:xfrm>
            <a:off x="5582064" y="4051916"/>
            <a:ext cx="4141926" cy="489123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utility: ω -&gt; </a:t>
            </a:r>
            <a:r>
              <a:rPr lang="en-US" sz="1800" b="1" i="0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r>
              <a:rPr lang="en-US" sz="1800" b="1" i="0" u="sng" strike="noStrike" cap="none" baseline="3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1" i="0" u="sng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*e</a:t>
            </a:r>
            <a:r>
              <a:rPr lang="en-US" sz="1800" b="0" i="0" u="none" strike="noStrike" cap="none" baseline="3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(ω) + … + </a:t>
            </a:r>
            <a:r>
              <a:rPr lang="en-US" sz="1800" b="1" i="0" u="sng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λ</a:t>
            </a:r>
            <a:r>
              <a:rPr lang="en-US" sz="1800" b="1" i="0" u="sng" strike="noStrike" cap="none" baseline="3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b="1" i="0" u="sng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* e</a:t>
            </a:r>
            <a:r>
              <a:rPr lang="en-US" sz="1800" b="0" i="0" u="none" strike="noStrike" cap="none" baseline="30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n-US"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(ω)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"/>
          <p:cNvSpPr/>
          <p:nvPr/>
        </p:nvSpPr>
        <p:spPr>
          <a:xfrm>
            <a:off x="10754602" y="4100469"/>
            <a:ext cx="1002069" cy="440570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U</a:t>
            </a:r>
            <a:r>
              <a:rPr lang="en-US" sz="1400" b="0" i="0" u="none" strike="noStrike" cap="none" baseline="-25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</a:t>
            </a:r>
            <a:r>
              <a:rPr lang="en-US"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(ω)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3" name="Google Shape;423;p4"/>
          <p:cNvCxnSpPr/>
          <p:nvPr/>
        </p:nvCxnSpPr>
        <p:spPr>
          <a:xfrm>
            <a:off x="9723990" y="4280655"/>
            <a:ext cx="1030612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pic>
        <p:nvPicPr>
          <p:cNvPr id="424" name="Google Shape;424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0" y="2752456"/>
            <a:ext cx="2265915" cy="60081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5" name="Google Shape;425;p4"/>
          <p:cNvCxnSpPr/>
          <p:nvPr/>
        </p:nvCxnSpPr>
        <p:spPr>
          <a:xfrm>
            <a:off x="4729385" y="4272201"/>
            <a:ext cx="852679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426" name="Google Shape;426;p4"/>
          <p:cNvSpPr txBox="1"/>
          <p:nvPr/>
        </p:nvSpPr>
        <p:spPr>
          <a:xfrm>
            <a:off x="627384" y="2037652"/>
            <a:ext cx="48237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Modeling of agent’s utility function</a:t>
            </a:r>
            <a:endParaRPr sz="1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4"/>
          <p:cNvSpPr txBox="1"/>
          <p:nvPr/>
        </p:nvSpPr>
        <p:spPr>
          <a:xfrm>
            <a:off x="627384" y="5116347"/>
            <a:ext cx="6639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Modeling of bilateral negotiation  </a:t>
            </a:r>
            <a:endParaRPr sz="1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8" name="Google Shape;428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716697" y="4890498"/>
            <a:ext cx="1246295" cy="1070407"/>
          </a:xfrm>
          <a:prstGeom prst="rect">
            <a:avLst/>
          </a:prstGeom>
          <a:noFill/>
          <a:ln>
            <a:noFill/>
          </a:ln>
        </p:spPr>
      </p:pic>
      <p:sp>
        <p:nvSpPr>
          <p:cNvPr id="429" name="Google Shape;429;p4"/>
          <p:cNvSpPr txBox="1"/>
          <p:nvPr/>
        </p:nvSpPr>
        <p:spPr>
          <a:xfrm>
            <a:off x="627384" y="6008313"/>
            <a:ext cx="7600614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742950" marR="0" lvl="1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Modeling of multilateral negotiation : organized market (auctions)</a:t>
            </a:r>
            <a:endParaRPr sz="1800" b="0" i="0" u="none" strike="noStrike" cap="non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0" name="Google Shape;430;p4" descr="Diagram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69804" y="1001901"/>
            <a:ext cx="2895630" cy="1928149"/>
          </a:xfrm>
          <a:prstGeom prst="rect">
            <a:avLst/>
          </a:prstGeom>
          <a:noFill/>
          <a:ln>
            <a:noFill/>
          </a:ln>
        </p:spPr>
      </p:pic>
      <p:sp>
        <p:nvSpPr>
          <p:cNvPr id="431" name="Google Shape;431;p4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800"/>
              <a:t>15</a:t>
            </a:fld>
            <a:endParaRPr sz="800"/>
          </a:p>
        </p:txBody>
      </p:sp>
      <p:pic>
        <p:nvPicPr>
          <p:cNvPr id="433" name="Google Shape;433;p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149200" y="62875"/>
            <a:ext cx="879200" cy="87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CC6A4B1-6CB4-504D-C4CC-66C86FE8728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59" y="214779"/>
            <a:ext cx="995741" cy="4080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4e9f82cf36_0_0"/>
          <p:cNvSpPr txBox="1">
            <a:spLocks noGrp="1"/>
          </p:cNvSpPr>
          <p:nvPr>
            <p:ph type="title"/>
          </p:nvPr>
        </p:nvSpPr>
        <p:spPr>
          <a:xfrm>
            <a:off x="1216375" y="264025"/>
            <a:ext cx="105156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WP3 – Objectives / Deliverables / Milestones 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24e9f82cf36_0_0"/>
          <p:cNvSpPr txBox="1">
            <a:spLocks noGrp="1"/>
          </p:cNvSpPr>
          <p:nvPr>
            <p:ph type="body" idx="1"/>
          </p:nvPr>
        </p:nvSpPr>
        <p:spPr>
          <a:xfrm>
            <a:off x="1153150" y="979800"/>
            <a:ext cx="10515600" cy="453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 dirty="0">
                <a:latin typeface="Arial"/>
                <a:ea typeface="Arial"/>
                <a:cs typeface="Arial"/>
                <a:sym typeface="Arial"/>
              </a:rPr>
              <a:t>WP3 Objectives</a:t>
            </a:r>
            <a:endParaRPr lang="en-GB" sz="3000" dirty="0"/>
          </a:p>
          <a:p>
            <a:pPr marL="457200" lvl="0" indent="-35877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50"/>
              <a:buChar char="•"/>
            </a:pPr>
            <a:r>
              <a:rPr lang="en-GB" sz="2050" dirty="0">
                <a:latin typeface="Arial"/>
                <a:ea typeface="Arial"/>
                <a:cs typeface="Arial"/>
                <a:sym typeface="Arial"/>
              </a:rPr>
              <a:t>Developing </a:t>
            </a:r>
            <a:r>
              <a:rPr lang="en-GB" sz="2050" b="1" dirty="0">
                <a:latin typeface="Arial"/>
                <a:ea typeface="Arial"/>
                <a:cs typeface="Arial"/>
                <a:sym typeface="Arial"/>
              </a:rPr>
              <a:t>a digital framework </a:t>
            </a:r>
            <a:r>
              <a:rPr lang="en-GB" sz="2050" dirty="0">
                <a:latin typeface="Arial"/>
                <a:ea typeface="Arial"/>
                <a:cs typeface="Arial"/>
                <a:sym typeface="Arial"/>
              </a:rPr>
              <a:t>for collaborative learning among GEDs.</a:t>
            </a:r>
            <a:endParaRPr lang="en-GB" sz="3000" dirty="0"/>
          </a:p>
          <a:p>
            <a:pPr marL="457200" lvl="0" indent="-3587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50"/>
              <a:buChar char="•"/>
            </a:pPr>
            <a:r>
              <a:rPr lang="en-GB" sz="2050" dirty="0">
                <a:latin typeface="Arial"/>
                <a:ea typeface="Arial"/>
                <a:cs typeface="Arial"/>
                <a:sym typeface="Arial"/>
              </a:rPr>
              <a:t>Developing a </a:t>
            </a:r>
            <a:r>
              <a:rPr lang="en-GB" sz="2050" b="1" dirty="0">
                <a:latin typeface="Arial"/>
                <a:ea typeface="Arial"/>
                <a:cs typeface="Arial"/>
                <a:sym typeface="Arial"/>
              </a:rPr>
              <a:t>collaborative ML approach among the different data sources </a:t>
            </a:r>
            <a:r>
              <a:rPr lang="en-GB" sz="2050" dirty="0">
                <a:latin typeface="Arial"/>
                <a:ea typeface="Arial"/>
                <a:cs typeface="Arial"/>
                <a:sym typeface="Arial"/>
              </a:rPr>
              <a:t>and computational units.</a:t>
            </a:r>
            <a:endParaRPr lang="en-GB" sz="3000" dirty="0"/>
          </a:p>
          <a:p>
            <a:pPr marL="457200" lvl="0" indent="-35877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50"/>
              <a:buChar char="•"/>
            </a:pPr>
            <a:r>
              <a:rPr lang="en-GB" sz="2050" dirty="0">
                <a:latin typeface="Arial"/>
                <a:ea typeface="Arial"/>
                <a:cs typeface="Arial"/>
                <a:sym typeface="Arial"/>
              </a:rPr>
              <a:t>To address this problem, we use a </a:t>
            </a:r>
            <a:r>
              <a:rPr lang="en-GB" sz="2050" b="1" dirty="0">
                <a:latin typeface="Arial"/>
                <a:ea typeface="Arial"/>
                <a:cs typeface="Arial"/>
                <a:sym typeface="Arial"/>
              </a:rPr>
              <a:t>coordination model </a:t>
            </a:r>
            <a:r>
              <a:rPr lang="en-GB" sz="2050" dirty="0">
                <a:latin typeface="Arial"/>
                <a:ea typeface="Arial"/>
                <a:cs typeface="Arial"/>
                <a:sym typeface="Arial"/>
              </a:rPr>
              <a:t>that provides a coordination media and mechanisms, allowing the GEDs (via intelligent digital twins) to </a:t>
            </a:r>
            <a:r>
              <a:rPr lang="en-GB" sz="2050" b="1" dirty="0">
                <a:latin typeface="Arial"/>
                <a:ea typeface="Arial"/>
                <a:cs typeface="Arial"/>
                <a:sym typeface="Arial"/>
              </a:rPr>
              <a:t>exchange information</a:t>
            </a:r>
            <a:r>
              <a:rPr lang="en-GB" sz="2050" dirty="0">
                <a:latin typeface="Arial"/>
                <a:ea typeface="Arial"/>
                <a:cs typeface="Arial"/>
                <a:sym typeface="Arial"/>
              </a:rPr>
              <a:t>, about production/consumption, and to collectively and in a decentralised manner smoothly reach varied objectives linked to context-aware/self-adaptive applications.</a:t>
            </a:r>
            <a:endParaRPr lang="en-GB" sz="3000" dirty="0"/>
          </a:p>
          <a:p>
            <a:pPr marL="45720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endParaRPr lang="en-GB" sz="205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50" dirty="0">
                <a:latin typeface="Arial"/>
                <a:ea typeface="Arial"/>
                <a:cs typeface="Arial"/>
                <a:sym typeface="Arial"/>
              </a:rPr>
              <a:t>WP3 Aim</a:t>
            </a:r>
            <a:endParaRPr lang="en-GB" sz="3000" dirty="0"/>
          </a:p>
          <a:p>
            <a:pPr marL="457200" lvl="0" indent="-358775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2050"/>
              <a:buChar char="•"/>
            </a:pPr>
            <a:r>
              <a:rPr lang="en-GB" sz="2050" dirty="0">
                <a:latin typeface="Arial"/>
                <a:ea typeface="Arial"/>
                <a:cs typeface="Arial"/>
                <a:sym typeface="Arial"/>
              </a:rPr>
              <a:t>Defining </a:t>
            </a:r>
            <a:r>
              <a:rPr lang="en-GB" sz="2050" b="1" dirty="0">
                <a:latin typeface="Arial"/>
                <a:ea typeface="Arial"/>
                <a:cs typeface="Arial"/>
                <a:sym typeface="Arial"/>
              </a:rPr>
              <a:t>collaborative, distributed ML algorithms </a:t>
            </a:r>
            <a:r>
              <a:rPr lang="en-GB" sz="2050" dirty="0">
                <a:latin typeface="Arial"/>
                <a:ea typeface="Arial"/>
                <a:cs typeface="Arial"/>
                <a:sym typeface="Arial"/>
              </a:rPr>
              <a:t>providing robust predictions of power usage/production. They rely on coordination middleware and intelligent digital twins providing support for </a:t>
            </a:r>
            <a:r>
              <a:rPr lang="en-GB" sz="2050" b="1" dirty="0">
                <a:latin typeface="Arial"/>
                <a:ea typeface="Arial"/>
                <a:cs typeface="Arial"/>
                <a:sym typeface="Arial"/>
              </a:rPr>
              <a:t>distributed interactions</a:t>
            </a:r>
            <a:r>
              <a:rPr lang="en-GB" sz="2050" dirty="0">
                <a:latin typeface="Arial"/>
                <a:ea typeface="Arial"/>
                <a:cs typeface="Arial"/>
                <a:sym typeface="Arial"/>
              </a:rPr>
              <a:t> specific to smart grids.</a:t>
            </a:r>
            <a:endParaRPr lang="en-GB" sz="3000"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en-GB" sz="35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24e9f82cf36_0_0"/>
          <p:cNvSpPr/>
          <p:nvPr/>
        </p:nvSpPr>
        <p:spPr>
          <a:xfrm>
            <a:off x="1171500" y="111925"/>
            <a:ext cx="10793100" cy="613800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24e9f82cf36_0_0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800"/>
              <a:t>2</a:t>
            </a:fld>
            <a:endParaRPr sz="800"/>
          </a:p>
        </p:txBody>
      </p:sp>
      <p:pic>
        <p:nvPicPr>
          <p:cNvPr id="106" name="Google Shape;106;g24e9f82cf36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94325" y="63700"/>
            <a:ext cx="1470275" cy="147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93FF5EB-F1AB-6E74-5F89-27DE0A4E3B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59" y="214779"/>
            <a:ext cx="995741" cy="40809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4e9f82cf36_0_8"/>
          <p:cNvSpPr txBox="1">
            <a:spLocks noGrp="1"/>
          </p:cNvSpPr>
          <p:nvPr>
            <p:ph type="title"/>
          </p:nvPr>
        </p:nvSpPr>
        <p:spPr>
          <a:xfrm>
            <a:off x="1367699" y="165100"/>
            <a:ext cx="8494055" cy="6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800" b="1">
                <a:latin typeface="Arial"/>
                <a:ea typeface="Arial"/>
                <a:cs typeface="Arial"/>
                <a:sym typeface="Arial"/>
              </a:rPr>
              <a:t>WP3 – Objectives / Deliverables / Milestones </a:t>
            </a:r>
            <a:endParaRPr sz="2800"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24e9f82cf36_0_8"/>
          <p:cNvSpPr txBox="1">
            <a:spLocks noGrp="1"/>
          </p:cNvSpPr>
          <p:nvPr>
            <p:ph type="body" idx="1"/>
          </p:nvPr>
        </p:nvSpPr>
        <p:spPr>
          <a:xfrm>
            <a:off x="1163320" y="99504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 dirty="0">
                <a:latin typeface="Arial"/>
                <a:ea typeface="Arial"/>
                <a:cs typeface="Arial"/>
                <a:sym typeface="Arial"/>
              </a:rPr>
              <a:t>Deliverables</a:t>
            </a:r>
          </a:p>
          <a:p>
            <a:pPr marL="457200" lvl="0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100"/>
              <a:buChar char="•"/>
            </a:pPr>
            <a:r>
              <a:rPr lang="en-GB" sz="2100" dirty="0">
                <a:latin typeface="Arial"/>
                <a:ea typeface="Arial"/>
                <a:cs typeface="Arial"/>
                <a:sym typeface="Arial"/>
              </a:rPr>
              <a:t>D3.1: Design of </a:t>
            </a:r>
            <a:r>
              <a:rPr lang="en-GB" sz="2100" b="1" dirty="0">
                <a:latin typeface="Arial"/>
                <a:ea typeface="Arial"/>
                <a:cs typeface="Arial"/>
                <a:sym typeface="Arial"/>
              </a:rPr>
              <a:t>distributed collaborative learning</a:t>
            </a:r>
            <a:r>
              <a:rPr lang="en-GB" sz="2100" dirty="0">
                <a:latin typeface="Arial"/>
                <a:ea typeface="Arial"/>
                <a:cs typeface="Arial"/>
                <a:sym typeface="Arial"/>
              </a:rPr>
              <a:t> methods</a:t>
            </a:r>
          </a:p>
          <a:p>
            <a:pPr marL="45720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GB" sz="2100" dirty="0">
                <a:latin typeface="Arial"/>
                <a:ea typeface="Arial"/>
                <a:cs typeface="Arial"/>
                <a:sym typeface="Arial"/>
              </a:rPr>
              <a:t>D3.2: </a:t>
            </a:r>
            <a:r>
              <a:rPr lang="en-GB" sz="2100" b="1" dirty="0">
                <a:latin typeface="Arial"/>
                <a:ea typeface="Arial"/>
                <a:cs typeface="Arial"/>
                <a:sym typeface="Arial"/>
              </a:rPr>
              <a:t>Coordination model and middleware </a:t>
            </a:r>
            <a:r>
              <a:rPr lang="en-GB" sz="2100" dirty="0">
                <a:latin typeface="Arial"/>
                <a:ea typeface="Arial"/>
                <a:cs typeface="Arial"/>
                <a:sym typeface="Arial"/>
              </a:rPr>
              <a:t>extended with distributed </a:t>
            </a:r>
            <a:r>
              <a:rPr lang="en-GB" sz="2100" b="1" dirty="0">
                <a:latin typeface="Arial"/>
                <a:ea typeface="Arial"/>
                <a:cs typeface="Arial"/>
                <a:sym typeface="Arial"/>
              </a:rPr>
              <a:t>algorithms</a:t>
            </a:r>
            <a:r>
              <a:rPr lang="en-GB" sz="2100" dirty="0">
                <a:latin typeface="Arial"/>
                <a:ea typeface="Arial"/>
                <a:cs typeface="Arial"/>
                <a:sym typeface="Arial"/>
              </a:rPr>
              <a:t> and mechanisms specific to smart grids. Design of </a:t>
            </a:r>
            <a:r>
              <a:rPr lang="en-GB" sz="2100" b="1" dirty="0">
                <a:latin typeface="Arial"/>
                <a:ea typeface="Arial"/>
                <a:cs typeface="Arial"/>
                <a:sym typeface="Arial"/>
              </a:rPr>
              <a:t>digital twins</a:t>
            </a:r>
            <a:r>
              <a:rPr lang="en-GB" sz="2100" dirty="0"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457200" lvl="0" indent="-3619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100"/>
              <a:buChar char="•"/>
            </a:pPr>
            <a:r>
              <a:rPr lang="en-GB" sz="2100" dirty="0">
                <a:latin typeface="Arial"/>
                <a:ea typeface="Arial"/>
                <a:cs typeface="Arial"/>
                <a:sym typeface="Arial"/>
              </a:rPr>
              <a:t>D3.3: I</a:t>
            </a:r>
            <a:r>
              <a:rPr lang="en-GB" sz="2100" b="1" dirty="0">
                <a:latin typeface="Arial"/>
                <a:ea typeface="Arial"/>
                <a:cs typeface="Arial"/>
                <a:sym typeface="Arial"/>
              </a:rPr>
              <a:t>mplementation</a:t>
            </a:r>
            <a:r>
              <a:rPr lang="en-GB" sz="2100" dirty="0">
                <a:latin typeface="Arial"/>
                <a:ea typeface="Arial"/>
                <a:cs typeface="Arial"/>
                <a:sym typeface="Arial"/>
              </a:rPr>
              <a:t> of distributed collaborative learning. Implementation of intelligent digital twins.</a:t>
            </a: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800"/>
              <a:buNone/>
            </a:pPr>
            <a:endParaRPr lang="en-GB" sz="210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100" dirty="0">
                <a:latin typeface="Arial"/>
                <a:ea typeface="Arial"/>
                <a:cs typeface="Arial"/>
                <a:sym typeface="Arial"/>
              </a:rPr>
              <a:t>Milestones</a:t>
            </a:r>
          </a:p>
          <a:p>
            <a:pPr marL="457200" lvl="0" indent="-3619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100"/>
              <a:buChar char="•"/>
            </a:pPr>
            <a:r>
              <a:rPr lang="en-GB" sz="2100" b="1" dirty="0">
                <a:latin typeface="Arial"/>
                <a:ea typeface="Arial"/>
                <a:cs typeface="Arial"/>
                <a:sym typeface="Arial"/>
              </a:rPr>
              <a:t>M3</a:t>
            </a:r>
            <a:r>
              <a:rPr lang="en-GB" sz="2100" dirty="0">
                <a:latin typeface="Arial"/>
                <a:ea typeface="Arial"/>
                <a:cs typeface="Arial"/>
                <a:sym typeface="Arial"/>
              </a:rPr>
              <a:t>: The context-aware, self-adaptive "flexibility &amp; power trading/aggregation" application developed and deployed on an experimental edge-to-cloud architecture</a:t>
            </a: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lang="en-GB" sz="21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24e9f82cf36_0_8"/>
          <p:cNvSpPr/>
          <p:nvPr/>
        </p:nvSpPr>
        <p:spPr>
          <a:xfrm>
            <a:off x="1171500" y="111925"/>
            <a:ext cx="10793100" cy="613800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24e9f82cf36_0_8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800"/>
              <a:t>3</a:t>
            </a:fld>
            <a:endParaRPr sz="800"/>
          </a:p>
        </p:txBody>
      </p:sp>
      <p:grpSp>
        <p:nvGrpSpPr>
          <p:cNvPr id="118" name="Google Shape;118;g24e9f82cf36_0_8"/>
          <p:cNvGrpSpPr/>
          <p:nvPr/>
        </p:nvGrpSpPr>
        <p:grpSpPr>
          <a:xfrm>
            <a:off x="2999598" y="4371578"/>
            <a:ext cx="4693193" cy="2418969"/>
            <a:chOff x="7232925" y="4369002"/>
            <a:chExt cx="4302524" cy="2267925"/>
          </a:xfrm>
        </p:grpSpPr>
        <p:pic>
          <p:nvPicPr>
            <p:cNvPr id="119" name="Google Shape;119;g24e9f82cf36_0_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7795299" y="4369002"/>
              <a:ext cx="3740150" cy="22679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0" name="Google Shape;120;g24e9f82cf36_0_8"/>
            <p:cNvSpPr/>
            <p:nvPr/>
          </p:nvSpPr>
          <p:spPr>
            <a:xfrm>
              <a:off x="8107750" y="5353725"/>
              <a:ext cx="1008300" cy="471300"/>
            </a:xfrm>
            <a:prstGeom prst="rect">
              <a:avLst/>
            </a:prstGeom>
            <a:noFill/>
            <a:ln w="25400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g24e9f82cf36_0_8"/>
            <p:cNvSpPr/>
            <p:nvPr/>
          </p:nvSpPr>
          <p:spPr>
            <a:xfrm>
              <a:off x="7232925" y="5514525"/>
              <a:ext cx="471600" cy="1719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0000FF"/>
            </a:solidFill>
            <a:ln w="9525" cap="flat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" name="Google Shape;122;g24e9f82cf36_0_8"/>
          <p:cNvGrpSpPr/>
          <p:nvPr/>
        </p:nvGrpSpPr>
        <p:grpSpPr>
          <a:xfrm>
            <a:off x="6904875" y="4510962"/>
            <a:ext cx="5012950" cy="2032250"/>
            <a:chOff x="6904875" y="4510962"/>
            <a:chExt cx="5012950" cy="2032250"/>
          </a:xfrm>
        </p:grpSpPr>
        <p:pic>
          <p:nvPicPr>
            <p:cNvPr id="123" name="Google Shape;123;g24e9f82cf36_0_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185875" y="4510962"/>
              <a:ext cx="3731950" cy="20322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4" name="Google Shape;124;g24e9f82cf36_0_8"/>
            <p:cNvSpPr/>
            <p:nvPr/>
          </p:nvSpPr>
          <p:spPr>
            <a:xfrm>
              <a:off x="6904875" y="6108150"/>
              <a:ext cx="1281000" cy="2187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5" name="Google Shape;125;g24e9f82cf36_0_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494325" y="63700"/>
            <a:ext cx="1470275" cy="147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FED7A7A-F2D0-7568-EEC2-2EC1783D37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59" y="214779"/>
            <a:ext cx="995741" cy="40809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4e9f82cf36_0_16"/>
          <p:cNvSpPr/>
          <p:nvPr/>
        </p:nvSpPr>
        <p:spPr>
          <a:xfrm>
            <a:off x="1155675" y="194063"/>
            <a:ext cx="10793100" cy="613800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GB" sz="1800" b="0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24e9f82cf36_0_16"/>
          <p:cNvSpPr txBox="1">
            <a:spLocks noGrp="1"/>
          </p:cNvSpPr>
          <p:nvPr>
            <p:ph type="title"/>
          </p:nvPr>
        </p:nvSpPr>
        <p:spPr>
          <a:xfrm>
            <a:off x="1355075" y="271665"/>
            <a:ext cx="7447200" cy="4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2800" b="1" dirty="0">
                <a:latin typeface="Arial"/>
                <a:ea typeface="Arial"/>
                <a:cs typeface="Arial"/>
                <a:sym typeface="Arial"/>
              </a:rPr>
              <a:t>WP3 - Status - DONE</a:t>
            </a:r>
            <a:endParaRPr lang="en-GB" dirty="0"/>
          </a:p>
        </p:txBody>
      </p:sp>
      <p:sp>
        <p:nvSpPr>
          <p:cNvPr id="133" name="Google Shape;133;g24e9f82cf36_0_16"/>
          <p:cNvSpPr txBox="1">
            <a:spLocks noGrp="1"/>
          </p:cNvSpPr>
          <p:nvPr>
            <p:ph type="body" idx="1"/>
          </p:nvPr>
        </p:nvSpPr>
        <p:spPr>
          <a:xfrm>
            <a:off x="1203000" y="5396865"/>
            <a:ext cx="6836100" cy="1234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GB" sz="1800" b="1" dirty="0">
                <a:latin typeface="Arial"/>
                <a:ea typeface="Arial"/>
                <a:cs typeface="Arial"/>
                <a:sym typeface="Arial"/>
              </a:rPr>
              <a:t>Interactions among multiple platforms</a:t>
            </a:r>
            <a:r>
              <a:rPr lang="en-GB" sz="1800" dirty="0">
                <a:latin typeface="Arial"/>
                <a:ea typeface="Arial"/>
                <a:cs typeface="Arial"/>
                <a:sym typeface="Arial"/>
              </a:rPr>
              <a:t> </a:t>
            </a:r>
            <a:endParaRPr lang="en-GB" dirty="0"/>
          </a:p>
          <a:p>
            <a: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GB" sz="1800" dirty="0">
                <a:latin typeface="Arial"/>
                <a:ea typeface="Arial"/>
                <a:cs typeface="Arial"/>
                <a:sym typeface="Arial"/>
              </a:rPr>
              <a:t>One node</a:t>
            </a:r>
            <a:endParaRPr lang="en-GB" dirty="0"/>
          </a:p>
          <a:p>
            <a:pPr marL="457200" lvl="0" indent="-3429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GB" sz="1800" dirty="0">
                <a:latin typeface="Arial"/>
                <a:ea typeface="Arial"/>
                <a:cs typeface="Arial"/>
                <a:sym typeface="Arial"/>
              </a:rPr>
              <a:t>Multiple node (four) in P2P fashion</a:t>
            </a:r>
            <a:endParaRPr lang="en-GB" dirty="0"/>
          </a:p>
          <a:p>
            <a:pPr marL="4572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GB" sz="1800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g24e9f82cf36_0_16"/>
          <p:cNvSpPr txBox="1"/>
          <p:nvPr/>
        </p:nvSpPr>
        <p:spPr>
          <a:xfrm>
            <a:off x="1165860" y="838200"/>
            <a:ext cx="7041000" cy="1051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000000"/>
                </a:solidFill>
              </a:rPr>
              <a:t>Coordination model and platform</a:t>
            </a:r>
            <a:r>
              <a:rPr lang="en-GB" sz="1800" b="0" i="0" u="none" strike="noStrike" cap="none" dirty="0">
                <a:solidFill>
                  <a:srgbClr val="000000"/>
                </a:solidFill>
                <a:sym typeface="Arial"/>
              </a:rPr>
              <a:t> </a:t>
            </a:r>
            <a:endParaRPr lang="en-GB" sz="14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1800" dirty="0"/>
              <a:t>A</a:t>
            </a:r>
            <a:r>
              <a:rPr lang="en-GB" sz="1800" b="0" i="0" u="none" strike="noStrike" cap="none" dirty="0">
                <a:solidFill>
                  <a:srgbClr val="000000"/>
                </a:solidFill>
                <a:sym typeface="Arial"/>
              </a:rPr>
              <a:t>vailable and running</a:t>
            </a:r>
            <a:endParaRPr lang="en-GB" sz="14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1800" dirty="0"/>
              <a:t>U</a:t>
            </a:r>
            <a:r>
              <a:rPr lang="en-GB" sz="1800" b="0" i="0" u="none" strike="noStrike" cap="none" dirty="0">
                <a:solidFill>
                  <a:srgbClr val="000000"/>
                </a:solidFill>
                <a:sym typeface="Arial"/>
              </a:rPr>
              <a:t>ses real data from Les Vergers</a:t>
            </a:r>
            <a:endParaRPr lang="en-GB" sz="14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137" name="Google Shape;137;g24e9f82cf36_0_16"/>
          <p:cNvSpPr txBox="1"/>
          <p:nvPr/>
        </p:nvSpPr>
        <p:spPr>
          <a:xfrm>
            <a:off x="1165860" y="1935632"/>
            <a:ext cx="8679180" cy="7745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i="0" u="none" strike="noStrike" cap="none" dirty="0">
                <a:solidFill>
                  <a:srgbClr val="000000"/>
                </a:solidFill>
              </a:rPr>
              <a:t>Digital twins</a:t>
            </a:r>
            <a:r>
              <a:rPr lang="en-GB" sz="1800" b="0" i="0" u="none" strike="noStrike" cap="none" dirty="0">
                <a:solidFill>
                  <a:srgbClr val="000000"/>
                </a:solidFill>
                <a:sym typeface="Arial"/>
              </a:rPr>
              <a:t> (producer, consumer, regulator, learning agent)</a:t>
            </a:r>
            <a:endParaRPr lang="en-GB" sz="14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1800" dirty="0"/>
              <a:t>A</a:t>
            </a:r>
            <a:r>
              <a:rPr lang="en-GB" sz="1800" b="0" i="0" u="none" strike="noStrike" cap="none" dirty="0">
                <a:solidFill>
                  <a:srgbClr val="000000"/>
                </a:solidFill>
                <a:sym typeface="Arial"/>
              </a:rPr>
              <a:t>vailable and running, interacting through the coordination platform</a:t>
            </a:r>
            <a:endParaRPr lang="en-GB" dirty="0"/>
          </a:p>
        </p:txBody>
      </p:sp>
      <p:sp>
        <p:nvSpPr>
          <p:cNvPr id="138" name="Google Shape;138;g24e9f82cf36_0_16"/>
          <p:cNvSpPr txBox="1"/>
          <p:nvPr/>
        </p:nvSpPr>
        <p:spPr>
          <a:xfrm>
            <a:off x="1165860" y="2738125"/>
            <a:ext cx="93801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1" i="0" u="none" strike="noStrike" cap="none" dirty="0">
                <a:solidFill>
                  <a:srgbClr val="000000"/>
                </a:solidFill>
              </a:rPr>
              <a:t>Algorithms - energy</a:t>
            </a:r>
            <a:r>
              <a:rPr lang="en-GB" sz="1800" b="0" i="0" u="none" strike="noStrike" cap="none" dirty="0">
                <a:solidFill>
                  <a:srgbClr val="000000"/>
                </a:solidFill>
                <a:sym typeface="Arial"/>
              </a:rPr>
              <a:t> : </a:t>
            </a:r>
            <a:endParaRPr lang="en-GB" sz="14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1800" dirty="0"/>
              <a:t>E</a:t>
            </a:r>
            <a:r>
              <a:rPr lang="en-GB" sz="1800" b="0" i="0" u="none" strike="noStrike" cap="none" dirty="0">
                <a:solidFill>
                  <a:srgbClr val="000000"/>
                </a:solidFill>
                <a:sym typeface="Arial"/>
              </a:rPr>
              <a:t>nergy contracts (wattage, no pricing) among producers, consumers</a:t>
            </a:r>
            <a:endParaRPr lang="en-GB" sz="14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1800" dirty="0"/>
              <a:t>P</a:t>
            </a:r>
            <a:r>
              <a:rPr lang="en-GB" sz="1800" b="0" i="0" u="none" strike="noStrike" cap="none" dirty="0">
                <a:solidFill>
                  <a:srgbClr val="000000"/>
                </a:solidFill>
                <a:sym typeface="Arial"/>
              </a:rPr>
              <a:t>eak shaving among producers, consumers, regulator</a:t>
            </a:r>
            <a:endParaRPr lang="en-GB" dirty="0"/>
          </a:p>
        </p:txBody>
      </p:sp>
      <p:sp>
        <p:nvSpPr>
          <p:cNvPr id="139" name="Google Shape;139;g24e9f82cf36_0_16"/>
          <p:cNvSpPr txBox="1"/>
          <p:nvPr/>
        </p:nvSpPr>
        <p:spPr>
          <a:xfrm>
            <a:off x="1165860" y="4383799"/>
            <a:ext cx="7120890" cy="1096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lnSpc>
                <a:spcPct val="70000"/>
              </a:lnSpc>
              <a:spcBef>
                <a:spcPts val="1000"/>
              </a:spcBef>
              <a:buClr>
                <a:schemeClr val="dk1"/>
              </a:buClr>
              <a:buSzPts val="605"/>
            </a:pPr>
            <a:r>
              <a:rPr lang="en-GB" sz="1800" b="1" dirty="0">
                <a:solidFill>
                  <a:schemeClr val="dk1"/>
                </a:solidFill>
              </a:rPr>
              <a:t>Gossip-based federated learning throw platform</a:t>
            </a:r>
            <a:endParaRPr lang="en-GB" sz="1800" b="1" dirty="0"/>
          </a:p>
          <a:p>
            <a:pPr marL="457200" marR="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1800" dirty="0"/>
              <a:t>Experimented with Markov Chains and LSTM</a:t>
            </a:r>
            <a:endParaRPr lang="en-GB" sz="1400" b="0" i="0" u="none" strike="noStrike" cap="none" dirty="0">
              <a:solidFill>
                <a:srgbClr val="000000"/>
              </a:solidFill>
              <a:sym typeface="Arial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lang="en-GB" sz="1800" dirty="0"/>
              <a:t>Can be generalized to any model</a:t>
            </a:r>
            <a:endParaRPr lang="en-GB" sz="1800" b="0" i="0" u="none" strike="noStrike" cap="none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140" name="Google Shape;140;g24e9f82cf36_0_16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800" smtClean="0"/>
              <a:t>4</a:t>
            </a:fld>
            <a:endParaRPr lang="en-GB" sz="800" dirty="0"/>
          </a:p>
        </p:txBody>
      </p:sp>
      <p:pic>
        <p:nvPicPr>
          <p:cNvPr id="141" name="Google Shape;141;g24e9f82cf36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26140" y="1032286"/>
            <a:ext cx="729737" cy="7895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g24e9f82cf36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54861" y="5036118"/>
            <a:ext cx="2801600" cy="152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E5D2D34-008F-8562-7ADF-6889B06406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59" y="214779"/>
            <a:ext cx="995741" cy="408091"/>
          </a:xfrm>
          <a:prstGeom prst="rect">
            <a:avLst/>
          </a:prstGeom>
        </p:spPr>
      </p:pic>
      <p:sp>
        <p:nvSpPr>
          <p:cNvPr id="11" name="Google Shape;138;g24e9f82cf36_0_16">
            <a:extLst>
              <a:ext uri="{FF2B5EF4-FFF2-40B4-BE49-F238E27FC236}">
                <a16:creationId xmlns:a16="http://schemas.microsoft.com/office/drawing/2014/main" id="{90E9C78F-CBC3-95F2-248C-BD4F4107E0CF}"/>
              </a:ext>
            </a:extLst>
          </p:cNvPr>
          <p:cNvSpPr txBox="1"/>
          <p:nvPr/>
        </p:nvSpPr>
        <p:spPr>
          <a:xfrm>
            <a:off x="1003935" y="3902216"/>
            <a:ext cx="6396990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14300"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GB" sz="1800" b="1" dirty="0"/>
              <a:t>Preparation of a light version for Grid Edge device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uiExpand="1" build="p"/>
      <p:bldP spid="139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4e9f82d747_1_0"/>
          <p:cNvSpPr txBox="1">
            <a:spLocks noGrp="1"/>
          </p:cNvSpPr>
          <p:nvPr>
            <p:ph type="title"/>
          </p:nvPr>
        </p:nvSpPr>
        <p:spPr>
          <a:xfrm>
            <a:off x="1310186" y="185968"/>
            <a:ext cx="10591981" cy="6136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 b="1" dirty="0">
                <a:latin typeface="Arial"/>
                <a:ea typeface="Arial"/>
                <a:cs typeface="Arial"/>
                <a:sym typeface="Arial"/>
              </a:rPr>
              <a:t>Gossip-Based Federated Learning with </a:t>
            </a:r>
            <a:r>
              <a:rPr lang="en-GB" sz="28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coordination platform</a:t>
            </a:r>
            <a:r>
              <a:rPr lang="en-GB" sz="2800" b="1" dirty="0"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sp>
        <p:nvSpPr>
          <p:cNvPr id="301" name="Google Shape;301;g24e9f82d747_1_0"/>
          <p:cNvSpPr txBox="1">
            <a:spLocks noGrp="1"/>
          </p:cNvSpPr>
          <p:nvPr>
            <p:ph type="ftr" idx="11"/>
          </p:nvPr>
        </p:nvSpPr>
        <p:spPr>
          <a:xfrm>
            <a:off x="8622890" y="5922742"/>
            <a:ext cx="327927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400"/>
              <a:buNone/>
            </a:pPr>
            <a:r>
              <a:rPr lang="en-GB" dirty="0">
                <a:solidFill>
                  <a:srgbClr val="595959"/>
                </a:solidFill>
              </a:rPr>
              <a:t>Giovanna Di Marzo </a:t>
            </a:r>
            <a:r>
              <a:rPr lang="en-GB" dirty="0" err="1">
                <a:solidFill>
                  <a:srgbClr val="595959"/>
                </a:solidFill>
              </a:rPr>
              <a:t>Serugendo</a:t>
            </a:r>
            <a:endParaRPr lang="en-GB" dirty="0">
              <a:solidFill>
                <a:srgbClr val="595959"/>
              </a:solidFill>
            </a:endParaRPr>
          </a:p>
        </p:txBody>
      </p:sp>
      <p:grpSp>
        <p:nvGrpSpPr>
          <p:cNvPr id="302" name="Google Shape;302;g24e9f82d747_1_0"/>
          <p:cNvGrpSpPr/>
          <p:nvPr/>
        </p:nvGrpSpPr>
        <p:grpSpPr>
          <a:xfrm>
            <a:off x="1525750" y="1655492"/>
            <a:ext cx="4200498" cy="4274960"/>
            <a:chOff x="838200" y="1787237"/>
            <a:chExt cx="4200498" cy="4274960"/>
          </a:xfrm>
        </p:grpSpPr>
        <p:sp>
          <p:nvSpPr>
            <p:cNvPr id="303" name="Google Shape;303;g24e9f82d747_1_0"/>
            <p:cNvSpPr/>
            <p:nvPr/>
          </p:nvSpPr>
          <p:spPr>
            <a:xfrm>
              <a:off x="838200" y="2769722"/>
              <a:ext cx="4200498" cy="1291281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Tuples space</a:t>
              </a:r>
              <a:endParaRPr lang="en-GB" dirty="0"/>
            </a:p>
          </p:txBody>
        </p:sp>
        <p:sp>
          <p:nvSpPr>
            <p:cNvPr id="304" name="Google Shape;304;g24e9f82d747_1_0"/>
            <p:cNvSpPr/>
            <p:nvPr/>
          </p:nvSpPr>
          <p:spPr>
            <a:xfrm>
              <a:off x="838200" y="4041020"/>
              <a:ext cx="4200498" cy="2021177"/>
            </a:xfrm>
            <a:prstGeom prst="rect">
              <a:avLst/>
            </a:prstGeom>
            <a:solidFill>
              <a:srgbClr val="BFBFB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Eco-Laws</a:t>
              </a:r>
              <a:endParaRPr lang="en-GB" dirty="0"/>
            </a:p>
          </p:txBody>
        </p:sp>
        <p:sp>
          <p:nvSpPr>
            <p:cNvPr id="305" name="Google Shape;305;g24e9f82d747_1_0"/>
            <p:cNvSpPr/>
            <p:nvPr/>
          </p:nvSpPr>
          <p:spPr>
            <a:xfrm>
              <a:off x="1053351" y="4297867"/>
              <a:ext cx="1272989" cy="352802"/>
            </a:xfrm>
            <a:prstGeom prst="rect">
              <a:avLst/>
            </a:prstGeom>
            <a:solidFill>
              <a:srgbClr val="222A35"/>
            </a:solidFill>
            <a:ln w="25400" cap="flat" cmpd="sng">
              <a:solidFill>
                <a:srgbClr val="222A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b="0" i="0" u="none" strike="noStrike" cap="none" dirty="0">
                  <a:solidFill>
                    <a:schemeClr val="lt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 </a:t>
              </a:r>
              <a:r>
                <a:rPr lang="en-GB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Bonding</a:t>
              </a:r>
            </a:p>
          </p:txBody>
        </p:sp>
        <p:sp>
          <p:nvSpPr>
            <p:cNvPr id="306" name="Google Shape;306;g24e9f82d747_1_0"/>
            <p:cNvSpPr/>
            <p:nvPr/>
          </p:nvSpPr>
          <p:spPr>
            <a:xfrm>
              <a:off x="1053352" y="4771480"/>
              <a:ext cx="1272988" cy="329153"/>
            </a:xfrm>
            <a:prstGeom prst="rect">
              <a:avLst/>
            </a:prstGeom>
            <a:solidFill>
              <a:srgbClr val="222A35"/>
            </a:solidFill>
            <a:ln w="25400" cap="flat" cmpd="sng">
              <a:solidFill>
                <a:srgbClr val="222A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Decay</a:t>
              </a:r>
            </a:p>
          </p:txBody>
        </p:sp>
        <p:sp>
          <p:nvSpPr>
            <p:cNvPr id="307" name="Google Shape;307;g24e9f82d747_1_0"/>
            <p:cNvSpPr txBox="1"/>
            <p:nvPr/>
          </p:nvSpPr>
          <p:spPr>
            <a:xfrm>
              <a:off x="1086880" y="4319205"/>
              <a:ext cx="360921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b="0" i="0" u="none" strike="noStrike" cap="none" dirty="0">
                  <a:solidFill>
                    <a:schemeClr val="lt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❄</a:t>
              </a:r>
              <a:endParaRPr lang="en-GB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g24e9f82d747_1_0"/>
            <p:cNvSpPr txBox="1"/>
            <p:nvPr/>
          </p:nvSpPr>
          <p:spPr>
            <a:xfrm>
              <a:off x="1071280" y="4791707"/>
              <a:ext cx="360921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b="0" i="0" u="none" strike="noStrike" cap="none" dirty="0">
                  <a:solidFill>
                    <a:schemeClr val="lt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❄</a:t>
              </a:r>
              <a:endParaRPr lang="en-GB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g24e9f82d747_1_0"/>
            <p:cNvSpPr/>
            <p:nvPr/>
          </p:nvSpPr>
          <p:spPr>
            <a:xfrm>
              <a:off x="3492018" y="4316503"/>
              <a:ext cx="1272987" cy="329153"/>
            </a:xfrm>
            <a:prstGeom prst="rect">
              <a:avLst/>
            </a:prstGeom>
            <a:solidFill>
              <a:srgbClr val="222A35"/>
            </a:solidFill>
            <a:ln w="25400" cap="flat" cmpd="sng">
              <a:solidFill>
                <a:srgbClr val="222A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Spreading</a:t>
              </a:r>
            </a:p>
          </p:txBody>
        </p:sp>
        <p:sp>
          <p:nvSpPr>
            <p:cNvPr id="310" name="Google Shape;310;g24e9f82d747_1_0"/>
            <p:cNvSpPr/>
            <p:nvPr/>
          </p:nvSpPr>
          <p:spPr>
            <a:xfrm>
              <a:off x="3492018" y="4780930"/>
              <a:ext cx="1272987" cy="356479"/>
            </a:xfrm>
            <a:prstGeom prst="rect">
              <a:avLst/>
            </a:prstGeom>
            <a:solidFill>
              <a:srgbClr val="222A35"/>
            </a:solidFill>
            <a:ln w="25400" cap="flat" cmpd="sng">
              <a:solidFill>
                <a:srgbClr val="222A3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 </a:t>
              </a:r>
              <a:r>
                <a:rPr lang="en-GB" sz="13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Aggregation</a:t>
              </a:r>
              <a:endParaRPr lang="en-GB" dirty="0"/>
            </a:p>
          </p:txBody>
        </p:sp>
        <p:sp>
          <p:nvSpPr>
            <p:cNvPr id="311" name="Google Shape;311;g24e9f82d747_1_0"/>
            <p:cNvSpPr txBox="1"/>
            <p:nvPr/>
          </p:nvSpPr>
          <p:spPr>
            <a:xfrm>
              <a:off x="3494167" y="4307683"/>
              <a:ext cx="360921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b="0" i="0" u="none" strike="noStrike" cap="none" dirty="0">
                  <a:solidFill>
                    <a:schemeClr val="lt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❄</a:t>
              </a:r>
              <a:endParaRPr lang="en-GB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g24e9f82d747_1_0"/>
            <p:cNvSpPr txBox="1"/>
            <p:nvPr/>
          </p:nvSpPr>
          <p:spPr>
            <a:xfrm>
              <a:off x="3514428" y="4775450"/>
              <a:ext cx="360921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b="0" i="0" u="none" strike="noStrike" cap="none" dirty="0">
                  <a:solidFill>
                    <a:schemeClr val="lt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❄</a:t>
              </a:r>
              <a:endParaRPr lang="en-GB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13" name="Google Shape;313;g24e9f82d747_1_0"/>
            <p:cNvGrpSpPr/>
            <p:nvPr/>
          </p:nvGrpSpPr>
          <p:grpSpPr>
            <a:xfrm>
              <a:off x="3487004" y="5625625"/>
              <a:ext cx="1272988" cy="369333"/>
              <a:chOff x="5306339" y="5244292"/>
              <a:chExt cx="1272988" cy="369333"/>
            </a:xfrm>
          </p:grpSpPr>
          <p:sp>
            <p:nvSpPr>
              <p:cNvPr id="314" name="Google Shape;314;g24e9f82d747_1_0"/>
              <p:cNvSpPr/>
              <p:nvPr/>
            </p:nvSpPr>
            <p:spPr>
              <a:xfrm>
                <a:off x="5306339" y="5244293"/>
                <a:ext cx="1272988" cy="369332"/>
              </a:xfrm>
              <a:prstGeom prst="rect">
                <a:avLst/>
              </a:prstGeom>
              <a:solidFill>
                <a:srgbClr val="222A35"/>
              </a:solidFill>
              <a:ln w="25400" cap="flat" cmpd="sng">
                <a:solidFill>
                  <a:srgbClr val="31538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400" b="0" i="0" u="none" strike="noStrike" cap="none" dirty="0">
                    <a:solidFill>
                      <a:schemeClr val="lt1"/>
                    </a:solidFill>
                    <a:latin typeface="Arial"/>
                    <a:ea typeface="Arial"/>
                    <a:cs typeface="Arial"/>
                    <a:sym typeface="Arial"/>
                  </a:rPr>
                  <a:t>   Gossip</a:t>
                </a:r>
              </a:p>
            </p:txBody>
          </p:sp>
          <p:sp>
            <p:nvSpPr>
              <p:cNvPr id="315" name="Google Shape;315;g24e9f82d747_1_0"/>
              <p:cNvSpPr txBox="1"/>
              <p:nvPr/>
            </p:nvSpPr>
            <p:spPr>
              <a:xfrm>
                <a:off x="5340623" y="5244292"/>
                <a:ext cx="360921" cy="3077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400" b="0" i="0" u="none" strike="noStrike" cap="none" dirty="0">
                    <a:solidFill>
                      <a:schemeClr val="lt1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rPr>
                  <a:t>❄</a:t>
                </a:r>
                <a:endParaRPr lang="en-GB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16" name="Google Shape;316;g24e9f82d747_1_0"/>
            <p:cNvSpPr/>
            <p:nvPr/>
          </p:nvSpPr>
          <p:spPr>
            <a:xfrm>
              <a:off x="1053351" y="1787237"/>
              <a:ext cx="937753" cy="726985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Learning agent</a:t>
              </a:r>
              <a:endParaRPr lang="en-GB" dirty="0"/>
            </a:p>
          </p:txBody>
        </p:sp>
        <p:sp>
          <p:nvSpPr>
            <p:cNvPr id="317" name="Google Shape;317;g24e9f82d747_1_0"/>
            <p:cNvSpPr/>
            <p:nvPr/>
          </p:nvSpPr>
          <p:spPr>
            <a:xfrm>
              <a:off x="1053350" y="2939875"/>
              <a:ext cx="937753" cy="419514"/>
            </a:xfrm>
            <a:prstGeom prst="rect">
              <a:avLst/>
            </a:prstGeom>
            <a:solidFill>
              <a:srgbClr val="FFD96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b="0" i="0" u="none" strike="noStrike" cap="none" dirty="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LSA</a:t>
              </a:r>
              <a:endParaRPr lang="en-GB" dirty="0"/>
            </a:p>
          </p:txBody>
        </p:sp>
        <p:sp>
          <p:nvSpPr>
            <p:cNvPr id="318" name="Google Shape;318;g24e9f82d747_1_0"/>
            <p:cNvSpPr/>
            <p:nvPr/>
          </p:nvSpPr>
          <p:spPr>
            <a:xfrm>
              <a:off x="3379695" y="4156168"/>
              <a:ext cx="1488900" cy="1123888"/>
            </a:xfrm>
            <a:prstGeom prst="roundRect">
              <a:avLst>
                <a:gd name="adj" fmla="val 16667"/>
              </a:avLst>
            </a:prstGeom>
            <a:noFill/>
            <a:ln w="34925" cap="flat" cmpd="sng">
              <a:solidFill>
                <a:schemeClr val="dk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9" name="Google Shape;319;g24e9f82d747_1_0"/>
            <p:cNvCxnSpPr>
              <a:stCxn id="318" idx="2"/>
              <a:endCxn id="314" idx="0"/>
            </p:cNvCxnSpPr>
            <p:nvPr/>
          </p:nvCxnSpPr>
          <p:spPr>
            <a:xfrm flipH="1">
              <a:off x="4123545" y="5280056"/>
              <a:ext cx="600" cy="345600"/>
            </a:xfrm>
            <a:prstGeom prst="straightConnector1">
              <a:avLst/>
            </a:prstGeom>
            <a:noFill/>
            <a:ln w="31750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320" name="Google Shape;320;g24e9f82d747_1_0"/>
          <p:cNvSpPr/>
          <p:nvPr/>
        </p:nvSpPr>
        <p:spPr>
          <a:xfrm>
            <a:off x="6588542" y="2631075"/>
            <a:ext cx="4200498" cy="1291281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Tuples space</a:t>
            </a:r>
            <a:endParaRPr lang="en-GB" dirty="0"/>
          </a:p>
        </p:txBody>
      </p:sp>
      <p:sp>
        <p:nvSpPr>
          <p:cNvPr id="321" name="Google Shape;321;g24e9f82d747_1_0"/>
          <p:cNvSpPr/>
          <p:nvPr/>
        </p:nvSpPr>
        <p:spPr>
          <a:xfrm>
            <a:off x="6588542" y="3902373"/>
            <a:ext cx="4200498" cy="2021177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Eco-Laws   </a:t>
            </a:r>
            <a:endParaRPr lang="en-GB" dirty="0"/>
          </a:p>
        </p:txBody>
      </p:sp>
      <p:sp>
        <p:nvSpPr>
          <p:cNvPr id="322" name="Google Shape;322;g24e9f82d747_1_0"/>
          <p:cNvSpPr/>
          <p:nvPr/>
        </p:nvSpPr>
        <p:spPr>
          <a:xfrm>
            <a:off x="6803693" y="4159220"/>
            <a:ext cx="1272989" cy="352802"/>
          </a:xfrm>
          <a:prstGeom prst="rect">
            <a:avLst/>
          </a:prstGeom>
          <a:solidFill>
            <a:srgbClr val="222A35"/>
          </a:solidFill>
          <a:ln w="25400" cap="flat" cmpd="sng">
            <a:solidFill>
              <a:srgbClr val="222A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 </a:t>
            </a:r>
            <a:r>
              <a:rPr lang="en-GB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Bonding</a:t>
            </a:r>
          </a:p>
        </p:txBody>
      </p:sp>
      <p:sp>
        <p:nvSpPr>
          <p:cNvPr id="323" name="Google Shape;323;g24e9f82d747_1_0"/>
          <p:cNvSpPr/>
          <p:nvPr/>
        </p:nvSpPr>
        <p:spPr>
          <a:xfrm>
            <a:off x="6803694" y="4632833"/>
            <a:ext cx="1272988" cy="329153"/>
          </a:xfrm>
          <a:prstGeom prst="rect">
            <a:avLst/>
          </a:prstGeom>
          <a:solidFill>
            <a:srgbClr val="222A35"/>
          </a:solidFill>
          <a:ln w="25400" cap="flat" cmpd="sng">
            <a:solidFill>
              <a:srgbClr val="222A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Decay</a:t>
            </a:r>
          </a:p>
        </p:txBody>
      </p:sp>
      <p:sp>
        <p:nvSpPr>
          <p:cNvPr id="324" name="Google Shape;324;g24e9f82d747_1_0"/>
          <p:cNvSpPr txBox="1"/>
          <p:nvPr/>
        </p:nvSpPr>
        <p:spPr>
          <a:xfrm>
            <a:off x="6837222" y="4180558"/>
            <a:ext cx="36092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❄</a:t>
            </a:r>
            <a:endParaRPr lang="en-GB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g24e9f82d747_1_0"/>
          <p:cNvSpPr txBox="1"/>
          <p:nvPr/>
        </p:nvSpPr>
        <p:spPr>
          <a:xfrm>
            <a:off x="6821622" y="4653060"/>
            <a:ext cx="36092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❄</a:t>
            </a:r>
            <a:endParaRPr lang="en-GB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g24e9f82d747_1_0"/>
          <p:cNvSpPr/>
          <p:nvPr/>
        </p:nvSpPr>
        <p:spPr>
          <a:xfrm>
            <a:off x="9242360" y="4177856"/>
            <a:ext cx="1272987" cy="329153"/>
          </a:xfrm>
          <a:prstGeom prst="rect">
            <a:avLst/>
          </a:prstGeom>
          <a:solidFill>
            <a:srgbClr val="222A35"/>
          </a:solidFill>
          <a:ln w="25400" cap="flat" cmpd="sng">
            <a:solidFill>
              <a:srgbClr val="222A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Spreading</a:t>
            </a:r>
          </a:p>
        </p:txBody>
      </p:sp>
      <p:sp>
        <p:nvSpPr>
          <p:cNvPr id="327" name="Google Shape;327;g24e9f82d747_1_0"/>
          <p:cNvSpPr/>
          <p:nvPr/>
        </p:nvSpPr>
        <p:spPr>
          <a:xfrm>
            <a:off x="9242360" y="4642283"/>
            <a:ext cx="1272987" cy="356479"/>
          </a:xfrm>
          <a:prstGeom prst="rect">
            <a:avLst/>
          </a:prstGeom>
          <a:solidFill>
            <a:srgbClr val="222A35"/>
          </a:solidFill>
          <a:ln w="25400" cap="flat" cmpd="sng">
            <a:solidFill>
              <a:srgbClr val="222A3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GB" sz="13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Aggregation</a:t>
            </a:r>
            <a:endParaRPr lang="en-GB" dirty="0"/>
          </a:p>
        </p:txBody>
      </p:sp>
      <p:sp>
        <p:nvSpPr>
          <p:cNvPr id="328" name="Google Shape;328;g24e9f82d747_1_0"/>
          <p:cNvSpPr txBox="1"/>
          <p:nvPr/>
        </p:nvSpPr>
        <p:spPr>
          <a:xfrm>
            <a:off x="9244509" y="4169036"/>
            <a:ext cx="36092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❄</a:t>
            </a:r>
            <a:endParaRPr lang="en-GB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" name="Google Shape;329;g24e9f82d747_1_0"/>
          <p:cNvSpPr txBox="1"/>
          <p:nvPr/>
        </p:nvSpPr>
        <p:spPr>
          <a:xfrm>
            <a:off x="9264770" y="4636803"/>
            <a:ext cx="360921" cy="307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solidFill>
                  <a:schemeClr val="lt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❄</a:t>
            </a:r>
            <a:endParaRPr lang="en-GB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0" name="Google Shape;330;g24e9f82d747_1_0"/>
          <p:cNvGrpSpPr/>
          <p:nvPr/>
        </p:nvGrpSpPr>
        <p:grpSpPr>
          <a:xfrm>
            <a:off x="9237346" y="5486978"/>
            <a:ext cx="1272988" cy="369333"/>
            <a:chOff x="5306339" y="5244292"/>
            <a:chExt cx="1272988" cy="369333"/>
          </a:xfrm>
        </p:grpSpPr>
        <p:sp>
          <p:nvSpPr>
            <p:cNvPr id="331" name="Google Shape;331;g24e9f82d747_1_0"/>
            <p:cNvSpPr/>
            <p:nvPr/>
          </p:nvSpPr>
          <p:spPr>
            <a:xfrm>
              <a:off x="5306339" y="5244293"/>
              <a:ext cx="1272988" cy="369332"/>
            </a:xfrm>
            <a:prstGeom prst="rect">
              <a:avLst/>
            </a:prstGeom>
            <a:solidFill>
              <a:srgbClr val="222A35"/>
            </a:solidFill>
            <a:ln w="25400" cap="flat" cmpd="sng">
              <a:solidFill>
                <a:srgbClr val="31538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b="0" i="0" u="none" strike="noStrike" cap="none" dirty="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   Gossip</a:t>
              </a:r>
            </a:p>
          </p:txBody>
        </p:sp>
        <p:sp>
          <p:nvSpPr>
            <p:cNvPr id="332" name="Google Shape;332;g24e9f82d747_1_0"/>
            <p:cNvSpPr txBox="1"/>
            <p:nvPr/>
          </p:nvSpPr>
          <p:spPr>
            <a:xfrm>
              <a:off x="5340623" y="5244292"/>
              <a:ext cx="360921" cy="3077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400" b="0" i="0" u="none" strike="noStrike" cap="none" dirty="0">
                  <a:solidFill>
                    <a:schemeClr val="lt1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rPr>
                <a:t>❄</a:t>
              </a:r>
              <a:endParaRPr lang="en-GB" sz="1400" b="0" i="0" u="none" strike="noStrike" cap="none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3" name="Google Shape;333;g24e9f82d747_1_0"/>
          <p:cNvSpPr/>
          <p:nvPr/>
        </p:nvSpPr>
        <p:spPr>
          <a:xfrm>
            <a:off x="6803693" y="1648590"/>
            <a:ext cx="937753" cy="726985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Learning agent</a:t>
            </a:r>
            <a:endParaRPr lang="en-GB" dirty="0"/>
          </a:p>
        </p:txBody>
      </p:sp>
      <p:sp>
        <p:nvSpPr>
          <p:cNvPr id="334" name="Google Shape;334;g24e9f82d747_1_0"/>
          <p:cNvSpPr/>
          <p:nvPr/>
        </p:nvSpPr>
        <p:spPr>
          <a:xfrm>
            <a:off x="6773547" y="3391766"/>
            <a:ext cx="937753" cy="419514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LSAext</a:t>
            </a:r>
            <a:endParaRPr lang="en-GB" dirty="0"/>
          </a:p>
        </p:txBody>
      </p:sp>
      <p:sp>
        <p:nvSpPr>
          <p:cNvPr id="335" name="Google Shape;335;g24e9f82d747_1_0"/>
          <p:cNvSpPr/>
          <p:nvPr/>
        </p:nvSpPr>
        <p:spPr>
          <a:xfrm>
            <a:off x="9130037" y="4017521"/>
            <a:ext cx="1488900" cy="1123888"/>
          </a:xfrm>
          <a:prstGeom prst="roundRect">
            <a:avLst>
              <a:gd name="adj" fmla="val 16667"/>
            </a:avLst>
          </a:prstGeom>
          <a:noFill/>
          <a:ln w="349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36" name="Google Shape;336;g24e9f82d747_1_0"/>
          <p:cNvCxnSpPr>
            <a:stCxn id="335" idx="2"/>
            <a:endCxn id="331" idx="0"/>
          </p:cNvCxnSpPr>
          <p:nvPr/>
        </p:nvCxnSpPr>
        <p:spPr>
          <a:xfrm flipH="1">
            <a:off x="9873887" y="5141409"/>
            <a:ext cx="600" cy="345600"/>
          </a:xfrm>
          <a:prstGeom prst="straightConnector1">
            <a:avLst/>
          </a:prstGeom>
          <a:noFill/>
          <a:ln w="31750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37" name="Google Shape;337;g24e9f82d747_1_0"/>
          <p:cNvSpPr/>
          <p:nvPr/>
        </p:nvSpPr>
        <p:spPr>
          <a:xfrm>
            <a:off x="6775586" y="2790398"/>
            <a:ext cx="937753" cy="419514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LSA</a:t>
            </a:r>
            <a:endParaRPr lang="en-GB" dirty="0"/>
          </a:p>
        </p:txBody>
      </p:sp>
      <p:cxnSp>
        <p:nvCxnSpPr>
          <p:cNvPr id="338" name="Google Shape;338;g24e9f82d747_1_0"/>
          <p:cNvCxnSpPr/>
          <p:nvPr/>
        </p:nvCxnSpPr>
        <p:spPr>
          <a:xfrm>
            <a:off x="10510334" y="5670482"/>
            <a:ext cx="105734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339" name="Google Shape;339;g24e9f82d747_1_0"/>
          <p:cNvCxnSpPr/>
          <p:nvPr/>
        </p:nvCxnSpPr>
        <p:spPr>
          <a:xfrm>
            <a:off x="1055100" y="3604353"/>
            <a:ext cx="685800" cy="0"/>
          </a:xfrm>
          <a:prstGeom prst="straightConnector1">
            <a:avLst/>
          </a:pr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triangle" w="med" len="med"/>
          </a:ln>
        </p:spPr>
      </p:cxnSp>
      <p:cxnSp>
        <p:nvCxnSpPr>
          <p:cNvPr id="340" name="Google Shape;340;g24e9f82d747_1_0"/>
          <p:cNvCxnSpPr/>
          <p:nvPr/>
        </p:nvCxnSpPr>
        <p:spPr>
          <a:xfrm rot="10800000">
            <a:off x="2209775" y="2364745"/>
            <a:ext cx="1" cy="425653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341" name="Google Shape;341;g24e9f82d747_1_0"/>
          <p:cNvSpPr/>
          <p:nvPr/>
        </p:nvSpPr>
        <p:spPr>
          <a:xfrm>
            <a:off x="1746885" y="3394596"/>
            <a:ext cx="937753" cy="419514"/>
          </a:xfrm>
          <a:prstGeom prst="rect">
            <a:avLst/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 b="0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LSAext</a:t>
            </a:r>
            <a:endParaRPr lang="en-GB" dirty="0"/>
          </a:p>
        </p:txBody>
      </p:sp>
      <p:sp>
        <p:nvSpPr>
          <p:cNvPr id="342" name="Google Shape;342;g24e9f82d747_1_0"/>
          <p:cNvSpPr/>
          <p:nvPr/>
        </p:nvSpPr>
        <p:spPr>
          <a:xfrm>
            <a:off x="2676347" y="2928505"/>
            <a:ext cx="2253061" cy="1081006"/>
          </a:xfrm>
          <a:custGeom>
            <a:avLst/>
            <a:gdLst/>
            <a:ahLst/>
            <a:cxnLst/>
            <a:rect l="l" t="t" r="r" b="b"/>
            <a:pathLst>
              <a:path w="1029251" h="1081006" extrusionOk="0">
                <a:moveTo>
                  <a:pt x="0" y="94889"/>
                </a:moveTo>
                <a:cubicBezTo>
                  <a:pt x="354106" y="12712"/>
                  <a:pt x="708212" y="-69464"/>
                  <a:pt x="878541" y="94889"/>
                </a:cubicBezTo>
                <a:cubicBezTo>
                  <a:pt x="1048870" y="259242"/>
                  <a:pt x="1035423" y="670124"/>
                  <a:pt x="1021977" y="1081006"/>
                </a:cubicBezTo>
              </a:path>
            </a:pathLst>
          </a:cu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24e9f82d747_1_0"/>
          <p:cNvSpPr/>
          <p:nvPr/>
        </p:nvSpPr>
        <p:spPr>
          <a:xfrm>
            <a:off x="2685907" y="3530027"/>
            <a:ext cx="2019286" cy="487777"/>
          </a:xfrm>
          <a:custGeom>
            <a:avLst/>
            <a:gdLst/>
            <a:ahLst/>
            <a:cxnLst/>
            <a:rect l="l" t="t" r="r" b="b"/>
            <a:pathLst>
              <a:path w="1029251" h="1081006" extrusionOk="0">
                <a:moveTo>
                  <a:pt x="0" y="94889"/>
                </a:moveTo>
                <a:cubicBezTo>
                  <a:pt x="354106" y="12712"/>
                  <a:pt x="708212" y="-69464"/>
                  <a:pt x="878541" y="94889"/>
                </a:cubicBezTo>
                <a:cubicBezTo>
                  <a:pt x="1048870" y="259242"/>
                  <a:pt x="1035423" y="670124"/>
                  <a:pt x="1021977" y="1081006"/>
                </a:cubicBezTo>
              </a:path>
            </a:pathLst>
          </a:cu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44" name="Google Shape;344;g24e9f82d747_1_0"/>
          <p:cNvCxnSpPr/>
          <p:nvPr/>
        </p:nvCxnSpPr>
        <p:spPr>
          <a:xfrm rot="10800000">
            <a:off x="7272569" y="2373416"/>
            <a:ext cx="1" cy="425653"/>
          </a:xfrm>
          <a:prstGeom prst="straightConnector1">
            <a:avLst/>
          </a:prstGeom>
          <a:noFill/>
          <a:ln w="22225" cap="flat" cmpd="sng">
            <a:solidFill>
              <a:schemeClr val="dk1"/>
            </a:solidFill>
            <a:prstDash val="solid"/>
            <a:round/>
            <a:headEnd type="triangle" w="med" len="med"/>
            <a:tailEnd type="none" w="sm" len="sm"/>
          </a:ln>
        </p:spPr>
      </p:cxnSp>
      <p:sp>
        <p:nvSpPr>
          <p:cNvPr id="345" name="Google Shape;345;g24e9f82d747_1_0"/>
          <p:cNvSpPr/>
          <p:nvPr/>
        </p:nvSpPr>
        <p:spPr>
          <a:xfrm>
            <a:off x="7741446" y="2922795"/>
            <a:ext cx="2253061" cy="1081006"/>
          </a:xfrm>
          <a:custGeom>
            <a:avLst/>
            <a:gdLst/>
            <a:ahLst/>
            <a:cxnLst/>
            <a:rect l="l" t="t" r="r" b="b"/>
            <a:pathLst>
              <a:path w="1029251" h="1081006" extrusionOk="0">
                <a:moveTo>
                  <a:pt x="0" y="94889"/>
                </a:moveTo>
                <a:cubicBezTo>
                  <a:pt x="354106" y="12712"/>
                  <a:pt x="708212" y="-69464"/>
                  <a:pt x="878541" y="94889"/>
                </a:cubicBezTo>
                <a:cubicBezTo>
                  <a:pt x="1048870" y="259242"/>
                  <a:pt x="1035423" y="670124"/>
                  <a:pt x="1021977" y="1081006"/>
                </a:cubicBezTo>
              </a:path>
            </a:pathLst>
          </a:cu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g24e9f82d747_1_0"/>
          <p:cNvSpPr/>
          <p:nvPr/>
        </p:nvSpPr>
        <p:spPr>
          <a:xfrm>
            <a:off x="7755012" y="3520597"/>
            <a:ext cx="2019286" cy="487777"/>
          </a:xfrm>
          <a:custGeom>
            <a:avLst/>
            <a:gdLst/>
            <a:ahLst/>
            <a:cxnLst/>
            <a:rect l="l" t="t" r="r" b="b"/>
            <a:pathLst>
              <a:path w="1029251" h="1081006" extrusionOk="0">
                <a:moveTo>
                  <a:pt x="0" y="94889"/>
                </a:moveTo>
                <a:cubicBezTo>
                  <a:pt x="354106" y="12712"/>
                  <a:pt x="708212" y="-69464"/>
                  <a:pt x="878541" y="94889"/>
                </a:cubicBezTo>
                <a:cubicBezTo>
                  <a:pt x="1048870" y="259242"/>
                  <a:pt x="1035423" y="670124"/>
                  <a:pt x="1021977" y="1081006"/>
                </a:cubicBezTo>
              </a:path>
            </a:pathLst>
          </a:cu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g24e9f82d747_1_0"/>
          <p:cNvSpPr/>
          <p:nvPr/>
        </p:nvSpPr>
        <p:spPr>
          <a:xfrm>
            <a:off x="5453745" y="3469384"/>
            <a:ext cx="1362635" cy="2244329"/>
          </a:xfrm>
          <a:custGeom>
            <a:avLst/>
            <a:gdLst/>
            <a:ahLst/>
            <a:cxnLst/>
            <a:rect l="l" t="t" r="r" b="b"/>
            <a:pathLst>
              <a:path w="1362635" h="2244329" extrusionOk="0">
                <a:moveTo>
                  <a:pt x="0" y="2183169"/>
                </a:moveTo>
                <a:cubicBezTo>
                  <a:pt x="258482" y="2254886"/>
                  <a:pt x="516965" y="2326604"/>
                  <a:pt x="609600" y="2003875"/>
                </a:cubicBezTo>
                <a:cubicBezTo>
                  <a:pt x="702235" y="1681146"/>
                  <a:pt x="430306" y="578487"/>
                  <a:pt x="555812" y="246793"/>
                </a:cubicBezTo>
                <a:cubicBezTo>
                  <a:pt x="681318" y="-84901"/>
                  <a:pt x="1362635" y="13710"/>
                  <a:pt x="1362635" y="13710"/>
                </a:cubicBezTo>
                <a:lnTo>
                  <a:pt x="1362635" y="13710"/>
                </a:lnTo>
              </a:path>
            </a:pathLst>
          </a:custGeom>
          <a:noFill/>
          <a:ln w="2540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14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g24e9f82d747_1_0"/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800" smtClean="0"/>
              <a:t>5</a:t>
            </a:fld>
            <a:endParaRPr lang="en-GB" sz="800" dirty="0"/>
          </a:p>
        </p:txBody>
      </p:sp>
      <p:sp>
        <p:nvSpPr>
          <p:cNvPr id="352" name="Google Shape;352;g24e9f82d747_1_0"/>
          <p:cNvSpPr txBox="1"/>
          <p:nvPr/>
        </p:nvSpPr>
        <p:spPr>
          <a:xfrm>
            <a:off x="1525750" y="913462"/>
            <a:ext cx="52020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GB" sz="18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aggregation + spreading =&gt; Gossip</a:t>
            </a:r>
            <a:endParaRPr lang="en-GB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4" name="Google Shape;354;g24e9f82d747_1_0"/>
          <p:cNvSpPr txBox="1"/>
          <p:nvPr/>
        </p:nvSpPr>
        <p:spPr>
          <a:xfrm>
            <a:off x="7275120" y="854792"/>
            <a:ext cx="4200600" cy="738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dirty="0">
                <a:latin typeface="Calibri"/>
                <a:ea typeface="Calibri"/>
                <a:cs typeface="Calibri"/>
                <a:sym typeface="Calibri"/>
              </a:rPr>
              <a:t>Preliminary experiments with Markov chain and LSTM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18FA10-199A-11DC-561F-77C51B60DC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59" y="214779"/>
            <a:ext cx="995741" cy="408091"/>
          </a:xfrm>
          <a:prstGeom prst="rect">
            <a:avLst/>
          </a:prstGeom>
        </p:spPr>
      </p:pic>
      <p:pic>
        <p:nvPicPr>
          <p:cNvPr id="3" name="Google Shape;175;p22">
            <a:extLst>
              <a:ext uri="{FF2B5EF4-FFF2-40B4-BE49-F238E27FC236}">
                <a16:creationId xmlns:a16="http://schemas.microsoft.com/office/drawing/2014/main" id="{BEE487D8-A141-B185-452D-0E20F8E285D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75720" y="147913"/>
            <a:ext cx="436749" cy="44295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Google Shape;116;g24e9f82cf36_0_8">
            <a:extLst>
              <a:ext uri="{FF2B5EF4-FFF2-40B4-BE49-F238E27FC236}">
                <a16:creationId xmlns:a16="http://schemas.microsoft.com/office/drawing/2014/main" id="{74534CBA-703E-E025-BA1A-2DC3FDEAA7B9}"/>
              </a:ext>
            </a:extLst>
          </p:cNvPr>
          <p:cNvSpPr/>
          <p:nvPr/>
        </p:nvSpPr>
        <p:spPr>
          <a:xfrm>
            <a:off x="1171500" y="111925"/>
            <a:ext cx="10793100" cy="613800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lang="en-GB" sz="1800" b="0" i="0" u="none" strike="noStrike" cap="none" dirty="0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98;p1">
            <a:extLst>
              <a:ext uri="{FF2B5EF4-FFF2-40B4-BE49-F238E27FC236}">
                <a16:creationId xmlns:a16="http://schemas.microsoft.com/office/drawing/2014/main" id="{342622E0-5877-9CEF-F6F6-43A864B868E1}"/>
              </a:ext>
            </a:extLst>
          </p:cNvPr>
          <p:cNvSpPr/>
          <p:nvPr/>
        </p:nvSpPr>
        <p:spPr>
          <a:xfrm>
            <a:off x="909201" y="3545384"/>
            <a:ext cx="6603806" cy="3062459"/>
          </a:xfrm>
          <a:prstGeom prst="roundRect">
            <a:avLst>
              <a:gd name="adj" fmla="val 16667"/>
            </a:avLst>
          </a:prstGeom>
          <a:solidFill>
            <a:srgbClr val="FF7465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CD930F-C8B4-7DFB-3391-B9ED4FB75973}"/>
              </a:ext>
            </a:extLst>
          </p:cNvPr>
          <p:cNvSpPr/>
          <p:nvPr/>
        </p:nvSpPr>
        <p:spPr>
          <a:xfrm>
            <a:off x="1352198" y="3749287"/>
            <a:ext cx="5848740" cy="212238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CDC0B87-63DF-9BE5-BA3A-14A827EF8AA9}"/>
              </a:ext>
            </a:extLst>
          </p:cNvPr>
          <p:cNvSpPr/>
          <p:nvPr/>
        </p:nvSpPr>
        <p:spPr>
          <a:xfrm>
            <a:off x="3052755" y="4000724"/>
            <a:ext cx="3679665" cy="121184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</p:txBody>
      </p:sp>
      <p:sp>
        <p:nvSpPr>
          <p:cNvPr id="30" name="Google Shape;98;p1">
            <a:extLst>
              <a:ext uri="{FF2B5EF4-FFF2-40B4-BE49-F238E27FC236}">
                <a16:creationId xmlns:a16="http://schemas.microsoft.com/office/drawing/2014/main" id="{8145A686-725E-732A-CDBF-D13B64D5A649}"/>
              </a:ext>
            </a:extLst>
          </p:cNvPr>
          <p:cNvSpPr/>
          <p:nvPr/>
        </p:nvSpPr>
        <p:spPr>
          <a:xfrm>
            <a:off x="263615" y="1159227"/>
            <a:ext cx="2469496" cy="108003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4" name="Google Shape;138;p1">
            <a:extLst>
              <a:ext uri="{FF2B5EF4-FFF2-40B4-BE49-F238E27FC236}">
                <a16:creationId xmlns:a16="http://schemas.microsoft.com/office/drawing/2014/main" id="{FAADE272-4093-2C44-CA8C-6693DEB60A50}"/>
              </a:ext>
            </a:extLst>
          </p:cNvPr>
          <p:cNvGrpSpPr/>
          <p:nvPr/>
        </p:nvGrpSpPr>
        <p:grpSpPr>
          <a:xfrm>
            <a:off x="6848172" y="1172482"/>
            <a:ext cx="2399880" cy="1067307"/>
            <a:chOff x="5504294" y="566143"/>
            <a:chExt cx="1359865" cy="475853"/>
          </a:xfrm>
          <a:solidFill>
            <a:srgbClr val="002060"/>
          </a:solidFill>
        </p:grpSpPr>
        <p:sp>
          <p:nvSpPr>
            <p:cNvPr id="15" name="Google Shape;98;p1">
              <a:extLst>
                <a:ext uri="{FF2B5EF4-FFF2-40B4-BE49-F238E27FC236}">
                  <a16:creationId xmlns:a16="http://schemas.microsoft.com/office/drawing/2014/main" id="{7A0D8349-08EE-B0CA-7A33-8525AE2A512B}"/>
                </a:ext>
              </a:extLst>
            </p:cNvPr>
            <p:cNvSpPr/>
            <p:nvPr/>
          </p:nvSpPr>
          <p:spPr>
            <a:xfrm>
              <a:off x="5504294" y="566143"/>
              <a:ext cx="1359865" cy="475853"/>
            </a:xfrm>
            <a:prstGeom prst="roundRect">
              <a:avLst>
                <a:gd name="adj" fmla="val 16667"/>
              </a:avLst>
            </a:prstGeom>
            <a:grpFill/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6" name="Google Shape;139;p1" descr="A black and white image of a couple of gears&#10;&#10;Description automatically generated">
              <a:extLst>
                <a:ext uri="{FF2B5EF4-FFF2-40B4-BE49-F238E27FC236}">
                  <a16:creationId xmlns:a16="http://schemas.microsoft.com/office/drawing/2014/main" id="{5422DC82-D4AA-47B2-F81F-F02FD5AD9CE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583495" y="839599"/>
              <a:ext cx="212970" cy="162921"/>
            </a:xfrm>
            <a:prstGeom prst="rect">
              <a:avLst/>
            </a:prstGeom>
            <a:grpFill/>
            <a:ln>
              <a:noFill/>
            </a:ln>
          </p:spPr>
        </p:pic>
      </p:grpSp>
      <p:grpSp>
        <p:nvGrpSpPr>
          <p:cNvPr id="8" name="Google Shape;138;p1">
            <a:extLst>
              <a:ext uri="{FF2B5EF4-FFF2-40B4-BE49-F238E27FC236}">
                <a16:creationId xmlns:a16="http://schemas.microsoft.com/office/drawing/2014/main" id="{D40D6F4E-806E-E311-FC72-A98116A808FB}"/>
              </a:ext>
            </a:extLst>
          </p:cNvPr>
          <p:cNvGrpSpPr/>
          <p:nvPr/>
        </p:nvGrpSpPr>
        <p:grpSpPr>
          <a:xfrm>
            <a:off x="3190922" y="1166827"/>
            <a:ext cx="2463614" cy="1061449"/>
            <a:chOff x="5504294" y="566143"/>
            <a:chExt cx="1359865" cy="475853"/>
          </a:xfrm>
        </p:grpSpPr>
        <p:sp>
          <p:nvSpPr>
            <p:cNvPr id="10" name="Google Shape;98;p1">
              <a:extLst>
                <a:ext uri="{FF2B5EF4-FFF2-40B4-BE49-F238E27FC236}">
                  <a16:creationId xmlns:a16="http://schemas.microsoft.com/office/drawing/2014/main" id="{4EAAF2B1-35CA-23C6-6FDE-ABDD2AAC1907}"/>
                </a:ext>
              </a:extLst>
            </p:cNvPr>
            <p:cNvSpPr/>
            <p:nvPr/>
          </p:nvSpPr>
          <p:spPr>
            <a:xfrm>
              <a:off x="5504294" y="566143"/>
              <a:ext cx="1359865" cy="475853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2700" cap="flat" cmpd="sng">
              <a:solidFill>
                <a:srgbClr val="787878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dirty="0"/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GB" sz="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" name="Google Shape;139;p1" descr="A black and white image of a couple of gears&#10;&#10;Description automatically generated">
              <a:extLst>
                <a:ext uri="{FF2B5EF4-FFF2-40B4-BE49-F238E27FC236}">
                  <a16:creationId xmlns:a16="http://schemas.microsoft.com/office/drawing/2014/main" id="{6D8C9F20-3646-7F9C-8C73-6F7D5962B85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6605774" y="833106"/>
              <a:ext cx="193208" cy="16292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" name="ZoneTexte 21">
            <a:extLst>
              <a:ext uri="{FF2B5EF4-FFF2-40B4-BE49-F238E27FC236}">
                <a16:creationId xmlns:a16="http://schemas.microsoft.com/office/drawing/2014/main" id="{74AD35AD-6B20-FDBC-0E69-2C767511F00A}"/>
              </a:ext>
            </a:extLst>
          </p:cNvPr>
          <p:cNvSpPr txBox="1"/>
          <p:nvPr/>
        </p:nvSpPr>
        <p:spPr>
          <a:xfrm>
            <a:off x="4506235" y="5407186"/>
            <a:ext cx="273582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Coordination platform</a:t>
            </a:r>
          </a:p>
        </p:txBody>
      </p:sp>
      <p:sp>
        <p:nvSpPr>
          <p:cNvPr id="93" name="Google Shape;93;p1"/>
          <p:cNvSpPr txBox="1">
            <a:spLocks noGrp="1"/>
          </p:cNvSpPr>
          <p:nvPr>
            <p:ph type="title"/>
          </p:nvPr>
        </p:nvSpPr>
        <p:spPr>
          <a:xfrm>
            <a:off x="1345623" y="250157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GB" sz="2400" b="1" dirty="0">
                <a:latin typeface="Arial"/>
                <a:ea typeface="Arial"/>
                <a:cs typeface="Arial"/>
                <a:sym typeface="Arial"/>
              </a:rPr>
              <a:t>Gossip Federated Learning : zoom on a Grid Edge Device</a:t>
            </a:r>
            <a:endParaRPr lang="en-GB" sz="2400" b="1" dirty="0"/>
          </a:p>
        </p:txBody>
      </p:sp>
      <p:sp>
        <p:nvSpPr>
          <p:cNvPr id="9" name="Google Shape;124;p3">
            <a:extLst>
              <a:ext uri="{FF2B5EF4-FFF2-40B4-BE49-F238E27FC236}">
                <a16:creationId xmlns:a16="http://schemas.microsoft.com/office/drawing/2014/main" id="{45506C0E-3412-ED71-397A-58E7217391B3}"/>
              </a:ext>
            </a:extLst>
          </p:cNvPr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0" i="0" u="none" strike="noStrike" cap="none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" name="Google Shape;231;p7">
            <a:extLst>
              <a:ext uri="{FF2B5EF4-FFF2-40B4-BE49-F238E27FC236}">
                <a16:creationId xmlns:a16="http://schemas.microsoft.com/office/drawing/2014/main" id="{D323A264-44D6-5B4A-2200-555385C40B46}"/>
              </a:ext>
            </a:extLst>
          </p:cNvPr>
          <p:cNvSpPr txBox="1"/>
          <p:nvPr/>
        </p:nvSpPr>
        <p:spPr>
          <a:xfrm>
            <a:off x="3215444" y="2421305"/>
            <a:ext cx="642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904"/>
            </a:pPr>
            <a:r>
              <a:rPr lang="en-GB" sz="19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en-GB" sz="1400" dirty="0">
              <a:solidFill>
                <a:srgbClr val="000000"/>
              </a:solidFill>
              <a:sym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Google Shape;213;p7">
                <a:extLst>
                  <a:ext uri="{FF2B5EF4-FFF2-40B4-BE49-F238E27FC236}">
                    <a16:creationId xmlns:a16="http://schemas.microsoft.com/office/drawing/2014/main" id="{E513D8B9-3143-B70B-BCB7-5E770BCA459A}"/>
                  </a:ext>
                </a:extLst>
              </p:cNvPr>
              <p:cNvSpPr/>
              <p:nvPr/>
            </p:nvSpPr>
            <p:spPr>
              <a:xfrm rot="5097245">
                <a:off x="4330819" y="2323468"/>
                <a:ext cx="465489" cy="178835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>
                  <a:buClr>
                    <a:srgbClr val="000000"/>
                  </a:buClr>
                  <a:buSzPts val="800"/>
                </a:pPr>
                <a:r>
                  <a:rPr lang="en-GB" sz="800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W</a:t>
                </a:r>
                <a14:m>
                  <m:oMath xmlns:m="http://schemas.openxmlformats.org/officeDocument/2006/math">
                    <m:r>
                      <a:rPr lang="en-GB" sz="800" i="1" baseline="-250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𝑗</m:t>
                    </m:r>
                  </m:oMath>
                </a14:m>
                <a:r>
                  <a:rPr lang="en-GB" sz="800" baseline="30000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k,2</a:t>
                </a:r>
                <a:endParaRPr lang="en-GB" sz="1400" dirty="0">
                  <a:solidFill>
                    <a:schemeClr val="bg1"/>
                  </a:solidFill>
                  <a:sym typeface="Arial"/>
                </a:endParaRPr>
              </a:p>
            </p:txBody>
          </p:sp>
        </mc:Choice>
        <mc:Fallback xmlns="">
          <p:sp>
            <p:nvSpPr>
              <p:cNvPr id="42" name="Google Shape;213;p7">
                <a:extLst>
                  <a:ext uri="{FF2B5EF4-FFF2-40B4-BE49-F238E27FC236}">
                    <a16:creationId xmlns:a16="http://schemas.microsoft.com/office/drawing/2014/main" id="{E513D8B9-3143-B70B-BCB7-5E770BCA45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097245">
                <a:off x="4330819" y="2323468"/>
                <a:ext cx="465489" cy="178835"/>
              </a:xfrm>
              <a:prstGeom prst="roundRect">
                <a:avLst>
                  <a:gd name="adj" fmla="val 16667"/>
                </a:avLst>
              </a:prstGeom>
              <a:blipFill>
                <a:blip r:embed="rId4"/>
                <a:stretch>
                  <a:fillRect l="-10526"/>
                </a:stretch>
              </a:blipFill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Google Shape;213;p7">
                <a:extLst>
                  <a:ext uri="{FF2B5EF4-FFF2-40B4-BE49-F238E27FC236}">
                    <a16:creationId xmlns:a16="http://schemas.microsoft.com/office/drawing/2014/main" id="{8A6D8D91-64B3-596A-6CA2-7C01DE09FD12}"/>
                  </a:ext>
                </a:extLst>
              </p:cNvPr>
              <p:cNvSpPr/>
              <p:nvPr/>
            </p:nvSpPr>
            <p:spPr>
              <a:xfrm rot="2451064">
                <a:off x="1926907" y="2387940"/>
                <a:ext cx="443424" cy="178835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800"/>
                </a:pPr>
                <a:r>
                  <a:rPr lang="en-GB" sz="800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W</a:t>
                </a:r>
                <a14:m>
                  <m:oMath xmlns:m="http://schemas.openxmlformats.org/officeDocument/2006/math">
                    <m:r>
                      <a:rPr lang="en-GB" sz="800" i="1" baseline="-250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𝑗</m:t>
                    </m:r>
                  </m:oMath>
                </a14:m>
                <a:r>
                  <a:rPr lang="en-GB" sz="800" baseline="30000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k,1</a:t>
                </a:r>
                <a:endParaRPr lang="en-GB" sz="1400" baseline="30000" dirty="0">
                  <a:solidFill>
                    <a:schemeClr val="bg1"/>
                  </a:solidFill>
                  <a:sym typeface="Arial"/>
                </a:endParaRPr>
              </a:p>
            </p:txBody>
          </p:sp>
        </mc:Choice>
        <mc:Fallback xmlns="">
          <p:sp>
            <p:nvSpPr>
              <p:cNvPr id="44" name="Google Shape;213;p7">
                <a:extLst>
                  <a:ext uri="{FF2B5EF4-FFF2-40B4-BE49-F238E27FC236}">
                    <a16:creationId xmlns:a16="http://schemas.microsoft.com/office/drawing/2014/main" id="{8A6D8D91-64B3-596A-6CA2-7C01DE09FD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51064">
                <a:off x="1926907" y="2387940"/>
                <a:ext cx="443424" cy="178835"/>
              </a:xfrm>
              <a:prstGeom prst="roundRect">
                <a:avLst>
                  <a:gd name="adj" fmla="val 16667"/>
                </a:avLst>
              </a:prstGeom>
              <a:blipFill>
                <a:blip r:embed="rId5"/>
                <a:stretch>
                  <a:fillRect/>
                </a:stretch>
              </a:blip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Google Shape;213;p7">
                <a:extLst>
                  <a:ext uri="{FF2B5EF4-FFF2-40B4-BE49-F238E27FC236}">
                    <a16:creationId xmlns:a16="http://schemas.microsoft.com/office/drawing/2014/main" id="{AE9E6819-D8A3-EC64-EFA2-9DA21BECB848}"/>
                  </a:ext>
                </a:extLst>
              </p:cNvPr>
              <p:cNvSpPr/>
              <p:nvPr/>
            </p:nvSpPr>
            <p:spPr>
              <a:xfrm rot="19386184">
                <a:off x="7221602" y="2414770"/>
                <a:ext cx="457925" cy="221599"/>
              </a:xfrm>
              <a:prstGeom prst="roundRect">
                <a:avLst>
                  <a:gd name="adj" fmla="val 16667"/>
                </a:avLst>
              </a:prstGeom>
              <a:solidFill>
                <a:srgbClr val="002060"/>
              </a:solidFill>
              <a:ln w="12700" cap="flat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>
                  <a:buClr>
                    <a:srgbClr val="000000"/>
                  </a:buClr>
                  <a:buSzPts val="800"/>
                </a:pPr>
                <a:r>
                  <a:rPr lang="en-GB" sz="800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W</a:t>
                </a:r>
                <a14:m>
                  <m:oMath xmlns:m="http://schemas.openxmlformats.org/officeDocument/2006/math">
                    <m:r>
                      <a:rPr lang="en-GB" sz="800" i="1" baseline="-250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𝑗</m:t>
                    </m:r>
                  </m:oMath>
                </a14:m>
                <a:r>
                  <a:rPr lang="en-GB" sz="800" baseline="30000" dirty="0" err="1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k,n</a:t>
                </a:r>
                <a:endParaRPr lang="en-GB" sz="1400" dirty="0">
                  <a:solidFill>
                    <a:schemeClr val="bg1"/>
                  </a:solidFill>
                  <a:sym typeface="Arial"/>
                </a:endParaRPr>
              </a:p>
            </p:txBody>
          </p:sp>
        </mc:Choice>
        <mc:Fallback xmlns="">
          <p:sp>
            <p:nvSpPr>
              <p:cNvPr id="50" name="Google Shape;213;p7">
                <a:extLst>
                  <a:ext uri="{FF2B5EF4-FFF2-40B4-BE49-F238E27FC236}">
                    <a16:creationId xmlns:a16="http://schemas.microsoft.com/office/drawing/2014/main" id="{AE9E6819-D8A3-EC64-EFA2-9DA21BECB8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386184">
                <a:off x="7221602" y="2414770"/>
                <a:ext cx="457925" cy="221599"/>
              </a:xfrm>
              <a:prstGeom prst="roundRect">
                <a:avLst>
                  <a:gd name="adj" fmla="val 16667"/>
                </a:avLst>
              </a:prstGeom>
              <a:blipFill>
                <a:blip r:embed="rId6"/>
                <a:stretch>
                  <a:fillRect/>
                </a:stretch>
              </a:blipFill>
              <a:ln w="12700" cap="flat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Google Shape;235;p7">
            <a:extLst>
              <a:ext uri="{FF2B5EF4-FFF2-40B4-BE49-F238E27FC236}">
                <a16:creationId xmlns:a16="http://schemas.microsoft.com/office/drawing/2014/main" id="{A577A5CF-00AB-DAAE-A5F1-B67CB6DEF7CE}"/>
              </a:ext>
            </a:extLst>
          </p:cNvPr>
          <p:cNvCxnSpPr>
            <a:cxnSpLocks/>
          </p:cNvCxnSpPr>
          <p:nvPr/>
        </p:nvCxnSpPr>
        <p:spPr>
          <a:xfrm flipV="1">
            <a:off x="5415256" y="2152811"/>
            <a:ext cx="2125279" cy="1671119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3" name="Google Shape;235;p7">
            <a:extLst>
              <a:ext uri="{FF2B5EF4-FFF2-40B4-BE49-F238E27FC236}">
                <a16:creationId xmlns:a16="http://schemas.microsoft.com/office/drawing/2014/main" id="{279FC863-2466-820D-37D9-468C9A1D911C}"/>
              </a:ext>
            </a:extLst>
          </p:cNvPr>
          <p:cNvCxnSpPr>
            <a:cxnSpLocks/>
          </p:cNvCxnSpPr>
          <p:nvPr/>
        </p:nvCxnSpPr>
        <p:spPr>
          <a:xfrm flipH="1" flipV="1">
            <a:off x="4309102" y="2123520"/>
            <a:ext cx="197133" cy="182058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5" name="Google Shape;235;p7">
            <a:extLst>
              <a:ext uri="{FF2B5EF4-FFF2-40B4-BE49-F238E27FC236}">
                <a16:creationId xmlns:a16="http://schemas.microsoft.com/office/drawing/2014/main" id="{F9DB6506-AF4C-5268-B5B8-E715297EA0FA}"/>
              </a:ext>
            </a:extLst>
          </p:cNvPr>
          <p:cNvCxnSpPr>
            <a:cxnSpLocks/>
          </p:cNvCxnSpPr>
          <p:nvPr/>
        </p:nvCxnSpPr>
        <p:spPr>
          <a:xfrm flipH="1" flipV="1">
            <a:off x="1412199" y="2177496"/>
            <a:ext cx="2162320" cy="1766612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71E2D107-1FA0-8A53-F71C-0BC66AA42F63}"/>
              </a:ext>
            </a:extLst>
          </p:cNvPr>
          <p:cNvSpPr txBox="1"/>
          <p:nvPr/>
        </p:nvSpPr>
        <p:spPr>
          <a:xfrm rot="19398965">
            <a:off x="5709727" y="2828345"/>
            <a:ext cx="13065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GED k Model weights</a:t>
            </a:r>
            <a:endParaRPr lang="en-GB" sz="1600" dirty="0">
              <a:solidFill>
                <a:srgbClr val="FF0000"/>
              </a:solidFill>
              <a:sym typeface="Arial"/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697EF921-BBA9-C7EA-10AD-571F79531AAD}"/>
              </a:ext>
            </a:extLst>
          </p:cNvPr>
          <p:cNvSpPr txBox="1"/>
          <p:nvPr/>
        </p:nvSpPr>
        <p:spPr>
          <a:xfrm rot="19352610">
            <a:off x="5706231" y="3113226"/>
            <a:ext cx="139196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002060"/>
                </a:solidFill>
                <a:ea typeface="Calibri"/>
                <a:cs typeface="Calibri"/>
                <a:sym typeface="Calibri"/>
              </a:rPr>
              <a:t>GED N Model weights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3CE63607-086D-047E-832C-9CBC9AD8673C}"/>
              </a:ext>
            </a:extLst>
          </p:cNvPr>
          <p:cNvSpPr txBox="1"/>
          <p:nvPr/>
        </p:nvSpPr>
        <p:spPr>
          <a:xfrm rot="2423437">
            <a:off x="2205799" y="3088133"/>
            <a:ext cx="158119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accent1">
                    <a:lumMod val="60000"/>
                    <a:lumOff val="40000"/>
                  </a:schemeClr>
                </a:solidFill>
                <a:ea typeface="Calibri"/>
                <a:cs typeface="Calibri"/>
                <a:sym typeface="Calibri"/>
              </a:rPr>
              <a:t>GED 1 Model weights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D5CA4F9-3F40-CBD4-51E9-A7753F8E8258}"/>
              </a:ext>
            </a:extLst>
          </p:cNvPr>
          <p:cNvSpPr txBox="1"/>
          <p:nvPr/>
        </p:nvSpPr>
        <p:spPr>
          <a:xfrm rot="2353747">
            <a:off x="1631389" y="2982869"/>
            <a:ext cx="144339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GED k Model weights</a:t>
            </a:r>
            <a:endParaRPr lang="en-GB" sz="1600" dirty="0">
              <a:solidFill>
                <a:srgbClr val="FF0000"/>
              </a:solidFill>
              <a:sym typeface="Arial"/>
            </a:endParaRP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51DA67C-5F7F-D490-B3DC-CFA03E6BBB9C}"/>
              </a:ext>
            </a:extLst>
          </p:cNvPr>
          <p:cNvSpPr txBox="1"/>
          <p:nvPr/>
        </p:nvSpPr>
        <p:spPr>
          <a:xfrm rot="5000911">
            <a:off x="3578216" y="2750852"/>
            <a:ext cx="128562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rgbClr val="FF0000"/>
                </a:solidFill>
                <a:ea typeface="Calibri"/>
                <a:cs typeface="Calibri"/>
                <a:sym typeface="Calibri"/>
              </a:rPr>
              <a:t>GED k Model weights</a:t>
            </a:r>
            <a:endParaRPr lang="en-GB" sz="1600" dirty="0">
              <a:solidFill>
                <a:srgbClr val="FF0000"/>
              </a:solidFill>
              <a:sym typeface="Arial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77FE1D-4BD9-3385-E6B1-02F895C5DFB7}"/>
              </a:ext>
            </a:extLst>
          </p:cNvPr>
          <p:cNvSpPr txBox="1"/>
          <p:nvPr/>
        </p:nvSpPr>
        <p:spPr>
          <a:xfrm rot="5097124">
            <a:off x="3927709" y="3170041"/>
            <a:ext cx="135777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>
                <a:solidFill>
                  <a:schemeClr val="accent1"/>
                </a:solidFill>
                <a:ea typeface="Calibri"/>
                <a:cs typeface="Calibri"/>
                <a:sym typeface="Calibri"/>
              </a:rPr>
              <a:t>GED 2 Model weights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Google Shape;213;p7">
                <a:extLst>
                  <a:ext uri="{FF2B5EF4-FFF2-40B4-BE49-F238E27FC236}">
                    <a16:creationId xmlns:a16="http://schemas.microsoft.com/office/drawing/2014/main" id="{701D5102-0564-29F2-344D-29848EC05F58}"/>
                  </a:ext>
                </a:extLst>
              </p:cNvPr>
              <p:cNvSpPr/>
              <p:nvPr/>
            </p:nvSpPr>
            <p:spPr>
              <a:xfrm>
                <a:off x="4013456" y="4159500"/>
                <a:ext cx="444848" cy="165773"/>
              </a:xfrm>
              <a:prstGeom prst="roundRect">
                <a:avLst>
                  <a:gd name="adj" fmla="val 166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 w="12700" cap="flat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>
                  <a:buClr>
                    <a:srgbClr val="000000"/>
                  </a:buClr>
                  <a:buSzPts val="800"/>
                </a:pPr>
                <a:r>
                  <a:rPr lang="en-GB" sz="800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W</a:t>
                </a:r>
                <a14:m>
                  <m:oMath xmlns:m="http://schemas.openxmlformats.org/officeDocument/2006/math">
                    <m:r>
                      <a:rPr lang="en-GB" sz="800" i="1" baseline="-250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𝑗</m:t>
                    </m:r>
                  </m:oMath>
                </a14:m>
                <a:r>
                  <a:rPr lang="en-GB" sz="800" baseline="30000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k,1</a:t>
                </a:r>
                <a:endParaRPr lang="en-GB" sz="1400" dirty="0">
                  <a:solidFill>
                    <a:schemeClr val="bg1"/>
                  </a:solidFill>
                  <a:sym typeface="Arial"/>
                </a:endParaRPr>
              </a:p>
            </p:txBody>
          </p:sp>
        </mc:Choice>
        <mc:Fallback xmlns="">
          <p:sp>
            <p:nvSpPr>
              <p:cNvPr id="6" name="Google Shape;213;p7">
                <a:extLst>
                  <a:ext uri="{FF2B5EF4-FFF2-40B4-BE49-F238E27FC236}">
                    <a16:creationId xmlns:a16="http://schemas.microsoft.com/office/drawing/2014/main" id="{701D5102-0564-29F2-344D-29848EC05F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3456" y="4159500"/>
                <a:ext cx="444848" cy="165773"/>
              </a:xfrm>
              <a:prstGeom prst="roundRect">
                <a:avLst>
                  <a:gd name="adj" fmla="val 16667"/>
                </a:avLst>
              </a:prstGeom>
              <a:blipFill>
                <a:blip r:embed="rId7"/>
                <a:stretch>
                  <a:fillRect t="-3333" b="-16667"/>
                </a:stretch>
              </a:blipFill>
              <a:ln w="12700" cap="flat" cmpd="sng">
                <a:solidFill>
                  <a:schemeClr val="accent1">
                    <a:lumMod val="40000"/>
                    <a:lumOff val="60000"/>
                  </a:schemeClr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Google Shape;213;p7">
                <a:extLst>
                  <a:ext uri="{FF2B5EF4-FFF2-40B4-BE49-F238E27FC236}">
                    <a16:creationId xmlns:a16="http://schemas.microsoft.com/office/drawing/2014/main" id="{7C60F501-1A7E-AE47-52F1-9BBF1C587BB4}"/>
                  </a:ext>
                </a:extLst>
              </p:cNvPr>
              <p:cNvSpPr/>
              <p:nvPr/>
            </p:nvSpPr>
            <p:spPr>
              <a:xfrm>
                <a:off x="4488031" y="4165744"/>
                <a:ext cx="426039" cy="162978"/>
              </a:xfrm>
              <a:prstGeom prst="roundRect">
                <a:avLst>
                  <a:gd name="adj" fmla="val 16667"/>
                </a:avLst>
              </a:prstGeom>
              <a:solidFill>
                <a:schemeClr val="accent1"/>
              </a:solidFill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lvl="0" algn="ctr">
                  <a:buClr>
                    <a:srgbClr val="000000"/>
                  </a:buClr>
                  <a:buSzPts val="800"/>
                </a:pPr>
                <a:r>
                  <a:rPr lang="en-GB" sz="800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W</a:t>
                </a:r>
                <a14:m>
                  <m:oMath xmlns:m="http://schemas.openxmlformats.org/officeDocument/2006/math">
                    <m:r>
                      <a:rPr lang="en-GB" sz="800" i="1" baseline="-250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𝑗</m:t>
                    </m:r>
                  </m:oMath>
                </a14:m>
                <a:r>
                  <a:rPr lang="en-GB" sz="800" baseline="30000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k,2</a:t>
                </a:r>
                <a:endParaRPr lang="en-GB" sz="1400" dirty="0">
                  <a:solidFill>
                    <a:schemeClr val="bg1"/>
                  </a:solidFill>
                  <a:sym typeface="Arial"/>
                </a:endParaRPr>
              </a:p>
            </p:txBody>
          </p:sp>
        </mc:Choice>
        <mc:Fallback xmlns="">
          <p:sp>
            <p:nvSpPr>
              <p:cNvPr id="7" name="Google Shape;213;p7">
                <a:extLst>
                  <a:ext uri="{FF2B5EF4-FFF2-40B4-BE49-F238E27FC236}">
                    <a16:creationId xmlns:a16="http://schemas.microsoft.com/office/drawing/2014/main" id="{7C60F501-1A7E-AE47-52F1-9BBF1C587B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031" y="4165744"/>
                <a:ext cx="426039" cy="162978"/>
              </a:xfrm>
              <a:prstGeom prst="roundRect">
                <a:avLst>
                  <a:gd name="adj" fmla="val 16667"/>
                </a:avLst>
              </a:prstGeom>
              <a:blipFill>
                <a:blip r:embed="rId8"/>
                <a:stretch>
                  <a:fillRect t="-3448" b="-20690"/>
                </a:stretch>
              </a:blipFill>
              <a:ln w="12700" cap="flat" cmpd="sng">
                <a:solidFill>
                  <a:schemeClr val="accent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Google Shape;213;p7">
                <a:extLst>
                  <a:ext uri="{FF2B5EF4-FFF2-40B4-BE49-F238E27FC236}">
                    <a16:creationId xmlns:a16="http://schemas.microsoft.com/office/drawing/2014/main" id="{F2E84CE6-DFEB-57BF-EA19-926A9BCC5C14}"/>
                  </a:ext>
                </a:extLst>
              </p:cNvPr>
              <p:cNvSpPr/>
              <p:nvPr/>
            </p:nvSpPr>
            <p:spPr>
              <a:xfrm>
                <a:off x="4959036" y="4162932"/>
                <a:ext cx="434313" cy="169523"/>
              </a:xfrm>
              <a:prstGeom prst="roundRect">
                <a:avLst>
                  <a:gd name="adj" fmla="val 16667"/>
                </a:avLst>
              </a:prstGeom>
              <a:solidFill>
                <a:srgbClr val="002060"/>
              </a:solid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800"/>
                </a:pPr>
                <a:r>
                  <a:rPr lang="en-GB" sz="800" dirty="0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W</a:t>
                </a:r>
                <a14:m>
                  <m:oMath xmlns:m="http://schemas.openxmlformats.org/officeDocument/2006/math">
                    <m:r>
                      <a:rPr lang="en-GB" sz="800" i="1" baseline="-250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𝑗</m:t>
                    </m:r>
                  </m:oMath>
                </a14:m>
                <a:r>
                  <a:rPr lang="en-GB" sz="800" baseline="30000" dirty="0" err="1">
                    <a:solidFill>
                      <a:schemeClr val="bg1"/>
                    </a:solidFill>
                    <a:ea typeface="Calibri"/>
                    <a:cs typeface="Calibri"/>
                    <a:sym typeface="Calibri"/>
                  </a:rPr>
                  <a:t>k,n</a:t>
                </a:r>
                <a:endParaRPr lang="en-GB" sz="1400" baseline="30000" dirty="0">
                  <a:solidFill>
                    <a:schemeClr val="bg1"/>
                  </a:solidFill>
                  <a:sym typeface="Arial"/>
                </a:endParaRPr>
              </a:p>
            </p:txBody>
          </p:sp>
        </mc:Choice>
        <mc:Fallback xmlns="">
          <p:sp>
            <p:nvSpPr>
              <p:cNvPr id="17" name="Google Shape;213;p7">
                <a:extLst>
                  <a:ext uri="{FF2B5EF4-FFF2-40B4-BE49-F238E27FC236}">
                    <a16:creationId xmlns:a16="http://schemas.microsoft.com/office/drawing/2014/main" id="{F2E84CE6-DFEB-57BF-EA19-926A9BCC5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9036" y="4162932"/>
                <a:ext cx="434313" cy="169523"/>
              </a:xfrm>
              <a:prstGeom prst="roundRect">
                <a:avLst>
                  <a:gd name="adj" fmla="val 16667"/>
                </a:avLst>
              </a:prstGeom>
              <a:blipFill>
                <a:blip r:embed="rId9"/>
                <a:stretch>
                  <a:fillRect t="-3333" b="-16667"/>
                </a:stretch>
              </a:blipFill>
              <a:ln w="12700" cap="flat" cmpd="sng">
                <a:solidFill>
                  <a:srgbClr val="31538F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Google Shape;213;p7">
                <a:extLst>
                  <a:ext uri="{FF2B5EF4-FFF2-40B4-BE49-F238E27FC236}">
                    <a16:creationId xmlns:a16="http://schemas.microsoft.com/office/drawing/2014/main" id="{83D69C80-F6F3-AF4A-FAF1-F9484968D247}"/>
                  </a:ext>
                </a:extLst>
              </p:cNvPr>
              <p:cNvSpPr/>
              <p:nvPr/>
            </p:nvSpPr>
            <p:spPr>
              <a:xfrm>
                <a:off x="3637068" y="4169302"/>
                <a:ext cx="355020" cy="154292"/>
              </a:xfrm>
              <a:prstGeom prst="roundRect">
                <a:avLst>
                  <a:gd name="adj" fmla="val 16667"/>
                </a:avLst>
              </a:prstGeom>
              <a:solidFill>
                <a:srgbClr val="FF8181"/>
              </a:solidFill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800"/>
                </a:pPr>
                <a:r>
                  <a:rPr lang="en-GB" sz="800" dirty="0">
                    <a:ea typeface="Calibri"/>
                    <a:cs typeface="Calibri"/>
                    <a:sym typeface="Calibri"/>
                  </a:rPr>
                  <a:t>W</a:t>
                </a:r>
                <a14:m>
                  <m:oMath xmlns:m="http://schemas.openxmlformats.org/officeDocument/2006/math">
                    <m:r>
                      <a:rPr lang="en-GB" sz="800" i="1" baseline="-2500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𝑗</m:t>
                    </m:r>
                  </m:oMath>
                </a14:m>
                <a:r>
                  <a:rPr lang="en-GB" sz="800" baseline="30000" dirty="0">
                    <a:ea typeface="Calibri"/>
                    <a:cs typeface="Calibri"/>
                    <a:sym typeface="Calibri"/>
                  </a:rPr>
                  <a:t>k</a:t>
                </a:r>
                <a:endParaRPr lang="en-GB" sz="1400" dirty="0">
                  <a:sym typeface="Arial"/>
                </a:endParaRPr>
              </a:p>
            </p:txBody>
          </p:sp>
        </mc:Choice>
        <mc:Fallback xmlns="">
          <p:sp>
            <p:nvSpPr>
              <p:cNvPr id="21" name="Google Shape;213;p7">
                <a:extLst>
                  <a:ext uri="{FF2B5EF4-FFF2-40B4-BE49-F238E27FC236}">
                    <a16:creationId xmlns:a16="http://schemas.microsoft.com/office/drawing/2014/main" id="{83D69C80-F6F3-AF4A-FAF1-F9484968D2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068" y="4169302"/>
                <a:ext cx="355020" cy="154292"/>
              </a:xfrm>
              <a:prstGeom prst="roundRect">
                <a:avLst>
                  <a:gd name="adj" fmla="val 16667"/>
                </a:avLst>
              </a:prstGeom>
              <a:blipFill>
                <a:blip r:embed="rId10"/>
                <a:stretch>
                  <a:fillRect t="-7407" b="-25926"/>
                </a:stretch>
              </a:blipFill>
              <a:ln w="12700" cap="flat" cmpd="sng">
                <a:solidFill>
                  <a:srgbClr val="FF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ight Brace 32">
            <a:extLst>
              <a:ext uri="{FF2B5EF4-FFF2-40B4-BE49-F238E27FC236}">
                <a16:creationId xmlns:a16="http://schemas.microsoft.com/office/drawing/2014/main" id="{BA2D7978-CC65-B45B-F851-9FEDBBF0F389}"/>
              </a:ext>
            </a:extLst>
          </p:cNvPr>
          <p:cNvSpPr/>
          <p:nvPr/>
        </p:nvSpPr>
        <p:spPr>
          <a:xfrm rot="5400000">
            <a:off x="4521307" y="3439182"/>
            <a:ext cx="108055" cy="1914814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730042D-7083-AED7-BAB0-E084918FB447}"/>
              </a:ext>
            </a:extLst>
          </p:cNvPr>
          <p:cNvSpPr txBox="1"/>
          <p:nvPr/>
        </p:nvSpPr>
        <p:spPr>
          <a:xfrm>
            <a:off x="3657835" y="809934"/>
            <a:ext cx="1302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  <a:cs typeface="Arial" panose="020B0604020202020204" pitchFamily="34" charset="0"/>
              </a:rPr>
              <a:t>GED 2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7CCC29C-4ED2-2CF5-6184-97615F8D6B7B}"/>
              </a:ext>
            </a:extLst>
          </p:cNvPr>
          <p:cNvSpPr txBox="1"/>
          <p:nvPr/>
        </p:nvSpPr>
        <p:spPr>
          <a:xfrm>
            <a:off x="802475" y="819208"/>
            <a:ext cx="1302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GED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A16257-E3DD-E3A0-7001-AC1D9B040706}"/>
              </a:ext>
            </a:extLst>
          </p:cNvPr>
          <p:cNvSpPr txBox="1"/>
          <p:nvPr/>
        </p:nvSpPr>
        <p:spPr>
          <a:xfrm>
            <a:off x="7333980" y="824103"/>
            <a:ext cx="1302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2060"/>
                </a:solidFill>
                <a:cs typeface="Arial" panose="020B0604020202020204" pitchFamily="34" charset="0"/>
              </a:rPr>
              <a:t>GED 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53CCE92-EE4B-C351-7E1E-47C380C0B590}"/>
              </a:ext>
            </a:extLst>
          </p:cNvPr>
          <p:cNvSpPr txBox="1"/>
          <p:nvPr/>
        </p:nvSpPr>
        <p:spPr>
          <a:xfrm>
            <a:off x="6521840" y="3164804"/>
            <a:ext cx="124534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FF0000"/>
                </a:solidFill>
                <a:cs typeface="Arial" panose="020B0604020202020204" pitchFamily="34" charset="0"/>
              </a:rPr>
              <a:t>GED k</a:t>
            </a:r>
          </a:p>
        </p:txBody>
      </p:sp>
      <p:pic>
        <p:nvPicPr>
          <p:cNvPr id="45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8157A5A1-0732-E727-AF8E-2ED96C9184B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37873" y="4088784"/>
            <a:ext cx="444848" cy="492872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ED1E17F1-412D-BB17-419D-6FCB806EFB2C}"/>
              </a:ext>
            </a:extLst>
          </p:cNvPr>
          <p:cNvSpPr/>
          <p:nvPr/>
        </p:nvSpPr>
        <p:spPr>
          <a:xfrm>
            <a:off x="2745834" y="5964323"/>
            <a:ext cx="2451166" cy="5574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>
                <a:solidFill>
                  <a:schemeClr val="tx1"/>
                </a:solidFill>
              </a:rPr>
              <a:t>Learning twin</a:t>
            </a:r>
          </a:p>
        </p:txBody>
      </p:sp>
      <p:pic>
        <p:nvPicPr>
          <p:cNvPr id="59" name="Picture 58" descr="A logo of a network&#10;&#10;Description automatically generated">
            <a:extLst>
              <a:ext uri="{FF2B5EF4-FFF2-40B4-BE49-F238E27FC236}">
                <a16:creationId xmlns:a16="http://schemas.microsoft.com/office/drawing/2014/main" id="{78E3530F-F959-4437-3BD0-F0AFDFCB7A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18153" y="6088846"/>
            <a:ext cx="288082" cy="288082"/>
          </a:xfrm>
          <a:prstGeom prst="rect">
            <a:avLst/>
          </a:prstGeom>
        </p:spPr>
      </p:pic>
      <p:cxnSp>
        <p:nvCxnSpPr>
          <p:cNvPr id="60" name="Connecteur droit avec flèche 68">
            <a:extLst>
              <a:ext uri="{FF2B5EF4-FFF2-40B4-BE49-F238E27FC236}">
                <a16:creationId xmlns:a16="http://schemas.microsoft.com/office/drawing/2014/main" id="{6164207A-F1F9-8C58-4D9F-DFCF5F09E53C}"/>
              </a:ext>
            </a:extLst>
          </p:cNvPr>
          <p:cNvCxnSpPr>
            <a:cxnSpLocks/>
          </p:cNvCxnSpPr>
          <p:nvPr/>
        </p:nvCxnSpPr>
        <p:spPr>
          <a:xfrm flipH="1" flipV="1">
            <a:off x="902514" y="1349381"/>
            <a:ext cx="6687" cy="183388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8">
            <a:extLst>
              <a:ext uri="{FF2B5EF4-FFF2-40B4-BE49-F238E27FC236}">
                <a16:creationId xmlns:a16="http://schemas.microsoft.com/office/drawing/2014/main" id="{34190A08-5E86-A092-B49C-F7159599849A}"/>
              </a:ext>
            </a:extLst>
          </p:cNvPr>
          <p:cNvCxnSpPr>
            <a:cxnSpLocks/>
            <a:stCxn id="52" idx="0"/>
            <a:endCxn id="65" idx="2"/>
          </p:cNvCxnSpPr>
          <p:nvPr/>
        </p:nvCxnSpPr>
        <p:spPr>
          <a:xfrm flipH="1" flipV="1">
            <a:off x="3781424" y="5743403"/>
            <a:ext cx="189993" cy="220920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B1392DF3-839B-FF48-F94D-7629382B78C3}"/>
              </a:ext>
            </a:extLst>
          </p:cNvPr>
          <p:cNvSpPr/>
          <p:nvPr/>
        </p:nvSpPr>
        <p:spPr>
          <a:xfrm>
            <a:off x="3063507" y="5359976"/>
            <a:ext cx="1435834" cy="3834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67" name="Arrow: Bent 66">
            <a:extLst>
              <a:ext uri="{FF2B5EF4-FFF2-40B4-BE49-F238E27FC236}">
                <a16:creationId xmlns:a16="http://schemas.microsoft.com/office/drawing/2014/main" id="{085D5697-E278-ED23-B015-9D52AEAA0319}"/>
              </a:ext>
            </a:extLst>
          </p:cNvPr>
          <p:cNvSpPr/>
          <p:nvPr/>
        </p:nvSpPr>
        <p:spPr>
          <a:xfrm flipH="1" flipV="1">
            <a:off x="3971883" y="4733313"/>
            <a:ext cx="649804" cy="829819"/>
          </a:xfrm>
          <a:prstGeom prst="bentArrow">
            <a:avLst>
              <a:gd name="adj1" fmla="val 1758"/>
              <a:gd name="adj2" fmla="val 5507"/>
              <a:gd name="adj3" fmla="val 11244"/>
              <a:gd name="adj4" fmla="val 43750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68" name="Arrow: Bent 67">
            <a:extLst>
              <a:ext uri="{FF2B5EF4-FFF2-40B4-BE49-F238E27FC236}">
                <a16:creationId xmlns:a16="http://schemas.microsoft.com/office/drawing/2014/main" id="{C03728FA-1069-A801-EB2E-0FEC72B57AC5}"/>
              </a:ext>
            </a:extLst>
          </p:cNvPr>
          <p:cNvSpPr/>
          <p:nvPr/>
        </p:nvSpPr>
        <p:spPr>
          <a:xfrm rot="10800000" flipH="1" flipV="1">
            <a:off x="3522487" y="4250531"/>
            <a:ext cx="104065" cy="1156548"/>
          </a:xfrm>
          <a:prstGeom prst="bentArrow">
            <a:avLst>
              <a:gd name="adj1" fmla="val 1105"/>
              <a:gd name="adj2" fmla="val 24001"/>
              <a:gd name="adj3" fmla="val 50000"/>
              <a:gd name="adj4" fmla="val 43750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D36EF59-5D27-8119-98C8-C5AD37F5FDCA}"/>
              </a:ext>
            </a:extLst>
          </p:cNvPr>
          <p:cNvSpPr/>
          <p:nvPr/>
        </p:nvSpPr>
        <p:spPr>
          <a:xfrm>
            <a:off x="7028115" y="1301214"/>
            <a:ext cx="1391552" cy="3552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Learning twin</a:t>
            </a:r>
          </a:p>
        </p:txBody>
      </p:sp>
      <p:pic>
        <p:nvPicPr>
          <p:cNvPr id="24" name="Picture 23" descr="A logo of a network&#10;&#10;Description automatically generated">
            <a:extLst>
              <a:ext uri="{FF2B5EF4-FFF2-40B4-BE49-F238E27FC236}">
                <a16:creationId xmlns:a16="http://schemas.microsoft.com/office/drawing/2014/main" id="{C835A278-F8A2-876E-7E00-6071E350571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49407" y="1308697"/>
            <a:ext cx="322190" cy="288082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68F58923-4018-6663-3BD0-622B8F22CF67}"/>
              </a:ext>
            </a:extLst>
          </p:cNvPr>
          <p:cNvSpPr/>
          <p:nvPr/>
        </p:nvSpPr>
        <p:spPr>
          <a:xfrm>
            <a:off x="3381600" y="1294135"/>
            <a:ext cx="1391987" cy="3552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Learning twin</a:t>
            </a:r>
          </a:p>
        </p:txBody>
      </p:sp>
      <p:pic>
        <p:nvPicPr>
          <p:cNvPr id="26" name="Picture 25" descr="A logo of a network&#10;&#10;Description automatically generated">
            <a:extLst>
              <a:ext uri="{FF2B5EF4-FFF2-40B4-BE49-F238E27FC236}">
                <a16:creationId xmlns:a16="http://schemas.microsoft.com/office/drawing/2014/main" id="{5EBCF4BE-BDDB-AA4A-0902-621B3143CE9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281587" y="1327631"/>
            <a:ext cx="322290" cy="288082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B1D4B20E-920A-6363-1CB1-A3CA57100198}"/>
              </a:ext>
            </a:extLst>
          </p:cNvPr>
          <p:cNvSpPr/>
          <p:nvPr/>
        </p:nvSpPr>
        <p:spPr>
          <a:xfrm>
            <a:off x="444831" y="1274511"/>
            <a:ext cx="1432164" cy="35527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Learning twin</a:t>
            </a:r>
          </a:p>
        </p:txBody>
      </p:sp>
      <p:pic>
        <p:nvPicPr>
          <p:cNvPr id="31" name="Picture 30" descr="A logo of a network&#10;&#10;Description automatically generated">
            <a:extLst>
              <a:ext uri="{FF2B5EF4-FFF2-40B4-BE49-F238E27FC236}">
                <a16:creationId xmlns:a16="http://schemas.microsoft.com/office/drawing/2014/main" id="{86A03F17-0F36-2668-6C81-FF54489071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352198" y="1314182"/>
            <a:ext cx="331593" cy="288082"/>
          </a:xfrm>
          <a:prstGeom prst="rect">
            <a:avLst/>
          </a:prstGeom>
        </p:spPr>
      </p:pic>
      <p:sp>
        <p:nvSpPr>
          <p:cNvPr id="56" name="ZoneTexte 21">
            <a:extLst>
              <a:ext uri="{FF2B5EF4-FFF2-40B4-BE49-F238E27FC236}">
                <a16:creationId xmlns:a16="http://schemas.microsoft.com/office/drawing/2014/main" id="{8B84D608-CA74-ADEE-F8C2-31136E6BB0FB}"/>
              </a:ext>
            </a:extLst>
          </p:cNvPr>
          <p:cNvSpPr txBox="1"/>
          <p:nvPr/>
        </p:nvSpPr>
        <p:spPr>
          <a:xfrm>
            <a:off x="5387728" y="4561532"/>
            <a:ext cx="1469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Aggregation mechanism</a:t>
            </a:r>
          </a:p>
        </p:txBody>
      </p:sp>
      <p:cxnSp>
        <p:nvCxnSpPr>
          <p:cNvPr id="58" name="Connecteur droit avec flèche 68">
            <a:extLst>
              <a:ext uri="{FF2B5EF4-FFF2-40B4-BE49-F238E27FC236}">
                <a16:creationId xmlns:a16="http://schemas.microsoft.com/office/drawing/2014/main" id="{64B5F526-1D8E-39A1-90BB-E6BFBF5FBC4F}"/>
              </a:ext>
            </a:extLst>
          </p:cNvPr>
          <p:cNvCxnSpPr>
            <a:cxnSpLocks/>
          </p:cNvCxnSpPr>
          <p:nvPr/>
        </p:nvCxnSpPr>
        <p:spPr>
          <a:xfrm flipH="1" flipV="1">
            <a:off x="7667830" y="1656223"/>
            <a:ext cx="6687" cy="183388"/>
          </a:xfrm>
          <a:prstGeom prst="straightConnector1">
            <a:avLst/>
          </a:prstGeom>
          <a:ln>
            <a:solidFill>
              <a:schemeClr val="bg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avec flèche 68">
            <a:extLst>
              <a:ext uri="{FF2B5EF4-FFF2-40B4-BE49-F238E27FC236}">
                <a16:creationId xmlns:a16="http://schemas.microsoft.com/office/drawing/2014/main" id="{7291E716-0131-211F-15D7-F3456F6D9EDC}"/>
              </a:ext>
            </a:extLst>
          </p:cNvPr>
          <p:cNvCxnSpPr>
            <a:cxnSpLocks/>
          </p:cNvCxnSpPr>
          <p:nvPr/>
        </p:nvCxnSpPr>
        <p:spPr>
          <a:xfrm flipV="1">
            <a:off x="4219960" y="1645429"/>
            <a:ext cx="0" cy="116542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 droit avec flèche 68">
            <a:extLst>
              <a:ext uri="{FF2B5EF4-FFF2-40B4-BE49-F238E27FC236}">
                <a16:creationId xmlns:a16="http://schemas.microsoft.com/office/drawing/2014/main" id="{B45B3A93-A07B-46CB-8144-41F8183D1322}"/>
              </a:ext>
            </a:extLst>
          </p:cNvPr>
          <p:cNvCxnSpPr>
            <a:cxnSpLocks/>
          </p:cNvCxnSpPr>
          <p:nvPr/>
        </p:nvCxnSpPr>
        <p:spPr>
          <a:xfrm flipV="1">
            <a:off x="1226400" y="1623163"/>
            <a:ext cx="0" cy="143457"/>
          </a:xfrm>
          <a:prstGeom prst="straightConnector1">
            <a:avLst/>
          </a:prstGeom>
          <a:ln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49555F72-EE1B-A0C4-1D06-BA64BC054F8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02435" y="1765457"/>
            <a:ext cx="360131" cy="363415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BAA90E7-316D-D28D-0D6D-EF76F1343B41}"/>
              </a:ext>
            </a:extLst>
          </p:cNvPr>
          <p:cNvSpPr txBox="1"/>
          <p:nvPr/>
        </p:nvSpPr>
        <p:spPr>
          <a:xfrm>
            <a:off x="8279192" y="2460952"/>
            <a:ext cx="2524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solidFill>
                  <a:schemeClr val="accent1"/>
                </a:solidFill>
                <a:cs typeface="Arial" panose="020B0604020202020204" pitchFamily="34" charset="0"/>
              </a:rPr>
              <a:t>GED 1,2, … n Learning model weights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FBC523E-9524-F758-505C-A71D639B6505}"/>
              </a:ext>
            </a:extLst>
          </p:cNvPr>
          <p:cNvCxnSpPr>
            <a:cxnSpLocks/>
          </p:cNvCxnSpPr>
          <p:nvPr/>
        </p:nvCxnSpPr>
        <p:spPr>
          <a:xfrm flipH="1" flipV="1">
            <a:off x="7619725" y="2508973"/>
            <a:ext cx="799942" cy="153677"/>
          </a:xfrm>
          <a:prstGeom prst="straightConnector1">
            <a:avLst/>
          </a:prstGeom>
          <a:ln>
            <a:solidFill>
              <a:srgbClr val="00206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E64132D-0BA2-6E0C-DF2B-78337769A911}"/>
              </a:ext>
            </a:extLst>
          </p:cNvPr>
          <p:cNvCxnSpPr>
            <a:cxnSpLocks/>
          </p:cNvCxnSpPr>
          <p:nvPr/>
        </p:nvCxnSpPr>
        <p:spPr>
          <a:xfrm flipH="1" flipV="1">
            <a:off x="4790780" y="2449265"/>
            <a:ext cx="3632453" cy="217843"/>
          </a:xfrm>
          <a:prstGeom prst="straightConnector1">
            <a:avLst/>
          </a:prstGeom>
          <a:ln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D029274F-C724-5E5F-FCAE-B5DA1BB7B150}"/>
              </a:ext>
            </a:extLst>
          </p:cNvPr>
          <p:cNvSpPr txBox="1"/>
          <p:nvPr/>
        </p:nvSpPr>
        <p:spPr>
          <a:xfrm>
            <a:off x="1632780" y="1276845"/>
            <a:ext cx="1182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cs typeface="Arial" panose="020B0604020202020204" pitchFamily="34" charset="0"/>
              </a:rPr>
              <a:t>Learning</a:t>
            </a:r>
          </a:p>
          <a:p>
            <a:pPr algn="ctr"/>
            <a:r>
              <a:rPr lang="en-GB" sz="1000" dirty="0"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08DF4EF-6E60-EA47-A545-9385C5351FFC}"/>
              </a:ext>
            </a:extLst>
          </p:cNvPr>
          <p:cNvSpPr txBox="1"/>
          <p:nvPr/>
        </p:nvSpPr>
        <p:spPr>
          <a:xfrm>
            <a:off x="4800291" y="1259548"/>
            <a:ext cx="7309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cs typeface="Arial" panose="020B0604020202020204" pitchFamily="34" charset="0"/>
              </a:rPr>
              <a:t>Learning</a:t>
            </a:r>
          </a:p>
          <a:p>
            <a:pPr algn="ctr"/>
            <a:r>
              <a:rPr lang="en-GB" sz="1000" dirty="0"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6A941F2-5266-4A97-EEFB-0C32B66D853E}"/>
              </a:ext>
            </a:extLst>
          </p:cNvPr>
          <p:cNvSpPr txBox="1"/>
          <p:nvPr/>
        </p:nvSpPr>
        <p:spPr>
          <a:xfrm>
            <a:off x="8346613" y="1301214"/>
            <a:ext cx="7307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chemeClr val="bg1"/>
                </a:solidFill>
                <a:cs typeface="Arial" panose="020B0604020202020204" pitchFamily="34" charset="0"/>
              </a:rPr>
              <a:t>Learning</a:t>
            </a:r>
          </a:p>
          <a:p>
            <a:pPr algn="ctr"/>
            <a:r>
              <a:rPr lang="en-GB" sz="1000" dirty="0">
                <a:solidFill>
                  <a:schemeClr val="bg1"/>
                </a:solidFill>
                <a:cs typeface="Arial" panose="020B0604020202020204" pitchFamily="34" charset="0"/>
              </a:rPr>
              <a:t>Model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C05FCB1E-AC42-5A4D-A52E-6B17AA7A7909}"/>
              </a:ext>
            </a:extLst>
          </p:cNvPr>
          <p:cNvCxnSpPr>
            <a:cxnSpLocks/>
          </p:cNvCxnSpPr>
          <p:nvPr/>
        </p:nvCxnSpPr>
        <p:spPr>
          <a:xfrm flipH="1" flipV="1">
            <a:off x="2518376" y="2489570"/>
            <a:ext cx="5904857" cy="17308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E2EF6CEC-F8AD-3050-FDE7-DBAA5310D760}"/>
              </a:ext>
            </a:extLst>
          </p:cNvPr>
          <p:cNvSpPr txBox="1"/>
          <p:nvPr/>
        </p:nvSpPr>
        <p:spPr>
          <a:xfrm>
            <a:off x="4285103" y="6024292"/>
            <a:ext cx="10270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cs typeface="Arial" panose="020B0604020202020204" pitchFamily="34" charset="0"/>
              </a:rPr>
              <a:t>Learning</a:t>
            </a:r>
          </a:p>
          <a:p>
            <a:pPr algn="ctr"/>
            <a:r>
              <a:rPr lang="en-GB" sz="1000" dirty="0">
                <a:cs typeface="Arial" panose="020B0604020202020204" pitchFamily="34" charset="0"/>
              </a:rPr>
              <a:t>Model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D625DEE5-650A-5636-22FC-01AF5C0792C8}"/>
              </a:ext>
            </a:extLst>
          </p:cNvPr>
          <p:cNvSpPr txBox="1"/>
          <p:nvPr/>
        </p:nvSpPr>
        <p:spPr>
          <a:xfrm>
            <a:off x="2616983" y="5342065"/>
            <a:ext cx="9708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00" dirty="0">
                <a:solidFill>
                  <a:srgbClr val="FF0000"/>
                </a:solidFill>
                <a:cs typeface="Arial" panose="020B0604020202020204" pitchFamily="34" charset="0"/>
              </a:rPr>
              <a:t>Model weights</a:t>
            </a:r>
          </a:p>
        </p:txBody>
      </p:sp>
      <p:pic>
        <p:nvPicPr>
          <p:cNvPr id="19" name="Google Shape;175;p22">
            <a:extLst>
              <a:ext uri="{FF2B5EF4-FFF2-40B4-BE49-F238E27FC236}">
                <a16:creationId xmlns:a16="http://schemas.microsoft.com/office/drawing/2014/main" id="{8E0698ED-F4A1-E559-FF95-0EF4BCBFBF5D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11475720" y="147913"/>
            <a:ext cx="436749" cy="442951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231;p7">
            <a:extLst>
              <a:ext uri="{FF2B5EF4-FFF2-40B4-BE49-F238E27FC236}">
                <a16:creationId xmlns:a16="http://schemas.microsoft.com/office/drawing/2014/main" id="{A4F41567-8B86-211F-8ADB-706D45E043B7}"/>
              </a:ext>
            </a:extLst>
          </p:cNvPr>
          <p:cNvSpPr txBox="1"/>
          <p:nvPr/>
        </p:nvSpPr>
        <p:spPr>
          <a:xfrm>
            <a:off x="6021779" y="1431877"/>
            <a:ext cx="642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904"/>
            </a:pPr>
            <a:r>
              <a:rPr lang="en-GB" sz="19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en-GB" sz="1400" dirty="0">
              <a:solidFill>
                <a:srgbClr val="000000"/>
              </a:solidFill>
              <a:sym typeface="Arial"/>
            </a:endParaRPr>
          </a:p>
        </p:txBody>
      </p:sp>
      <p:sp>
        <p:nvSpPr>
          <p:cNvPr id="92" name="Google Shape;213;p7">
            <a:extLst>
              <a:ext uri="{FF2B5EF4-FFF2-40B4-BE49-F238E27FC236}">
                <a16:creationId xmlns:a16="http://schemas.microsoft.com/office/drawing/2014/main" id="{82AF4A22-DC88-1A07-DC6B-F4DCA2077F67}"/>
              </a:ext>
            </a:extLst>
          </p:cNvPr>
          <p:cNvSpPr/>
          <p:nvPr/>
        </p:nvSpPr>
        <p:spPr>
          <a:xfrm>
            <a:off x="4332932" y="4493426"/>
            <a:ext cx="590109" cy="226442"/>
          </a:xfrm>
          <a:prstGeom prst="roundRect">
            <a:avLst>
              <a:gd name="adj" fmla="val 16667"/>
            </a:avLst>
          </a:prstGeom>
          <a:solidFill>
            <a:srgbClr val="FF818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sz="800" dirty="0">
                <a:ea typeface="Calibri"/>
                <a:cs typeface="Calibri"/>
                <a:sym typeface="Calibri"/>
              </a:rPr>
              <a:t>W</a:t>
            </a:r>
            <a:r>
              <a:rPr lang="en-GB" sz="800" i="0" baseline="-25000" dirty="0">
                <a:latin typeface="+mj-lt"/>
                <a:ea typeface="Calibri"/>
                <a:cs typeface="Calibri"/>
                <a:sym typeface="Calibri"/>
              </a:rPr>
              <a:t>j+1</a:t>
            </a:r>
            <a:r>
              <a:rPr lang="en-GB" sz="800" i="0" baseline="30000" dirty="0">
                <a:latin typeface="+mj-lt"/>
                <a:ea typeface="Calibri"/>
                <a:cs typeface="Calibri"/>
                <a:sym typeface="Calibri"/>
              </a:rPr>
              <a:t>k</a:t>
            </a:r>
            <a:endParaRPr lang="en-GB" sz="1400" baseline="30000" dirty="0">
              <a:sym typeface="Arial"/>
            </a:endParaRPr>
          </a:p>
        </p:txBody>
      </p:sp>
      <p:sp>
        <p:nvSpPr>
          <p:cNvPr id="100" name="Google Shape;213;p7">
            <a:extLst>
              <a:ext uri="{FF2B5EF4-FFF2-40B4-BE49-F238E27FC236}">
                <a16:creationId xmlns:a16="http://schemas.microsoft.com/office/drawing/2014/main" id="{730384E9-838F-3A4E-7905-4295C694D404}"/>
              </a:ext>
            </a:extLst>
          </p:cNvPr>
          <p:cNvSpPr/>
          <p:nvPr/>
        </p:nvSpPr>
        <p:spPr>
          <a:xfrm>
            <a:off x="3386332" y="5420525"/>
            <a:ext cx="590109" cy="226442"/>
          </a:xfrm>
          <a:prstGeom prst="roundRect">
            <a:avLst>
              <a:gd name="adj" fmla="val 16667"/>
            </a:avLst>
          </a:prstGeom>
          <a:solidFill>
            <a:srgbClr val="FF818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en-GB" sz="800" dirty="0" err="1">
                <a:ea typeface="Calibri"/>
                <a:cs typeface="Calibri"/>
                <a:sym typeface="Calibri"/>
              </a:rPr>
              <a:t>W</a:t>
            </a:r>
            <a:r>
              <a:rPr lang="en-GB" sz="800" i="0" baseline="-25000" dirty="0" err="1">
                <a:latin typeface="+mj-lt"/>
                <a:ea typeface="Calibri"/>
                <a:cs typeface="Calibri"/>
                <a:sym typeface="Calibri"/>
              </a:rPr>
              <a:t>j</a:t>
            </a:r>
            <a:r>
              <a:rPr lang="en-GB" sz="800" i="0" baseline="30000" dirty="0" err="1">
                <a:latin typeface="+mj-lt"/>
                <a:ea typeface="Calibri"/>
                <a:cs typeface="Calibri"/>
                <a:sym typeface="Calibri"/>
              </a:rPr>
              <a:t>k</a:t>
            </a:r>
            <a:endParaRPr lang="en-GB" sz="1400" baseline="30000" dirty="0">
              <a:sym typeface="Arial"/>
            </a:endParaRPr>
          </a:p>
        </p:txBody>
      </p:sp>
      <p:cxnSp>
        <p:nvCxnSpPr>
          <p:cNvPr id="74" name="Google Shape;235;p7">
            <a:extLst>
              <a:ext uri="{FF2B5EF4-FFF2-40B4-BE49-F238E27FC236}">
                <a16:creationId xmlns:a16="http://schemas.microsoft.com/office/drawing/2014/main" id="{D63EDD15-BB9F-D537-2B79-A2C65E45BAD9}"/>
              </a:ext>
            </a:extLst>
          </p:cNvPr>
          <p:cNvCxnSpPr>
            <a:cxnSpLocks/>
          </p:cNvCxnSpPr>
          <p:nvPr/>
        </p:nvCxnSpPr>
        <p:spPr>
          <a:xfrm flipV="1">
            <a:off x="5423751" y="3803759"/>
            <a:ext cx="0" cy="19108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81" name="Google Shape;235;p7">
            <a:extLst>
              <a:ext uri="{FF2B5EF4-FFF2-40B4-BE49-F238E27FC236}">
                <a16:creationId xmlns:a16="http://schemas.microsoft.com/office/drawing/2014/main" id="{72916AA8-FA35-A56D-A447-A5C6008B1AEE}"/>
              </a:ext>
            </a:extLst>
          </p:cNvPr>
          <p:cNvCxnSpPr>
            <a:cxnSpLocks/>
            <a:stCxn id="66" idx="1"/>
          </p:cNvCxnSpPr>
          <p:nvPr/>
        </p:nvCxnSpPr>
        <p:spPr>
          <a:xfrm flipH="1" flipV="1">
            <a:off x="3574519" y="3944108"/>
            <a:ext cx="1697839" cy="2515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8" name="Google Shape;229;p7">
            <a:extLst>
              <a:ext uri="{FF2B5EF4-FFF2-40B4-BE49-F238E27FC236}">
                <a16:creationId xmlns:a16="http://schemas.microsoft.com/office/drawing/2014/main" id="{CE3556C3-5699-FC3E-1E8B-0FDD9052551D}"/>
              </a:ext>
            </a:extLst>
          </p:cNvPr>
          <p:cNvCxnSpPr>
            <a:cxnSpLocks/>
          </p:cNvCxnSpPr>
          <p:nvPr/>
        </p:nvCxnSpPr>
        <p:spPr>
          <a:xfrm>
            <a:off x="4393439" y="2125327"/>
            <a:ext cx="218752" cy="2003482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8" name="Google Shape;229;p7">
            <a:extLst>
              <a:ext uri="{FF2B5EF4-FFF2-40B4-BE49-F238E27FC236}">
                <a16:creationId xmlns:a16="http://schemas.microsoft.com/office/drawing/2014/main" id="{2FD8D08A-A8DC-DFA9-5959-B767A16C3F7B}"/>
              </a:ext>
            </a:extLst>
          </p:cNvPr>
          <p:cNvCxnSpPr>
            <a:cxnSpLocks/>
          </p:cNvCxnSpPr>
          <p:nvPr/>
        </p:nvCxnSpPr>
        <p:spPr>
          <a:xfrm flipH="1">
            <a:off x="5120555" y="2145249"/>
            <a:ext cx="2553962" cy="2004150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9" name="Google Shape;229;p7">
            <a:extLst>
              <a:ext uri="{FF2B5EF4-FFF2-40B4-BE49-F238E27FC236}">
                <a16:creationId xmlns:a16="http://schemas.microsoft.com/office/drawing/2014/main" id="{F57B31C9-6C29-D828-8932-B6D9E781024D}"/>
              </a:ext>
            </a:extLst>
          </p:cNvPr>
          <p:cNvCxnSpPr>
            <a:cxnSpLocks/>
          </p:cNvCxnSpPr>
          <p:nvPr/>
        </p:nvCxnSpPr>
        <p:spPr>
          <a:xfrm>
            <a:off x="1608536" y="2213036"/>
            <a:ext cx="2317645" cy="1915773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6" name="Arrow: U-Turn 65">
            <a:extLst>
              <a:ext uri="{FF2B5EF4-FFF2-40B4-BE49-F238E27FC236}">
                <a16:creationId xmlns:a16="http://schemas.microsoft.com/office/drawing/2014/main" id="{5BCA5D98-A769-97EA-919E-DECEB13C8DAD}"/>
              </a:ext>
            </a:extLst>
          </p:cNvPr>
          <p:cNvSpPr/>
          <p:nvPr/>
        </p:nvSpPr>
        <p:spPr>
          <a:xfrm rot="16200000" flipV="1">
            <a:off x="4820195" y="4049485"/>
            <a:ext cx="742301" cy="495097"/>
          </a:xfrm>
          <a:prstGeom prst="uturnArrow">
            <a:avLst>
              <a:gd name="adj1" fmla="val 291"/>
              <a:gd name="adj2" fmla="val 4189"/>
              <a:gd name="adj3" fmla="val 18469"/>
              <a:gd name="adj4" fmla="val 43750"/>
              <a:gd name="adj5" fmla="val 3363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F1C3F1-AC5F-B85D-2367-A669ED6A7608}"/>
              </a:ext>
            </a:extLst>
          </p:cNvPr>
          <p:cNvSpPr/>
          <p:nvPr/>
        </p:nvSpPr>
        <p:spPr>
          <a:xfrm>
            <a:off x="3265029" y="1752311"/>
            <a:ext cx="1855526" cy="3676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Coordination platform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590159-455D-2C42-45AB-ACDBDA1BE061}"/>
              </a:ext>
            </a:extLst>
          </p:cNvPr>
          <p:cNvSpPr/>
          <p:nvPr/>
        </p:nvSpPr>
        <p:spPr>
          <a:xfrm>
            <a:off x="289337" y="1771382"/>
            <a:ext cx="1855526" cy="3676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Coordination platform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B16F241-9136-032E-B708-42B20CBF153C}"/>
              </a:ext>
            </a:extLst>
          </p:cNvPr>
          <p:cNvSpPr/>
          <p:nvPr/>
        </p:nvSpPr>
        <p:spPr>
          <a:xfrm>
            <a:off x="6897212" y="1777554"/>
            <a:ext cx="1793894" cy="3676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Coordination platform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E5D8A27-191C-BFAC-CA58-A1B29C65177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759" y="214779"/>
            <a:ext cx="995741" cy="408091"/>
          </a:xfrm>
          <a:prstGeom prst="rect">
            <a:avLst/>
          </a:prstGeom>
        </p:spPr>
      </p:pic>
      <p:sp>
        <p:nvSpPr>
          <p:cNvPr id="47" name="Google Shape;140;g24e9f82cf36_0_16">
            <a:extLst>
              <a:ext uri="{FF2B5EF4-FFF2-40B4-BE49-F238E27FC236}">
                <a16:creationId xmlns:a16="http://schemas.microsoft.com/office/drawing/2014/main" id="{53EFD1DA-8BD0-8808-9FA5-7EE89AFE795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53572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800" smtClean="0"/>
              <a:t>6</a:t>
            </a:fld>
            <a:endParaRPr lang="en-GB" sz="800" dirty="0"/>
          </a:p>
        </p:txBody>
      </p:sp>
      <p:sp>
        <p:nvSpPr>
          <p:cNvPr id="49" name="Google Shape;136;g24e9f82cf36_0_16">
            <a:extLst>
              <a:ext uri="{FF2B5EF4-FFF2-40B4-BE49-F238E27FC236}">
                <a16:creationId xmlns:a16="http://schemas.microsoft.com/office/drawing/2014/main" id="{CF3EBBD3-70BE-7F2E-4ED6-EBB90B1D2476}"/>
              </a:ext>
            </a:extLst>
          </p:cNvPr>
          <p:cNvSpPr txBox="1"/>
          <p:nvPr/>
        </p:nvSpPr>
        <p:spPr>
          <a:xfrm>
            <a:off x="9865330" y="1104303"/>
            <a:ext cx="1879995" cy="7192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2000" dirty="0"/>
              <a:t>Neighbouring Edge Devices</a:t>
            </a:r>
          </a:p>
        </p:txBody>
      </p:sp>
      <p:sp>
        <p:nvSpPr>
          <p:cNvPr id="78" name="Google Shape;136;g24e9f82cf36_0_16">
            <a:extLst>
              <a:ext uri="{FF2B5EF4-FFF2-40B4-BE49-F238E27FC236}">
                <a16:creationId xmlns:a16="http://schemas.microsoft.com/office/drawing/2014/main" id="{1CFC6F45-31B5-9EFE-1111-A675145F3B9D}"/>
              </a:ext>
            </a:extLst>
          </p:cNvPr>
          <p:cNvSpPr txBox="1"/>
          <p:nvPr/>
        </p:nvSpPr>
        <p:spPr>
          <a:xfrm>
            <a:off x="7723869" y="4149399"/>
            <a:ext cx="433047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000" dirty="0"/>
              <a:t>All GED learning models have the </a:t>
            </a:r>
            <a:r>
              <a:rPr lang="en-GB" sz="2000" dirty="0">
                <a:solidFill>
                  <a:srgbClr val="FF0000"/>
                </a:solidFill>
              </a:rPr>
              <a:t>same structure</a:t>
            </a:r>
            <a:r>
              <a:rPr lang="en-GB" sz="2000" dirty="0"/>
              <a:t>.</a:t>
            </a:r>
          </a:p>
        </p:txBody>
      </p:sp>
      <p:sp>
        <p:nvSpPr>
          <p:cNvPr id="79" name="Google Shape;136;g24e9f82cf36_0_16">
            <a:extLst>
              <a:ext uri="{FF2B5EF4-FFF2-40B4-BE49-F238E27FC236}">
                <a16:creationId xmlns:a16="http://schemas.microsoft.com/office/drawing/2014/main" id="{83C4A0DD-EB67-CAE4-372D-65A24F818369}"/>
              </a:ext>
            </a:extLst>
          </p:cNvPr>
          <p:cNvSpPr txBox="1"/>
          <p:nvPr/>
        </p:nvSpPr>
        <p:spPr>
          <a:xfrm>
            <a:off x="7732947" y="5701377"/>
            <a:ext cx="4190187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000" dirty="0"/>
              <a:t>Mechanism </a:t>
            </a:r>
            <a:r>
              <a:rPr lang="en-GB" sz="2000" dirty="0">
                <a:solidFill>
                  <a:srgbClr val="FF0000"/>
                </a:solidFill>
              </a:rPr>
              <a:t>generalised to any model</a:t>
            </a:r>
            <a:r>
              <a:rPr lang="en-GB" sz="2000" dirty="0"/>
              <a:t> : aggregation functions defined in learning model</a:t>
            </a:r>
            <a:endParaRPr lang="en-GB" sz="2000" dirty="0">
              <a:solidFill>
                <a:srgbClr val="FF0000"/>
              </a:solidFill>
            </a:endParaRPr>
          </a:p>
        </p:txBody>
      </p:sp>
      <p:sp>
        <p:nvSpPr>
          <p:cNvPr id="80" name="Google Shape;136;g24e9f82cf36_0_16">
            <a:extLst>
              <a:ext uri="{FF2B5EF4-FFF2-40B4-BE49-F238E27FC236}">
                <a16:creationId xmlns:a16="http://schemas.microsoft.com/office/drawing/2014/main" id="{BE78297F-3BC9-227C-1951-EF118C532AA9}"/>
              </a:ext>
            </a:extLst>
          </p:cNvPr>
          <p:cNvSpPr txBox="1"/>
          <p:nvPr/>
        </p:nvSpPr>
        <p:spPr>
          <a:xfrm>
            <a:off x="7735756" y="4939121"/>
            <a:ext cx="41901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2000" dirty="0"/>
              <a:t>Each GED manages model distribution and aggregation.</a:t>
            </a:r>
          </a:p>
        </p:txBody>
      </p:sp>
      <p:sp>
        <p:nvSpPr>
          <p:cNvPr id="82" name="Google Shape;136;g24e9f82cf36_0_16">
            <a:extLst>
              <a:ext uri="{FF2B5EF4-FFF2-40B4-BE49-F238E27FC236}">
                <a16:creationId xmlns:a16="http://schemas.microsoft.com/office/drawing/2014/main" id="{5C6F4E88-5CF3-745C-2ACF-2A69928115BF}"/>
              </a:ext>
            </a:extLst>
          </p:cNvPr>
          <p:cNvSpPr txBox="1"/>
          <p:nvPr/>
        </p:nvSpPr>
        <p:spPr>
          <a:xfrm>
            <a:off x="7990105" y="3293411"/>
            <a:ext cx="4190187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2000" b="1" dirty="0"/>
              <a:t>Aggregation applied to leaning model weights: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3F4ED69B-2DDC-079E-2DF8-716023DFBB6C}"/>
              </a:ext>
            </a:extLst>
          </p:cNvPr>
          <p:cNvSpPr/>
          <p:nvPr/>
        </p:nvSpPr>
        <p:spPr>
          <a:xfrm>
            <a:off x="1451568" y="4005891"/>
            <a:ext cx="1143155" cy="45057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Spreading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EDD4ABB-E7AB-4573-A0EC-80D1F14C340D}"/>
              </a:ext>
            </a:extLst>
          </p:cNvPr>
          <p:cNvSpPr/>
          <p:nvPr/>
        </p:nvSpPr>
        <p:spPr>
          <a:xfrm>
            <a:off x="1454465" y="4659128"/>
            <a:ext cx="1169930" cy="47314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Bonding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44E5562-ED04-0532-4E36-30937C60F252}"/>
              </a:ext>
            </a:extLst>
          </p:cNvPr>
          <p:cNvSpPr/>
          <p:nvPr/>
        </p:nvSpPr>
        <p:spPr>
          <a:xfrm>
            <a:off x="1458772" y="5287276"/>
            <a:ext cx="1169930" cy="44047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Decay</a:t>
            </a:r>
          </a:p>
        </p:txBody>
      </p:sp>
      <p:pic>
        <p:nvPicPr>
          <p:cNvPr id="86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C441F564-0330-B14D-0697-3C21295678A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5266" y="4244654"/>
            <a:ext cx="159144" cy="179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0019A6F6-8AE2-303C-2C7F-7161565FEC0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7148" y="4917495"/>
            <a:ext cx="159144" cy="179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ED485723-2087-22AD-9AC4-B751E801433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30049" y="5491282"/>
            <a:ext cx="159144" cy="1797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81594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13" grpId="0"/>
      <p:bldP spid="114" grpId="0"/>
      <p:bldP spid="33" grpId="0" animBg="1"/>
      <p:bldP spid="67" grpId="0" animBg="1"/>
      <p:bldP spid="92" grpId="0" animBg="1"/>
      <p:bldP spid="66" grpId="0" animBg="1"/>
      <p:bldP spid="49" grpId="0"/>
      <p:bldP spid="78" grpId="0"/>
      <p:bldP spid="79" grpId="0"/>
      <p:bldP spid="80" grpId="0"/>
      <p:bldP spid="8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3;p1">
            <a:extLst>
              <a:ext uri="{FF2B5EF4-FFF2-40B4-BE49-F238E27FC236}">
                <a16:creationId xmlns:a16="http://schemas.microsoft.com/office/drawing/2014/main" id="{B032E2AA-CE02-6417-896F-714A543E009C}"/>
              </a:ext>
            </a:extLst>
          </p:cNvPr>
          <p:cNvSpPr txBox="1">
            <a:spLocks noGrp="1"/>
          </p:cNvSpPr>
          <p:nvPr/>
        </p:nvSpPr>
        <p:spPr>
          <a:xfrm>
            <a:off x="1301605" y="237200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2400" b="1" dirty="0">
                <a:latin typeface="+mn-lt"/>
                <a:ea typeface="Arial"/>
                <a:cs typeface="Arial"/>
                <a:sym typeface="Arial"/>
              </a:rPr>
              <a:t>The </a:t>
            </a:r>
            <a:r>
              <a:rPr lang="en-GB" sz="2400" b="1" u="none" strike="noStrike" baseline="0" dirty="0">
                <a:latin typeface="+mn-lt"/>
              </a:rPr>
              <a:t>different aggregation functions used</a:t>
            </a:r>
            <a:endParaRPr lang="en-GB" sz="2400" b="1" dirty="0">
              <a:latin typeface="+mn-lt"/>
            </a:endParaRPr>
          </a:p>
        </p:txBody>
      </p:sp>
      <p:sp>
        <p:nvSpPr>
          <p:cNvPr id="6" name="Google Shape;124;p3">
            <a:extLst>
              <a:ext uri="{FF2B5EF4-FFF2-40B4-BE49-F238E27FC236}">
                <a16:creationId xmlns:a16="http://schemas.microsoft.com/office/drawing/2014/main" id="{3E8C22F8-6BBD-1041-A293-503E9CE3FBDA}"/>
              </a:ext>
            </a:extLst>
          </p:cNvPr>
          <p:cNvSpPr/>
          <p:nvPr/>
        </p:nvSpPr>
        <p:spPr>
          <a:xfrm>
            <a:off x="1127482" y="98968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0" i="0" u="none" strike="noStrike" cap="none" dirty="0">
              <a:solidFill>
                <a:schemeClr val="lt2"/>
              </a:solidFill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35">
                <a:extLst>
                  <a:ext uri="{FF2B5EF4-FFF2-40B4-BE49-F238E27FC236}">
                    <a16:creationId xmlns:a16="http://schemas.microsoft.com/office/drawing/2014/main" id="{3DF6A2AB-44E4-AD03-51E1-029F151B714F}"/>
                  </a:ext>
                </a:extLst>
              </p:cNvPr>
              <p:cNvSpPr txBox="1"/>
              <p:nvPr/>
            </p:nvSpPr>
            <p:spPr>
              <a:xfrm>
                <a:off x="4913074" y="680151"/>
                <a:ext cx="3384618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GB" dirty="0"/>
                  <a:t>W</a:t>
                </a:r>
                <a:r>
                  <a:rPr lang="en-GB" baseline="30000" dirty="0"/>
                  <a:t>v </a:t>
                </a:r>
                <a:r>
                  <a:rPr lang="en-GB" i="0" dirty="0"/>
                  <a:t>←</a:t>
                </a:r>
                <a:r>
                  <a:rPr lang="en-GB" sz="1400" dirty="0"/>
                  <a:t> </a:t>
                </a:r>
                <a:r>
                  <a:rPr lang="en-GB" sz="2800" dirty="0"/>
                  <a:t>∑</a:t>
                </a:r>
                <a:r>
                  <a:rPr lang="en-GB" sz="2400" dirty="0"/>
                  <a:t> </a:t>
                </a:r>
                <a:r>
                  <a:rPr lang="en-GB" dirty="0" err="1">
                    <a:solidFill>
                      <a:srgbClr val="FF0000"/>
                    </a:solidFill>
                  </a:rPr>
                  <a:t>coef</a:t>
                </a:r>
                <a:r>
                  <a:rPr lang="en-GB" baseline="30000" dirty="0" err="1">
                    <a:solidFill>
                      <a:srgbClr val="FF0000"/>
                    </a:solidFill>
                  </a:rPr>
                  <a:t>k</a:t>
                </a:r>
                <a:r>
                  <a:rPr lang="en-GB" sz="2400" dirty="0"/>
                  <a:t> </a:t>
                </a:r>
                <a:r>
                  <a:rPr lang="en-GB" dirty="0" err="1"/>
                  <a:t>W</a:t>
                </a:r>
                <a:r>
                  <a:rPr lang="en-GB" baseline="30000" dirty="0" err="1"/>
                  <a:t>v,k</a:t>
                </a:r>
                <a:endParaRPr lang="en-GB" sz="1400" dirty="0"/>
              </a:p>
              <a:p>
                <a:r>
                  <a:rPr lang="en-GB" sz="1200" dirty="0"/>
                  <a:t>                     kϵ </a:t>
                </a:r>
                <a:r>
                  <a:rPr lang="en-GB" sz="1200" dirty="0" err="1"/>
                  <a:t>K</a:t>
                </a:r>
                <a:r>
                  <a:rPr lang="en-GB" sz="1200" b="0" i="0" baseline="30000" dirty="0" err="1"/>
                  <a:t>v</a:t>
                </a:r>
                <a14:m>
                  <m:oMath xmlns:m="http://schemas.openxmlformats.org/officeDocument/2006/math">
                    <m:r>
                      <a:rPr lang="en-GB" sz="1200" b="0" i="1" baseline="-2500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GB" baseline="-25000" dirty="0"/>
              </a:p>
            </p:txBody>
          </p:sp>
        </mc:Choice>
        <mc:Fallback xmlns="">
          <p:sp>
            <p:nvSpPr>
              <p:cNvPr id="10" name="TextBox 35">
                <a:extLst>
                  <a:ext uri="{FF2B5EF4-FFF2-40B4-BE49-F238E27FC236}">
                    <a16:creationId xmlns:a16="http://schemas.microsoft.com/office/drawing/2014/main" id="{3DF6A2AB-44E4-AD03-51E1-029F151B71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074" y="680151"/>
                <a:ext cx="3384618" cy="707886"/>
              </a:xfrm>
              <a:prstGeom prst="rect">
                <a:avLst/>
              </a:prstGeom>
              <a:blipFill>
                <a:blip r:embed="rId2"/>
                <a:stretch>
                  <a:fillRect l="-1622" t="-9483" b="-5172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36">
                <a:extLst>
                  <a:ext uri="{FF2B5EF4-FFF2-40B4-BE49-F238E27FC236}">
                    <a16:creationId xmlns:a16="http://schemas.microsoft.com/office/drawing/2014/main" id="{4D4E83C9-7C60-5EDE-5846-0994A31D651B}"/>
                  </a:ext>
                </a:extLst>
              </p:cNvPr>
              <p:cNvSpPr txBox="1"/>
              <p:nvPr/>
            </p:nvSpPr>
            <p:spPr>
              <a:xfrm>
                <a:off x="811884" y="2280082"/>
                <a:ext cx="1411486" cy="977447"/>
              </a:xfrm>
              <a:prstGeom prst="rect">
                <a:avLst/>
              </a:prstGeom>
              <a:noFill/>
              <a:ln>
                <a:solidFill>
                  <a:srgbClr val="7030A0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GB" sz="280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2800" b="0" i="1" baseline="-2500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eqArr>
                          <m:eqArrPr>
                            <m:ctrlPr>
                              <a:rPr lang="en-GB" sz="28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GB" sz="2800" smtClean="0">
                                <a:solidFill>
                                  <a:srgbClr val="7030A0"/>
                                </a:solidFill>
                              </a:rPr>
                              <m:t>∑</m:t>
                            </m:r>
                            <m:r>
                              <a:rPr lang="en-GB" sz="28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2800" b="0" i="1" baseline="-2500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GB" sz="2800" smtClean="0">
                                <a:solidFill>
                                  <a:srgbClr val="7030A0"/>
                                </a:solidFill>
                              </a:rPr>
                              <m:t>      </m:t>
                            </m:r>
                          </m:e>
                        </m:eqArr>
                      </m:den>
                    </m:f>
                  </m:oMath>
                </a14:m>
                <a:r>
                  <a:rPr lang="en-GB" dirty="0">
                    <a:solidFill>
                      <a:srgbClr val="7030A0"/>
                    </a:solidFill>
                  </a:rPr>
                  <a:t> </a:t>
                </a:r>
              </a:p>
              <a:p>
                <a:r>
                  <a:rPr lang="en-GB" sz="900" dirty="0">
                    <a:solidFill>
                      <a:srgbClr val="7030A0"/>
                    </a:solidFill>
                  </a:rPr>
                  <a:t>                 </a:t>
                </a:r>
                <a:r>
                  <a:rPr lang="en-GB" sz="900" dirty="0" err="1">
                    <a:solidFill>
                      <a:srgbClr val="7030A0"/>
                    </a:solidFill>
                  </a:rPr>
                  <a:t>i</a:t>
                </a:r>
                <a:r>
                  <a:rPr lang="en-GB" sz="900" dirty="0">
                    <a:solidFill>
                      <a:srgbClr val="7030A0"/>
                    </a:solidFill>
                  </a:rPr>
                  <a:t>ϵ </a:t>
                </a:r>
                <a:r>
                  <a:rPr lang="en-GB" sz="900" dirty="0" err="1">
                    <a:solidFill>
                      <a:srgbClr val="7030A0"/>
                    </a:solidFill>
                  </a:rPr>
                  <a:t>K</a:t>
                </a:r>
                <a:r>
                  <a:rPr lang="en-GB" sz="900" baseline="30000" dirty="0" err="1">
                    <a:solidFill>
                      <a:srgbClr val="7030A0"/>
                    </a:solidFill>
                  </a:rPr>
                  <a:t>v</a:t>
                </a:r>
                <a:r>
                  <a:rPr lang="en-GB" sz="900" baseline="-25000" dirty="0" err="1">
                    <a:solidFill>
                      <a:srgbClr val="7030A0"/>
                    </a:solidFill>
                  </a:rPr>
                  <a:t>j</a:t>
                </a:r>
                <a:endParaRPr lang="en-GB" sz="900" baseline="-250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36">
                <a:extLst>
                  <a:ext uri="{FF2B5EF4-FFF2-40B4-BE49-F238E27FC236}">
                    <a16:creationId xmlns:a16="http://schemas.microsoft.com/office/drawing/2014/main" id="{4D4E83C9-7C60-5EDE-5846-0994A31D6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884" y="2280082"/>
                <a:ext cx="1411486" cy="977447"/>
              </a:xfrm>
              <a:prstGeom prst="rect">
                <a:avLst/>
              </a:prstGeom>
              <a:blipFill>
                <a:blip r:embed="rId3"/>
                <a:stretch>
                  <a:fillRect b="-1235"/>
                </a:stretch>
              </a:blipFill>
              <a:ln>
                <a:solidFill>
                  <a:srgbClr val="7030A0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38">
                <a:extLst>
                  <a:ext uri="{FF2B5EF4-FFF2-40B4-BE49-F238E27FC236}">
                    <a16:creationId xmlns:a16="http://schemas.microsoft.com/office/drawing/2014/main" id="{4463DF3F-50F6-925A-A905-51F3B98A37EA}"/>
                  </a:ext>
                </a:extLst>
              </p:cNvPr>
              <p:cNvSpPr txBox="1"/>
              <p:nvPr/>
            </p:nvSpPr>
            <p:spPr>
              <a:xfrm>
                <a:off x="6418111" y="2582614"/>
                <a:ext cx="2422073" cy="846386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b="0" i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  <m:r>
                            <a:rPr lang="en-GB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⁡</m:t>
                          </m:r>
                        </m:sub>
                      </m:sSub>
                      <m:r>
                        <a:rPr lang="en-GB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 ? 1 :0</m:t>
                      </m:r>
                    </m:oMath>
                  </m:oMathPara>
                </a14:m>
                <a:endParaRPr lang="en-GB" dirty="0">
                  <a:solidFill>
                    <a:srgbClr val="0070C0"/>
                  </a:solidFill>
                </a:endParaRPr>
              </a:p>
              <a:p>
                <a:r>
                  <a:rPr lang="en-GB" sz="800" dirty="0">
                    <a:solidFill>
                      <a:srgbClr val="0070C0"/>
                    </a:solidFill>
                  </a:rPr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GB" sz="14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𝑚𝑖𝑛</m:t>
                        </m:r>
                      </m:sub>
                    </m:sSub>
                  </m:oMath>
                </a14:m>
                <a:r>
                  <a:rPr lang="en-GB" sz="1400" baseline="-25000" dirty="0">
                    <a:solidFill>
                      <a:srgbClr val="0070C0"/>
                    </a:solidFill>
                  </a:rPr>
                  <a:t> </a:t>
                </a:r>
                <a:r>
                  <a:rPr lang="en-GB" sz="1400" dirty="0">
                    <a:solidFill>
                      <a:srgbClr val="0070C0"/>
                    </a:solidFill>
                  </a:rPr>
                  <a:t>← </a:t>
                </a:r>
                <a:r>
                  <a:rPr lang="en-GB" sz="1400" dirty="0" err="1">
                    <a:solidFill>
                      <a:srgbClr val="0070C0"/>
                    </a:solidFill>
                  </a:rPr>
                  <a:t>argmin</a:t>
                </a:r>
                <a:r>
                  <a:rPr lang="en-GB" sz="1400" dirty="0">
                    <a:solidFill>
                      <a:srgbClr val="0070C0"/>
                    </a:solidFill>
                  </a:rPr>
                  <a:t>(</a:t>
                </a:r>
                <a:r>
                  <a:rPr lang="en-GB" sz="1400" dirty="0" err="1">
                    <a:solidFill>
                      <a:srgbClr val="0070C0"/>
                    </a:solidFill>
                  </a:rPr>
                  <a:t>LOSS</a:t>
                </a:r>
                <a:r>
                  <a:rPr lang="en-GB" sz="1400" baseline="-25000" dirty="0" err="1">
                    <a:solidFill>
                      <a:srgbClr val="0070C0"/>
                    </a:solidFill>
                  </a:rPr>
                  <a:t>i</a:t>
                </a:r>
                <a:r>
                  <a:rPr lang="en-GB" sz="1400" dirty="0">
                    <a:solidFill>
                      <a:srgbClr val="0070C0"/>
                    </a:solidFill>
                  </a:rPr>
                  <a:t>)</a:t>
                </a:r>
              </a:p>
              <a:p>
                <a:r>
                  <a:rPr lang="en-GB" sz="900" dirty="0">
                    <a:solidFill>
                      <a:srgbClr val="0070C0"/>
                    </a:solidFill>
                  </a:rPr>
                  <a:t>                                   </a:t>
                </a:r>
                <a:r>
                  <a:rPr lang="en-GB" sz="900" dirty="0" err="1">
                    <a:solidFill>
                      <a:srgbClr val="0070C0"/>
                    </a:solidFill>
                  </a:rPr>
                  <a:t>i</a:t>
                </a:r>
                <a:r>
                  <a:rPr lang="en-GB" sz="900" dirty="0">
                    <a:solidFill>
                      <a:srgbClr val="0070C0"/>
                    </a:solidFill>
                  </a:rPr>
                  <a:t>ϵ </a:t>
                </a:r>
                <a:r>
                  <a:rPr lang="en-GB" sz="900" dirty="0" err="1">
                    <a:solidFill>
                      <a:srgbClr val="0070C0"/>
                    </a:solidFill>
                  </a:rPr>
                  <a:t>K</a:t>
                </a:r>
                <a:r>
                  <a:rPr lang="en-GB" sz="900" baseline="30000" dirty="0" err="1">
                    <a:solidFill>
                      <a:srgbClr val="0070C0"/>
                    </a:solidFill>
                  </a:rPr>
                  <a:t>v</a:t>
                </a:r>
                <a:r>
                  <a:rPr lang="en-GB" sz="900" baseline="-25000" dirty="0" err="1">
                    <a:solidFill>
                      <a:srgbClr val="0070C0"/>
                    </a:solidFill>
                  </a:rPr>
                  <a:t>j</a:t>
                </a:r>
                <a:endParaRPr lang="en-GB" sz="900" baseline="-250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38">
                <a:extLst>
                  <a:ext uri="{FF2B5EF4-FFF2-40B4-BE49-F238E27FC236}">
                    <a16:creationId xmlns:a16="http://schemas.microsoft.com/office/drawing/2014/main" id="{4463DF3F-50F6-925A-A905-51F3B98A37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18111" y="2582614"/>
                <a:ext cx="2422073" cy="846386"/>
              </a:xfrm>
              <a:prstGeom prst="rect">
                <a:avLst/>
              </a:prstGeom>
              <a:blipFill>
                <a:blip r:embed="rId4"/>
                <a:stretch>
                  <a:fillRect b="-709"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FC546D3-C4B0-1F09-FCDA-9E2F3BAE6718}"/>
              </a:ext>
            </a:extLst>
          </p:cNvPr>
          <p:cNvCxnSpPr>
            <a:cxnSpLocks/>
            <a:stCxn id="20" idx="2"/>
          </p:cNvCxnSpPr>
          <p:nvPr/>
        </p:nvCxnSpPr>
        <p:spPr>
          <a:xfrm flipH="1">
            <a:off x="1684020" y="1135342"/>
            <a:ext cx="4542538" cy="1132611"/>
          </a:xfrm>
          <a:prstGeom prst="straightConnector1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34C36B-4ADB-DB8C-C8E6-71DDC371A793}"/>
              </a:ext>
            </a:extLst>
          </p:cNvPr>
          <p:cNvCxnSpPr>
            <a:cxnSpLocks/>
            <a:stCxn id="20" idx="2"/>
            <a:endCxn id="16" idx="0"/>
          </p:cNvCxnSpPr>
          <p:nvPr/>
        </p:nvCxnSpPr>
        <p:spPr>
          <a:xfrm flipH="1">
            <a:off x="4295800" y="1135342"/>
            <a:ext cx="1930758" cy="1442069"/>
          </a:xfrm>
          <a:prstGeom prst="straightConnector1">
            <a:avLst/>
          </a:prstGeom>
          <a:ln w="254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FDBFA09-5A16-B191-7758-544CAACC5126}"/>
              </a:ext>
            </a:extLst>
          </p:cNvPr>
          <p:cNvCxnSpPr>
            <a:cxnSpLocks/>
            <a:stCxn id="20" idx="2"/>
            <a:endCxn id="12" idx="0"/>
          </p:cNvCxnSpPr>
          <p:nvPr/>
        </p:nvCxnSpPr>
        <p:spPr>
          <a:xfrm>
            <a:off x="6226558" y="1135342"/>
            <a:ext cx="1402590" cy="1447272"/>
          </a:xfrm>
          <a:prstGeom prst="straightConnector1">
            <a:avLst/>
          </a:prstGeom>
          <a:ln w="254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2">
                <a:extLst>
                  <a:ext uri="{FF2B5EF4-FFF2-40B4-BE49-F238E27FC236}">
                    <a16:creationId xmlns:a16="http://schemas.microsoft.com/office/drawing/2014/main" id="{B0CF99D9-0653-4C57-490A-2F9782F301A7}"/>
                  </a:ext>
                </a:extLst>
              </p:cNvPr>
              <p:cNvSpPr txBox="1"/>
              <p:nvPr/>
            </p:nvSpPr>
            <p:spPr>
              <a:xfrm>
                <a:off x="3119610" y="2577411"/>
                <a:ext cx="2352380" cy="1023550"/>
              </a:xfrm>
              <a:prstGeom prst="rect">
                <a:avLst/>
              </a:prstGeom>
              <a:noFill/>
              <a:ln>
                <a:solidFill>
                  <a:srgbClr val="0000FF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GB" sz="2800" b="0" i="1" baseline="3000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fr-FR" sz="2800" b="0" i="1" baseline="3000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𝐿𝑂𝑆𝑆</m:t>
                        </m:r>
                        <m:r>
                          <a:rPr lang="en-GB" sz="2800" b="0" i="1" baseline="3000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eqArr>
                          <m:eqArrPr>
                            <m:ctrlPr>
                              <a:rPr lang="en-GB" sz="28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GB" sz="2800" smtClean="0">
                                <a:solidFill>
                                  <a:srgbClr val="0000FF"/>
                                </a:solidFill>
                              </a:rPr>
                              <m:t>∑</m:t>
                            </m:r>
                            <m:r>
                              <a:rPr lang="en-GB" sz="28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GB" sz="2800" i="1" baseline="3000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m:rPr>
                                <m:sty m:val="p"/>
                              </m:rPr>
                              <a:rPr lang="fr-FR" sz="2800" b="0" i="0" baseline="3000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LOSS</m:t>
                            </m:r>
                            <m:r>
                              <m:rPr>
                                <m:sty m:val="p"/>
                              </m:rPr>
                              <a:rPr lang="en-GB" sz="2800" b="0" i="0" baseline="3000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i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GB" sz="2800" smtClean="0">
                                <a:solidFill>
                                  <a:srgbClr val="0000FF"/>
                                </a:solidFill>
                              </a:rPr>
                              <m:t>      </m:t>
                            </m:r>
                          </m:e>
                        </m:eqArr>
                      </m:den>
                    </m:f>
                  </m:oMath>
                </a14:m>
                <a:r>
                  <a:rPr lang="en-GB" dirty="0">
                    <a:solidFill>
                      <a:srgbClr val="0000FF"/>
                    </a:solidFill>
                  </a:rPr>
                  <a:t> </a:t>
                </a:r>
              </a:p>
              <a:p>
                <a:r>
                  <a:rPr lang="en-GB" sz="900" dirty="0">
                    <a:solidFill>
                      <a:srgbClr val="0000FF"/>
                    </a:solidFill>
                  </a:rPr>
                  <a:t>  </a:t>
                </a:r>
                <a:r>
                  <a:rPr lang="en-GB" sz="900" dirty="0" err="1">
                    <a:solidFill>
                      <a:srgbClr val="0000FF"/>
                    </a:solidFill>
                  </a:rPr>
                  <a:t>i</a:t>
                </a:r>
                <a:r>
                  <a:rPr lang="en-GB" sz="900" dirty="0">
                    <a:solidFill>
                      <a:srgbClr val="0000FF"/>
                    </a:solidFill>
                  </a:rPr>
                  <a:t>ϵ </a:t>
                </a:r>
                <a:r>
                  <a:rPr lang="en-GB" sz="900" dirty="0" err="1">
                    <a:solidFill>
                      <a:srgbClr val="0000FF"/>
                    </a:solidFill>
                  </a:rPr>
                  <a:t>K</a:t>
                </a:r>
                <a:r>
                  <a:rPr lang="en-GB" sz="900" baseline="30000" dirty="0" err="1">
                    <a:solidFill>
                      <a:srgbClr val="0000FF"/>
                    </a:solidFill>
                  </a:rPr>
                  <a:t>v</a:t>
                </a:r>
                <a:r>
                  <a:rPr lang="en-GB" sz="900" baseline="-25000" dirty="0" err="1">
                    <a:solidFill>
                      <a:srgbClr val="0000FF"/>
                    </a:solidFill>
                  </a:rPr>
                  <a:t>j</a:t>
                </a:r>
                <a:r>
                  <a:rPr lang="en-GB" sz="900" dirty="0">
                    <a:solidFill>
                      <a:srgbClr val="0000FF"/>
                    </a:solidFill>
                  </a:rPr>
                  <a:t>, </a:t>
                </a:r>
                <a:r>
                  <a:rPr lang="en-GB" sz="900" dirty="0" err="1">
                    <a:solidFill>
                      <a:srgbClr val="0000FF"/>
                    </a:solidFill>
                  </a:rPr>
                  <a:t>LOSSi</a:t>
                </a:r>
                <a:r>
                  <a:rPr lang="en-GB" sz="900" dirty="0">
                    <a:solidFill>
                      <a:srgbClr val="0000FF"/>
                    </a:solidFill>
                  </a:rPr>
                  <a:t> = computed loss with </a:t>
                </a:r>
                <a:r>
                  <a:rPr lang="en-GB" sz="900" dirty="0" err="1">
                    <a:solidFill>
                      <a:srgbClr val="0000FF"/>
                    </a:solidFill>
                  </a:rPr>
                  <a:t>W</a:t>
                </a:r>
                <a:r>
                  <a:rPr lang="en-GB" sz="900" baseline="30000" dirty="0" err="1">
                    <a:solidFill>
                      <a:srgbClr val="0000FF"/>
                    </a:solidFill>
                  </a:rPr>
                  <a:t>v,i</a:t>
                </a:r>
                <a:endParaRPr lang="en-GB" sz="900" baseline="30000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6" name="TextBox 2">
                <a:extLst>
                  <a:ext uri="{FF2B5EF4-FFF2-40B4-BE49-F238E27FC236}">
                    <a16:creationId xmlns:a16="http://schemas.microsoft.com/office/drawing/2014/main" id="{B0CF99D9-0653-4C57-490A-2F9782F30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610" y="2577411"/>
                <a:ext cx="2352380" cy="1023550"/>
              </a:xfrm>
              <a:prstGeom prst="rect">
                <a:avLst/>
              </a:prstGeom>
              <a:blipFill>
                <a:blip r:embed="rId5"/>
                <a:stretch>
                  <a:fillRect b="-588"/>
                </a:stretch>
              </a:blipFill>
              <a:ln>
                <a:solidFill>
                  <a:srgbClr val="0000FF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4">
            <a:extLst>
              <a:ext uri="{FF2B5EF4-FFF2-40B4-BE49-F238E27FC236}">
                <a16:creationId xmlns:a16="http://schemas.microsoft.com/office/drawing/2014/main" id="{29EAAE29-FEC3-94C1-1A93-E84DD4844D54}"/>
              </a:ext>
            </a:extLst>
          </p:cNvPr>
          <p:cNvSpPr txBox="1"/>
          <p:nvPr/>
        </p:nvSpPr>
        <p:spPr>
          <a:xfrm rot="20748702">
            <a:off x="2283903" y="1600009"/>
            <a:ext cx="1833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rgbClr val="7030A0"/>
                </a:solidFill>
                <a:ea typeface="Calibri"/>
                <a:cs typeface="Calibri"/>
                <a:sym typeface="Calibri"/>
              </a:rPr>
              <a:t>Number of samples</a:t>
            </a:r>
          </a:p>
        </p:txBody>
      </p:sp>
      <p:sp>
        <p:nvSpPr>
          <p:cNvPr id="18" name="TextBox 5">
            <a:extLst>
              <a:ext uri="{FF2B5EF4-FFF2-40B4-BE49-F238E27FC236}">
                <a16:creationId xmlns:a16="http://schemas.microsoft.com/office/drawing/2014/main" id="{58B64FD2-84F5-0810-9565-6E162D235131}"/>
              </a:ext>
            </a:extLst>
          </p:cNvPr>
          <p:cNvSpPr txBox="1"/>
          <p:nvPr/>
        </p:nvSpPr>
        <p:spPr>
          <a:xfrm rot="19278056">
            <a:off x="4599066" y="1661995"/>
            <a:ext cx="11907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rgbClr val="0000FF"/>
                </a:solidFill>
                <a:ea typeface="Calibri"/>
                <a:cs typeface="Calibri"/>
                <a:sym typeface="Calibri"/>
              </a:rPr>
              <a:t>Power Loss</a:t>
            </a:r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47D00501-FC34-53B4-C6C3-A90E97DECCC1}"/>
              </a:ext>
            </a:extLst>
          </p:cNvPr>
          <p:cNvSpPr txBox="1"/>
          <p:nvPr/>
        </p:nvSpPr>
        <p:spPr>
          <a:xfrm rot="3038665">
            <a:off x="6451533" y="1629798"/>
            <a:ext cx="90827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rgbClr val="0070C0"/>
                </a:solidFill>
                <a:ea typeface="Calibri"/>
                <a:cs typeface="Calibri"/>
                <a:sym typeface="Calibri"/>
              </a:rPr>
              <a:t>Min loss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D2486A-5034-CE95-861D-8DFDB18AFBB1}"/>
              </a:ext>
            </a:extLst>
          </p:cNvPr>
          <p:cNvSpPr/>
          <p:nvPr/>
        </p:nvSpPr>
        <p:spPr>
          <a:xfrm>
            <a:off x="5963492" y="769411"/>
            <a:ext cx="526131" cy="36593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GB" dirty="0"/>
          </a:p>
        </p:txBody>
      </p:sp>
      <p:sp>
        <p:nvSpPr>
          <p:cNvPr id="21" name="TextBox 3">
            <a:extLst>
              <a:ext uri="{FF2B5EF4-FFF2-40B4-BE49-F238E27FC236}">
                <a16:creationId xmlns:a16="http://schemas.microsoft.com/office/drawing/2014/main" id="{563E9034-86AA-431D-8910-0997FE6DA7F3}"/>
              </a:ext>
            </a:extLst>
          </p:cNvPr>
          <p:cNvSpPr txBox="1"/>
          <p:nvPr/>
        </p:nvSpPr>
        <p:spPr>
          <a:xfrm>
            <a:off x="175045" y="3452721"/>
            <a:ext cx="2736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7030A0"/>
                </a:solidFill>
              </a:rPr>
              <a:t>Quantitative approach</a:t>
            </a: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C596EAD5-DEF3-EA8D-CC21-E04105CAF78F}"/>
              </a:ext>
            </a:extLst>
          </p:cNvPr>
          <p:cNvSpPr txBox="1"/>
          <p:nvPr/>
        </p:nvSpPr>
        <p:spPr>
          <a:xfrm>
            <a:off x="3328759" y="3808795"/>
            <a:ext cx="2409359" cy="669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00FF"/>
                </a:solidFill>
              </a:rPr>
              <a:t>Approach based on model loss</a:t>
            </a: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8A4B25C6-1AB1-1025-7479-A77ECEE3F224}"/>
              </a:ext>
            </a:extLst>
          </p:cNvPr>
          <p:cNvSpPr txBox="1"/>
          <p:nvPr/>
        </p:nvSpPr>
        <p:spPr>
          <a:xfrm>
            <a:off x="6256960" y="3808795"/>
            <a:ext cx="2964157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0070C0"/>
                </a:solidFill>
              </a:rPr>
              <a:t>Approach based on the minimal model loss</a:t>
            </a:r>
          </a:p>
        </p:txBody>
      </p:sp>
      <p:sp>
        <p:nvSpPr>
          <p:cNvPr id="24" name="TextBox 12">
            <a:extLst>
              <a:ext uri="{FF2B5EF4-FFF2-40B4-BE49-F238E27FC236}">
                <a16:creationId xmlns:a16="http://schemas.microsoft.com/office/drawing/2014/main" id="{222BAFEE-24BB-18D6-9226-4C8691319F47}"/>
              </a:ext>
            </a:extLst>
          </p:cNvPr>
          <p:cNvSpPr txBox="1"/>
          <p:nvPr/>
        </p:nvSpPr>
        <p:spPr>
          <a:xfrm>
            <a:off x="117651" y="4137304"/>
            <a:ext cx="273679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rgbClr val="7030A0"/>
                </a:solidFill>
              </a:rPr>
              <a:t>a model which contains more samples in training data should be more accurate.</a:t>
            </a:r>
          </a:p>
        </p:txBody>
      </p:sp>
      <p:sp>
        <p:nvSpPr>
          <p:cNvPr id="25" name="TextBox 15">
            <a:extLst>
              <a:ext uri="{FF2B5EF4-FFF2-40B4-BE49-F238E27FC236}">
                <a16:creationId xmlns:a16="http://schemas.microsoft.com/office/drawing/2014/main" id="{2A9A6F09-DBBC-171F-5686-7B0ACCF85682}"/>
              </a:ext>
            </a:extLst>
          </p:cNvPr>
          <p:cNvSpPr txBox="1"/>
          <p:nvPr/>
        </p:nvSpPr>
        <p:spPr>
          <a:xfrm>
            <a:off x="3001098" y="4631663"/>
            <a:ext cx="289910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rgbClr val="0000FF"/>
                </a:solidFill>
              </a:rPr>
              <a:t>how the node model prediction is similar to the validation values (use the validation data set).</a:t>
            </a:r>
          </a:p>
        </p:txBody>
      </p:sp>
      <p:sp>
        <p:nvSpPr>
          <p:cNvPr id="26" name="TextBox 17">
            <a:extLst>
              <a:ext uri="{FF2B5EF4-FFF2-40B4-BE49-F238E27FC236}">
                <a16:creationId xmlns:a16="http://schemas.microsoft.com/office/drawing/2014/main" id="{9000EED8-6870-A228-5CA6-5B3EE4142785}"/>
              </a:ext>
            </a:extLst>
          </p:cNvPr>
          <p:cNvSpPr txBox="1"/>
          <p:nvPr/>
        </p:nvSpPr>
        <p:spPr>
          <a:xfrm>
            <a:off x="6291795" y="4614639"/>
            <a:ext cx="2964157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rgbClr val="0070C0"/>
                </a:solidFill>
              </a:rPr>
              <a:t>the metamodel composed with the different received models does not perform that the single model that minimises the loss value.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F355D8AB-4E63-C37C-AA17-72759338D66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759" y="214779"/>
            <a:ext cx="995741" cy="408091"/>
          </a:xfrm>
          <a:prstGeom prst="rect">
            <a:avLst/>
          </a:prstGeom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E3C7DEC-1960-6BD0-72E8-71D18E7E7E52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6293854" y="1158943"/>
            <a:ext cx="4276289" cy="1167910"/>
          </a:xfrm>
          <a:prstGeom prst="straightConnector1">
            <a:avLst/>
          </a:prstGeom>
          <a:ln w="25400">
            <a:solidFill>
              <a:srgbClr val="30883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6">
            <a:extLst>
              <a:ext uri="{FF2B5EF4-FFF2-40B4-BE49-F238E27FC236}">
                <a16:creationId xmlns:a16="http://schemas.microsoft.com/office/drawing/2014/main" id="{DF56531A-7E1D-0075-DB3B-7EF428B3FD40}"/>
              </a:ext>
            </a:extLst>
          </p:cNvPr>
          <p:cNvSpPr txBox="1"/>
          <p:nvPr/>
        </p:nvSpPr>
        <p:spPr>
          <a:xfrm rot="841210">
            <a:off x="7502416" y="1393661"/>
            <a:ext cx="1309800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rgbClr val="308834"/>
                </a:solidFill>
                <a:ea typeface="Calibri"/>
                <a:cs typeface="Calibri"/>
                <a:sym typeface="Calibri"/>
              </a:rPr>
              <a:t>Power profile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2">
                <a:extLst>
                  <a:ext uri="{FF2B5EF4-FFF2-40B4-BE49-F238E27FC236}">
                    <a16:creationId xmlns:a16="http://schemas.microsoft.com/office/drawing/2014/main" id="{4806C606-08DB-68A8-BFAB-B2A93CF86079}"/>
                  </a:ext>
                </a:extLst>
              </p:cNvPr>
              <p:cNvSpPr txBox="1"/>
              <p:nvPr/>
            </p:nvSpPr>
            <p:spPr>
              <a:xfrm>
                <a:off x="9393953" y="2326853"/>
                <a:ext cx="2352380" cy="1151021"/>
              </a:xfrm>
              <a:prstGeom prst="rect">
                <a:avLst/>
              </a:prstGeom>
              <a:noFill/>
              <a:ln>
                <a:solidFill>
                  <a:schemeClr val="accent6"/>
                </a:solidFill>
              </a:ln>
            </p:spPr>
            <p:txBody>
              <a:bodyPr wrap="square">
                <a:spAutoFit/>
              </a:bodyPr>
              <a:lstStyle>
                <a:defPPr>
                  <a:defRPr lang="fr-FR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280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lang="en-GB" sz="2800" b="0" i="1" baseline="3000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GB" sz="2800" b="0" i="1" baseline="30000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𝐷𝐼𝑆𝑇𝑘</m:t>
                        </m:r>
                      </m:num>
                      <m:den>
                        <m:eqArr>
                          <m:eqArrPr>
                            <m:ctrlPr>
                              <a:rPr lang="en-GB" sz="28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nor/>
                              </m:rPr>
                              <a:rPr lang="en-GB" sz="2800" smtClean="0">
                                <a:solidFill>
                                  <a:schemeClr val="accent6"/>
                                </a:solidFill>
                              </a:rPr>
                              <m:t>∑</m:t>
                            </m:r>
                            <m:r>
                              <a:rPr lang="en-GB" sz="280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10</m:t>
                            </m:r>
                            <m:r>
                              <a:rPr lang="en-GB" sz="2800" i="1" baseline="3000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m:rPr>
                                <m:sty m:val="p"/>
                              </m:rPr>
                              <a:rPr lang="en-GB" sz="2800" b="0" i="0" baseline="30000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DISTi</m:t>
                            </m:r>
                          </m:e>
                          <m:e>
                            <m:r>
                              <m:rPr>
                                <m:nor/>
                              </m:rPr>
                              <a:rPr lang="en-GB" sz="2800" smtClean="0">
                                <a:solidFill>
                                  <a:schemeClr val="accent6"/>
                                </a:solidFill>
                              </a:rPr>
                              <m:t>      </m:t>
                            </m:r>
                          </m:e>
                        </m:eqArr>
                      </m:den>
                    </m:f>
                  </m:oMath>
                </a14:m>
                <a:r>
                  <a:rPr lang="en-GB" dirty="0">
                    <a:solidFill>
                      <a:schemeClr val="accent6"/>
                    </a:solidFill>
                  </a:rPr>
                  <a:t> </a:t>
                </a:r>
              </a:p>
              <a:p>
                <a:r>
                  <a:rPr lang="en-GB" sz="900" dirty="0">
                    <a:solidFill>
                      <a:schemeClr val="accent6"/>
                    </a:solidFill>
                  </a:rPr>
                  <a:t>  </a:t>
                </a:r>
                <a:r>
                  <a:rPr lang="en-GB" sz="900" dirty="0" err="1">
                    <a:solidFill>
                      <a:schemeClr val="accent6"/>
                    </a:solidFill>
                  </a:rPr>
                  <a:t>i</a:t>
                </a:r>
                <a:r>
                  <a:rPr lang="en-GB" sz="900" dirty="0">
                    <a:solidFill>
                      <a:schemeClr val="accent6"/>
                    </a:solidFill>
                  </a:rPr>
                  <a:t>ϵ </a:t>
                </a:r>
                <a:r>
                  <a:rPr lang="en-GB" sz="900" dirty="0" err="1">
                    <a:solidFill>
                      <a:schemeClr val="accent6"/>
                    </a:solidFill>
                  </a:rPr>
                  <a:t>K</a:t>
                </a:r>
                <a:r>
                  <a:rPr lang="en-GB" sz="900" baseline="30000" dirty="0" err="1">
                    <a:solidFill>
                      <a:schemeClr val="accent6"/>
                    </a:solidFill>
                  </a:rPr>
                  <a:t>v</a:t>
                </a:r>
                <a:r>
                  <a:rPr lang="en-GB" sz="900" baseline="-25000" dirty="0" err="1">
                    <a:solidFill>
                      <a:schemeClr val="accent6"/>
                    </a:solidFill>
                  </a:rPr>
                  <a:t>j</a:t>
                </a:r>
                <a:r>
                  <a:rPr lang="en-GB" sz="900" dirty="0">
                    <a:solidFill>
                      <a:schemeClr val="accent6"/>
                    </a:solidFill>
                  </a:rPr>
                  <a:t>, DIST = computed profile distance with </a:t>
                </a:r>
                <a:r>
                  <a:rPr lang="en-GB" sz="900" dirty="0" err="1">
                    <a:solidFill>
                      <a:schemeClr val="accent6"/>
                    </a:solidFill>
                  </a:rPr>
                  <a:t>GED</a:t>
                </a:r>
                <a:r>
                  <a:rPr lang="en-GB" sz="900" baseline="30000" dirty="0" err="1">
                    <a:solidFill>
                      <a:schemeClr val="accent6"/>
                    </a:solidFill>
                  </a:rPr>
                  <a:t>i</a:t>
                </a:r>
                <a:endParaRPr lang="en-GB" sz="900" baseline="300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0" name="TextBox 2">
                <a:extLst>
                  <a:ext uri="{FF2B5EF4-FFF2-40B4-BE49-F238E27FC236}">
                    <a16:creationId xmlns:a16="http://schemas.microsoft.com/office/drawing/2014/main" id="{4806C606-08DB-68A8-BFAB-B2A93CF860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953" y="2326853"/>
                <a:ext cx="2352380" cy="1151021"/>
              </a:xfrm>
              <a:prstGeom prst="rect">
                <a:avLst/>
              </a:prstGeom>
              <a:blipFill>
                <a:blip r:embed="rId7"/>
                <a:stretch>
                  <a:fillRect b="-1571"/>
                </a:stretch>
              </a:blipFill>
              <a:ln>
                <a:solidFill>
                  <a:schemeClr val="accent6"/>
                </a:solidFill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9">
            <a:extLst>
              <a:ext uri="{FF2B5EF4-FFF2-40B4-BE49-F238E27FC236}">
                <a16:creationId xmlns:a16="http://schemas.microsoft.com/office/drawing/2014/main" id="{D2DA87F8-9D25-131F-7D36-368AB19E9EEC}"/>
              </a:ext>
            </a:extLst>
          </p:cNvPr>
          <p:cNvSpPr txBox="1"/>
          <p:nvPr/>
        </p:nvSpPr>
        <p:spPr>
          <a:xfrm>
            <a:off x="9255952" y="3637387"/>
            <a:ext cx="2736796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solidFill>
                  <a:srgbClr val="308834"/>
                </a:solidFill>
              </a:rPr>
              <a:t>Approach based on the power profile similarities</a:t>
            </a:r>
          </a:p>
        </p:txBody>
      </p:sp>
      <p:sp>
        <p:nvSpPr>
          <p:cNvPr id="42" name="TextBox 17">
            <a:extLst>
              <a:ext uri="{FF2B5EF4-FFF2-40B4-BE49-F238E27FC236}">
                <a16:creationId xmlns:a16="http://schemas.microsoft.com/office/drawing/2014/main" id="{CAA21370-7496-952D-CAF9-C543172B6A52}"/>
              </a:ext>
            </a:extLst>
          </p:cNvPr>
          <p:cNvSpPr txBox="1"/>
          <p:nvPr/>
        </p:nvSpPr>
        <p:spPr>
          <a:xfrm>
            <a:off x="9586816" y="4398914"/>
            <a:ext cx="2333640" cy="95410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defPPr>
              <a:defRPr lang="fr-F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400" dirty="0">
                <a:solidFill>
                  <a:schemeClr val="accent6"/>
                </a:solidFill>
              </a:rPr>
              <a:t>a model from a node which contains a more similar power profile should be more accurate.</a:t>
            </a:r>
          </a:p>
        </p:txBody>
      </p:sp>
      <p:sp>
        <p:nvSpPr>
          <p:cNvPr id="44" name="Google Shape;140;g24e9f82cf36_0_16">
            <a:extLst>
              <a:ext uri="{FF2B5EF4-FFF2-40B4-BE49-F238E27FC236}">
                <a16:creationId xmlns:a16="http://schemas.microsoft.com/office/drawing/2014/main" id="{E7757285-2FBC-6D14-7DA0-85571BB9DC9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800" smtClean="0">
                <a:latin typeface="+mn-lt"/>
              </a:rPr>
              <a:t>7</a:t>
            </a:fld>
            <a:endParaRPr lang="en-GB" sz="800" dirty="0">
              <a:latin typeface="+mn-lt"/>
            </a:endParaRPr>
          </a:p>
        </p:txBody>
      </p:sp>
      <p:pic>
        <p:nvPicPr>
          <p:cNvPr id="46" name="Google Shape;175;p22">
            <a:extLst>
              <a:ext uri="{FF2B5EF4-FFF2-40B4-BE49-F238E27FC236}">
                <a16:creationId xmlns:a16="http://schemas.microsoft.com/office/drawing/2014/main" id="{A608C942-D1E3-6EDD-10D9-73CA2ECCEFFE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1475720" y="147913"/>
            <a:ext cx="436749" cy="44295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90820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"/>
          <p:cNvSpPr txBox="1">
            <a:spLocks noGrp="1"/>
          </p:cNvSpPr>
          <p:nvPr>
            <p:ph type="title"/>
          </p:nvPr>
        </p:nvSpPr>
        <p:spPr>
          <a:xfrm>
            <a:off x="1345623" y="250157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GB" sz="2400" b="1" dirty="0">
                <a:latin typeface="Arial"/>
                <a:ea typeface="Arial"/>
                <a:cs typeface="Arial"/>
                <a:sym typeface="Arial"/>
              </a:rPr>
              <a:t>Gossip Federated Learning : experimentation</a:t>
            </a:r>
            <a:endParaRPr lang="en-GB" sz="2400" b="1" dirty="0"/>
          </a:p>
        </p:txBody>
      </p:sp>
      <p:sp>
        <p:nvSpPr>
          <p:cNvPr id="9" name="Google Shape;124;p3">
            <a:extLst>
              <a:ext uri="{FF2B5EF4-FFF2-40B4-BE49-F238E27FC236}">
                <a16:creationId xmlns:a16="http://schemas.microsoft.com/office/drawing/2014/main" id="{45506C0E-3412-ED71-397A-58E7217391B3}"/>
              </a:ext>
            </a:extLst>
          </p:cNvPr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0" i="0" u="none" strike="noStrike" cap="none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75;p22">
            <a:extLst>
              <a:ext uri="{FF2B5EF4-FFF2-40B4-BE49-F238E27FC236}">
                <a16:creationId xmlns:a16="http://schemas.microsoft.com/office/drawing/2014/main" id="{8E0698ED-F4A1-E559-FF95-0EF4BCBFBF5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5720" y="147913"/>
            <a:ext cx="436749" cy="44295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6" name="Chart 45">
            <a:extLst>
              <a:ext uri="{FF2B5EF4-FFF2-40B4-BE49-F238E27FC236}">
                <a16:creationId xmlns:a16="http://schemas.microsoft.com/office/drawing/2014/main" id="{C99C4BFC-2F88-4DB3-8167-D164B53A31E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99163759"/>
              </p:ext>
            </p:extLst>
          </p:nvPr>
        </p:nvGraphicFramePr>
        <p:xfrm>
          <a:off x="1214121" y="3429000"/>
          <a:ext cx="5353866" cy="2804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4" name="Google Shape;136;g24e9f82cf36_0_16">
            <a:extLst>
              <a:ext uri="{FF2B5EF4-FFF2-40B4-BE49-F238E27FC236}">
                <a16:creationId xmlns:a16="http://schemas.microsoft.com/office/drawing/2014/main" id="{8F2195D0-BC22-0A51-E9C2-8BC0B26B05CB}"/>
              </a:ext>
            </a:extLst>
          </p:cNvPr>
          <p:cNvSpPr txBox="1"/>
          <p:nvPr/>
        </p:nvSpPr>
        <p:spPr>
          <a:xfrm>
            <a:off x="819096" y="946129"/>
            <a:ext cx="651457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800" dirty="0"/>
              <a:t>Model applied on single GEDs and GEDs clusters</a:t>
            </a:r>
          </a:p>
        </p:txBody>
      </p:sp>
      <p:sp>
        <p:nvSpPr>
          <p:cNvPr id="2" name="Google Shape;136;g24e9f82cf36_0_16">
            <a:extLst>
              <a:ext uri="{FF2B5EF4-FFF2-40B4-BE49-F238E27FC236}">
                <a16:creationId xmlns:a16="http://schemas.microsoft.com/office/drawing/2014/main" id="{1CA496B8-93D0-D5E8-403A-321BD920D180}"/>
              </a:ext>
            </a:extLst>
          </p:cNvPr>
          <p:cNvSpPr txBox="1"/>
          <p:nvPr/>
        </p:nvSpPr>
        <p:spPr>
          <a:xfrm>
            <a:off x="806975" y="1384970"/>
            <a:ext cx="651457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800" dirty="0"/>
              <a:t>Experimentations with Markov chains and LSTM models</a:t>
            </a:r>
          </a:p>
        </p:txBody>
      </p:sp>
      <p:sp>
        <p:nvSpPr>
          <p:cNvPr id="3" name="Google Shape;136;g24e9f82cf36_0_16">
            <a:extLst>
              <a:ext uri="{FF2B5EF4-FFF2-40B4-BE49-F238E27FC236}">
                <a16:creationId xmlns:a16="http://schemas.microsoft.com/office/drawing/2014/main" id="{93EA6E25-9C42-C3DB-4CA2-EBD58B87046E}"/>
              </a:ext>
            </a:extLst>
          </p:cNvPr>
          <p:cNvSpPr txBox="1"/>
          <p:nvPr/>
        </p:nvSpPr>
        <p:spPr>
          <a:xfrm>
            <a:off x="806975" y="1805141"/>
            <a:ext cx="6514577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800" dirty="0"/>
              <a:t>Use of topologies with 2 and 4 GEDs</a:t>
            </a:r>
          </a:p>
        </p:txBody>
      </p:sp>
      <p:sp>
        <p:nvSpPr>
          <p:cNvPr id="4" name="Google Shape;136;g24e9f82cf36_0_16">
            <a:extLst>
              <a:ext uri="{FF2B5EF4-FFF2-40B4-BE49-F238E27FC236}">
                <a16:creationId xmlns:a16="http://schemas.microsoft.com/office/drawing/2014/main" id="{143A0109-1315-20EF-DD3F-22956553AE8D}"/>
              </a:ext>
            </a:extLst>
          </p:cNvPr>
          <p:cNvSpPr txBox="1"/>
          <p:nvPr/>
        </p:nvSpPr>
        <p:spPr>
          <a:xfrm>
            <a:off x="806974" y="2294730"/>
            <a:ext cx="626808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800" dirty="0"/>
              <a:t>Comparison of 4 different aggregators : sampling number, power loss, min loss, GED power profile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0785C2D-29D1-4E7E-955F-482C07CD48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2408968"/>
              </p:ext>
            </p:extLst>
          </p:nvPr>
        </p:nvGraphicFramePr>
        <p:xfrm>
          <a:off x="7167418" y="827828"/>
          <a:ext cx="4217606" cy="289776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9F69F46F-C5FC-464B-B399-C72BB1DA532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3419326"/>
              </p:ext>
            </p:extLst>
          </p:nvPr>
        </p:nvGraphicFramePr>
        <p:xfrm>
          <a:off x="7167418" y="3725597"/>
          <a:ext cx="4622933" cy="29844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5" name="Google Shape;140;g24e9f82cf36_0_16">
            <a:extLst>
              <a:ext uri="{FF2B5EF4-FFF2-40B4-BE49-F238E27FC236}">
                <a16:creationId xmlns:a16="http://schemas.microsoft.com/office/drawing/2014/main" id="{7D6FAB60-146B-E0EE-1D17-2C743862436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800" smtClean="0"/>
              <a:t>8</a:t>
            </a:fld>
            <a:endParaRPr lang="en-GB" sz="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288157-785D-0DB5-867A-41E391AB5FF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59" y="214779"/>
            <a:ext cx="995741" cy="40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640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  <p:bldP spid="2" grpId="0"/>
      <p:bldP spid="3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98;p1">
            <a:extLst>
              <a:ext uri="{FF2B5EF4-FFF2-40B4-BE49-F238E27FC236}">
                <a16:creationId xmlns:a16="http://schemas.microsoft.com/office/drawing/2014/main" id="{6112DF98-2A94-DB6A-3C5F-D96943CBA58B}"/>
              </a:ext>
            </a:extLst>
          </p:cNvPr>
          <p:cNvSpPr/>
          <p:nvPr/>
        </p:nvSpPr>
        <p:spPr>
          <a:xfrm>
            <a:off x="1239783" y="3514439"/>
            <a:ext cx="7260827" cy="3199077"/>
          </a:xfrm>
          <a:prstGeom prst="roundRect">
            <a:avLst>
              <a:gd name="adj" fmla="val 16667"/>
            </a:avLst>
          </a:prstGeom>
          <a:solidFill>
            <a:srgbClr val="FF7465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98;p1">
            <a:extLst>
              <a:ext uri="{FF2B5EF4-FFF2-40B4-BE49-F238E27FC236}">
                <a16:creationId xmlns:a16="http://schemas.microsoft.com/office/drawing/2014/main" id="{E6853003-3B27-F869-3730-0630EE13DC11}"/>
              </a:ext>
            </a:extLst>
          </p:cNvPr>
          <p:cNvSpPr/>
          <p:nvPr/>
        </p:nvSpPr>
        <p:spPr>
          <a:xfrm>
            <a:off x="7788252" y="875154"/>
            <a:ext cx="3146615" cy="1630826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" name="Google Shape;98;p1">
            <a:extLst>
              <a:ext uri="{FF2B5EF4-FFF2-40B4-BE49-F238E27FC236}">
                <a16:creationId xmlns:a16="http://schemas.microsoft.com/office/drawing/2014/main" id="{2CFEB346-0BF8-5E27-19A7-15D6AF9C07D5}"/>
              </a:ext>
            </a:extLst>
          </p:cNvPr>
          <p:cNvSpPr/>
          <p:nvPr/>
        </p:nvSpPr>
        <p:spPr>
          <a:xfrm>
            <a:off x="4106439" y="875154"/>
            <a:ext cx="3146615" cy="163082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Google Shape;98;p1">
            <a:extLst>
              <a:ext uri="{FF2B5EF4-FFF2-40B4-BE49-F238E27FC236}">
                <a16:creationId xmlns:a16="http://schemas.microsoft.com/office/drawing/2014/main" id="{AD2373D6-22C0-08FB-E612-25A132B05739}"/>
              </a:ext>
            </a:extLst>
          </p:cNvPr>
          <p:cNvSpPr/>
          <p:nvPr/>
        </p:nvSpPr>
        <p:spPr>
          <a:xfrm>
            <a:off x="687274" y="877881"/>
            <a:ext cx="3146615" cy="1630826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rgbClr val="78787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>
            <a:spLocks noGrp="1"/>
          </p:cNvSpPr>
          <p:nvPr>
            <p:ph type="title"/>
          </p:nvPr>
        </p:nvSpPr>
        <p:spPr>
          <a:xfrm>
            <a:off x="1345623" y="250157"/>
            <a:ext cx="10444728" cy="442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100000"/>
            </a:pPr>
            <a:r>
              <a:rPr lang="en-GB" sz="2400" b="1" dirty="0">
                <a:latin typeface="Arial"/>
                <a:ea typeface="Arial"/>
                <a:cs typeface="Arial"/>
                <a:sym typeface="Arial"/>
              </a:rPr>
              <a:t>Gossip-Based Ensemble Learning with </a:t>
            </a:r>
            <a:r>
              <a:rPr lang="en-GB" sz="24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coordination platform</a:t>
            </a:r>
            <a:r>
              <a:rPr lang="en-GB" sz="2400" b="1" dirty="0">
                <a:latin typeface="Arial"/>
                <a:ea typeface="Arial"/>
                <a:cs typeface="Arial"/>
                <a:sym typeface="Arial"/>
              </a:rPr>
              <a:t> </a:t>
            </a:r>
            <a:endParaRPr lang="en-GB" sz="2400" b="1" dirty="0"/>
          </a:p>
        </p:txBody>
      </p:sp>
      <p:sp>
        <p:nvSpPr>
          <p:cNvPr id="9" name="Google Shape;124;p3">
            <a:extLst>
              <a:ext uri="{FF2B5EF4-FFF2-40B4-BE49-F238E27FC236}">
                <a16:creationId xmlns:a16="http://schemas.microsoft.com/office/drawing/2014/main" id="{45506C0E-3412-ED71-397A-58E7217391B3}"/>
              </a:ext>
            </a:extLst>
          </p:cNvPr>
          <p:cNvSpPr/>
          <p:nvPr/>
        </p:nvSpPr>
        <p:spPr>
          <a:xfrm>
            <a:off x="1171500" y="111925"/>
            <a:ext cx="10792974" cy="613659"/>
          </a:xfrm>
          <a:prstGeom prst="rect">
            <a:avLst/>
          </a:prstGeom>
          <a:noFill/>
          <a:ln w="2540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GB" sz="1800" b="0" i="0" u="none" strike="noStrike" cap="none" dirty="0">
              <a:solidFill>
                <a:schemeClr val="lt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" name="Google Shape;175;p22">
            <a:extLst>
              <a:ext uri="{FF2B5EF4-FFF2-40B4-BE49-F238E27FC236}">
                <a16:creationId xmlns:a16="http://schemas.microsoft.com/office/drawing/2014/main" id="{8E0698ED-F4A1-E559-FF95-0EF4BCBFBF5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75720" y="147913"/>
            <a:ext cx="436749" cy="442951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136;g24e9f82cf36_0_16">
            <a:extLst>
              <a:ext uri="{FF2B5EF4-FFF2-40B4-BE49-F238E27FC236}">
                <a16:creationId xmlns:a16="http://schemas.microsoft.com/office/drawing/2014/main" id="{D7C73F20-C0FB-5826-9297-431B809D7247}"/>
              </a:ext>
            </a:extLst>
          </p:cNvPr>
          <p:cNvSpPr txBox="1"/>
          <p:nvPr/>
        </p:nvSpPr>
        <p:spPr>
          <a:xfrm>
            <a:off x="8468309" y="4790833"/>
            <a:ext cx="388965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800" dirty="0"/>
              <a:t>GEDs can have </a:t>
            </a:r>
            <a:r>
              <a:rPr lang="en-GB" sz="1800" b="1" dirty="0">
                <a:solidFill>
                  <a:srgbClr val="FF0000"/>
                </a:solidFill>
              </a:rPr>
              <a:t>different</a:t>
            </a:r>
            <a:r>
              <a:rPr lang="en-GB" sz="1800" dirty="0"/>
              <a:t> learning model type.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3F72B29-3AB0-A942-B3C1-78A2D555C472}"/>
              </a:ext>
            </a:extLst>
          </p:cNvPr>
          <p:cNvSpPr/>
          <p:nvPr/>
        </p:nvSpPr>
        <p:spPr>
          <a:xfrm>
            <a:off x="1108641" y="986330"/>
            <a:ext cx="2521596" cy="57438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GED-1 Learning</a:t>
            </a:r>
          </a:p>
          <a:p>
            <a:r>
              <a:rPr lang="en-GB" sz="11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CFDF7A4-4C95-EDA4-348E-220EFD505FC7}"/>
              </a:ext>
            </a:extLst>
          </p:cNvPr>
          <p:cNvSpPr/>
          <p:nvPr/>
        </p:nvSpPr>
        <p:spPr>
          <a:xfrm>
            <a:off x="1554382" y="1911712"/>
            <a:ext cx="1391987" cy="28166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GED-1 Prediction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1BFCCE68-4C9A-CAFF-5099-D241E40A766F}"/>
              </a:ext>
            </a:extLst>
          </p:cNvPr>
          <p:cNvSpPr/>
          <p:nvPr/>
        </p:nvSpPr>
        <p:spPr>
          <a:xfrm>
            <a:off x="4826199" y="1891433"/>
            <a:ext cx="1391987" cy="298977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GED-2 Prediction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A068AA31-3930-C58A-446F-01AA7C350E39}"/>
              </a:ext>
            </a:extLst>
          </p:cNvPr>
          <p:cNvSpPr/>
          <p:nvPr/>
        </p:nvSpPr>
        <p:spPr>
          <a:xfrm>
            <a:off x="8315630" y="1938985"/>
            <a:ext cx="1391987" cy="251426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bg1"/>
                </a:solidFill>
              </a:rPr>
              <a:t>GED-n Prediction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8BF92F64-C538-75AB-3524-4210BFFCF193}"/>
              </a:ext>
            </a:extLst>
          </p:cNvPr>
          <p:cNvSpPr/>
          <p:nvPr/>
        </p:nvSpPr>
        <p:spPr>
          <a:xfrm>
            <a:off x="1651819" y="3692401"/>
            <a:ext cx="5900458" cy="2179269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78A77DD3-43D7-09BD-3851-7E8BED05760C}"/>
              </a:ext>
            </a:extLst>
          </p:cNvPr>
          <p:cNvSpPr/>
          <p:nvPr/>
        </p:nvSpPr>
        <p:spPr>
          <a:xfrm>
            <a:off x="3229199" y="3995832"/>
            <a:ext cx="4057201" cy="1211847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  <a:p>
            <a:pPr algn="ctr"/>
            <a:endParaRPr lang="en-GB" sz="2381" dirty="0">
              <a:solidFill>
                <a:schemeClr val="tx1"/>
              </a:solidFill>
            </a:endParaRPr>
          </a:p>
        </p:txBody>
      </p:sp>
      <p:sp>
        <p:nvSpPr>
          <p:cNvPr id="131" name="ZoneTexte 21">
            <a:extLst>
              <a:ext uri="{FF2B5EF4-FFF2-40B4-BE49-F238E27FC236}">
                <a16:creationId xmlns:a16="http://schemas.microsoft.com/office/drawing/2014/main" id="{BAA7F927-0DDC-132C-A719-CC3907A50575}"/>
              </a:ext>
            </a:extLst>
          </p:cNvPr>
          <p:cNvSpPr txBox="1"/>
          <p:nvPr/>
        </p:nvSpPr>
        <p:spPr>
          <a:xfrm>
            <a:off x="4777227" y="5398511"/>
            <a:ext cx="2619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b="1" dirty="0"/>
              <a:t>Coordination platform</a:t>
            </a:r>
          </a:p>
        </p:txBody>
      </p:sp>
      <p:sp>
        <p:nvSpPr>
          <p:cNvPr id="135" name="Google Shape;213;p7">
            <a:extLst>
              <a:ext uri="{FF2B5EF4-FFF2-40B4-BE49-F238E27FC236}">
                <a16:creationId xmlns:a16="http://schemas.microsoft.com/office/drawing/2014/main" id="{D92F92FD-2956-C76B-2141-A32AA3815AEB}"/>
              </a:ext>
            </a:extLst>
          </p:cNvPr>
          <p:cNvSpPr/>
          <p:nvPr/>
        </p:nvSpPr>
        <p:spPr>
          <a:xfrm>
            <a:off x="4180599" y="4064015"/>
            <a:ext cx="796759" cy="261259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GED-1 Prediction</a:t>
            </a:r>
          </a:p>
        </p:txBody>
      </p:sp>
      <p:sp>
        <p:nvSpPr>
          <p:cNvPr id="136" name="Google Shape;213;p7">
            <a:extLst>
              <a:ext uri="{FF2B5EF4-FFF2-40B4-BE49-F238E27FC236}">
                <a16:creationId xmlns:a16="http://schemas.microsoft.com/office/drawing/2014/main" id="{DB2238D9-3DFB-8863-A409-173E5B661BF5}"/>
              </a:ext>
            </a:extLst>
          </p:cNvPr>
          <p:cNvSpPr/>
          <p:nvPr/>
        </p:nvSpPr>
        <p:spPr>
          <a:xfrm>
            <a:off x="5032171" y="4076934"/>
            <a:ext cx="696446" cy="23541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GED-2 Prediction</a:t>
            </a:r>
          </a:p>
        </p:txBody>
      </p:sp>
      <p:sp>
        <p:nvSpPr>
          <p:cNvPr id="137" name="Google Shape;213;p7">
            <a:extLst>
              <a:ext uri="{FF2B5EF4-FFF2-40B4-BE49-F238E27FC236}">
                <a16:creationId xmlns:a16="http://schemas.microsoft.com/office/drawing/2014/main" id="{99361CFB-1457-6474-FDCD-C357838A7A48}"/>
              </a:ext>
            </a:extLst>
          </p:cNvPr>
          <p:cNvSpPr/>
          <p:nvPr/>
        </p:nvSpPr>
        <p:spPr>
          <a:xfrm>
            <a:off x="5835821" y="4076934"/>
            <a:ext cx="696447" cy="235419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800" dirty="0">
                <a:solidFill>
                  <a:schemeClr val="bg1"/>
                </a:solidFill>
              </a:rPr>
              <a:t>GED-n Prediction</a:t>
            </a:r>
          </a:p>
        </p:txBody>
      </p:sp>
      <p:sp>
        <p:nvSpPr>
          <p:cNvPr id="138" name="Google Shape;213;p7">
            <a:extLst>
              <a:ext uri="{FF2B5EF4-FFF2-40B4-BE49-F238E27FC236}">
                <a16:creationId xmlns:a16="http://schemas.microsoft.com/office/drawing/2014/main" id="{772459F5-3A3F-DC38-C8CE-FE4ADF324EBB}"/>
              </a:ext>
            </a:extLst>
          </p:cNvPr>
          <p:cNvSpPr/>
          <p:nvPr/>
        </p:nvSpPr>
        <p:spPr>
          <a:xfrm>
            <a:off x="3310848" y="4070481"/>
            <a:ext cx="796759" cy="249380"/>
          </a:xfrm>
          <a:prstGeom prst="roundRect">
            <a:avLst>
              <a:gd name="adj" fmla="val 16667"/>
            </a:avLst>
          </a:prstGeom>
          <a:solidFill>
            <a:srgbClr val="FF818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GED-k Prediction</a:t>
            </a:r>
          </a:p>
        </p:txBody>
      </p:sp>
      <p:sp>
        <p:nvSpPr>
          <p:cNvPr id="139" name="Right Brace 138">
            <a:extLst>
              <a:ext uri="{FF2B5EF4-FFF2-40B4-BE49-F238E27FC236}">
                <a16:creationId xmlns:a16="http://schemas.microsoft.com/office/drawing/2014/main" id="{375F9F76-5EC7-22C3-DDD2-E622A91BC1B5}"/>
              </a:ext>
            </a:extLst>
          </p:cNvPr>
          <p:cNvSpPr/>
          <p:nvPr/>
        </p:nvSpPr>
        <p:spPr>
          <a:xfrm rot="5400000">
            <a:off x="5024698" y="3112615"/>
            <a:ext cx="98376" cy="2577628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FA285E2-3FE9-176F-32FC-A1132AF04A85}"/>
              </a:ext>
            </a:extLst>
          </p:cNvPr>
          <p:cNvSpPr txBox="1"/>
          <p:nvPr/>
        </p:nvSpPr>
        <p:spPr>
          <a:xfrm>
            <a:off x="1269371" y="3122366"/>
            <a:ext cx="14767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b="1" dirty="0">
                <a:solidFill>
                  <a:srgbClr val="FF0000"/>
                </a:solidFill>
                <a:cs typeface="Arial" panose="020B0604020202020204" pitchFamily="34" charset="0"/>
              </a:rPr>
              <a:t>GED k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DBF2F29-B2C5-17D9-DD29-D58C5E91D8AF}"/>
              </a:ext>
            </a:extLst>
          </p:cNvPr>
          <p:cNvSpPr/>
          <p:nvPr/>
        </p:nvSpPr>
        <p:spPr>
          <a:xfrm>
            <a:off x="3230651" y="5359976"/>
            <a:ext cx="1435834" cy="3834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144" name="Arrow: Bent 143">
            <a:extLst>
              <a:ext uri="{FF2B5EF4-FFF2-40B4-BE49-F238E27FC236}">
                <a16:creationId xmlns:a16="http://schemas.microsoft.com/office/drawing/2014/main" id="{72B5F05C-7A10-971E-09D8-02977D3091C0}"/>
              </a:ext>
            </a:extLst>
          </p:cNvPr>
          <p:cNvSpPr/>
          <p:nvPr/>
        </p:nvSpPr>
        <p:spPr>
          <a:xfrm flipH="1" flipV="1">
            <a:off x="4139027" y="4733311"/>
            <a:ext cx="975822" cy="829819"/>
          </a:xfrm>
          <a:prstGeom prst="bentArrow">
            <a:avLst>
              <a:gd name="adj1" fmla="val 1758"/>
              <a:gd name="adj2" fmla="val 5507"/>
              <a:gd name="adj3" fmla="val 11244"/>
              <a:gd name="adj4" fmla="val 43750"/>
            </a:avLst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146" name="ZoneTexte 21">
            <a:extLst>
              <a:ext uri="{FF2B5EF4-FFF2-40B4-BE49-F238E27FC236}">
                <a16:creationId xmlns:a16="http://schemas.microsoft.com/office/drawing/2014/main" id="{69009209-7EF4-6E43-B519-930093C2E51E}"/>
              </a:ext>
            </a:extLst>
          </p:cNvPr>
          <p:cNvSpPr txBox="1"/>
          <p:nvPr/>
        </p:nvSpPr>
        <p:spPr>
          <a:xfrm>
            <a:off x="5554872" y="4561532"/>
            <a:ext cx="1469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/>
              <a:t>Aggregation mechanism</a:t>
            </a:r>
          </a:p>
        </p:txBody>
      </p:sp>
      <p:pic>
        <p:nvPicPr>
          <p:cNvPr id="147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CD887BB3-7049-0AC7-3F1E-6AA1694DD20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940324" y="4782035"/>
            <a:ext cx="273657" cy="315123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213;p7">
            <a:extLst>
              <a:ext uri="{FF2B5EF4-FFF2-40B4-BE49-F238E27FC236}">
                <a16:creationId xmlns:a16="http://schemas.microsoft.com/office/drawing/2014/main" id="{6A329AEF-AC2D-54BC-EDFD-947FC5221B23}"/>
              </a:ext>
            </a:extLst>
          </p:cNvPr>
          <p:cNvSpPr/>
          <p:nvPr/>
        </p:nvSpPr>
        <p:spPr>
          <a:xfrm>
            <a:off x="4666330" y="4493426"/>
            <a:ext cx="757724" cy="226442"/>
          </a:xfrm>
          <a:prstGeom prst="roundRect">
            <a:avLst>
              <a:gd name="adj" fmla="val 16667"/>
            </a:avLst>
          </a:prstGeom>
          <a:solidFill>
            <a:srgbClr val="FF818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GED-k Prediction</a:t>
            </a:r>
          </a:p>
        </p:txBody>
      </p:sp>
      <p:sp>
        <p:nvSpPr>
          <p:cNvPr id="153" name="Google Shape;213;p7">
            <a:extLst>
              <a:ext uri="{FF2B5EF4-FFF2-40B4-BE49-F238E27FC236}">
                <a16:creationId xmlns:a16="http://schemas.microsoft.com/office/drawing/2014/main" id="{97BDE341-7642-6602-B875-B687ABE93E35}"/>
              </a:ext>
            </a:extLst>
          </p:cNvPr>
          <p:cNvSpPr/>
          <p:nvPr/>
        </p:nvSpPr>
        <p:spPr>
          <a:xfrm>
            <a:off x="3333750" y="5426047"/>
            <a:ext cx="823643" cy="226442"/>
          </a:xfrm>
          <a:prstGeom prst="roundRect">
            <a:avLst>
              <a:gd name="adj" fmla="val 16667"/>
            </a:avLst>
          </a:prstGeom>
          <a:solidFill>
            <a:srgbClr val="FF8181"/>
          </a:solidFill>
          <a:ln w="127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GED-k Prediction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D69E9150-FC52-7371-1A7E-4DD72949A559}"/>
              </a:ext>
            </a:extLst>
          </p:cNvPr>
          <p:cNvSpPr/>
          <p:nvPr/>
        </p:nvSpPr>
        <p:spPr>
          <a:xfrm>
            <a:off x="4265826" y="1000761"/>
            <a:ext cx="2561946" cy="5629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GED-2 Learning</a:t>
            </a:r>
          </a:p>
          <a:p>
            <a:r>
              <a:rPr lang="en-GB" sz="11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2F7492F2-CC6C-296B-724B-BC6B28E76D23}"/>
              </a:ext>
            </a:extLst>
          </p:cNvPr>
          <p:cNvSpPr/>
          <p:nvPr/>
        </p:nvSpPr>
        <p:spPr>
          <a:xfrm>
            <a:off x="7973261" y="1033562"/>
            <a:ext cx="2359901" cy="5573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100" dirty="0">
                <a:solidFill>
                  <a:schemeClr val="tx1"/>
                </a:solidFill>
              </a:rPr>
              <a:t>GED-n Learning</a:t>
            </a:r>
          </a:p>
          <a:p>
            <a:r>
              <a:rPr lang="en-GB" sz="1100" dirty="0">
                <a:solidFill>
                  <a:schemeClr val="tx1"/>
                </a:solidFill>
              </a:rPr>
              <a:t>model</a:t>
            </a:r>
          </a:p>
        </p:txBody>
      </p:sp>
      <p:sp>
        <p:nvSpPr>
          <p:cNvPr id="158" name="Google Shape;231;p7">
            <a:extLst>
              <a:ext uri="{FF2B5EF4-FFF2-40B4-BE49-F238E27FC236}">
                <a16:creationId xmlns:a16="http://schemas.microsoft.com/office/drawing/2014/main" id="{FFA6DF69-56EB-6D08-9130-CE0AEFB06602}"/>
              </a:ext>
            </a:extLst>
          </p:cNvPr>
          <p:cNvSpPr txBox="1"/>
          <p:nvPr/>
        </p:nvSpPr>
        <p:spPr>
          <a:xfrm>
            <a:off x="7266675" y="1190412"/>
            <a:ext cx="6420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>
              <a:buClr>
                <a:srgbClr val="000000"/>
              </a:buClr>
              <a:buSzPts val="1904"/>
            </a:pPr>
            <a:r>
              <a:rPr lang="en-GB" sz="1904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lang="en-GB" sz="140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99552EB-178A-37EF-EDE7-4EDCFFF6EE2B}"/>
              </a:ext>
            </a:extLst>
          </p:cNvPr>
          <p:cNvSpPr/>
          <p:nvPr/>
        </p:nvSpPr>
        <p:spPr>
          <a:xfrm>
            <a:off x="2759477" y="6018958"/>
            <a:ext cx="3228368" cy="61881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800" dirty="0">
                <a:solidFill>
                  <a:schemeClr val="tx1"/>
                </a:solidFill>
              </a:rPr>
              <a:t>GED-k Learning</a:t>
            </a:r>
          </a:p>
          <a:p>
            <a:r>
              <a:rPr lang="en-GB" sz="1800" dirty="0">
                <a:solidFill>
                  <a:schemeClr val="tx1"/>
                </a:solidFill>
              </a:rPr>
              <a:t>model</a:t>
            </a:r>
          </a:p>
        </p:txBody>
      </p:sp>
      <p:cxnSp>
        <p:nvCxnSpPr>
          <p:cNvPr id="168" name="Google Shape;229;p7">
            <a:extLst>
              <a:ext uri="{FF2B5EF4-FFF2-40B4-BE49-F238E27FC236}">
                <a16:creationId xmlns:a16="http://schemas.microsoft.com/office/drawing/2014/main" id="{A19283B2-1BD9-177B-7ADF-9F925D529271}"/>
              </a:ext>
            </a:extLst>
          </p:cNvPr>
          <p:cNvCxnSpPr>
            <a:cxnSpLocks/>
          </p:cNvCxnSpPr>
          <p:nvPr/>
        </p:nvCxnSpPr>
        <p:spPr>
          <a:xfrm flipH="1">
            <a:off x="6222674" y="2415002"/>
            <a:ext cx="2518842" cy="1655479"/>
          </a:xfrm>
          <a:prstGeom prst="straightConnector1">
            <a:avLst/>
          </a:prstGeom>
          <a:noFill/>
          <a:ln w="25400" cap="flat" cmpd="sng">
            <a:solidFill>
              <a:srgbClr val="00206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6" name="Arrow: Down 175">
            <a:extLst>
              <a:ext uri="{FF2B5EF4-FFF2-40B4-BE49-F238E27FC236}">
                <a16:creationId xmlns:a16="http://schemas.microsoft.com/office/drawing/2014/main" id="{64D5E447-7E46-E490-CCF7-D3134B8489C8}"/>
              </a:ext>
            </a:extLst>
          </p:cNvPr>
          <p:cNvSpPr/>
          <p:nvPr/>
        </p:nvSpPr>
        <p:spPr>
          <a:xfrm>
            <a:off x="1917833" y="1575912"/>
            <a:ext cx="360218" cy="281668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7" name="Arrow: Down 176">
            <a:extLst>
              <a:ext uri="{FF2B5EF4-FFF2-40B4-BE49-F238E27FC236}">
                <a16:creationId xmlns:a16="http://schemas.microsoft.com/office/drawing/2014/main" id="{19DA1B50-D44E-5F11-78F7-FC3900F9CB86}"/>
              </a:ext>
            </a:extLst>
          </p:cNvPr>
          <p:cNvSpPr/>
          <p:nvPr/>
        </p:nvSpPr>
        <p:spPr>
          <a:xfrm>
            <a:off x="5321182" y="1609765"/>
            <a:ext cx="360218" cy="28166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8" name="Arrow: Down 177">
            <a:extLst>
              <a:ext uri="{FF2B5EF4-FFF2-40B4-BE49-F238E27FC236}">
                <a16:creationId xmlns:a16="http://schemas.microsoft.com/office/drawing/2014/main" id="{C43DEB33-81EA-4F08-0F02-6E667DB4C21B}"/>
              </a:ext>
            </a:extLst>
          </p:cNvPr>
          <p:cNvSpPr/>
          <p:nvPr/>
        </p:nvSpPr>
        <p:spPr>
          <a:xfrm>
            <a:off x="8797382" y="1642474"/>
            <a:ext cx="360218" cy="281668"/>
          </a:xfrm>
          <a:prstGeom prst="downArrow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9" name="Arrow: Down 178">
            <a:extLst>
              <a:ext uri="{FF2B5EF4-FFF2-40B4-BE49-F238E27FC236}">
                <a16:creationId xmlns:a16="http://schemas.microsoft.com/office/drawing/2014/main" id="{C041627F-4432-AD51-2CB8-391C34EDEDC9}"/>
              </a:ext>
            </a:extLst>
          </p:cNvPr>
          <p:cNvSpPr/>
          <p:nvPr/>
        </p:nvSpPr>
        <p:spPr>
          <a:xfrm flipV="1">
            <a:off x="3584133" y="5666648"/>
            <a:ext cx="223084" cy="3233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61" name="Google Shape;229;p7">
            <a:extLst>
              <a:ext uri="{FF2B5EF4-FFF2-40B4-BE49-F238E27FC236}">
                <a16:creationId xmlns:a16="http://schemas.microsoft.com/office/drawing/2014/main" id="{C07B4FD2-205F-FFFF-C609-37AE95BCE2C8}"/>
              </a:ext>
            </a:extLst>
          </p:cNvPr>
          <p:cNvCxnSpPr>
            <a:cxnSpLocks/>
          </p:cNvCxnSpPr>
          <p:nvPr/>
        </p:nvCxnSpPr>
        <p:spPr>
          <a:xfrm>
            <a:off x="2560478" y="2397734"/>
            <a:ext cx="1933548" cy="1630826"/>
          </a:xfrm>
          <a:prstGeom prst="straightConnector1">
            <a:avLst/>
          </a:prstGeom>
          <a:noFill/>
          <a:ln w="25400" cap="flat" cmpd="sng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" name="Arrow: U-Turn 4">
            <a:extLst>
              <a:ext uri="{FF2B5EF4-FFF2-40B4-BE49-F238E27FC236}">
                <a16:creationId xmlns:a16="http://schemas.microsoft.com/office/drawing/2014/main" id="{2869D3C1-1640-2AC4-0A61-FACC9BBF7111}"/>
              </a:ext>
            </a:extLst>
          </p:cNvPr>
          <p:cNvSpPr/>
          <p:nvPr/>
        </p:nvSpPr>
        <p:spPr>
          <a:xfrm rot="16200000" flipV="1">
            <a:off x="5713748" y="3496861"/>
            <a:ext cx="788107" cy="1389842"/>
          </a:xfrm>
          <a:prstGeom prst="uturnArrow">
            <a:avLst>
              <a:gd name="adj1" fmla="val 291"/>
              <a:gd name="adj2" fmla="val 4189"/>
              <a:gd name="adj3" fmla="val 14245"/>
              <a:gd name="adj4" fmla="val 43750"/>
              <a:gd name="adj5" fmla="val 33808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cxnSp>
        <p:nvCxnSpPr>
          <p:cNvPr id="7" name="Google Shape;235;p7">
            <a:extLst>
              <a:ext uri="{FF2B5EF4-FFF2-40B4-BE49-F238E27FC236}">
                <a16:creationId xmlns:a16="http://schemas.microsoft.com/office/drawing/2014/main" id="{5B491DED-3AF4-84D1-57DB-D726FB569ACE}"/>
              </a:ext>
            </a:extLst>
          </p:cNvPr>
          <p:cNvCxnSpPr>
            <a:cxnSpLocks/>
          </p:cNvCxnSpPr>
          <p:nvPr/>
        </p:nvCxnSpPr>
        <p:spPr>
          <a:xfrm flipV="1">
            <a:off x="6811174" y="2512433"/>
            <a:ext cx="1537861" cy="992348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" name="Google Shape;235;p7">
            <a:extLst>
              <a:ext uri="{FF2B5EF4-FFF2-40B4-BE49-F238E27FC236}">
                <a16:creationId xmlns:a16="http://schemas.microsoft.com/office/drawing/2014/main" id="{8FFA1D6E-F029-6C28-3FEB-E55AF06DAA3B}"/>
              </a:ext>
            </a:extLst>
          </p:cNvPr>
          <p:cNvCxnSpPr>
            <a:cxnSpLocks/>
          </p:cNvCxnSpPr>
          <p:nvPr/>
        </p:nvCxnSpPr>
        <p:spPr>
          <a:xfrm flipV="1">
            <a:off x="5545187" y="2498950"/>
            <a:ext cx="0" cy="134058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" name="Google Shape;235;p7">
            <a:extLst>
              <a:ext uri="{FF2B5EF4-FFF2-40B4-BE49-F238E27FC236}">
                <a16:creationId xmlns:a16="http://schemas.microsoft.com/office/drawing/2014/main" id="{CB26DD3A-B411-EBDE-9004-0BF7BA4715FE}"/>
              </a:ext>
            </a:extLst>
          </p:cNvPr>
          <p:cNvCxnSpPr>
            <a:cxnSpLocks/>
          </p:cNvCxnSpPr>
          <p:nvPr/>
        </p:nvCxnSpPr>
        <p:spPr>
          <a:xfrm flipH="1" flipV="1">
            <a:off x="2915088" y="2509445"/>
            <a:ext cx="1600579" cy="1330085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" name="Google Shape;235;p7">
            <a:extLst>
              <a:ext uri="{FF2B5EF4-FFF2-40B4-BE49-F238E27FC236}">
                <a16:creationId xmlns:a16="http://schemas.microsoft.com/office/drawing/2014/main" id="{A0DD8C26-6248-0859-8CA8-07A130E0E2A8}"/>
              </a:ext>
            </a:extLst>
          </p:cNvPr>
          <p:cNvCxnSpPr>
            <a:cxnSpLocks/>
          </p:cNvCxnSpPr>
          <p:nvPr/>
        </p:nvCxnSpPr>
        <p:spPr>
          <a:xfrm flipH="1" flipV="1">
            <a:off x="4494026" y="3830187"/>
            <a:ext cx="1838092" cy="161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4" name="Google Shape;229;p7">
            <a:extLst>
              <a:ext uri="{FF2B5EF4-FFF2-40B4-BE49-F238E27FC236}">
                <a16:creationId xmlns:a16="http://schemas.microsoft.com/office/drawing/2014/main" id="{BEAFEEA3-1E3E-3418-B1A7-8C9EABE55661}"/>
              </a:ext>
            </a:extLst>
          </p:cNvPr>
          <p:cNvCxnSpPr>
            <a:cxnSpLocks/>
          </p:cNvCxnSpPr>
          <p:nvPr/>
        </p:nvCxnSpPr>
        <p:spPr>
          <a:xfrm>
            <a:off x="5352471" y="2430289"/>
            <a:ext cx="11758" cy="1588629"/>
          </a:xfrm>
          <a:prstGeom prst="straightConnector1">
            <a:avLst/>
          </a:prstGeom>
          <a:noFill/>
          <a:ln w="25400" cap="flat" cmpd="sng">
            <a:solidFill>
              <a:schemeClr val="accen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CCC9C01-75DF-23B4-5194-8078FA4A5EF2}"/>
              </a:ext>
            </a:extLst>
          </p:cNvPr>
          <p:cNvSpPr txBox="1"/>
          <p:nvPr/>
        </p:nvSpPr>
        <p:spPr>
          <a:xfrm>
            <a:off x="2544572" y="1589470"/>
            <a:ext cx="228162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calculation of predictions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075E6D94-F025-4DC5-1A34-D28F4EC288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61559" y="1070074"/>
            <a:ext cx="928617" cy="519396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3976BF6-5CD0-E58C-23CB-A0152BA0BC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4835" y="1039883"/>
            <a:ext cx="967623" cy="508783"/>
          </a:xfrm>
          <a:prstGeom prst="rect">
            <a:avLst/>
          </a:prstGeom>
        </p:spPr>
      </p:pic>
      <p:pic>
        <p:nvPicPr>
          <p:cNvPr id="33" name="Picture 32" descr="A diagram of a network&#10;&#10;Description automatically generated">
            <a:extLst>
              <a:ext uri="{FF2B5EF4-FFF2-40B4-BE49-F238E27FC236}">
                <a16:creationId xmlns:a16="http://schemas.microsoft.com/office/drawing/2014/main" id="{4632404C-0078-729B-D6B7-1B78CE0CA68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80356" y="1025997"/>
            <a:ext cx="893703" cy="529060"/>
          </a:xfrm>
          <a:prstGeom prst="rect">
            <a:avLst/>
          </a:prstGeom>
        </p:spPr>
      </p:pic>
      <p:sp>
        <p:nvSpPr>
          <p:cNvPr id="40" name="Google Shape;213;p7">
            <a:extLst>
              <a:ext uri="{FF2B5EF4-FFF2-40B4-BE49-F238E27FC236}">
                <a16:creationId xmlns:a16="http://schemas.microsoft.com/office/drawing/2014/main" id="{AFFB544F-091A-3981-D130-8C608996FA0E}"/>
              </a:ext>
            </a:extLst>
          </p:cNvPr>
          <p:cNvSpPr/>
          <p:nvPr/>
        </p:nvSpPr>
        <p:spPr>
          <a:xfrm rot="2341707">
            <a:off x="2718597" y="2926472"/>
            <a:ext cx="796759" cy="224395"/>
          </a:xfrm>
          <a:prstGeom prst="roundRect">
            <a:avLst>
              <a:gd name="adj" fmla="val 16667"/>
            </a:avLst>
          </a:prstGeom>
          <a:solidFill>
            <a:schemeClr val="accent1">
              <a:lumMod val="60000"/>
              <a:lumOff val="40000"/>
            </a:schemeClr>
          </a:solidFill>
          <a:ln w="12700" cap="flat" cmpd="sng">
            <a:solidFill>
              <a:schemeClr val="accent1">
                <a:lumMod val="40000"/>
                <a:lumOff val="60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Prediction</a:t>
            </a:r>
          </a:p>
        </p:txBody>
      </p:sp>
      <p:sp>
        <p:nvSpPr>
          <p:cNvPr id="41" name="Google Shape;213;p7">
            <a:extLst>
              <a:ext uri="{FF2B5EF4-FFF2-40B4-BE49-F238E27FC236}">
                <a16:creationId xmlns:a16="http://schemas.microsoft.com/office/drawing/2014/main" id="{2C2BB040-30BA-EB0A-B80A-49F033F58BF1}"/>
              </a:ext>
            </a:extLst>
          </p:cNvPr>
          <p:cNvSpPr/>
          <p:nvPr/>
        </p:nvSpPr>
        <p:spPr>
          <a:xfrm rot="19646339">
            <a:off x="7731431" y="2937699"/>
            <a:ext cx="696447" cy="235419"/>
          </a:xfrm>
          <a:prstGeom prst="roundRect">
            <a:avLst>
              <a:gd name="adj" fmla="val 16667"/>
            </a:avLst>
          </a:prstGeom>
          <a:solidFill>
            <a:srgbClr val="002060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800" dirty="0">
                <a:solidFill>
                  <a:schemeClr val="bg1"/>
                </a:solidFill>
              </a:rPr>
              <a:t>Prediction</a:t>
            </a:r>
          </a:p>
        </p:txBody>
      </p:sp>
      <p:sp>
        <p:nvSpPr>
          <p:cNvPr id="43" name="Google Shape;213;p7">
            <a:extLst>
              <a:ext uri="{FF2B5EF4-FFF2-40B4-BE49-F238E27FC236}">
                <a16:creationId xmlns:a16="http://schemas.microsoft.com/office/drawing/2014/main" id="{C44E2895-FC88-BD1B-E9F6-5EA3E0BA43B6}"/>
              </a:ext>
            </a:extLst>
          </p:cNvPr>
          <p:cNvSpPr/>
          <p:nvPr/>
        </p:nvSpPr>
        <p:spPr>
          <a:xfrm rot="16200000">
            <a:off x="4855250" y="2811859"/>
            <a:ext cx="696446" cy="235419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ctr"/>
            <a:r>
              <a:rPr lang="en-GB" sz="800" dirty="0">
                <a:solidFill>
                  <a:schemeClr val="tx1"/>
                </a:solidFill>
              </a:rPr>
              <a:t>Prediction</a:t>
            </a:r>
          </a:p>
        </p:txBody>
      </p:sp>
      <p:pic>
        <p:nvPicPr>
          <p:cNvPr id="49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3A395AC7-352E-E941-EC83-245BB5CED534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12517" y="2218603"/>
            <a:ext cx="248108" cy="263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87BC2747-9879-5D10-8F62-498FAC83B61B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75599" y="2213089"/>
            <a:ext cx="248108" cy="263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89DBA777-D4F8-4674-EA42-A7DCD59B092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993352" y="2209627"/>
            <a:ext cx="248108" cy="263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F63EFDD-852E-DE31-5E55-F0604D2DD9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87610" y="6063232"/>
            <a:ext cx="1202236" cy="521500"/>
          </a:xfrm>
          <a:prstGeom prst="rect">
            <a:avLst/>
          </a:prstGeom>
        </p:spPr>
      </p:pic>
      <p:cxnSp>
        <p:nvCxnSpPr>
          <p:cNvPr id="14" name="Google Shape;235;p7">
            <a:extLst>
              <a:ext uri="{FF2B5EF4-FFF2-40B4-BE49-F238E27FC236}">
                <a16:creationId xmlns:a16="http://schemas.microsoft.com/office/drawing/2014/main" id="{C1A21035-F055-13F9-80CA-9A8B7D5CBA08}"/>
              </a:ext>
            </a:extLst>
          </p:cNvPr>
          <p:cNvCxnSpPr>
            <a:cxnSpLocks/>
          </p:cNvCxnSpPr>
          <p:nvPr/>
        </p:nvCxnSpPr>
        <p:spPr>
          <a:xfrm flipH="1" flipV="1">
            <a:off x="6797960" y="3490724"/>
            <a:ext cx="4621" cy="671001"/>
          </a:xfrm>
          <a:prstGeom prst="straightConnector1">
            <a:avLst/>
          </a:prstGeom>
          <a:noFill/>
          <a:ln w="317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med" len="med"/>
          </a:ln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C81257FE-1021-E49B-9518-FF72CA684254}"/>
              </a:ext>
            </a:extLst>
          </p:cNvPr>
          <p:cNvSpPr/>
          <p:nvPr/>
        </p:nvSpPr>
        <p:spPr>
          <a:xfrm>
            <a:off x="1303410" y="2203216"/>
            <a:ext cx="1855526" cy="27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Coordination platform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D612EF8-AFF0-3953-48F1-D3498F0D1D41}"/>
              </a:ext>
            </a:extLst>
          </p:cNvPr>
          <p:cNvSpPr/>
          <p:nvPr/>
        </p:nvSpPr>
        <p:spPr>
          <a:xfrm>
            <a:off x="4589596" y="2198957"/>
            <a:ext cx="1855526" cy="27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Coordination platform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B9C49BC-9779-7CE1-AF57-3586602F902A}"/>
              </a:ext>
            </a:extLst>
          </p:cNvPr>
          <p:cNvSpPr/>
          <p:nvPr/>
        </p:nvSpPr>
        <p:spPr>
          <a:xfrm>
            <a:off x="8087093" y="2207028"/>
            <a:ext cx="1855526" cy="27855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Coordination platform</a:t>
            </a:r>
          </a:p>
        </p:txBody>
      </p:sp>
      <p:sp>
        <p:nvSpPr>
          <p:cNvPr id="30" name="Google Shape;136;g24e9f82cf36_0_16">
            <a:extLst>
              <a:ext uri="{FF2B5EF4-FFF2-40B4-BE49-F238E27FC236}">
                <a16:creationId xmlns:a16="http://schemas.microsoft.com/office/drawing/2014/main" id="{BE76C326-FFAC-9C20-DA4D-B9F7BF9DB3CF}"/>
              </a:ext>
            </a:extLst>
          </p:cNvPr>
          <p:cNvSpPr txBox="1"/>
          <p:nvPr/>
        </p:nvSpPr>
        <p:spPr>
          <a:xfrm>
            <a:off x="8503998" y="5652489"/>
            <a:ext cx="388965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800" dirty="0"/>
              <a:t>Each EGD manages model distribution and aggregation.</a:t>
            </a:r>
          </a:p>
        </p:txBody>
      </p:sp>
      <p:sp>
        <p:nvSpPr>
          <p:cNvPr id="6" name="Google Shape;140;g24e9f82cf36_0_16">
            <a:extLst>
              <a:ext uri="{FF2B5EF4-FFF2-40B4-BE49-F238E27FC236}">
                <a16:creationId xmlns:a16="http://schemas.microsoft.com/office/drawing/2014/main" id="{0F7B1520-43B5-AF1F-AE40-E2A044E741C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620716" y="6543212"/>
            <a:ext cx="471491" cy="28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800" smtClean="0"/>
              <a:t>9</a:t>
            </a:fld>
            <a:endParaRPr lang="en-GB" sz="800" dirty="0"/>
          </a:p>
        </p:txBody>
      </p:sp>
      <p:sp>
        <p:nvSpPr>
          <p:cNvPr id="8" name="Google Shape;136;g24e9f82cf36_0_16">
            <a:extLst>
              <a:ext uri="{FF2B5EF4-FFF2-40B4-BE49-F238E27FC236}">
                <a16:creationId xmlns:a16="http://schemas.microsoft.com/office/drawing/2014/main" id="{BF582741-1596-18A1-910B-06F7DFCC9233}"/>
              </a:ext>
            </a:extLst>
          </p:cNvPr>
          <p:cNvSpPr txBox="1"/>
          <p:nvPr/>
        </p:nvSpPr>
        <p:spPr>
          <a:xfrm>
            <a:off x="8698019" y="3901053"/>
            <a:ext cx="3228944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2000" b="1" dirty="0"/>
              <a:t>Aggregation applied to predictions: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326A88-4E92-438A-6A7E-BEDE2DD0AB3F}"/>
              </a:ext>
            </a:extLst>
          </p:cNvPr>
          <p:cNvSpPr/>
          <p:nvPr/>
        </p:nvSpPr>
        <p:spPr>
          <a:xfrm>
            <a:off x="1864523" y="4005891"/>
            <a:ext cx="1143155" cy="45057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Spreading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75F8C1D-9573-B10B-576F-72655D63FF80}"/>
              </a:ext>
            </a:extLst>
          </p:cNvPr>
          <p:cNvSpPr/>
          <p:nvPr/>
        </p:nvSpPr>
        <p:spPr>
          <a:xfrm>
            <a:off x="1867420" y="4659128"/>
            <a:ext cx="1169930" cy="473145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Bonding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C8CD189-E458-AD86-E4E2-DCE32AB47219}"/>
              </a:ext>
            </a:extLst>
          </p:cNvPr>
          <p:cNvSpPr/>
          <p:nvPr/>
        </p:nvSpPr>
        <p:spPr>
          <a:xfrm>
            <a:off x="1871727" y="5287276"/>
            <a:ext cx="1169930" cy="440470"/>
          </a:xfrm>
          <a:prstGeom prst="rect">
            <a:avLst/>
          </a:prstGeom>
          <a:solidFill>
            <a:schemeClr val="bg1">
              <a:lumMod val="75000"/>
            </a:schemeClr>
          </a:solidFill>
          <a:ln w="12700">
            <a:solidFill>
              <a:schemeClr val="accent1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Decay</a:t>
            </a:r>
          </a:p>
        </p:txBody>
      </p:sp>
      <p:pic>
        <p:nvPicPr>
          <p:cNvPr id="17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5663185D-9431-5A6F-6581-112F95E1561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28221" y="4244654"/>
            <a:ext cx="159144" cy="179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F1C36A0D-7595-2BF2-F00A-2D67013AEED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30103" y="4917495"/>
            <a:ext cx="159144" cy="1797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139;p1" descr="A black and white image of a couple of gears&#10;&#10;Description automatically generated">
            <a:extLst>
              <a:ext uri="{FF2B5EF4-FFF2-40B4-BE49-F238E27FC236}">
                <a16:creationId xmlns:a16="http://schemas.microsoft.com/office/drawing/2014/main" id="{4EF36F81-FE52-CF8A-6AF6-390CD0820EF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43004" y="5491282"/>
            <a:ext cx="159144" cy="179746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4EA2FCE-4696-F4A4-A98C-3256266A23CA}"/>
              </a:ext>
            </a:extLst>
          </p:cNvPr>
          <p:cNvSpPr txBox="1"/>
          <p:nvPr/>
        </p:nvSpPr>
        <p:spPr>
          <a:xfrm>
            <a:off x="3711954" y="2492566"/>
            <a:ext cx="1302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1"/>
                </a:solidFill>
                <a:cs typeface="Arial" panose="020B0604020202020204" pitchFamily="34" charset="0"/>
              </a:rPr>
              <a:t>GED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B860CD4-52C6-56D7-8176-D0F3479B4A9F}"/>
              </a:ext>
            </a:extLst>
          </p:cNvPr>
          <p:cNvSpPr txBox="1"/>
          <p:nvPr/>
        </p:nvSpPr>
        <p:spPr>
          <a:xfrm>
            <a:off x="322608" y="2518192"/>
            <a:ext cx="1302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anose="020B0604020202020204" pitchFamily="34" charset="0"/>
              </a:rPr>
              <a:t>GED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E52B634-923E-FA0A-F0C2-E82990BCEE7C}"/>
              </a:ext>
            </a:extLst>
          </p:cNvPr>
          <p:cNvSpPr txBox="1"/>
          <p:nvPr/>
        </p:nvSpPr>
        <p:spPr>
          <a:xfrm>
            <a:off x="10117406" y="2518192"/>
            <a:ext cx="13025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rgbClr val="002060"/>
                </a:solidFill>
                <a:cs typeface="Arial" panose="020B0604020202020204" pitchFamily="34" charset="0"/>
              </a:rPr>
              <a:t>GED n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9B03F81-4A4F-475A-BD25-B291DAA646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3759" y="214779"/>
            <a:ext cx="995741" cy="408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217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0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1367</Words>
  <Application>Microsoft Office PowerPoint</Application>
  <PresentationFormat>Widescreen</PresentationFormat>
  <Paragraphs>855</Paragraphs>
  <Slides>15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Cambria Math</vt:lpstr>
      <vt:lpstr>Arial</vt:lpstr>
      <vt:lpstr>Noto Sans Symbols</vt:lpstr>
      <vt:lpstr>Calibri</vt:lpstr>
      <vt:lpstr>Office Theme</vt:lpstr>
      <vt:lpstr>LASAGNE digitaL frAmework for SmArt Grid and reNewable Energies  WP3 : Coordination platform and digital twins</vt:lpstr>
      <vt:lpstr>WP3 – Objectives / Deliverables / Milestones </vt:lpstr>
      <vt:lpstr>WP3 – Objectives / Deliverables / Milestones </vt:lpstr>
      <vt:lpstr>WP3 - Status - DONE</vt:lpstr>
      <vt:lpstr>Gossip-Based Federated Learning with coordination platform </vt:lpstr>
      <vt:lpstr>Gossip Federated Learning : zoom on a Grid Edge Device</vt:lpstr>
      <vt:lpstr>PowerPoint Presentation</vt:lpstr>
      <vt:lpstr>Gossip Federated Learning : experimentation</vt:lpstr>
      <vt:lpstr>Gossip-Based Ensemble Learning with coordination platform </vt:lpstr>
      <vt:lpstr>Gossip Ensemble Learning : experimentation</vt:lpstr>
      <vt:lpstr>Social acceptability : scenario with awards (badge)</vt:lpstr>
      <vt:lpstr>Refresh of GED neighbour links</vt:lpstr>
      <vt:lpstr>WP3 - Status (TODO)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LASAGNE digitaL frAmework for SmArt Grid and reNewable Energies  WP3 : Coordination platform and digital twins</dc:title>
  <dc:creator>Philippe GLASS</dc:creator>
  <cp:lastModifiedBy>Philippe Glass</cp:lastModifiedBy>
  <cp:revision>248</cp:revision>
  <dcterms:created xsi:type="dcterms:W3CDTF">2022-11-18T17:10:36Z</dcterms:created>
  <dcterms:modified xsi:type="dcterms:W3CDTF">2024-09-05T10:49:11Z</dcterms:modified>
</cp:coreProperties>
</file>