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56" r:id="rId3"/>
    <p:sldId id="262" r:id="rId4"/>
    <p:sldId id="278" r:id="rId5"/>
    <p:sldId id="261" r:id="rId6"/>
    <p:sldId id="263" r:id="rId7"/>
    <p:sldId id="264" r:id="rId8"/>
    <p:sldId id="297" r:id="rId9"/>
    <p:sldId id="29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LimPOCLxvge4OK881QdOIVvPUI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ovanna s" initials="" lastIdx="1" clrIdx="0"/>
  <p:cmAuthor id="1" name="Philippe Glas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3AC1A1-F909-45EC-9DB6-D246E2EC7D00}">
  <a:tblStyle styleId="{1B3AC1A1-F909-45EC-9DB6-D246E2EC7D0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5046b7c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5046b7cd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g195046b7cd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299" name="Google Shape;2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94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83" name="Google Shape;28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15" name="Google Shape;3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972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97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130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28.png"/><Relationship Id="rId5" Type="http://schemas.openxmlformats.org/officeDocument/2006/relationships/image" Target="../media/image110.png"/><Relationship Id="rId10" Type="http://schemas.openxmlformats.org/officeDocument/2006/relationships/image" Target="../media/image160.png"/><Relationship Id="rId4" Type="http://schemas.openxmlformats.org/officeDocument/2006/relationships/image" Target="../media/image28.png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5046b7cd8_0_0"/>
          <p:cNvSpPr txBox="1">
            <a:spLocks noGrp="1"/>
          </p:cNvSpPr>
          <p:nvPr>
            <p:ph type="title"/>
          </p:nvPr>
        </p:nvSpPr>
        <p:spPr>
          <a:xfrm>
            <a:off x="2815664" y="1850005"/>
            <a:ext cx="6753906" cy="1285648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CMBX12"/>
                <a:cs typeface="Times New Roman" panose="02020603050405020304" pitchFamily="18" charset="0"/>
              </a:rPr>
              <a:t>Coordination model and digital twins for managing energy consumption and production in a smart grid.</a:t>
            </a:r>
            <a:endParaRPr lang="en-CH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5" name="Google Shape;85;g195046b7cd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001" y="0"/>
            <a:ext cx="2102548" cy="11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4;p3">
            <a:extLst>
              <a:ext uri="{FF2B5EF4-FFF2-40B4-BE49-F238E27FC236}">
                <a16:creationId xmlns:a16="http://schemas.microsoft.com/office/drawing/2014/main" id="{3AF12040-ED81-6EAD-2F7F-F7DFB13E1E31}"/>
              </a:ext>
            </a:extLst>
          </p:cNvPr>
          <p:cNvSpPr/>
          <p:nvPr/>
        </p:nvSpPr>
        <p:spPr>
          <a:xfrm>
            <a:off x="2373548" y="1741015"/>
            <a:ext cx="7842167" cy="150362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4;g195046b7cd8_0_0">
            <a:extLst>
              <a:ext uri="{FF2B5EF4-FFF2-40B4-BE49-F238E27FC236}">
                <a16:creationId xmlns:a16="http://schemas.microsoft.com/office/drawing/2014/main" id="{3ADF6322-39BF-FF97-044F-CFFF7313DF91}"/>
              </a:ext>
            </a:extLst>
          </p:cNvPr>
          <p:cNvSpPr txBox="1">
            <a:spLocks/>
          </p:cNvSpPr>
          <p:nvPr/>
        </p:nvSpPr>
        <p:spPr>
          <a:xfrm>
            <a:off x="2815664" y="3998229"/>
            <a:ext cx="6399012" cy="1063288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Digital Twins session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1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</a:p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Philippe Glass</a:t>
            </a:r>
          </a:p>
          <a:p>
            <a:endParaRPr lang="en-US" sz="1800"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endParaRPr lang="en-US" sz="1800" b="1" dirty="0">
              <a:solidFill>
                <a:schemeClr val="dk1"/>
              </a:solidFill>
            </a:endParaRPr>
          </a:p>
          <a:p>
            <a:endParaRPr lang="en-US" sz="1800" b="1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8111EBB2-3273-23C6-DA3F-097E68D8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</a:t>
            </a:fld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A black power line with lightn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1" y="2977757"/>
            <a:ext cx="811466" cy="1409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>
            <a:cxnSpLocks/>
          </p:cNvCxnSpPr>
          <p:nvPr/>
        </p:nvCxnSpPr>
        <p:spPr>
          <a:xfrm>
            <a:off x="2126108" y="3195332"/>
            <a:ext cx="39316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/>
          <p:nvPr/>
        </p:nvSpPr>
        <p:spPr>
          <a:xfrm>
            <a:off x="1171500" y="858148"/>
            <a:ext cx="10792974" cy="577862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5544431" y="5364177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57621" y="13977717"/>
            <a:ext cx="5348400" cy="300291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5400000">
            <a:off x="4198957" y="1299973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7829" y="5120214"/>
            <a:ext cx="633414" cy="63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6745" y="1058803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>
            <a:stCxn id="98" idx="3"/>
            <a:endCxn id="99" idx="1"/>
          </p:cNvCxnSpPr>
          <p:nvPr/>
        </p:nvCxnSpPr>
        <p:spPr>
          <a:xfrm>
            <a:off x="3742253" y="2818616"/>
            <a:ext cx="4893600" cy="378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"/>
          <p:cNvCxnSpPr>
            <a:stCxn id="98" idx="3"/>
          </p:cNvCxnSpPr>
          <p:nvPr/>
        </p:nvCxnSpPr>
        <p:spPr>
          <a:xfrm>
            <a:off x="3742253" y="2818616"/>
            <a:ext cx="108600" cy="1724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"/>
          <p:cNvCxnSpPr>
            <a:stCxn id="102" idx="3"/>
            <a:endCxn id="103" idx="1"/>
          </p:cNvCxnSpPr>
          <p:nvPr/>
        </p:nvCxnSpPr>
        <p:spPr>
          <a:xfrm>
            <a:off x="4688072" y="4709065"/>
            <a:ext cx="2014800" cy="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"/>
          <p:cNvCxnSpPr>
            <a:stCxn id="103" idx="0"/>
            <a:endCxn id="99" idx="1"/>
          </p:cNvCxnSpPr>
          <p:nvPr/>
        </p:nvCxnSpPr>
        <p:spPr>
          <a:xfrm rot="10800000" flipH="1">
            <a:off x="7382716" y="3196962"/>
            <a:ext cx="1253100" cy="153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1"/>
          <p:cNvCxnSpPr>
            <a:cxnSpLocks/>
          </p:cNvCxnSpPr>
          <p:nvPr/>
        </p:nvCxnSpPr>
        <p:spPr>
          <a:xfrm rot="10800000">
            <a:off x="5569449" y="2092483"/>
            <a:ext cx="1751353" cy="261776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"/>
          <p:cNvCxnSpPr>
            <a:stCxn id="98" idx="3"/>
          </p:cNvCxnSpPr>
          <p:nvPr/>
        </p:nvCxnSpPr>
        <p:spPr>
          <a:xfrm rot="10800000" flipH="1">
            <a:off x="3742253" y="2194616"/>
            <a:ext cx="1942500" cy="624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"/>
          <p:cNvCxnSpPr>
            <a:stCxn id="108" idx="3"/>
            <a:endCxn id="109" idx="2"/>
          </p:cNvCxnSpPr>
          <p:nvPr/>
        </p:nvCxnSpPr>
        <p:spPr>
          <a:xfrm rot="10800000" flipH="1">
            <a:off x="6128251" y="1784500"/>
            <a:ext cx="1783500" cy="178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>
            <a:endCxn id="109" idx="2"/>
          </p:cNvCxnSpPr>
          <p:nvPr/>
        </p:nvCxnSpPr>
        <p:spPr>
          <a:xfrm rot="10800000" flipH="1">
            <a:off x="7339376" y="1784552"/>
            <a:ext cx="572400" cy="278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>
            <a:stCxn id="102" idx="3"/>
            <a:endCxn id="99" idx="1"/>
          </p:cNvCxnSpPr>
          <p:nvPr/>
        </p:nvCxnSpPr>
        <p:spPr>
          <a:xfrm rot="10800000" flipH="1">
            <a:off x="4688072" y="3197064"/>
            <a:ext cx="3947700" cy="1512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"/>
          <p:cNvCxnSpPr>
            <a:endCxn id="99" idx="1"/>
          </p:cNvCxnSpPr>
          <p:nvPr/>
        </p:nvCxnSpPr>
        <p:spPr>
          <a:xfrm>
            <a:off x="5739308" y="2228646"/>
            <a:ext cx="2896500" cy="96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"/>
          <p:cNvSpPr txBox="1"/>
          <p:nvPr/>
        </p:nvSpPr>
        <p:spPr>
          <a:xfrm>
            <a:off x="267119" y="4369024"/>
            <a:ext cx="126028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Grid</a:t>
            </a:r>
            <a:endParaRPr/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631929" y="5351493"/>
            <a:ext cx="264565" cy="595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5235" y="6188635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31379" y="5340300"/>
            <a:ext cx="476986" cy="105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34468" y="4696688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20158" y="1138442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67472" y="1158723"/>
            <a:ext cx="698248" cy="753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"/>
          <p:cNvGrpSpPr/>
          <p:nvPr/>
        </p:nvGrpSpPr>
        <p:grpSpPr>
          <a:xfrm>
            <a:off x="3328207" y="4471138"/>
            <a:ext cx="1359865" cy="475853"/>
            <a:chOff x="1619365" y="3585558"/>
            <a:chExt cx="1359865" cy="475853"/>
          </a:xfrm>
          <a:solidFill>
            <a:srgbClr val="00B050"/>
          </a:solidFill>
        </p:grpSpPr>
        <p:sp>
          <p:nvSpPr>
            <p:cNvPr id="102" name="Google Shape;102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122" name="Google Shape;122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71275" y="5645507"/>
            <a:ext cx="542560" cy="542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"/>
          <p:cNvCxnSpPr>
            <a:cxnSpLocks/>
          </p:cNvCxnSpPr>
          <p:nvPr/>
        </p:nvCxnSpPr>
        <p:spPr>
          <a:xfrm>
            <a:off x="3773669" y="4931223"/>
            <a:ext cx="0" cy="40907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1"/>
          <p:cNvCxnSpPr>
            <a:endCxn id="122" idx="0"/>
          </p:cNvCxnSpPr>
          <p:nvPr/>
        </p:nvCxnSpPr>
        <p:spPr>
          <a:xfrm>
            <a:off x="4337155" y="4947107"/>
            <a:ext cx="5400" cy="69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5" name="Google Shape;125;p1"/>
          <p:cNvGrpSpPr/>
          <p:nvPr/>
        </p:nvGrpSpPr>
        <p:grpSpPr>
          <a:xfrm>
            <a:off x="6702784" y="4728762"/>
            <a:ext cx="1359865" cy="475853"/>
            <a:chOff x="1619365" y="3585558"/>
            <a:chExt cx="1359865" cy="475853"/>
          </a:xfrm>
          <a:solidFill>
            <a:srgbClr val="00B050"/>
          </a:solidFill>
        </p:grpSpPr>
        <p:sp>
          <p:nvSpPr>
            <p:cNvPr id="103" name="Google Shape;103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27" name="Google Shape;127;p1"/>
          <p:cNvCxnSpPr>
            <a:cxnSpLocks/>
          </p:cNvCxnSpPr>
          <p:nvPr/>
        </p:nvCxnSpPr>
        <p:spPr>
          <a:xfrm>
            <a:off x="7245929" y="5201223"/>
            <a:ext cx="0" cy="6875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"/>
          <p:cNvCxnSpPr>
            <a:cxnSpLocks/>
          </p:cNvCxnSpPr>
          <p:nvPr/>
        </p:nvCxnSpPr>
        <p:spPr>
          <a:xfrm>
            <a:off x="6133228" y="5888818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"/>
          <p:cNvCxnSpPr>
            <a:cxnSpLocks/>
          </p:cNvCxnSpPr>
          <p:nvPr/>
        </p:nvCxnSpPr>
        <p:spPr>
          <a:xfrm>
            <a:off x="6133228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"/>
          <p:cNvCxnSpPr>
            <a:cxnSpLocks/>
          </p:cNvCxnSpPr>
          <p:nvPr/>
        </p:nvCxnSpPr>
        <p:spPr>
          <a:xfrm>
            <a:off x="6482741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"/>
          <p:cNvCxnSpPr>
            <a:cxnSpLocks/>
          </p:cNvCxnSpPr>
          <p:nvPr/>
        </p:nvCxnSpPr>
        <p:spPr>
          <a:xfrm>
            <a:off x="6843039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"/>
          <p:cNvCxnSpPr>
            <a:cxnSpLocks/>
          </p:cNvCxnSpPr>
          <p:nvPr/>
        </p:nvCxnSpPr>
        <p:spPr>
          <a:xfrm>
            <a:off x="7741229" y="5211035"/>
            <a:ext cx="0" cy="110884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"/>
          <p:cNvCxnSpPr>
            <a:cxnSpLocks/>
          </p:cNvCxnSpPr>
          <p:nvPr/>
        </p:nvCxnSpPr>
        <p:spPr>
          <a:xfrm>
            <a:off x="7741229" y="6319876"/>
            <a:ext cx="1183091" cy="64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4" name="Google Shape;134;p1"/>
          <p:cNvGrpSpPr/>
          <p:nvPr/>
        </p:nvGrpSpPr>
        <p:grpSpPr>
          <a:xfrm>
            <a:off x="7231843" y="1308699"/>
            <a:ext cx="1359865" cy="475853"/>
            <a:chOff x="5504294" y="566143"/>
            <a:chExt cx="1359865" cy="475853"/>
          </a:xfrm>
          <a:solidFill>
            <a:srgbClr val="00B050"/>
          </a:solidFill>
        </p:grpSpPr>
        <p:sp>
          <p:nvSpPr>
            <p:cNvPr id="109" name="Google Shape;109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6" name="Google Shape;136;p1"/>
          <p:cNvGrpSpPr/>
          <p:nvPr/>
        </p:nvGrpSpPr>
        <p:grpSpPr>
          <a:xfrm>
            <a:off x="4768386" y="1724773"/>
            <a:ext cx="1359865" cy="475853"/>
            <a:chOff x="3059544" y="839193"/>
            <a:chExt cx="1359865" cy="475853"/>
          </a:xfrm>
          <a:solidFill>
            <a:srgbClr val="00B050"/>
          </a:solidFill>
        </p:grpSpPr>
        <p:sp>
          <p:nvSpPr>
            <p:cNvPr id="108" name="Google Shape;108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8" name="Google Shape;138;p1"/>
          <p:cNvGrpSpPr/>
          <p:nvPr/>
        </p:nvGrpSpPr>
        <p:grpSpPr>
          <a:xfrm>
            <a:off x="2382388" y="2580689"/>
            <a:ext cx="1359865" cy="475853"/>
            <a:chOff x="5504294" y="566143"/>
            <a:chExt cx="1359865" cy="475853"/>
          </a:xfrm>
          <a:solidFill>
            <a:srgbClr val="00B050"/>
          </a:solidFill>
        </p:grpSpPr>
        <p:sp>
          <p:nvSpPr>
            <p:cNvPr id="98" name="Google Shape;98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40" name="Google Shape;140;p1"/>
          <p:cNvCxnSpPr>
            <a:cxnSpLocks/>
          </p:cNvCxnSpPr>
          <p:nvPr/>
        </p:nvCxnSpPr>
        <p:spPr>
          <a:xfrm>
            <a:off x="4414340" y="1828602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"/>
          <p:cNvCxnSpPr>
            <a:cxnSpLocks/>
          </p:cNvCxnSpPr>
          <p:nvPr/>
        </p:nvCxnSpPr>
        <p:spPr>
          <a:xfrm rot="10800000">
            <a:off x="4414340" y="1583423"/>
            <a:ext cx="5166" cy="2444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"/>
          <p:cNvCxnSpPr>
            <a:cxnSpLocks/>
          </p:cNvCxnSpPr>
          <p:nvPr/>
        </p:nvCxnSpPr>
        <p:spPr>
          <a:xfrm>
            <a:off x="8573001" y="1646104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"/>
          <p:cNvCxnSpPr>
            <a:cxnSpLocks/>
          </p:cNvCxnSpPr>
          <p:nvPr/>
        </p:nvCxnSpPr>
        <p:spPr>
          <a:xfrm>
            <a:off x="5842572" y="5598813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>
            <a:cxnSpLocks/>
          </p:cNvCxnSpPr>
          <p:nvPr/>
        </p:nvCxnSpPr>
        <p:spPr>
          <a:xfrm>
            <a:off x="6955273" y="5211035"/>
            <a:ext cx="0" cy="40778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"/>
          <p:cNvSpPr/>
          <p:nvPr/>
        </p:nvSpPr>
        <p:spPr>
          <a:xfrm rot="5400000">
            <a:off x="4111523" y="3913658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59653" y="3669556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"/>
          <p:cNvCxnSpPr>
            <a:cxnSpLocks/>
          </p:cNvCxnSpPr>
          <p:nvPr/>
        </p:nvCxnSpPr>
        <p:spPr>
          <a:xfrm>
            <a:off x="4282302" y="4197108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8" name="Google Shape;148;p1"/>
          <p:cNvGrpSpPr/>
          <p:nvPr/>
        </p:nvGrpSpPr>
        <p:grpSpPr>
          <a:xfrm>
            <a:off x="8635808" y="2959119"/>
            <a:ext cx="1359865" cy="475853"/>
            <a:chOff x="3059544" y="839193"/>
            <a:chExt cx="1359865" cy="475853"/>
          </a:xfrm>
          <a:solidFill>
            <a:srgbClr val="00B050"/>
          </a:solidFill>
        </p:grpSpPr>
        <p:sp>
          <p:nvSpPr>
            <p:cNvPr id="99" name="Google Shape;99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50" name="Google Shape;150;p1"/>
          <p:cNvCxnSpPr>
            <a:stCxn id="109" idx="2"/>
            <a:endCxn id="99" idx="1"/>
          </p:cNvCxnSpPr>
          <p:nvPr/>
        </p:nvCxnSpPr>
        <p:spPr>
          <a:xfrm>
            <a:off x="7911776" y="1784552"/>
            <a:ext cx="723900" cy="1412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"/>
          <p:cNvCxnSpPr>
            <a:stCxn id="99" idx="0"/>
          </p:cNvCxnSpPr>
          <p:nvPr/>
        </p:nvCxnSpPr>
        <p:spPr>
          <a:xfrm rot="10800000">
            <a:off x="9307941" y="2578719"/>
            <a:ext cx="7800" cy="380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2" name="Google Shape;152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49243" y="3565230"/>
            <a:ext cx="385149" cy="415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"/>
          <p:cNvCxnSpPr>
            <a:cxnSpLocks/>
          </p:cNvCxnSpPr>
          <p:nvPr/>
        </p:nvCxnSpPr>
        <p:spPr>
          <a:xfrm rot="10800000">
            <a:off x="9529165" y="3427703"/>
            <a:ext cx="0" cy="31377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1"/>
          <p:cNvCxnSpPr>
            <a:cxnSpLocks/>
          </p:cNvCxnSpPr>
          <p:nvPr/>
        </p:nvCxnSpPr>
        <p:spPr>
          <a:xfrm>
            <a:off x="9529165" y="3743271"/>
            <a:ext cx="152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78206" y="3108290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"/>
          <p:cNvCxnSpPr>
            <a:cxnSpLocks/>
          </p:cNvCxnSpPr>
          <p:nvPr/>
        </p:nvCxnSpPr>
        <p:spPr>
          <a:xfrm rot="10800000" flipH="1">
            <a:off x="2823525" y="3052459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"/>
          <p:cNvCxnSpPr>
            <a:cxnSpLocks/>
          </p:cNvCxnSpPr>
          <p:nvPr/>
        </p:nvCxnSpPr>
        <p:spPr>
          <a:xfrm>
            <a:off x="2665464" y="3346217"/>
            <a:ext cx="1580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"/>
          <p:cNvCxnSpPr>
            <a:cxnSpLocks/>
          </p:cNvCxnSpPr>
          <p:nvPr/>
        </p:nvCxnSpPr>
        <p:spPr>
          <a:xfrm rot="10800000" flipH="1">
            <a:off x="2929243" y="2282856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9" name="Google Shape;159;p1"/>
          <p:cNvGrpSpPr/>
          <p:nvPr/>
        </p:nvGrpSpPr>
        <p:grpSpPr>
          <a:xfrm>
            <a:off x="2657685" y="1724377"/>
            <a:ext cx="1115984" cy="612666"/>
            <a:chOff x="3694510" y="1497272"/>
            <a:chExt cx="1115984" cy="612666"/>
          </a:xfrm>
        </p:grpSpPr>
        <p:pic>
          <p:nvPicPr>
            <p:cNvPr id="160" name="Google Shape;160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" name="Google Shape;161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162" name="Google Shape;162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64" name="Google Shape;16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64838" y="1152400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"/>
          <p:cNvCxnSpPr>
            <a:cxnSpLocks/>
          </p:cNvCxnSpPr>
          <p:nvPr/>
        </p:nvCxnSpPr>
        <p:spPr>
          <a:xfrm>
            <a:off x="7870377" y="5201223"/>
            <a:ext cx="0" cy="55240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"/>
          <p:cNvCxnSpPr>
            <a:cxnSpLocks/>
          </p:cNvCxnSpPr>
          <p:nvPr/>
        </p:nvCxnSpPr>
        <p:spPr>
          <a:xfrm>
            <a:off x="7870377" y="5753628"/>
            <a:ext cx="814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"/>
          <p:cNvSpPr txBox="1"/>
          <p:nvPr/>
        </p:nvSpPr>
        <p:spPr>
          <a:xfrm>
            <a:off x="9596809" y="4397097"/>
            <a:ext cx="2443200" cy="2239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Interactions between nodes for 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Exchanging electricity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Peak shaving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Gossip Learning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(algorithms)</a:t>
            </a:r>
          </a:p>
        </p:txBody>
      </p:sp>
      <p:sp>
        <p:nvSpPr>
          <p:cNvPr id="169" name="Google Shape;169;p1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1"/>
          <p:cNvCxnSpPr>
            <a:cxnSpLocks/>
          </p:cNvCxnSpPr>
          <p:nvPr/>
        </p:nvCxnSpPr>
        <p:spPr>
          <a:xfrm rot="10800000">
            <a:off x="8107556" y="3903556"/>
            <a:ext cx="1448011" cy="819292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1"/>
          <p:cNvCxnSpPr>
            <a:cxnSpLocks/>
          </p:cNvCxnSpPr>
          <p:nvPr/>
        </p:nvCxnSpPr>
        <p:spPr>
          <a:xfrm rot="10800000">
            <a:off x="9555567" y="857646"/>
            <a:ext cx="0" cy="40231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"/>
          <p:cNvCxnSpPr>
            <a:endCxn id="122" idx="2"/>
          </p:cNvCxnSpPr>
          <p:nvPr/>
        </p:nvCxnSpPr>
        <p:spPr>
          <a:xfrm rot="10800000" flipH="1">
            <a:off x="4337155" y="6188067"/>
            <a:ext cx="5400" cy="4488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4" name="Google Shape;174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49604" y="6044159"/>
            <a:ext cx="411472" cy="411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"/>
          <p:cNvCxnSpPr>
            <a:endCxn id="174" idx="0"/>
          </p:cNvCxnSpPr>
          <p:nvPr/>
        </p:nvCxnSpPr>
        <p:spPr>
          <a:xfrm>
            <a:off x="7455340" y="5201159"/>
            <a:ext cx="0" cy="843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1"/>
          <p:cNvCxnSpPr>
            <a:endCxn id="174" idx="2"/>
          </p:cNvCxnSpPr>
          <p:nvPr/>
        </p:nvCxnSpPr>
        <p:spPr>
          <a:xfrm rot="10800000">
            <a:off x="7455340" y="6455631"/>
            <a:ext cx="0" cy="1812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7" name="Google Shape;17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265109" y="5347537"/>
            <a:ext cx="264565" cy="5959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"/>
          <p:cNvCxnSpPr>
            <a:cxnSpLocks/>
          </p:cNvCxnSpPr>
          <p:nvPr/>
        </p:nvCxnSpPr>
        <p:spPr>
          <a:xfrm>
            <a:off x="3436250" y="4931223"/>
            <a:ext cx="3151" cy="44251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"/>
          <p:cNvCxnSpPr>
            <a:cxnSpLocks/>
          </p:cNvCxnSpPr>
          <p:nvPr/>
        </p:nvCxnSpPr>
        <p:spPr>
          <a:xfrm rot="10800000">
            <a:off x="3405185" y="5939473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"/>
          <p:cNvCxnSpPr>
            <a:cxnSpLocks/>
          </p:cNvCxnSpPr>
          <p:nvPr/>
        </p:nvCxnSpPr>
        <p:spPr>
          <a:xfrm rot="10800000">
            <a:off x="3773669" y="5947432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1"/>
          <p:cNvCxnSpPr>
            <a:cxnSpLocks/>
          </p:cNvCxnSpPr>
          <p:nvPr/>
        </p:nvCxnSpPr>
        <p:spPr>
          <a:xfrm>
            <a:off x="3397391" y="6098365"/>
            <a:ext cx="71978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1"/>
          <p:cNvCxnSpPr>
            <a:cxnSpLocks/>
          </p:cNvCxnSpPr>
          <p:nvPr/>
        </p:nvCxnSpPr>
        <p:spPr>
          <a:xfrm>
            <a:off x="7629215" y="6161732"/>
            <a:ext cx="510691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1"/>
          <p:cNvCxnSpPr>
            <a:cxnSpLocks/>
          </p:cNvCxnSpPr>
          <p:nvPr/>
        </p:nvCxnSpPr>
        <p:spPr>
          <a:xfrm rot="10800000">
            <a:off x="8139906" y="5768178"/>
            <a:ext cx="0" cy="39355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4" name="Google Shape;18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22023" y="5342053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"/>
          <p:cNvCxnSpPr>
            <a:cxnSpLocks/>
          </p:cNvCxnSpPr>
          <p:nvPr/>
        </p:nvCxnSpPr>
        <p:spPr>
          <a:xfrm rot="10800000">
            <a:off x="4414340" y="857645"/>
            <a:ext cx="0" cy="3953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>
            <a:cxnSpLocks/>
          </p:cNvCxnSpPr>
          <p:nvPr/>
        </p:nvCxnSpPr>
        <p:spPr>
          <a:xfrm rot="10800000">
            <a:off x="9096181" y="6319876"/>
            <a:ext cx="0" cy="31689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1"/>
          <p:cNvCxnSpPr>
            <a:cxnSpLocks/>
          </p:cNvCxnSpPr>
          <p:nvPr/>
        </p:nvCxnSpPr>
        <p:spPr>
          <a:xfrm>
            <a:off x="9766681" y="4097187"/>
            <a:ext cx="219779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1"/>
          <p:cNvCxnSpPr>
            <a:cxnSpLocks/>
          </p:cNvCxnSpPr>
          <p:nvPr/>
        </p:nvCxnSpPr>
        <p:spPr>
          <a:xfrm rot="10800000">
            <a:off x="9766681" y="3962904"/>
            <a:ext cx="0" cy="13428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"/>
          <p:cNvCxnSpPr>
            <a:cxnSpLocks/>
          </p:cNvCxnSpPr>
          <p:nvPr/>
        </p:nvCxnSpPr>
        <p:spPr>
          <a:xfrm>
            <a:off x="9995673" y="1991850"/>
            <a:ext cx="19688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"/>
          <p:cNvCxnSpPr>
            <a:cxnSpLocks/>
          </p:cNvCxnSpPr>
          <p:nvPr/>
        </p:nvCxnSpPr>
        <p:spPr>
          <a:xfrm rot="10800000">
            <a:off x="10009302" y="1995818"/>
            <a:ext cx="0" cy="18113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"/>
          <p:cNvCxnSpPr>
            <a:stCxn id="163" idx="0"/>
          </p:cNvCxnSpPr>
          <p:nvPr/>
        </p:nvCxnSpPr>
        <p:spPr>
          <a:xfrm rot="10800000">
            <a:off x="2840595" y="880477"/>
            <a:ext cx="0" cy="8439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"/>
          <p:cNvCxnSpPr>
            <a:cxnSpLocks/>
          </p:cNvCxnSpPr>
          <p:nvPr/>
        </p:nvCxnSpPr>
        <p:spPr>
          <a:xfrm>
            <a:off x="6128251" y="6517332"/>
            <a:ext cx="1327089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"/>
          <p:cNvCxnSpPr>
            <a:cxnSpLocks/>
          </p:cNvCxnSpPr>
          <p:nvPr/>
        </p:nvCxnSpPr>
        <p:spPr>
          <a:xfrm rot="10800000">
            <a:off x="6843039" y="6424781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"/>
          <p:cNvCxnSpPr>
            <a:cxnSpLocks/>
          </p:cNvCxnSpPr>
          <p:nvPr/>
        </p:nvCxnSpPr>
        <p:spPr>
          <a:xfrm rot="10800000">
            <a:off x="6490329" y="6418998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"/>
          <p:cNvCxnSpPr>
            <a:cxnSpLocks/>
          </p:cNvCxnSpPr>
          <p:nvPr/>
        </p:nvCxnSpPr>
        <p:spPr>
          <a:xfrm rot="10800000">
            <a:off x="6133934" y="6432047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6" name="Google Shape;19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5130" y="6188635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98923" y="6186378"/>
            <a:ext cx="266996" cy="26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/>
          <p:nvPr/>
        </p:nvSpPr>
        <p:spPr>
          <a:xfrm rot="5400000">
            <a:off x="883906" y="3325296"/>
            <a:ext cx="576948" cy="719804"/>
          </a:xfrm>
          <a:prstGeom prst="rect">
            <a:avLst/>
          </a:prstGeom>
          <a:solidFill>
            <a:srgbClr val="FFCB25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"/>
          <p:cNvCxnSpPr>
            <a:cxnSpLocks/>
          </p:cNvCxnSpPr>
          <p:nvPr/>
        </p:nvCxnSpPr>
        <p:spPr>
          <a:xfrm flipH="1">
            <a:off x="812282" y="3688810"/>
            <a:ext cx="720000" cy="875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1"/>
          <p:cNvSpPr/>
          <p:nvPr/>
        </p:nvSpPr>
        <p:spPr>
          <a:xfrm rot="5400000">
            <a:off x="1019994" y="3499585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/>
          <p:nvPr/>
        </p:nvSpPr>
        <p:spPr>
          <a:xfrm rot="5400000">
            <a:off x="946485" y="3493628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1"/>
          <p:cNvCxnSpPr>
            <a:cxnSpLocks/>
          </p:cNvCxnSpPr>
          <p:nvPr/>
        </p:nvCxnSpPr>
        <p:spPr>
          <a:xfrm rot="5400000">
            <a:off x="1246428" y="3675262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"/>
          <p:cNvCxnSpPr>
            <a:cxnSpLocks/>
          </p:cNvCxnSpPr>
          <p:nvPr/>
        </p:nvCxnSpPr>
        <p:spPr>
          <a:xfrm rot="5400000">
            <a:off x="704697" y="3676803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4" name="Google Shape;204;p1"/>
          <p:cNvGrpSpPr/>
          <p:nvPr/>
        </p:nvGrpSpPr>
        <p:grpSpPr>
          <a:xfrm>
            <a:off x="9146749" y="2113615"/>
            <a:ext cx="1115984" cy="612666"/>
            <a:chOff x="3694510" y="1497272"/>
            <a:chExt cx="1115984" cy="612666"/>
          </a:xfrm>
        </p:grpSpPr>
        <p:pic>
          <p:nvPicPr>
            <p:cNvPr id="205" name="Google Shape;205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" name="Google Shape;206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207" name="Google Shape;207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9" name="Google Shape;209;p1"/>
          <p:cNvSpPr txBox="1"/>
          <p:nvPr/>
        </p:nvSpPr>
        <p:spPr>
          <a:xfrm>
            <a:off x="1635973" y="6400059"/>
            <a:ext cx="2443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Flow of electricity</a:t>
            </a:r>
            <a:endParaRPr/>
          </a:p>
        </p:txBody>
      </p:sp>
      <p:sp>
        <p:nvSpPr>
          <p:cNvPr id="210" name="Google Shape;210;p1"/>
          <p:cNvSpPr txBox="1"/>
          <p:nvPr/>
        </p:nvSpPr>
        <p:spPr>
          <a:xfrm rot="455497">
            <a:off x="5120271" y="4628824"/>
            <a:ext cx="14999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Flow of information</a:t>
            </a:r>
            <a:endParaRPr/>
          </a:p>
        </p:txBody>
      </p:sp>
      <p:cxnSp>
        <p:nvCxnSpPr>
          <p:cNvPr id="211" name="Google Shape;211;p1"/>
          <p:cNvCxnSpPr>
            <a:cxnSpLocks/>
          </p:cNvCxnSpPr>
          <p:nvPr/>
        </p:nvCxnSpPr>
        <p:spPr>
          <a:xfrm flipH="1">
            <a:off x="1140252" y="2275482"/>
            <a:ext cx="853873" cy="798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"/>
          <p:cNvCxnSpPr>
            <a:cxnSpLocks/>
          </p:cNvCxnSpPr>
          <p:nvPr/>
        </p:nvCxnSpPr>
        <p:spPr>
          <a:xfrm flipH="1">
            <a:off x="2053774" y="2367484"/>
            <a:ext cx="15578" cy="64636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3" name="Google Shape;213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784713" y="2876529"/>
            <a:ext cx="411472" cy="41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75669" y="1827939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1"/>
          <p:cNvCxnSpPr>
            <a:cxnSpLocks/>
          </p:cNvCxnSpPr>
          <p:nvPr/>
        </p:nvCxnSpPr>
        <p:spPr>
          <a:xfrm rot="10800000">
            <a:off x="5842572" y="884248"/>
            <a:ext cx="0" cy="3953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1"/>
          <p:cNvCxnSpPr>
            <a:cxnSpLocks/>
          </p:cNvCxnSpPr>
          <p:nvPr/>
        </p:nvCxnSpPr>
        <p:spPr>
          <a:xfrm flipH="1">
            <a:off x="1185466" y="5286556"/>
            <a:ext cx="1447570" cy="900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"/>
          <p:cNvCxnSpPr>
            <a:cxnSpLocks/>
          </p:cNvCxnSpPr>
          <p:nvPr/>
        </p:nvCxnSpPr>
        <p:spPr>
          <a:xfrm rot="10800000">
            <a:off x="2633036" y="4243585"/>
            <a:ext cx="4629" cy="103655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"/>
          <p:cNvCxnSpPr>
            <a:cxnSpLocks/>
          </p:cNvCxnSpPr>
          <p:nvPr/>
        </p:nvCxnSpPr>
        <p:spPr>
          <a:xfrm>
            <a:off x="3062684" y="3988558"/>
            <a:ext cx="113218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"/>
          <p:cNvCxnSpPr>
            <a:cxnSpLocks/>
          </p:cNvCxnSpPr>
          <p:nvPr/>
        </p:nvCxnSpPr>
        <p:spPr>
          <a:xfrm rot="10800000">
            <a:off x="3051904" y="3980958"/>
            <a:ext cx="0" cy="262627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1"/>
          <p:cNvCxnSpPr>
            <a:cxnSpLocks/>
          </p:cNvCxnSpPr>
          <p:nvPr/>
        </p:nvCxnSpPr>
        <p:spPr>
          <a:xfrm>
            <a:off x="2633036" y="4243585"/>
            <a:ext cx="429648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1" name="Google Shape;221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54125" y="3888594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94136" y="4424665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33842" y="4426688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"/>
          <p:cNvCxnSpPr>
            <a:cxnSpLocks/>
          </p:cNvCxnSpPr>
          <p:nvPr/>
        </p:nvCxnSpPr>
        <p:spPr>
          <a:xfrm rot="10800000">
            <a:off x="5709753" y="5650605"/>
            <a:ext cx="0" cy="986165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1"/>
          <p:cNvSpPr txBox="1"/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Coordination platform to ensure interaction between nodes</a:t>
            </a:r>
            <a:endParaRPr sz="2400" b="1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67;p1">
            <a:extLst>
              <a:ext uri="{FF2B5EF4-FFF2-40B4-BE49-F238E27FC236}">
                <a16:creationId xmlns:a16="http://schemas.microsoft.com/office/drawing/2014/main" id="{09DB99A7-7120-7669-877B-3270BDE35573}"/>
              </a:ext>
            </a:extLst>
          </p:cNvPr>
          <p:cNvSpPr txBox="1"/>
          <p:nvPr/>
        </p:nvSpPr>
        <p:spPr>
          <a:xfrm>
            <a:off x="10602562" y="3043704"/>
            <a:ext cx="1553919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Coordination platform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71;p1">
            <a:extLst>
              <a:ext uri="{FF2B5EF4-FFF2-40B4-BE49-F238E27FC236}">
                <a16:creationId xmlns:a16="http://schemas.microsoft.com/office/drawing/2014/main" id="{BC2CF588-3295-040D-A66E-2AE321764B9D}"/>
              </a:ext>
            </a:extLst>
          </p:cNvPr>
          <p:cNvCxnSpPr>
            <a:cxnSpLocks/>
          </p:cNvCxnSpPr>
          <p:nvPr/>
        </p:nvCxnSpPr>
        <p:spPr>
          <a:xfrm flipH="1" flipV="1">
            <a:off x="9896914" y="3288001"/>
            <a:ext cx="695212" cy="101116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249DFFD-FD76-E50C-ECF0-41C5BF3CBE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97531-FAAD-FAF1-E583-E77037B4CC68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"/>
          <p:cNvSpPr txBox="1">
            <a:spLocks noGrp="1"/>
          </p:cNvSpPr>
          <p:nvPr>
            <p:ph type="title"/>
          </p:nvPr>
        </p:nvSpPr>
        <p:spPr>
          <a:xfrm>
            <a:off x="1367398" y="285731"/>
            <a:ext cx="9320267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Coordination platform and digital twins for exchanging energy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6"/>
          <p:cNvSpPr txBox="1"/>
          <p:nvPr/>
        </p:nvSpPr>
        <p:spPr>
          <a:xfrm>
            <a:off x="279525" y="1006567"/>
            <a:ext cx="43923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igital twins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agents' behaviours as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agent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regulator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6"/>
          <p:cNvSpPr txBox="1"/>
          <p:nvPr/>
        </p:nvSpPr>
        <p:spPr>
          <a:xfrm>
            <a:off x="279529" y="5564668"/>
            <a:ext cx="439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self-adaptive g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eneration of supply contracts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producers and consumers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6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6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3</a:t>
            </a:fld>
            <a:endParaRPr sz="800"/>
          </a:p>
        </p:txBody>
      </p:sp>
      <p:pic>
        <p:nvPicPr>
          <p:cNvPr id="306" name="Google Shape;3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649" y="2509144"/>
            <a:ext cx="3616051" cy="160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2196" y="1006567"/>
            <a:ext cx="7268831" cy="555940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"/>
          <p:cNvSpPr txBox="1"/>
          <p:nvPr/>
        </p:nvSpPr>
        <p:spPr>
          <a:xfrm>
            <a:off x="154657" y="4329144"/>
            <a:ext cx="43923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 act autonomously,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adapt, organize, and make decisions according to the situation.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70909F-4C58-35C2-5F36-105258655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A4402B-85F0-F19F-7215-C691BD594CAB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0"/>
          <p:cNvSpPr txBox="1"/>
          <p:nvPr/>
        </p:nvSpPr>
        <p:spPr>
          <a:xfrm>
            <a:off x="1317629" y="240883"/>
            <a:ext cx="7954741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Questions</a:t>
            </a:r>
            <a:endParaRPr lang="en-US"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A55CF506-2631-A7DE-0CB2-3C8423187D50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4" name="Espace réservé du contenu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896392C-F1A8-7F9A-3498-68A37685C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85" y="1764185"/>
            <a:ext cx="3129470" cy="20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1B6A73B-A646-70B1-6F83-FF5FCB7F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4</a:t>
            </a:fld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75E26-D0A8-020E-C70E-48FC75EC3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EBA952-20A1-390E-7111-027FE7BAB2AC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18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008" y="4080350"/>
            <a:ext cx="1994590" cy="16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588" y="4110287"/>
            <a:ext cx="1994590" cy="16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1751" y="1478325"/>
            <a:ext cx="7565950" cy="5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"/>
          <p:cNvSpPr txBox="1">
            <a:spLocks noGrp="1"/>
          </p:cNvSpPr>
          <p:nvPr>
            <p:ph type="title"/>
          </p:nvPr>
        </p:nvSpPr>
        <p:spPr>
          <a:xfrm>
            <a:off x="1345623" y="301381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7"/>
              <a:buFont typeface="Calibri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Method: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coordination model and platform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5"/>
          <p:cNvSpPr txBox="1"/>
          <p:nvPr/>
        </p:nvSpPr>
        <p:spPr>
          <a:xfrm>
            <a:off x="297575" y="1046440"/>
            <a:ext cx="35223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coordination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twins,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virtual environment (tuple space)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coordination laws.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5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5</a:t>
            </a:fld>
            <a:endParaRPr sz="800"/>
          </a:p>
        </p:txBody>
      </p:sp>
      <p:sp>
        <p:nvSpPr>
          <p:cNvPr id="291" name="Google Shape;291;p5"/>
          <p:cNvSpPr/>
          <p:nvPr/>
        </p:nvSpPr>
        <p:spPr>
          <a:xfrm>
            <a:off x="520493" y="4316361"/>
            <a:ext cx="2201100" cy="1434388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3407795" y="2296625"/>
            <a:ext cx="6000600" cy="4314900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10045270" y="4316361"/>
            <a:ext cx="1994590" cy="1464326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42059D-E138-C6A0-ADEA-9F6707968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9" y="234443"/>
            <a:ext cx="995741" cy="408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AD6DA-1309-9A76-76F3-DEF75675EADE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"/>
          <p:cNvSpPr txBox="1">
            <a:spLocks noGrp="1"/>
          </p:cNvSpPr>
          <p:nvPr>
            <p:ph type="title"/>
          </p:nvPr>
        </p:nvSpPr>
        <p:spPr>
          <a:xfrm>
            <a:off x="1345625" y="259994"/>
            <a:ext cx="10510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Tuning of the coordination platform to match with the living lab configuration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7"/>
          <p:cNvSpPr txBox="1"/>
          <p:nvPr/>
        </p:nvSpPr>
        <p:spPr>
          <a:xfrm>
            <a:off x="973885" y="871825"/>
            <a:ext cx="6921300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95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“Chain” topology  with 4 nodes(1 or 2 neighbours by node)</a:t>
            </a:r>
            <a:endParaRPr/>
          </a:p>
        </p:txBody>
      </p:sp>
      <p:sp>
        <p:nvSpPr>
          <p:cNvPr id="319" name="Google Shape;319;p7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6</a:t>
            </a:fld>
            <a:endParaRPr sz="800"/>
          </a:p>
        </p:txBody>
      </p:sp>
      <p:pic>
        <p:nvPicPr>
          <p:cNvPr id="320" name="Google Shape;3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79" y="3428993"/>
            <a:ext cx="42" cy="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7141" y="5443927"/>
            <a:ext cx="4196952" cy="124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7855" y="5352095"/>
            <a:ext cx="3598606" cy="150590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7"/>
          <p:cNvSpPr/>
          <p:nvPr/>
        </p:nvSpPr>
        <p:spPr>
          <a:xfrm>
            <a:off x="1733245" y="2219356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7"/>
          <p:cNvSpPr/>
          <p:nvPr/>
        </p:nvSpPr>
        <p:spPr>
          <a:xfrm>
            <a:off x="7508015" y="2219301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7"/>
          <p:cNvSpPr/>
          <p:nvPr/>
        </p:nvSpPr>
        <p:spPr>
          <a:xfrm rot="10800000" flipH="1">
            <a:off x="4232788" y="5110302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7"/>
          <p:cNvSpPr/>
          <p:nvPr/>
        </p:nvSpPr>
        <p:spPr>
          <a:xfrm rot="10800000" flipH="1">
            <a:off x="9360311" y="5093984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6326" y="2469860"/>
            <a:ext cx="10136330" cy="260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0116" y="1441929"/>
            <a:ext cx="41433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31891" y="1771625"/>
            <a:ext cx="4581525" cy="447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p7"/>
          <p:cNvGrpSpPr/>
          <p:nvPr/>
        </p:nvGrpSpPr>
        <p:grpSpPr>
          <a:xfrm>
            <a:off x="602977" y="2949375"/>
            <a:ext cx="666600" cy="613800"/>
            <a:chOff x="679177" y="3025575"/>
            <a:chExt cx="666600" cy="613800"/>
          </a:xfrm>
        </p:grpSpPr>
        <p:pic>
          <p:nvPicPr>
            <p:cNvPr id="331" name="Google Shape;331;p7" descr="Diagram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7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7"/>
          <p:cNvGrpSpPr/>
          <p:nvPr/>
        </p:nvGrpSpPr>
        <p:grpSpPr>
          <a:xfrm>
            <a:off x="3284152" y="2843925"/>
            <a:ext cx="666600" cy="613800"/>
            <a:chOff x="679177" y="3025575"/>
            <a:chExt cx="666600" cy="613800"/>
          </a:xfrm>
        </p:grpSpPr>
        <p:pic>
          <p:nvPicPr>
            <p:cNvPr id="334" name="Google Shape;334;p7" descr="Diagram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7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7"/>
          <p:cNvGrpSpPr/>
          <p:nvPr/>
        </p:nvGrpSpPr>
        <p:grpSpPr>
          <a:xfrm>
            <a:off x="6076189" y="2920125"/>
            <a:ext cx="666600" cy="613800"/>
            <a:chOff x="679177" y="3025575"/>
            <a:chExt cx="666600" cy="613800"/>
          </a:xfrm>
        </p:grpSpPr>
        <p:pic>
          <p:nvPicPr>
            <p:cNvPr id="337" name="Google Shape;337;p7" descr="Diagram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7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7"/>
          <p:cNvGrpSpPr/>
          <p:nvPr/>
        </p:nvGrpSpPr>
        <p:grpSpPr>
          <a:xfrm>
            <a:off x="8944427" y="2920125"/>
            <a:ext cx="666600" cy="613800"/>
            <a:chOff x="679177" y="3025575"/>
            <a:chExt cx="666600" cy="613800"/>
          </a:xfrm>
        </p:grpSpPr>
        <p:pic>
          <p:nvPicPr>
            <p:cNvPr id="340" name="Google Shape;340;p7" descr="Diagram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7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7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31C3D-AD3A-E906-98D0-B811E0A613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62FCD3-DD77-9327-B42E-E34BC87BF360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"/>
          <p:cNvSpPr txBox="1"/>
          <p:nvPr/>
        </p:nvSpPr>
        <p:spPr>
          <a:xfrm>
            <a:off x="1317629" y="280211"/>
            <a:ext cx="10646845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Tuning of the coordination platform to match with the living lab configuration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8"/>
          <p:cNvSpPr txBox="1"/>
          <p:nvPr/>
        </p:nvSpPr>
        <p:spPr>
          <a:xfrm>
            <a:off x="1061930" y="808822"/>
            <a:ext cx="5869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measurements by smart-meters.</a:t>
            </a:r>
            <a:endParaRPr/>
          </a:p>
        </p:txBody>
      </p:sp>
      <p:sp>
        <p:nvSpPr>
          <p:cNvPr id="352" name="Google Shape;352;p8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/>
              <a:t>7</a:t>
            </a:fld>
            <a:endParaRPr sz="800"/>
          </a:p>
        </p:txBody>
      </p:sp>
      <p:sp>
        <p:nvSpPr>
          <p:cNvPr id="353" name="Google Shape;353;p8"/>
          <p:cNvSpPr txBox="1"/>
          <p:nvPr/>
        </p:nvSpPr>
        <p:spPr>
          <a:xfrm>
            <a:off x="1061930" y="1387084"/>
            <a:ext cx="3939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of measurement history.</a:t>
            </a:r>
            <a:endParaRPr/>
          </a:p>
        </p:txBody>
      </p:sp>
      <p:pic>
        <p:nvPicPr>
          <p:cNvPr id="354" name="Google Shape;3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6621" y="787484"/>
            <a:ext cx="4947853" cy="125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1754" y="1965346"/>
            <a:ext cx="8223316" cy="45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9CE1C7-7118-AE36-4384-E1DDF918C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C57E37-DE7F-F48F-BA72-394C054A41B6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8;p1">
            <a:extLst>
              <a:ext uri="{FF2B5EF4-FFF2-40B4-BE49-F238E27FC236}">
                <a16:creationId xmlns:a16="http://schemas.microsoft.com/office/drawing/2014/main" id="{342622E0-5877-9CEF-F6F6-43A864B868E1}"/>
              </a:ext>
            </a:extLst>
          </p:cNvPr>
          <p:cNvSpPr/>
          <p:nvPr/>
        </p:nvSpPr>
        <p:spPr>
          <a:xfrm>
            <a:off x="909201" y="3545384"/>
            <a:ext cx="6603806" cy="3062459"/>
          </a:xfrm>
          <a:prstGeom prst="roundRect">
            <a:avLst>
              <a:gd name="adj" fmla="val 16667"/>
            </a:avLst>
          </a:prstGeom>
          <a:solidFill>
            <a:srgbClr val="FF746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D930F-C8B4-7DFB-3391-B9ED4FB75973}"/>
              </a:ext>
            </a:extLst>
          </p:cNvPr>
          <p:cNvSpPr/>
          <p:nvPr/>
        </p:nvSpPr>
        <p:spPr>
          <a:xfrm>
            <a:off x="1352198" y="3749287"/>
            <a:ext cx="5848740" cy="2122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DC0B87-63DF-9BE5-BA3A-14A827EF8AA9}"/>
              </a:ext>
            </a:extLst>
          </p:cNvPr>
          <p:cNvSpPr/>
          <p:nvPr/>
        </p:nvSpPr>
        <p:spPr>
          <a:xfrm>
            <a:off x="3052755" y="4000724"/>
            <a:ext cx="3679665" cy="12118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30" name="Google Shape;98;p1">
            <a:extLst>
              <a:ext uri="{FF2B5EF4-FFF2-40B4-BE49-F238E27FC236}">
                <a16:creationId xmlns:a16="http://schemas.microsoft.com/office/drawing/2014/main" id="{8145A686-725E-732A-CDBF-D13B64D5A649}"/>
              </a:ext>
            </a:extLst>
          </p:cNvPr>
          <p:cNvSpPr/>
          <p:nvPr/>
        </p:nvSpPr>
        <p:spPr>
          <a:xfrm>
            <a:off x="263615" y="1159227"/>
            <a:ext cx="2469496" cy="108003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138;p1">
            <a:extLst>
              <a:ext uri="{FF2B5EF4-FFF2-40B4-BE49-F238E27FC236}">
                <a16:creationId xmlns:a16="http://schemas.microsoft.com/office/drawing/2014/main" id="{FAADE272-4093-2C44-CA8C-6693DEB60A50}"/>
              </a:ext>
            </a:extLst>
          </p:cNvPr>
          <p:cNvGrpSpPr/>
          <p:nvPr/>
        </p:nvGrpSpPr>
        <p:grpSpPr>
          <a:xfrm>
            <a:off x="6848172" y="1172482"/>
            <a:ext cx="2399880" cy="1067307"/>
            <a:chOff x="5504294" y="566143"/>
            <a:chExt cx="1359865" cy="475853"/>
          </a:xfrm>
          <a:solidFill>
            <a:srgbClr val="002060"/>
          </a:solidFill>
        </p:grpSpPr>
        <p:sp>
          <p:nvSpPr>
            <p:cNvPr id="15" name="Google Shape;98;p1">
              <a:extLst>
                <a:ext uri="{FF2B5EF4-FFF2-40B4-BE49-F238E27FC236}">
                  <a16:creationId xmlns:a16="http://schemas.microsoft.com/office/drawing/2014/main" id="{7A0D8349-08EE-B0CA-7A33-8525AE2A512B}"/>
                </a:ext>
              </a:extLst>
            </p:cNvPr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" name="Google Shape;139;p1" descr="A black and white image of a couple of gears&#10;&#10;Description automatically generated">
              <a:extLst>
                <a:ext uri="{FF2B5EF4-FFF2-40B4-BE49-F238E27FC236}">
                  <a16:creationId xmlns:a16="http://schemas.microsoft.com/office/drawing/2014/main" id="{5422DC82-D4AA-47B2-F81F-F02FD5AD9CE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83495" y="839599"/>
              <a:ext cx="212970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8" name="Google Shape;138;p1">
            <a:extLst>
              <a:ext uri="{FF2B5EF4-FFF2-40B4-BE49-F238E27FC236}">
                <a16:creationId xmlns:a16="http://schemas.microsoft.com/office/drawing/2014/main" id="{D40D6F4E-806E-E311-FC72-A98116A808FB}"/>
              </a:ext>
            </a:extLst>
          </p:cNvPr>
          <p:cNvGrpSpPr/>
          <p:nvPr/>
        </p:nvGrpSpPr>
        <p:grpSpPr>
          <a:xfrm>
            <a:off x="3190922" y="1166827"/>
            <a:ext cx="2463614" cy="1061449"/>
            <a:chOff x="5504294" y="566143"/>
            <a:chExt cx="1359865" cy="475853"/>
          </a:xfrm>
        </p:grpSpPr>
        <p:sp>
          <p:nvSpPr>
            <p:cNvPr id="10" name="Google Shape;98;p1">
              <a:extLst>
                <a:ext uri="{FF2B5EF4-FFF2-40B4-BE49-F238E27FC236}">
                  <a16:creationId xmlns:a16="http://schemas.microsoft.com/office/drawing/2014/main" id="{4EAAF2B1-35CA-23C6-6FDE-ABDD2AAC1907}"/>
                </a:ext>
              </a:extLst>
            </p:cNvPr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139;p1" descr="A black and white image of a couple of gears&#10;&#10;Description automatically generated">
              <a:extLst>
                <a:ext uri="{FF2B5EF4-FFF2-40B4-BE49-F238E27FC236}">
                  <a16:creationId xmlns:a16="http://schemas.microsoft.com/office/drawing/2014/main" id="{6D8C9F20-3646-7F9C-8C73-6F7D5962B85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5774" y="833106"/>
              <a:ext cx="193208" cy="162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ZoneTexte 21">
            <a:extLst>
              <a:ext uri="{FF2B5EF4-FFF2-40B4-BE49-F238E27FC236}">
                <a16:creationId xmlns:a16="http://schemas.microsoft.com/office/drawing/2014/main" id="{74AD35AD-6B20-FDBC-0E69-2C767511F00A}"/>
              </a:ext>
            </a:extLst>
          </p:cNvPr>
          <p:cNvSpPr txBox="1"/>
          <p:nvPr/>
        </p:nvSpPr>
        <p:spPr>
          <a:xfrm>
            <a:off x="4506235" y="5407186"/>
            <a:ext cx="273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Coordination platform</a:t>
            </a:r>
          </a:p>
        </p:txBody>
      </p:sp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Gossip Federated Learning : zoom on a Grid Edge Device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31;p7">
            <a:extLst>
              <a:ext uri="{FF2B5EF4-FFF2-40B4-BE49-F238E27FC236}">
                <a16:creationId xmlns:a16="http://schemas.microsoft.com/office/drawing/2014/main" id="{D323A264-44D6-5B4A-2200-555385C40B46}"/>
              </a:ext>
            </a:extLst>
          </p:cNvPr>
          <p:cNvSpPr txBox="1"/>
          <p:nvPr/>
        </p:nvSpPr>
        <p:spPr>
          <a:xfrm>
            <a:off x="3215444" y="2421305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213;p7">
                <a:extLst>
                  <a:ext uri="{FF2B5EF4-FFF2-40B4-BE49-F238E27FC236}">
                    <a16:creationId xmlns:a16="http://schemas.microsoft.com/office/drawing/2014/main" id="{E513D8B9-3143-B70B-BCB7-5E770BCA459A}"/>
                  </a:ext>
                </a:extLst>
              </p:cNvPr>
              <p:cNvSpPr/>
              <p:nvPr/>
            </p:nvSpPr>
            <p:spPr>
              <a:xfrm rot="5097245">
                <a:off x="4330819" y="2323468"/>
                <a:ext cx="465489" cy="17883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k,2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42" name="Google Shape;213;p7">
                <a:extLst>
                  <a:ext uri="{FF2B5EF4-FFF2-40B4-BE49-F238E27FC236}">
                    <a16:creationId xmlns:a16="http://schemas.microsoft.com/office/drawing/2014/main" id="{E513D8B9-3143-B70B-BCB7-5E770BCA4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097245">
                <a:off x="4330819" y="2323468"/>
                <a:ext cx="465489" cy="178835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l="-10526"/>
                </a:stretch>
              </a:blip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213;p7">
                <a:extLst>
                  <a:ext uri="{FF2B5EF4-FFF2-40B4-BE49-F238E27FC236}">
                    <a16:creationId xmlns:a16="http://schemas.microsoft.com/office/drawing/2014/main" id="{8A6D8D91-64B3-596A-6CA2-7C01DE09FD12}"/>
                  </a:ext>
                </a:extLst>
              </p:cNvPr>
              <p:cNvSpPr/>
              <p:nvPr/>
            </p:nvSpPr>
            <p:spPr>
              <a:xfrm rot="2451064">
                <a:off x="1926907" y="2387940"/>
                <a:ext cx="443424" cy="17883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k,1</a:t>
                </a:r>
                <a:endParaRPr lang="en-GB" sz="1400" baseline="300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44" name="Google Shape;213;p7">
                <a:extLst>
                  <a:ext uri="{FF2B5EF4-FFF2-40B4-BE49-F238E27FC236}">
                    <a16:creationId xmlns:a16="http://schemas.microsoft.com/office/drawing/2014/main" id="{8A6D8D91-64B3-596A-6CA2-7C01DE09F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1064">
                <a:off x="1926907" y="2387940"/>
                <a:ext cx="443424" cy="178835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13;p7">
                <a:extLst>
                  <a:ext uri="{FF2B5EF4-FFF2-40B4-BE49-F238E27FC236}">
                    <a16:creationId xmlns:a16="http://schemas.microsoft.com/office/drawing/2014/main" id="{AE9E6819-D8A3-EC64-EFA2-9DA21BECB848}"/>
                  </a:ext>
                </a:extLst>
              </p:cNvPr>
              <p:cNvSpPr/>
              <p:nvPr/>
            </p:nvSpPr>
            <p:spPr>
              <a:xfrm rot="19386184">
                <a:off x="7221602" y="2414770"/>
                <a:ext cx="457925" cy="221599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 err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k,n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50" name="Google Shape;213;p7">
                <a:extLst>
                  <a:ext uri="{FF2B5EF4-FFF2-40B4-BE49-F238E27FC236}">
                    <a16:creationId xmlns:a16="http://schemas.microsoft.com/office/drawing/2014/main" id="{AE9E6819-D8A3-EC64-EFA2-9DA21BECB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86184">
                <a:off x="7221602" y="2414770"/>
                <a:ext cx="457925" cy="221599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oogle Shape;235;p7">
            <a:extLst>
              <a:ext uri="{FF2B5EF4-FFF2-40B4-BE49-F238E27FC236}">
                <a16:creationId xmlns:a16="http://schemas.microsoft.com/office/drawing/2014/main" id="{A577A5CF-00AB-DAAE-A5F1-B67CB6DEF7CE}"/>
              </a:ext>
            </a:extLst>
          </p:cNvPr>
          <p:cNvCxnSpPr>
            <a:cxnSpLocks/>
          </p:cNvCxnSpPr>
          <p:nvPr/>
        </p:nvCxnSpPr>
        <p:spPr>
          <a:xfrm flipV="1">
            <a:off x="5415256" y="2152811"/>
            <a:ext cx="2125279" cy="1671119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" name="Google Shape;235;p7">
            <a:extLst>
              <a:ext uri="{FF2B5EF4-FFF2-40B4-BE49-F238E27FC236}">
                <a16:creationId xmlns:a16="http://schemas.microsoft.com/office/drawing/2014/main" id="{279FC863-2466-820D-37D9-468C9A1D911C}"/>
              </a:ext>
            </a:extLst>
          </p:cNvPr>
          <p:cNvCxnSpPr>
            <a:cxnSpLocks/>
          </p:cNvCxnSpPr>
          <p:nvPr/>
        </p:nvCxnSpPr>
        <p:spPr>
          <a:xfrm flipH="1" flipV="1">
            <a:off x="4309102" y="2123520"/>
            <a:ext cx="197133" cy="1820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" name="Google Shape;235;p7">
            <a:extLst>
              <a:ext uri="{FF2B5EF4-FFF2-40B4-BE49-F238E27FC236}">
                <a16:creationId xmlns:a16="http://schemas.microsoft.com/office/drawing/2014/main" id="{F9DB6506-AF4C-5268-B5B8-E715297EA0FA}"/>
              </a:ext>
            </a:extLst>
          </p:cNvPr>
          <p:cNvCxnSpPr>
            <a:cxnSpLocks/>
          </p:cNvCxnSpPr>
          <p:nvPr/>
        </p:nvCxnSpPr>
        <p:spPr>
          <a:xfrm flipH="1" flipV="1">
            <a:off x="1412199" y="2177496"/>
            <a:ext cx="2162320" cy="176661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1E2D107-1FA0-8A53-F71C-0BC66AA42F63}"/>
              </a:ext>
            </a:extLst>
          </p:cNvPr>
          <p:cNvSpPr txBox="1"/>
          <p:nvPr/>
        </p:nvSpPr>
        <p:spPr>
          <a:xfrm rot="19398965">
            <a:off x="5709727" y="2828345"/>
            <a:ext cx="1306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97EF921-BBA9-C7EA-10AD-571F79531AAD}"/>
              </a:ext>
            </a:extLst>
          </p:cNvPr>
          <p:cNvSpPr txBox="1"/>
          <p:nvPr/>
        </p:nvSpPr>
        <p:spPr>
          <a:xfrm rot="19352610">
            <a:off x="5706231" y="3113226"/>
            <a:ext cx="1391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GED N Model weights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CE63607-086D-047E-832C-9CBC9AD8673C}"/>
              </a:ext>
            </a:extLst>
          </p:cNvPr>
          <p:cNvSpPr txBox="1"/>
          <p:nvPr/>
        </p:nvSpPr>
        <p:spPr>
          <a:xfrm rot="2423437">
            <a:off x="2205799" y="3088133"/>
            <a:ext cx="1581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GED 1 Model weights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5CA4F9-3F40-CBD4-51E9-A7753F8E8258}"/>
              </a:ext>
            </a:extLst>
          </p:cNvPr>
          <p:cNvSpPr txBox="1"/>
          <p:nvPr/>
        </p:nvSpPr>
        <p:spPr>
          <a:xfrm rot="2353747">
            <a:off x="1631389" y="2982869"/>
            <a:ext cx="1443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1DA67C-5F7F-D490-B3DC-CFA03E6BBB9C}"/>
              </a:ext>
            </a:extLst>
          </p:cNvPr>
          <p:cNvSpPr txBox="1"/>
          <p:nvPr/>
        </p:nvSpPr>
        <p:spPr>
          <a:xfrm rot="5000911">
            <a:off x="3578216" y="2750852"/>
            <a:ext cx="1285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7FE1D-4BD9-3385-E6B1-02F895C5DFB7}"/>
              </a:ext>
            </a:extLst>
          </p:cNvPr>
          <p:cNvSpPr txBox="1"/>
          <p:nvPr/>
        </p:nvSpPr>
        <p:spPr>
          <a:xfrm rot="5097124">
            <a:off x="3927709" y="3170041"/>
            <a:ext cx="13577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GED 2 Model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213;p7">
                <a:extLst>
                  <a:ext uri="{FF2B5EF4-FFF2-40B4-BE49-F238E27FC236}">
                    <a16:creationId xmlns:a16="http://schemas.microsoft.com/office/drawing/2014/main" id="{701D5102-0564-29F2-344D-29848EC05F58}"/>
                  </a:ext>
                </a:extLst>
              </p:cNvPr>
              <p:cNvSpPr/>
              <p:nvPr/>
            </p:nvSpPr>
            <p:spPr>
              <a:xfrm>
                <a:off x="4013456" y="4159500"/>
                <a:ext cx="444848" cy="165773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k,1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6" name="Google Shape;213;p7">
                <a:extLst>
                  <a:ext uri="{FF2B5EF4-FFF2-40B4-BE49-F238E27FC236}">
                    <a16:creationId xmlns:a16="http://schemas.microsoft.com/office/drawing/2014/main" id="{701D5102-0564-29F2-344D-29848EC05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56" y="4159500"/>
                <a:ext cx="444848" cy="165773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 t="-3333" b="-16667"/>
                </a:stretch>
              </a:blip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13;p7">
                <a:extLst>
                  <a:ext uri="{FF2B5EF4-FFF2-40B4-BE49-F238E27FC236}">
                    <a16:creationId xmlns:a16="http://schemas.microsoft.com/office/drawing/2014/main" id="{7C60F501-1A7E-AE47-52F1-9BBF1C587BB4}"/>
                  </a:ext>
                </a:extLst>
              </p:cNvPr>
              <p:cNvSpPr/>
              <p:nvPr/>
            </p:nvSpPr>
            <p:spPr>
              <a:xfrm>
                <a:off x="4488031" y="4165744"/>
                <a:ext cx="426039" cy="16297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k,2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7" name="Google Shape;213;p7">
                <a:extLst>
                  <a:ext uri="{FF2B5EF4-FFF2-40B4-BE49-F238E27FC236}">
                    <a16:creationId xmlns:a16="http://schemas.microsoft.com/office/drawing/2014/main" id="{7C60F501-1A7E-AE47-52F1-9BBF1C587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31" y="4165744"/>
                <a:ext cx="426039" cy="162978"/>
              </a:xfrm>
              <a:prstGeom prst="roundRect">
                <a:avLst>
                  <a:gd name="adj" fmla="val 16667"/>
                </a:avLst>
              </a:prstGeom>
              <a:blipFill>
                <a:blip r:embed="rId8"/>
                <a:stretch>
                  <a:fillRect t="-3448" b="-20690"/>
                </a:stretch>
              </a:blip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13;p7">
                <a:extLst>
                  <a:ext uri="{FF2B5EF4-FFF2-40B4-BE49-F238E27FC236}">
                    <a16:creationId xmlns:a16="http://schemas.microsoft.com/office/drawing/2014/main" id="{F2E84CE6-DFEB-57BF-EA19-926A9BCC5C14}"/>
                  </a:ext>
                </a:extLst>
              </p:cNvPr>
              <p:cNvSpPr/>
              <p:nvPr/>
            </p:nvSpPr>
            <p:spPr>
              <a:xfrm>
                <a:off x="4959036" y="4162932"/>
                <a:ext cx="434313" cy="169523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 err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k,n</a:t>
                </a:r>
                <a:endParaRPr lang="en-GB" sz="1400" baseline="300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17" name="Google Shape;213;p7">
                <a:extLst>
                  <a:ext uri="{FF2B5EF4-FFF2-40B4-BE49-F238E27FC236}">
                    <a16:creationId xmlns:a16="http://schemas.microsoft.com/office/drawing/2014/main" id="{F2E84CE6-DFEB-57BF-EA19-926A9BCC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036" y="4162932"/>
                <a:ext cx="434313" cy="169523"/>
              </a:xfrm>
              <a:prstGeom prst="roundRect">
                <a:avLst>
                  <a:gd name="adj" fmla="val 16667"/>
                </a:avLst>
              </a:prstGeom>
              <a:blipFill>
                <a:blip r:embed="rId9"/>
                <a:stretch>
                  <a:fillRect t="-3333" b="-16667"/>
                </a:stretch>
              </a:blip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213;p7">
                <a:extLst>
                  <a:ext uri="{FF2B5EF4-FFF2-40B4-BE49-F238E27FC236}">
                    <a16:creationId xmlns:a16="http://schemas.microsoft.com/office/drawing/2014/main" id="{83D69C80-F6F3-AF4A-FAF1-F9484968D247}"/>
                  </a:ext>
                </a:extLst>
              </p:cNvPr>
              <p:cNvSpPr/>
              <p:nvPr/>
            </p:nvSpPr>
            <p:spPr>
              <a:xfrm>
                <a:off x="3637068" y="4169302"/>
                <a:ext cx="355020" cy="154292"/>
              </a:xfrm>
              <a:prstGeom prst="roundRect">
                <a:avLst>
                  <a:gd name="adj" fmla="val 16667"/>
                </a:avLst>
              </a:prstGeom>
              <a:solidFill>
                <a:srgbClr val="FF8181"/>
              </a:solid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ea typeface="Calibri"/>
                    <a:cs typeface="Calibri"/>
                    <a:sym typeface="Calibri"/>
                  </a:rPr>
                  <a:t>k</a:t>
                </a:r>
                <a:endParaRPr lang="en-GB" sz="1400" dirty="0">
                  <a:sym typeface="Arial"/>
                </a:endParaRPr>
              </a:p>
            </p:txBody>
          </p:sp>
        </mc:Choice>
        <mc:Fallback xmlns="">
          <p:sp>
            <p:nvSpPr>
              <p:cNvPr id="21" name="Google Shape;213;p7">
                <a:extLst>
                  <a:ext uri="{FF2B5EF4-FFF2-40B4-BE49-F238E27FC236}">
                    <a16:creationId xmlns:a16="http://schemas.microsoft.com/office/drawing/2014/main" id="{83D69C80-F6F3-AF4A-FAF1-F9484968D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68" y="4169302"/>
                <a:ext cx="355020" cy="154292"/>
              </a:xfrm>
              <a:prstGeom prst="roundRect">
                <a:avLst>
                  <a:gd name="adj" fmla="val 16667"/>
                </a:avLst>
              </a:prstGeom>
              <a:blipFill>
                <a:blip r:embed="rId10"/>
                <a:stretch>
                  <a:fillRect t="-7407" b="-25926"/>
                </a:stretch>
              </a:blip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BA2D7978-CC65-B45B-F851-9FEDBBF0F389}"/>
              </a:ext>
            </a:extLst>
          </p:cNvPr>
          <p:cNvSpPr/>
          <p:nvPr/>
        </p:nvSpPr>
        <p:spPr>
          <a:xfrm rot="5400000">
            <a:off x="4521307" y="3439182"/>
            <a:ext cx="108055" cy="191481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730042D-7083-AED7-BAB0-E084918FB447}"/>
              </a:ext>
            </a:extLst>
          </p:cNvPr>
          <p:cNvSpPr txBox="1"/>
          <p:nvPr/>
        </p:nvSpPr>
        <p:spPr>
          <a:xfrm>
            <a:off x="3657835" y="809934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GED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CCC29C-4ED2-2CF5-6184-97615F8D6B7B}"/>
              </a:ext>
            </a:extLst>
          </p:cNvPr>
          <p:cNvSpPr txBox="1"/>
          <p:nvPr/>
        </p:nvSpPr>
        <p:spPr>
          <a:xfrm>
            <a:off x="802475" y="819208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GED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16257-E3DD-E3A0-7001-AC1D9B040706}"/>
              </a:ext>
            </a:extLst>
          </p:cNvPr>
          <p:cNvSpPr txBox="1"/>
          <p:nvPr/>
        </p:nvSpPr>
        <p:spPr>
          <a:xfrm>
            <a:off x="7333980" y="824103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060"/>
                </a:solidFill>
                <a:cs typeface="Arial" panose="020B0604020202020204" pitchFamily="34" charset="0"/>
              </a:rPr>
              <a:t>GED 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3CCE92-EE4B-C351-7E1E-47C380C0B590}"/>
              </a:ext>
            </a:extLst>
          </p:cNvPr>
          <p:cNvSpPr txBox="1"/>
          <p:nvPr/>
        </p:nvSpPr>
        <p:spPr>
          <a:xfrm>
            <a:off x="6521840" y="3164804"/>
            <a:ext cx="124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  <a:cs typeface="Arial" panose="020B0604020202020204" pitchFamily="34" charset="0"/>
              </a:rPr>
              <a:t>GED k</a:t>
            </a:r>
          </a:p>
        </p:txBody>
      </p:sp>
      <p:pic>
        <p:nvPicPr>
          <p:cNvPr id="45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157A5A1-0732-E727-AF8E-2ED96C9184B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37873" y="4088784"/>
            <a:ext cx="444848" cy="49287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D1E17F1-412D-BB17-419D-6FCB806EFB2C}"/>
              </a:ext>
            </a:extLst>
          </p:cNvPr>
          <p:cNvSpPr/>
          <p:nvPr/>
        </p:nvSpPr>
        <p:spPr>
          <a:xfrm>
            <a:off x="2745834" y="5964323"/>
            <a:ext cx="2451166" cy="5574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59" name="Picture 58" descr="A logo of a network&#10;&#10;Description automatically generated">
            <a:extLst>
              <a:ext uri="{FF2B5EF4-FFF2-40B4-BE49-F238E27FC236}">
                <a16:creationId xmlns:a16="http://schemas.microsoft.com/office/drawing/2014/main" id="{78E3530F-F959-4437-3BD0-F0AFDFCB7A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8153" y="6088846"/>
            <a:ext cx="288082" cy="288082"/>
          </a:xfrm>
          <a:prstGeom prst="rect">
            <a:avLst/>
          </a:prstGeom>
        </p:spPr>
      </p:pic>
      <p:cxnSp>
        <p:nvCxnSpPr>
          <p:cNvPr id="60" name="Connecteur droit avec flèche 68">
            <a:extLst>
              <a:ext uri="{FF2B5EF4-FFF2-40B4-BE49-F238E27FC236}">
                <a16:creationId xmlns:a16="http://schemas.microsoft.com/office/drawing/2014/main" id="{6164207A-F1F9-8C58-4D9F-DFCF5F09E53C}"/>
              </a:ext>
            </a:extLst>
          </p:cNvPr>
          <p:cNvCxnSpPr>
            <a:cxnSpLocks/>
          </p:cNvCxnSpPr>
          <p:nvPr/>
        </p:nvCxnSpPr>
        <p:spPr>
          <a:xfrm flipH="1" flipV="1">
            <a:off x="902514" y="1349381"/>
            <a:ext cx="6687" cy="1833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8">
            <a:extLst>
              <a:ext uri="{FF2B5EF4-FFF2-40B4-BE49-F238E27FC236}">
                <a16:creationId xmlns:a16="http://schemas.microsoft.com/office/drawing/2014/main" id="{34190A08-5E86-A092-B49C-F7159599849A}"/>
              </a:ext>
            </a:extLst>
          </p:cNvPr>
          <p:cNvCxnSpPr>
            <a:cxnSpLocks/>
            <a:stCxn id="52" idx="0"/>
            <a:endCxn id="65" idx="2"/>
          </p:cNvCxnSpPr>
          <p:nvPr/>
        </p:nvCxnSpPr>
        <p:spPr>
          <a:xfrm flipH="1" flipV="1">
            <a:off x="3781424" y="5743403"/>
            <a:ext cx="189993" cy="22092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1392DF3-839B-FF48-F94D-7629382B78C3}"/>
              </a:ext>
            </a:extLst>
          </p:cNvPr>
          <p:cNvSpPr/>
          <p:nvPr/>
        </p:nvSpPr>
        <p:spPr>
          <a:xfrm>
            <a:off x="3063507" y="5359976"/>
            <a:ext cx="1435834" cy="38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7" name="Arrow: Bent 66">
            <a:extLst>
              <a:ext uri="{FF2B5EF4-FFF2-40B4-BE49-F238E27FC236}">
                <a16:creationId xmlns:a16="http://schemas.microsoft.com/office/drawing/2014/main" id="{085D5697-E278-ED23-B015-9D52AEAA0319}"/>
              </a:ext>
            </a:extLst>
          </p:cNvPr>
          <p:cNvSpPr/>
          <p:nvPr/>
        </p:nvSpPr>
        <p:spPr>
          <a:xfrm flipH="1" flipV="1">
            <a:off x="3971883" y="4733313"/>
            <a:ext cx="649804" cy="829819"/>
          </a:xfrm>
          <a:prstGeom prst="bentArrow">
            <a:avLst>
              <a:gd name="adj1" fmla="val 1758"/>
              <a:gd name="adj2" fmla="val 5507"/>
              <a:gd name="adj3" fmla="val 11244"/>
              <a:gd name="adj4" fmla="val 4375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Arrow: Bent 67">
            <a:extLst>
              <a:ext uri="{FF2B5EF4-FFF2-40B4-BE49-F238E27FC236}">
                <a16:creationId xmlns:a16="http://schemas.microsoft.com/office/drawing/2014/main" id="{C03728FA-1069-A801-EB2E-0FEC72B57AC5}"/>
              </a:ext>
            </a:extLst>
          </p:cNvPr>
          <p:cNvSpPr/>
          <p:nvPr/>
        </p:nvSpPr>
        <p:spPr>
          <a:xfrm rot="10800000" flipH="1" flipV="1">
            <a:off x="3522487" y="4250531"/>
            <a:ext cx="104065" cy="1156548"/>
          </a:xfrm>
          <a:prstGeom prst="bentArrow">
            <a:avLst>
              <a:gd name="adj1" fmla="val 1105"/>
              <a:gd name="adj2" fmla="val 24001"/>
              <a:gd name="adj3" fmla="val 50000"/>
              <a:gd name="adj4" fmla="val 4375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36EF59-5D27-8119-98C8-C5AD37F5FDCA}"/>
              </a:ext>
            </a:extLst>
          </p:cNvPr>
          <p:cNvSpPr/>
          <p:nvPr/>
        </p:nvSpPr>
        <p:spPr>
          <a:xfrm>
            <a:off x="7028115" y="1301214"/>
            <a:ext cx="1391552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24" name="Picture 23" descr="A logo of a network&#10;&#10;Description automatically generated">
            <a:extLst>
              <a:ext uri="{FF2B5EF4-FFF2-40B4-BE49-F238E27FC236}">
                <a16:creationId xmlns:a16="http://schemas.microsoft.com/office/drawing/2014/main" id="{C835A278-F8A2-876E-7E00-6071E35057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9407" y="1308697"/>
            <a:ext cx="322190" cy="2880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8F58923-4018-6663-3BD0-622B8F22CF67}"/>
              </a:ext>
            </a:extLst>
          </p:cNvPr>
          <p:cNvSpPr/>
          <p:nvPr/>
        </p:nvSpPr>
        <p:spPr>
          <a:xfrm>
            <a:off x="3381600" y="1294135"/>
            <a:ext cx="1391987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26" name="Picture 25" descr="A logo of a network&#10;&#10;Description automatically generated">
            <a:extLst>
              <a:ext uri="{FF2B5EF4-FFF2-40B4-BE49-F238E27FC236}">
                <a16:creationId xmlns:a16="http://schemas.microsoft.com/office/drawing/2014/main" id="{5EBCF4BE-BDDB-AA4A-0902-621B3143CE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1587" y="1327631"/>
            <a:ext cx="322290" cy="28808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1D4B20E-920A-6363-1CB1-A3CA57100198}"/>
              </a:ext>
            </a:extLst>
          </p:cNvPr>
          <p:cNvSpPr/>
          <p:nvPr/>
        </p:nvSpPr>
        <p:spPr>
          <a:xfrm>
            <a:off x="444831" y="1274511"/>
            <a:ext cx="1432164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31" name="Picture 30" descr="A logo of a network&#10;&#10;Description automatically generated">
            <a:extLst>
              <a:ext uri="{FF2B5EF4-FFF2-40B4-BE49-F238E27FC236}">
                <a16:creationId xmlns:a16="http://schemas.microsoft.com/office/drawing/2014/main" id="{86A03F17-0F36-2668-6C81-FF54489071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2198" y="1314182"/>
            <a:ext cx="331593" cy="288082"/>
          </a:xfrm>
          <a:prstGeom prst="rect">
            <a:avLst/>
          </a:prstGeom>
        </p:spPr>
      </p:pic>
      <p:sp>
        <p:nvSpPr>
          <p:cNvPr id="56" name="ZoneTexte 21">
            <a:extLst>
              <a:ext uri="{FF2B5EF4-FFF2-40B4-BE49-F238E27FC236}">
                <a16:creationId xmlns:a16="http://schemas.microsoft.com/office/drawing/2014/main" id="{8B84D608-CA74-ADEE-F8C2-31136E6BB0FB}"/>
              </a:ext>
            </a:extLst>
          </p:cNvPr>
          <p:cNvSpPr txBox="1"/>
          <p:nvPr/>
        </p:nvSpPr>
        <p:spPr>
          <a:xfrm>
            <a:off x="5387728" y="4561532"/>
            <a:ext cx="146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Aggregation mechanism</a:t>
            </a:r>
          </a:p>
        </p:txBody>
      </p:sp>
      <p:cxnSp>
        <p:nvCxnSpPr>
          <p:cNvPr id="58" name="Connecteur droit avec flèche 68">
            <a:extLst>
              <a:ext uri="{FF2B5EF4-FFF2-40B4-BE49-F238E27FC236}">
                <a16:creationId xmlns:a16="http://schemas.microsoft.com/office/drawing/2014/main" id="{64B5F526-1D8E-39A1-90BB-E6BFBF5FBC4F}"/>
              </a:ext>
            </a:extLst>
          </p:cNvPr>
          <p:cNvCxnSpPr>
            <a:cxnSpLocks/>
          </p:cNvCxnSpPr>
          <p:nvPr/>
        </p:nvCxnSpPr>
        <p:spPr>
          <a:xfrm flipH="1" flipV="1">
            <a:off x="7667830" y="1656223"/>
            <a:ext cx="6687" cy="183388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8">
            <a:extLst>
              <a:ext uri="{FF2B5EF4-FFF2-40B4-BE49-F238E27FC236}">
                <a16:creationId xmlns:a16="http://schemas.microsoft.com/office/drawing/2014/main" id="{7291E716-0131-211F-15D7-F3456F6D9EDC}"/>
              </a:ext>
            </a:extLst>
          </p:cNvPr>
          <p:cNvCxnSpPr>
            <a:cxnSpLocks/>
          </p:cNvCxnSpPr>
          <p:nvPr/>
        </p:nvCxnSpPr>
        <p:spPr>
          <a:xfrm flipV="1">
            <a:off x="4219960" y="1645429"/>
            <a:ext cx="0" cy="11654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8">
            <a:extLst>
              <a:ext uri="{FF2B5EF4-FFF2-40B4-BE49-F238E27FC236}">
                <a16:creationId xmlns:a16="http://schemas.microsoft.com/office/drawing/2014/main" id="{B45B3A93-A07B-46CB-8144-41F8183D1322}"/>
              </a:ext>
            </a:extLst>
          </p:cNvPr>
          <p:cNvCxnSpPr>
            <a:cxnSpLocks/>
          </p:cNvCxnSpPr>
          <p:nvPr/>
        </p:nvCxnSpPr>
        <p:spPr>
          <a:xfrm flipV="1">
            <a:off x="1226400" y="1623163"/>
            <a:ext cx="0" cy="1434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49555F72-EE1B-A0C4-1D06-BA64BC054F8D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02435" y="1765457"/>
            <a:ext cx="360131" cy="36341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AA90E7-316D-D28D-0D6D-EF76F1343B41}"/>
              </a:ext>
            </a:extLst>
          </p:cNvPr>
          <p:cNvSpPr txBox="1"/>
          <p:nvPr/>
        </p:nvSpPr>
        <p:spPr>
          <a:xfrm>
            <a:off x="8279192" y="2460952"/>
            <a:ext cx="252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  <a:cs typeface="Arial" panose="020B0604020202020204" pitchFamily="34" charset="0"/>
              </a:rPr>
              <a:t>GED 1,2, … n Learning model weights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BC523E-9524-F758-505C-A71D639B6505}"/>
              </a:ext>
            </a:extLst>
          </p:cNvPr>
          <p:cNvCxnSpPr>
            <a:cxnSpLocks/>
          </p:cNvCxnSpPr>
          <p:nvPr/>
        </p:nvCxnSpPr>
        <p:spPr>
          <a:xfrm flipH="1" flipV="1">
            <a:off x="7619725" y="2508973"/>
            <a:ext cx="799942" cy="153677"/>
          </a:xfrm>
          <a:prstGeom prst="straightConnector1">
            <a:avLst/>
          </a:prstGeom>
          <a:ln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64132D-0BA2-6E0C-DF2B-78337769A911}"/>
              </a:ext>
            </a:extLst>
          </p:cNvPr>
          <p:cNvCxnSpPr>
            <a:cxnSpLocks/>
          </p:cNvCxnSpPr>
          <p:nvPr/>
        </p:nvCxnSpPr>
        <p:spPr>
          <a:xfrm flipH="1" flipV="1">
            <a:off x="4790780" y="2449265"/>
            <a:ext cx="3632453" cy="217843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029274F-C724-5E5F-FCAE-B5DA1BB7B150}"/>
              </a:ext>
            </a:extLst>
          </p:cNvPr>
          <p:cNvSpPr txBox="1"/>
          <p:nvPr/>
        </p:nvSpPr>
        <p:spPr>
          <a:xfrm>
            <a:off x="1632780" y="1276845"/>
            <a:ext cx="1182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8DF4EF-6E60-EA47-A545-9385C5351FFC}"/>
              </a:ext>
            </a:extLst>
          </p:cNvPr>
          <p:cNvSpPr txBox="1"/>
          <p:nvPr/>
        </p:nvSpPr>
        <p:spPr>
          <a:xfrm>
            <a:off x="4800291" y="1259548"/>
            <a:ext cx="73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941F2-5266-4A97-EEFB-0C32B66D853E}"/>
              </a:ext>
            </a:extLst>
          </p:cNvPr>
          <p:cNvSpPr txBox="1"/>
          <p:nvPr/>
        </p:nvSpPr>
        <p:spPr>
          <a:xfrm>
            <a:off x="8346613" y="1301214"/>
            <a:ext cx="73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5FCB1E-AC42-5A4D-A52E-6B17AA7A7909}"/>
              </a:ext>
            </a:extLst>
          </p:cNvPr>
          <p:cNvCxnSpPr>
            <a:cxnSpLocks/>
          </p:cNvCxnSpPr>
          <p:nvPr/>
        </p:nvCxnSpPr>
        <p:spPr>
          <a:xfrm flipH="1" flipV="1">
            <a:off x="2518376" y="2489570"/>
            <a:ext cx="5904857" cy="17308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2EF6CEC-F8AD-3050-FDE7-DBAA5310D760}"/>
              </a:ext>
            </a:extLst>
          </p:cNvPr>
          <p:cNvSpPr txBox="1"/>
          <p:nvPr/>
        </p:nvSpPr>
        <p:spPr>
          <a:xfrm>
            <a:off x="4285103" y="6024292"/>
            <a:ext cx="102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25DEE5-650A-5636-22FC-01AF5C0792C8}"/>
              </a:ext>
            </a:extLst>
          </p:cNvPr>
          <p:cNvSpPr txBox="1"/>
          <p:nvPr/>
        </p:nvSpPr>
        <p:spPr>
          <a:xfrm>
            <a:off x="2616983" y="5342065"/>
            <a:ext cx="970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cs typeface="Arial" panose="020B0604020202020204" pitchFamily="34" charset="0"/>
              </a:rPr>
              <a:t>Model weights</a:t>
            </a:r>
          </a:p>
        </p:txBody>
      </p:sp>
      <p:sp>
        <p:nvSpPr>
          <p:cNvPr id="32" name="Google Shape;231;p7">
            <a:extLst>
              <a:ext uri="{FF2B5EF4-FFF2-40B4-BE49-F238E27FC236}">
                <a16:creationId xmlns:a16="http://schemas.microsoft.com/office/drawing/2014/main" id="{A4F41567-8B86-211F-8ADB-706D45E043B7}"/>
              </a:ext>
            </a:extLst>
          </p:cNvPr>
          <p:cNvSpPr txBox="1"/>
          <p:nvPr/>
        </p:nvSpPr>
        <p:spPr>
          <a:xfrm>
            <a:off x="6021779" y="1431877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2" name="Google Shape;213;p7">
            <a:extLst>
              <a:ext uri="{FF2B5EF4-FFF2-40B4-BE49-F238E27FC236}">
                <a16:creationId xmlns:a16="http://schemas.microsoft.com/office/drawing/2014/main" id="{82AF4A22-DC88-1A07-DC6B-F4DCA2077F67}"/>
              </a:ext>
            </a:extLst>
          </p:cNvPr>
          <p:cNvSpPr/>
          <p:nvPr/>
        </p:nvSpPr>
        <p:spPr>
          <a:xfrm>
            <a:off x="4332932" y="4493426"/>
            <a:ext cx="590109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>
                <a:ea typeface="Calibri"/>
                <a:cs typeface="Calibri"/>
                <a:sym typeface="Calibri"/>
              </a:rPr>
              <a:t>W</a:t>
            </a:r>
            <a:r>
              <a:rPr lang="en-GB" sz="800" i="0" baseline="-25000" dirty="0">
                <a:latin typeface="+mj-lt"/>
                <a:ea typeface="Calibri"/>
                <a:cs typeface="Calibri"/>
                <a:sym typeface="Calibri"/>
              </a:rPr>
              <a:t>j+1</a:t>
            </a:r>
            <a:r>
              <a:rPr lang="en-GB" sz="800" i="0" baseline="30000" dirty="0">
                <a:latin typeface="+mj-lt"/>
                <a:ea typeface="Calibri"/>
                <a:cs typeface="Calibri"/>
                <a:sym typeface="Calibri"/>
              </a:rPr>
              <a:t>k</a:t>
            </a:r>
            <a:endParaRPr lang="en-GB" sz="1400" baseline="30000" dirty="0">
              <a:sym typeface="Arial"/>
            </a:endParaRPr>
          </a:p>
        </p:txBody>
      </p:sp>
      <p:sp>
        <p:nvSpPr>
          <p:cNvPr id="100" name="Google Shape;213;p7">
            <a:extLst>
              <a:ext uri="{FF2B5EF4-FFF2-40B4-BE49-F238E27FC236}">
                <a16:creationId xmlns:a16="http://schemas.microsoft.com/office/drawing/2014/main" id="{730384E9-838F-3A4E-7905-4295C694D404}"/>
              </a:ext>
            </a:extLst>
          </p:cNvPr>
          <p:cNvSpPr/>
          <p:nvPr/>
        </p:nvSpPr>
        <p:spPr>
          <a:xfrm>
            <a:off x="3386332" y="5420525"/>
            <a:ext cx="590109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 err="1">
                <a:ea typeface="Calibri"/>
                <a:cs typeface="Calibri"/>
                <a:sym typeface="Calibri"/>
              </a:rPr>
              <a:t>W</a:t>
            </a:r>
            <a:r>
              <a:rPr lang="en-GB" sz="800" i="0" baseline="-25000" dirty="0" err="1">
                <a:latin typeface="+mj-lt"/>
                <a:ea typeface="Calibri"/>
                <a:cs typeface="Calibri"/>
                <a:sym typeface="Calibri"/>
              </a:rPr>
              <a:t>j</a:t>
            </a:r>
            <a:r>
              <a:rPr lang="en-GB" sz="800" i="0" baseline="30000" dirty="0" err="1">
                <a:latin typeface="+mj-lt"/>
                <a:ea typeface="Calibri"/>
                <a:cs typeface="Calibri"/>
                <a:sym typeface="Calibri"/>
              </a:rPr>
              <a:t>k</a:t>
            </a:r>
            <a:endParaRPr lang="en-GB" sz="1400" baseline="30000" dirty="0">
              <a:sym typeface="Arial"/>
            </a:endParaRPr>
          </a:p>
        </p:txBody>
      </p:sp>
      <p:cxnSp>
        <p:nvCxnSpPr>
          <p:cNvPr id="74" name="Google Shape;235;p7">
            <a:extLst>
              <a:ext uri="{FF2B5EF4-FFF2-40B4-BE49-F238E27FC236}">
                <a16:creationId xmlns:a16="http://schemas.microsoft.com/office/drawing/2014/main" id="{D63EDD15-BB9F-D537-2B79-A2C65E45BAD9}"/>
              </a:ext>
            </a:extLst>
          </p:cNvPr>
          <p:cNvCxnSpPr>
            <a:cxnSpLocks/>
          </p:cNvCxnSpPr>
          <p:nvPr/>
        </p:nvCxnSpPr>
        <p:spPr>
          <a:xfrm flipV="1">
            <a:off x="5423751" y="3803759"/>
            <a:ext cx="0" cy="19108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1" name="Google Shape;235;p7">
            <a:extLst>
              <a:ext uri="{FF2B5EF4-FFF2-40B4-BE49-F238E27FC236}">
                <a16:creationId xmlns:a16="http://schemas.microsoft.com/office/drawing/2014/main" id="{72916AA8-FA35-A56D-A447-A5C6008B1AEE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3574519" y="3944108"/>
            <a:ext cx="1697839" cy="251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229;p7">
            <a:extLst>
              <a:ext uri="{FF2B5EF4-FFF2-40B4-BE49-F238E27FC236}">
                <a16:creationId xmlns:a16="http://schemas.microsoft.com/office/drawing/2014/main" id="{CE3556C3-5699-FC3E-1E8B-0FDD9052551D}"/>
              </a:ext>
            </a:extLst>
          </p:cNvPr>
          <p:cNvCxnSpPr>
            <a:cxnSpLocks/>
          </p:cNvCxnSpPr>
          <p:nvPr/>
        </p:nvCxnSpPr>
        <p:spPr>
          <a:xfrm>
            <a:off x="4393439" y="2125327"/>
            <a:ext cx="218752" cy="200348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" name="Google Shape;229;p7">
            <a:extLst>
              <a:ext uri="{FF2B5EF4-FFF2-40B4-BE49-F238E27FC236}">
                <a16:creationId xmlns:a16="http://schemas.microsoft.com/office/drawing/2014/main" id="{2FD8D08A-A8DC-DFA9-5959-B767A16C3F7B}"/>
              </a:ext>
            </a:extLst>
          </p:cNvPr>
          <p:cNvCxnSpPr>
            <a:cxnSpLocks/>
          </p:cNvCxnSpPr>
          <p:nvPr/>
        </p:nvCxnSpPr>
        <p:spPr>
          <a:xfrm flipH="1">
            <a:off x="5120555" y="2145249"/>
            <a:ext cx="2553962" cy="200415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229;p7">
            <a:extLst>
              <a:ext uri="{FF2B5EF4-FFF2-40B4-BE49-F238E27FC236}">
                <a16:creationId xmlns:a16="http://schemas.microsoft.com/office/drawing/2014/main" id="{F57B31C9-6C29-D828-8932-B6D9E781024D}"/>
              </a:ext>
            </a:extLst>
          </p:cNvPr>
          <p:cNvCxnSpPr>
            <a:cxnSpLocks/>
          </p:cNvCxnSpPr>
          <p:nvPr/>
        </p:nvCxnSpPr>
        <p:spPr>
          <a:xfrm>
            <a:off x="1608536" y="2213036"/>
            <a:ext cx="2317645" cy="1915773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" name="Arrow: U-Turn 65">
            <a:extLst>
              <a:ext uri="{FF2B5EF4-FFF2-40B4-BE49-F238E27FC236}">
                <a16:creationId xmlns:a16="http://schemas.microsoft.com/office/drawing/2014/main" id="{5BCA5D98-A769-97EA-919E-DECEB13C8DAD}"/>
              </a:ext>
            </a:extLst>
          </p:cNvPr>
          <p:cNvSpPr/>
          <p:nvPr/>
        </p:nvSpPr>
        <p:spPr>
          <a:xfrm rot="16200000" flipV="1">
            <a:off x="4820195" y="4049485"/>
            <a:ext cx="742301" cy="495097"/>
          </a:xfrm>
          <a:prstGeom prst="uturnArrow">
            <a:avLst>
              <a:gd name="adj1" fmla="val 291"/>
              <a:gd name="adj2" fmla="val 4189"/>
              <a:gd name="adj3" fmla="val 18469"/>
              <a:gd name="adj4" fmla="val 43750"/>
              <a:gd name="adj5" fmla="val 336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1C3F1-AC5F-B85D-2367-A669ED6A7608}"/>
              </a:ext>
            </a:extLst>
          </p:cNvPr>
          <p:cNvSpPr/>
          <p:nvPr/>
        </p:nvSpPr>
        <p:spPr>
          <a:xfrm>
            <a:off x="3265029" y="1752311"/>
            <a:ext cx="1855526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590159-455D-2C42-45AB-ACDBDA1BE061}"/>
              </a:ext>
            </a:extLst>
          </p:cNvPr>
          <p:cNvSpPr/>
          <p:nvPr/>
        </p:nvSpPr>
        <p:spPr>
          <a:xfrm>
            <a:off x="289337" y="1771382"/>
            <a:ext cx="1855526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6F241-9136-032E-B708-42B20CBF153C}"/>
              </a:ext>
            </a:extLst>
          </p:cNvPr>
          <p:cNvSpPr/>
          <p:nvPr/>
        </p:nvSpPr>
        <p:spPr>
          <a:xfrm>
            <a:off x="6897212" y="1777554"/>
            <a:ext cx="1793894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D8A27-191C-BFAC-CA58-A1B29C6517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47" name="Google Shape;140;g24e9f82cf36_0_16">
            <a:extLst>
              <a:ext uri="{FF2B5EF4-FFF2-40B4-BE49-F238E27FC236}">
                <a16:creationId xmlns:a16="http://schemas.microsoft.com/office/drawing/2014/main" id="{53EFD1DA-8BD0-8808-9FA5-7EE89AFE79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53572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8</a:t>
            </a:fld>
            <a:endParaRPr lang="en-GB" sz="800" dirty="0"/>
          </a:p>
        </p:txBody>
      </p:sp>
      <p:sp>
        <p:nvSpPr>
          <p:cNvPr id="49" name="Google Shape;136;g24e9f82cf36_0_16">
            <a:extLst>
              <a:ext uri="{FF2B5EF4-FFF2-40B4-BE49-F238E27FC236}">
                <a16:creationId xmlns:a16="http://schemas.microsoft.com/office/drawing/2014/main" id="{CF3EBBD3-70BE-7F2E-4ED6-EBB90B1D2476}"/>
              </a:ext>
            </a:extLst>
          </p:cNvPr>
          <p:cNvSpPr txBox="1"/>
          <p:nvPr/>
        </p:nvSpPr>
        <p:spPr>
          <a:xfrm>
            <a:off x="9865330" y="1104303"/>
            <a:ext cx="1879995" cy="7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dirty="0"/>
              <a:t>Neighbouring Edge Devices</a:t>
            </a:r>
          </a:p>
        </p:txBody>
      </p:sp>
      <p:sp>
        <p:nvSpPr>
          <p:cNvPr id="78" name="Google Shape;136;g24e9f82cf36_0_16">
            <a:extLst>
              <a:ext uri="{FF2B5EF4-FFF2-40B4-BE49-F238E27FC236}">
                <a16:creationId xmlns:a16="http://schemas.microsoft.com/office/drawing/2014/main" id="{1CFC6F45-31B5-9EFE-1111-A675145F3B9D}"/>
              </a:ext>
            </a:extLst>
          </p:cNvPr>
          <p:cNvSpPr txBox="1"/>
          <p:nvPr/>
        </p:nvSpPr>
        <p:spPr>
          <a:xfrm>
            <a:off x="7723869" y="4149399"/>
            <a:ext cx="43304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All GED learning models have the </a:t>
            </a:r>
            <a:r>
              <a:rPr lang="en-GB" sz="2000" dirty="0">
                <a:solidFill>
                  <a:srgbClr val="FF0000"/>
                </a:solidFill>
              </a:rPr>
              <a:t>same structure</a:t>
            </a:r>
            <a:r>
              <a:rPr lang="en-GB" sz="2000" dirty="0"/>
              <a:t>.</a:t>
            </a:r>
          </a:p>
        </p:txBody>
      </p:sp>
      <p:sp>
        <p:nvSpPr>
          <p:cNvPr id="79" name="Google Shape;136;g24e9f82cf36_0_16">
            <a:extLst>
              <a:ext uri="{FF2B5EF4-FFF2-40B4-BE49-F238E27FC236}">
                <a16:creationId xmlns:a16="http://schemas.microsoft.com/office/drawing/2014/main" id="{83C4A0DD-EB67-CAE4-372D-65A24F818369}"/>
              </a:ext>
            </a:extLst>
          </p:cNvPr>
          <p:cNvSpPr txBox="1"/>
          <p:nvPr/>
        </p:nvSpPr>
        <p:spPr>
          <a:xfrm>
            <a:off x="7732947" y="5701377"/>
            <a:ext cx="419018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Mechanism </a:t>
            </a:r>
            <a:r>
              <a:rPr lang="en-GB" sz="2000" dirty="0">
                <a:solidFill>
                  <a:srgbClr val="FF0000"/>
                </a:solidFill>
              </a:rPr>
              <a:t>generalised to any model</a:t>
            </a:r>
            <a:r>
              <a:rPr lang="en-GB" sz="2000" dirty="0"/>
              <a:t> : aggregation functions defined in learning model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80" name="Google Shape;136;g24e9f82cf36_0_16">
            <a:extLst>
              <a:ext uri="{FF2B5EF4-FFF2-40B4-BE49-F238E27FC236}">
                <a16:creationId xmlns:a16="http://schemas.microsoft.com/office/drawing/2014/main" id="{BE78297F-3BC9-227C-1951-EF118C532AA9}"/>
              </a:ext>
            </a:extLst>
          </p:cNvPr>
          <p:cNvSpPr txBox="1"/>
          <p:nvPr/>
        </p:nvSpPr>
        <p:spPr>
          <a:xfrm>
            <a:off x="7735756" y="4939121"/>
            <a:ext cx="41901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Each GED manages model distribution and aggregation.</a:t>
            </a:r>
          </a:p>
        </p:txBody>
      </p:sp>
      <p:sp>
        <p:nvSpPr>
          <p:cNvPr id="82" name="Google Shape;136;g24e9f82cf36_0_16">
            <a:extLst>
              <a:ext uri="{FF2B5EF4-FFF2-40B4-BE49-F238E27FC236}">
                <a16:creationId xmlns:a16="http://schemas.microsoft.com/office/drawing/2014/main" id="{5C6F4E88-5CF3-745C-2ACF-2A69928115BF}"/>
              </a:ext>
            </a:extLst>
          </p:cNvPr>
          <p:cNvSpPr txBox="1"/>
          <p:nvPr/>
        </p:nvSpPr>
        <p:spPr>
          <a:xfrm>
            <a:off x="7990105" y="3293411"/>
            <a:ext cx="41901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b="1" dirty="0"/>
              <a:t>Aggregation applied to leaning model weights: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4ED69B-2DDC-079E-2DF8-716023DFBB6C}"/>
              </a:ext>
            </a:extLst>
          </p:cNvPr>
          <p:cNvSpPr/>
          <p:nvPr/>
        </p:nvSpPr>
        <p:spPr>
          <a:xfrm>
            <a:off x="1451568" y="4005891"/>
            <a:ext cx="1143155" cy="4505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DD4ABB-E7AB-4573-A0EC-80D1F14C340D}"/>
              </a:ext>
            </a:extLst>
          </p:cNvPr>
          <p:cNvSpPr/>
          <p:nvPr/>
        </p:nvSpPr>
        <p:spPr>
          <a:xfrm>
            <a:off x="1454465" y="4659128"/>
            <a:ext cx="1169930" cy="4731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Bonding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44E5562-ED04-0532-4E36-30937C60F252}"/>
              </a:ext>
            </a:extLst>
          </p:cNvPr>
          <p:cNvSpPr/>
          <p:nvPr/>
        </p:nvSpPr>
        <p:spPr>
          <a:xfrm>
            <a:off x="1458772" y="5287276"/>
            <a:ext cx="1169930" cy="4404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Decay</a:t>
            </a:r>
          </a:p>
        </p:txBody>
      </p:sp>
      <p:pic>
        <p:nvPicPr>
          <p:cNvPr id="86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C441F564-0330-B14D-0697-3C21295678AC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15266" y="4244654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0019A6F6-8AE2-303C-2C7F-7161565FEC04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17148" y="4917495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ED485723-2087-22AD-9AC4-B751E8014339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30049" y="5491282"/>
            <a:ext cx="159144" cy="17974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649929E-7753-AF1F-F8B5-320394862B01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5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4" grpId="0"/>
      <p:bldP spid="33" grpId="0" animBg="1"/>
      <p:bldP spid="67" grpId="0" animBg="1"/>
      <p:bldP spid="92" grpId="0" animBg="1"/>
      <p:bldP spid="66" grpId="0" animBg="1"/>
      <p:bldP spid="49" grpId="0"/>
      <p:bldP spid="78" grpId="0"/>
      <p:bldP spid="79" grpId="0"/>
      <p:bldP spid="80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8;p1">
            <a:extLst>
              <a:ext uri="{FF2B5EF4-FFF2-40B4-BE49-F238E27FC236}">
                <a16:creationId xmlns:a16="http://schemas.microsoft.com/office/drawing/2014/main" id="{6112DF98-2A94-DB6A-3C5F-D96943CBA58B}"/>
              </a:ext>
            </a:extLst>
          </p:cNvPr>
          <p:cNvSpPr/>
          <p:nvPr/>
        </p:nvSpPr>
        <p:spPr>
          <a:xfrm>
            <a:off x="1239783" y="3445615"/>
            <a:ext cx="7260827" cy="3199077"/>
          </a:xfrm>
          <a:prstGeom prst="roundRect">
            <a:avLst>
              <a:gd name="adj" fmla="val 16667"/>
            </a:avLst>
          </a:prstGeom>
          <a:solidFill>
            <a:srgbClr val="FF746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E6853003-3B27-F869-3730-0630EE13DC11}"/>
              </a:ext>
            </a:extLst>
          </p:cNvPr>
          <p:cNvSpPr/>
          <p:nvPr/>
        </p:nvSpPr>
        <p:spPr>
          <a:xfrm>
            <a:off x="7788252" y="806330"/>
            <a:ext cx="3146615" cy="163082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2CFEB346-0BF8-5E27-19A7-15D6AF9C07D5}"/>
              </a:ext>
            </a:extLst>
          </p:cNvPr>
          <p:cNvSpPr/>
          <p:nvPr/>
        </p:nvSpPr>
        <p:spPr>
          <a:xfrm>
            <a:off x="4106439" y="806330"/>
            <a:ext cx="3146615" cy="16308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8;p1">
            <a:extLst>
              <a:ext uri="{FF2B5EF4-FFF2-40B4-BE49-F238E27FC236}">
                <a16:creationId xmlns:a16="http://schemas.microsoft.com/office/drawing/2014/main" id="{AD2373D6-22C0-08FB-E612-25A132B05739}"/>
              </a:ext>
            </a:extLst>
          </p:cNvPr>
          <p:cNvSpPr/>
          <p:nvPr/>
        </p:nvSpPr>
        <p:spPr>
          <a:xfrm>
            <a:off x="687274" y="809057"/>
            <a:ext cx="3146615" cy="163082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Gossip-Based Ensemble Learning with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coordination platform</a:t>
            </a: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36;g24e9f82cf36_0_16">
            <a:extLst>
              <a:ext uri="{FF2B5EF4-FFF2-40B4-BE49-F238E27FC236}">
                <a16:creationId xmlns:a16="http://schemas.microsoft.com/office/drawing/2014/main" id="{D7C73F20-C0FB-5826-9297-431B809D7247}"/>
              </a:ext>
            </a:extLst>
          </p:cNvPr>
          <p:cNvSpPr txBox="1"/>
          <p:nvPr/>
        </p:nvSpPr>
        <p:spPr>
          <a:xfrm>
            <a:off x="8468309" y="4790833"/>
            <a:ext cx="38896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/>
              <a:t>GEDs can have </a:t>
            </a:r>
            <a:r>
              <a:rPr lang="en-GB" sz="1800" b="1" dirty="0">
                <a:solidFill>
                  <a:srgbClr val="FF0000"/>
                </a:solidFill>
              </a:rPr>
              <a:t>different</a:t>
            </a:r>
            <a:r>
              <a:rPr lang="en-GB" sz="1800" dirty="0"/>
              <a:t> learning model type.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F72B29-3AB0-A942-B3C1-78A2D555C472}"/>
              </a:ext>
            </a:extLst>
          </p:cNvPr>
          <p:cNvSpPr/>
          <p:nvPr/>
        </p:nvSpPr>
        <p:spPr>
          <a:xfrm>
            <a:off x="1108641" y="917506"/>
            <a:ext cx="2521596" cy="57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GED-1 Learning</a:t>
            </a:r>
          </a:p>
          <a:p>
            <a:r>
              <a:rPr lang="en-GB" sz="11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FDF7A4-4C95-EDA4-348E-220EFD505FC7}"/>
              </a:ext>
            </a:extLst>
          </p:cNvPr>
          <p:cNvSpPr/>
          <p:nvPr/>
        </p:nvSpPr>
        <p:spPr>
          <a:xfrm>
            <a:off x="1554382" y="1842888"/>
            <a:ext cx="1391987" cy="2816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GED-1 Prediction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FCCE68-4C9A-CAFF-5099-D241E40A766F}"/>
              </a:ext>
            </a:extLst>
          </p:cNvPr>
          <p:cNvSpPr/>
          <p:nvPr/>
        </p:nvSpPr>
        <p:spPr>
          <a:xfrm>
            <a:off x="4826199" y="1822609"/>
            <a:ext cx="1391987" cy="29897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GED-2 Prediction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68AA31-3930-C58A-446F-01AA7C350E39}"/>
              </a:ext>
            </a:extLst>
          </p:cNvPr>
          <p:cNvSpPr/>
          <p:nvPr/>
        </p:nvSpPr>
        <p:spPr>
          <a:xfrm>
            <a:off x="8315630" y="1870161"/>
            <a:ext cx="1391987" cy="25142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/>
                </a:solidFill>
              </a:rPr>
              <a:t>GED-n Prediction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F92F64-C538-75AB-3524-4210BFFCF193}"/>
              </a:ext>
            </a:extLst>
          </p:cNvPr>
          <p:cNvSpPr/>
          <p:nvPr/>
        </p:nvSpPr>
        <p:spPr>
          <a:xfrm>
            <a:off x="1651819" y="3623577"/>
            <a:ext cx="5900458" cy="21792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A77DD3-43D7-09BD-3851-7E8BED05760C}"/>
              </a:ext>
            </a:extLst>
          </p:cNvPr>
          <p:cNvSpPr/>
          <p:nvPr/>
        </p:nvSpPr>
        <p:spPr>
          <a:xfrm>
            <a:off x="3229199" y="3927008"/>
            <a:ext cx="4057201" cy="12118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131" name="ZoneTexte 21">
            <a:extLst>
              <a:ext uri="{FF2B5EF4-FFF2-40B4-BE49-F238E27FC236}">
                <a16:creationId xmlns:a16="http://schemas.microsoft.com/office/drawing/2014/main" id="{BAA7F927-0DDC-132C-A719-CC3907A50575}"/>
              </a:ext>
            </a:extLst>
          </p:cNvPr>
          <p:cNvSpPr txBox="1"/>
          <p:nvPr/>
        </p:nvSpPr>
        <p:spPr>
          <a:xfrm>
            <a:off x="4777227" y="5329687"/>
            <a:ext cx="26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Coordination platform</a:t>
            </a:r>
          </a:p>
        </p:txBody>
      </p:sp>
      <p:sp>
        <p:nvSpPr>
          <p:cNvPr id="135" name="Google Shape;213;p7">
            <a:extLst>
              <a:ext uri="{FF2B5EF4-FFF2-40B4-BE49-F238E27FC236}">
                <a16:creationId xmlns:a16="http://schemas.microsoft.com/office/drawing/2014/main" id="{D92F92FD-2956-C76B-2141-A32AA3815AEB}"/>
              </a:ext>
            </a:extLst>
          </p:cNvPr>
          <p:cNvSpPr/>
          <p:nvPr/>
        </p:nvSpPr>
        <p:spPr>
          <a:xfrm>
            <a:off x="4180599" y="3995191"/>
            <a:ext cx="796759" cy="26125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GED-1 Prediction</a:t>
            </a:r>
          </a:p>
        </p:txBody>
      </p:sp>
      <p:sp>
        <p:nvSpPr>
          <p:cNvPr id="136" name="Google Shape;213;p7">
            <a:extLst>
              <a:ext uri="{FF2B5EF4-FFF2-40B4-BE49-F238E27FC236}">
                <a16:creationId xmlns:a16="http://schemas.microsoft.com/office/drawing/2014/main" id="{DB2238D9-3DFB-8863-A409-173E5B661BF5}"/>
              </a:ext>
            </a:extLst>
          </p:cNvPr>
          <p:cNvSpPr/>
          <p:nvPr/>
        </p:nvSpPr>
        <p:spPr>
          <a:xfrm>
            <a:off x="5032171" y="4008110"/>
            <a:ext cx="696446" cy="23541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GED-2 Prediction</a:t>
            </a:r>
          </a:p>
        </p:txBody>
      </p:sp>
      <p:sp>
        <p:nvSpPr>
          <p:cNvPr id="137" name="Google Shape;213;p7">
            <a:extLst>
              <a:ext uri="{FF2B5EF4-FFF2-40B4-BE49-F238E27FC236}">
                <a16:creationId xmlns:a16="http://schemas.microsoft.com/office/drawing/2014/main" id="{99361CFB-1457-6474-FDCD-C357838A7A48}"/>
              </a:ext>
            </a:extLst>
          </p:cNvPr>
          <p:cNvSpPr/>
          <p:nvPr/>
        </p:nvSpPr>
        <p:spPr>
          <a:xfrm>
            <a:off x="5835821" y="4008110"/>
            <a:ext cx="696447" cy="235419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GED-n Prediction</a:t>
            </a:r>
          </a:p>
        </p:txBody>
      </p:sp>
      <p:sp>
        <p:nvSpPr>
          <p:cNvPr id="138" name="Google Shape;213;p7">
            <a:extLst>
              <a:ext uri="{FF2B5EF4-FFF2-40B4-BE49-F238E27FC236}">
                <a16:creationId xmlns:a16="http://schemas.microsoft.com/office/drawing/2014/main" id="{772459F5-3A3F-DC38-C8CE-FE4ADF324EBB}"/>
              </a:ext>
            </a:extLst>
          </p:cNvPr>
          <p:cNvSpPr/>
          <p:nvPr/>
        </p:nvSpPr>
        <p:spPr>
          <a:xfrm>
            <a:off x="3310848" y="4001657"/>
            <a:ext cx="796759" cy="249380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GED-k Prediction</a:t>
            </a:r>
          </a:p>
        </p:txBody>
      </p: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375F9F76-5EC7-22C3-DDD2-E622A91BC1B5}"/>
              </a:ext>
            </a:extLst>
          </p:cNvPr>
          <p:cNvSpPr/>
          <p:nvPr/>
        </p:nvSpPr>
        <p:spPr>
          <a:xfrm rot="5400000">
            <a:off x="5024698" y="3043791"/>
            <a:ext cx="98376" cy="257762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A285E2-3FE9-176F-32FC-A1132AF04A85}"/>
              </a:ext>
            </a:extLst>
          </p:cNvPr>
          <p:cNvSpPr txBox="1"/>
          <p:nvPr/>
        </p:nvSpPr>
        <p:spPr>
          <a:xfrm>
            <a:off x="1269371" y="3053542"/>
            <a:ext cx="147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  <a:cs typeface="Arial" panose="020B0604020202020204" pitchFamily="34" charset="0"/>
              </a:rPr>
              <a:t>GED k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BF2F29-B2C5-17D9-DD29-D58C5E91D8AF}"/>
              </a:ext>
            </a:extLst>
          </p:cNvPr>
          <p:cNvSpPr/>
          <p:nvPr/>
        </p:nvSpPr>
        <p:spPr>
          <a:xfrm>
            <a:off x="3230651" y="5291152"/>
            <a:ext cx="1435834" cy="38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4" name="Arrow: Bent 143">
            <a:extLst>
              <a:ext uri="{FF2B5EF4-FFF2-40B4-BE49-F238E27FC236}">
                <a16:creationId xmlns:a16="http://schemas.microsoft.com/office/drawing/2014/main" id="{72B5F05C-7A10-971E-09D8-02977D3091C0}"/>
              </a:ext>
            </a:extLst>
          </p:cNvPr>
          <p:cNvSpPr/>
          <p:nvPr/>
        </p:nvSpPr>
        <p:spPr>
          <a:xfrm flipH="1" flipV="1">
            <a:off x="4139027" y="4664487"/>
            <a:ext cx="975822" cy="829819"/>
          </a:xfrm>
          <a:prstGeom prst="bentArrow">
            <a:avLst>
              <a:gd name="adj1" fmla="val 1758"/>
              <a:gd name="adj2" fmla="val 5507"/>
              <a:gd name="adj3" fmla="val 11244"/>
              <a:gd name="adj4" fmla="val 4375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6" name="ZoneTexte 21">
            <a:extLst>
              <a:ext uri="{FF2B5EF4-FFF2-40B4-BE49-F238E27FC236}">
                <a16:creationId xmlns:a16="http://schemas.microsoft.com/office/drawing/2014/main" id="{69009209-7EF4-6E43-B519-930093C2E51E}"/>
              </a:ext>
            </a:extLst>
          </p:cNvPr>
          <p:cNvSpPr txBox="1"/>
          <p:nvPr/>
        </p:nvSpPr>
        <p:spPr>
          <a:xfrm>
            <a:off x="5554872" y="4492708"/>
            <a:ext cx="146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Aggregation mechanism</a:t>
            </a:r>
          </a:p>
        </p:txBody>
      </p:sp>
      <p:pic>
        <p:nvPicPr>
          <p:cNvPr id="14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CD887BB3-7049-0AC7-3F1E-6AA1694DD20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0324" y="4713211"/>
            <a:ext cx="273657" cy="315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213;p7">
            <a:extLst>
              <a:ext uri="{FF2B5EF4-FFF2-40B4-BE49-F238E27FC236}">
                <a16:creationId xmlns:a16="http://schemas.microsoft.com/office/drawing/2014/main" id="{6A329AEF-AC2D-54BC-EDFD-947FC5221B23}"/>
              </a:ext>
            </a:extLst>
          </p:cNvPr>
          <p:cNvSpPr/>
          <p:nvPr/>
        </p:nvSpPr>
        <p:spPr>
          <a:xfrm>
            <a:off x="4666330" y="4424602"/>
            <a:ext cx="757724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GED-k Prediction</a:t>
            </a:r>
          </a:p>
        </p:txBody>
      </p:sp>
      <p:sp>
        <p:nvSpPr>
          <p:cNvPr id="153" name="Google Shape;213;p7">
            <a:extLst>
              <a:ext uri="{FF2B5EF4-FFF2-40B4-BE49-F238E27FC236}">
                <a16:creationId xmlns:a16="http://schemas.microsoft.com/office/drawing/2014/main" id="{97BDE341-7642-6602-B875-B687ABE93E35}"/>
              </a:ext>
            </a:extLst>
          </p:cNvPr>
          <p:cNvSpPr/>
          <p:nvPr/>
        </p:nvSpPr>
        <p:spPr>
          <a:xfrm>
            <a:off x="3333750" y="5357223"/>
            <a:ext cx="823643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GED-k Prediction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69E9150-FC52-7371-1A7E-4DD72949A559}"/>
              </a:ext>
            </a:extLst>
          </p:cNvPr>
          <p:cNvSpPr/>
          <p:nvPr/>
        </p:nvSpPr>
        <p:spPr>
          <a:xfrm>
            <a:off x="4265826" y="931937"/>
            <a:ext cx="2561946" cy="5629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GED-2 Learning</a:t>
            </a:r>
          </a:p>
          <a:p>
            <a:r>
              <a:rPr lang="en-GB" sz="11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F7492F2-CC6C-296B-724B-BC6B28E76D23}"/>
              </a:ext>
            </a:extLst>
          </p:cNvPr>
          <p:cNvSpPr/>
          <p:nvPr/>
        </p:nvSpPr>
        <p:spPr>
          <a:xfrm>
            <a:off x="7973261" y="964738"/>
            <a:ext cx="2359901" cy="557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GED-n Learning</a:t>
            </a:r>
          </a:p>
          <a:p>
            <a:r>
              <a:rPr lang="en-GB" sz="11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8" name="Google Shape;231;p7">
            <a:extLst>
              <a:ext uri="{FF2B5EF4-FFF2-40B4-BE49-F238E27FC236}">
                <a16:creationId xmlns:a16="http://schemas.microsoft.com/office/drawing/2014/main" id="{FFA6DF69-56EB-6D08-9130-CE0AEFB06602}"/>
              </a:ext>
            </a:extLst>
          </p:cNvPr>
          <p:cNvSpPr txBox="1"/>
          <p:nvPr/>
        </p:nvSpPr>
        <p:spPr>
          <a:xfrm>
            <a:off x="7266675" y="1121588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99552EB-178A-37EF-EDE7-4EDCFFF6EE2B}"/>
              </a:ext>
            </a:extLst>
          </p:cNvPr>
          <p:cNvSpPr/>
          <p:nvPr/>
        </p:nvSpPr>
        <p:spPr>
          <a:xfrm>
            <a:off x="2759477" y="5950134"/>
            <a:ext cx="3228368" cy="618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dirty="0">
                <a:solidFill>
                  <a:schemeClr val="tx1"/>
                </a:solidFill>
              </a:rPr>
              <a:t>GED-k Learning</a:t>
            </a:r>
          </a:p>
          <a:p>
            <a:r>
              <a:rPr lang="en-GB" sz="18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68" name="Google Shape;229;p7">
            <a:extLst>
              <a:ext uri="{FF2B5EF4-FFF2-40B4-BE49-F238E27FC236}">
                <a16:creationId xmlns:a16="http://schemas.microsoft.com/office/drawing/2014/main" id="{A19283B2-1BD9-177B-7ADF-9F925D529271}"/>
              </a:ext>
            </a:extLst>
          </p:cNvPr>
          <p:cNvCxnSpPr>
            <a:cxnSpLocks/>
          </p:cNvCxnSpPr>
          <p:nvPr/>
        </p:nvCxnSpPr>
        <p:spPr>
          <a:xfrm flipH="1">
            <a:off x="6222674" y="2346178"/>
            <a:ext cx="2518842" cy="1655479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6" name="Arrow: Down 175">
            <a:extLst>
              <a:ext uri="{FF2B5EF4-FFF2-40B4-BE49-F238E27FC236}">
                <a16:creationId xmlns:a16="http://schemas.microsoft.com/office/drawing/2014/main" id="{64D5E447-7E46-E490-CCF7-D3134B8489C8}"/>
              </a:ext>
            </a:extLst>
          </p:cNvPr>
          <p:cNvSpPr/>
          <p:nvPr/>
        </p:nvSpPr>
        <p:spPr>
          <a:xfrm>
            <a:off x="1917833" y="1507088"/>
            <a:ext cx="360218" cy="281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19DA1B50-D44E-5F11-78F7-FC3900F9CB86}"/>
              </a:ext>
            </a:extLst>
          </p:cNvPr>
          <p:cNvSpPr/>
          <p:nvPr/>
        </p:nvSpPr>
        <p:spPr>
          <a:xfrm>
            <a:off x="5321182" y="1540941"/>
            <a:ext cx="360218" cy="2816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C43DEB33-81EA-4F08-0F02-6E667DB4C21B}"/>
              </a:ext>
            </a:extLst>
          </p:cNvPr>
          <p:cNvSpPr/>
          <p:nvPr/>
        </p:nvSpPr>
        <p:spPr>
          <a:xfrm>
            <a:off x="8797382" y="1573650"/>
            <a:ext cx="360218" cy="281668"/>
          </a:xfrm>
          <a:prstGeom prst="down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Arrow: Down 178">
            <a:extLst>
              <a:ext uri="{FF2B5EF4-FFF2-40B4-BE49-F238E27FC236}">
                <a16:creationId xmlns:a16="http://schemas.microsoft.com/office/drawing/2014/main" id="{C041627F-4432-AD51-2CB8-391C34EDEDC9}"/>
              </a:ext>
            </a:extLst>
          </p:cNvPr>
          <p:cNvSpPr/>
          <p:nvPr/>
        </p:nvSpPr>
        <p:spPr>
          <a:xfrm flipV="1">
            <a:off x="3584133" y="5597824"/>
            <a:ext cx="223084" cy="3233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1" name="Google Shape;229;p7">
            <a:extLst>
              <a:ext uri="{FF2B5EF4-FFF2-40B4-BE49-F238E27FC236}">
                <a16:creationId xmlns:a16="http://schemas.microsoft.com/office/drawing/2014/main" id="{C07B4FD2-205F-FFFF-C609-37AE95BCE2C8}"/>
              </a:ext>
            </a:extLst>
          </p:cNvPr>
          <p:cNvCxnSpPr>
            <a:cxnSpLocks/>
          </p:cNvCxnSpPr>
          <p:nvPr/>
        </p:nvCxnSpPr>
        <p:spPr>
          <a:xfrm>
            <a:off x="2560478" y="2328910"/>
            <a:ext cx="1933548" cy="1630826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" name="Arrow: U-Turn 4">
            <a:extLst>
              <a:ext uri="{FF2B5EF4-FFF2-40B4-BE49-F238E27FC236}">
                <a16:creationId xmlns:a16="http://schemas.microsoft.com/office/drawing/2014/main" id="{2869D3C1-1640-2AC4-0A61-FACC9BBF7111}"/>
              </a:ext>
            </a:extLst>
          </p:cNvPr>
          <p:cNvSpPr/>
          <p:nvPr/>
        </p:nvSpPr>
        <p:spPr>
          <a:xfrm rot="16200000" flipV="1">
            <a:off x="5713748" y="3428037"/>
            <a:ext cx="788107" cy="1389842"/>
          </a:xfrm>
          <a:prstGeom prst="uturnArrow">
            <a:avLst>
              <a:gd name="adj1" fmla="val 291"/>
              <a:gd name="adj2" fmla="val 4189"/>
              <a:gd name="adj3" fmla="val 14245"/>
              <a:gd name="adj4" fmla="val 43750"/>
              <a:gd name="adj5" fmla="val 33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Google Shape;235;p7">
            <a:extLst>
              <a:ext uri="{FF2B5EF4-FFF2-40B4-BE49-F238E27FC236}">
                <a16:creationId xmlns:a16="http://schemas.microsoft.com/office/drawing/2014/main" id="{5B491DED-3AF4-84D1-57DB-D726FB569ACE}"/>
              </a:ext>
            </a:extLst>
          </p:cNvPr>
          <p:cNvCxnSpPr>
            <a:cxnSpLocks/>
          </p:cNvCxnSpPr>
          <p:nvPr/>
        </p:nvCxnSpPr>
        <p:spPr>
          <a:xfrm flipV="1">
            <a:off x="6811174" y="2443609"/>
            <a:ext cx="1537861" cy="99234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235;p7">
            <a:extLst>
              <a:ext uri="{FF2B5EF4-FFF2-40B4-BE49-F238E27FC236}">
                <a16:creationId xmlns:a16="http://schemas.microsoft.com/office/drawing/2014/main" id="{8FFA1D6E-F029-6C28-3FEB-E55AF06DAA3B}"/>
              </a:ext>
            </a:extLst>
          </p:cNvPr>
          <p:cNvCxnSpPr>
            <a:cxnSpLocks/>
          </p:cNvCxnSpPr>
          <p:nvPr/>
        </p:nvCxnSpPr>
        <p:spPr>
          <a:xfrm flipV="1">
            <a:off x="5545187" y="2430126"/>
            <a:ext cx="0" cy="13405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35;p7">
            <a:extLst>
              <a:ext uri="{FF2B5EF4-FFF2-40B4-BE49-F238E27FC236}">
                <a16:creationId xmlns:a16="http://schemas.microsoft.com/office/drawing/2014/main" id="{CB26DD3A-B411-EBDE-9004-0BF7BA4715FE}"/>
              </a:ext>
            </a:extLst>
          </p:cNvPr>
          <p:cNvCxnSpPr>
            <a:cxnSpLocks/>
          </p:cNvCxnSpPr>
          <p:nvPr/>
        </p:nvCxnSpPr>
        <p:spPr>
          <a:xfrm flipH="1" flipV="1">
            <a:off x="2915088" y="2440621"/>
            <a:ext cx="1600579" cy="133008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235;p7">
            <a:extLst>
              <a:ext uri="{FF2B5EF4-FFF2-40B4-BE49-F238E27FC236}">
                <a16:creationId xmlns:a16="http://schemas.microsoft.com/office/drawing/2014/main" id="{A0DD8C26-6248-0859-8CA8-07A130E0E2A8}"/>
              </a:ext>
            </a:extLst>
          </p:cNvPr>
          <p:cNvCxnSpPr>
            <a:cxnSpLocks/>
          </p:cNvCxnSpPr>
          <p:nvPr/>
        </p:nvCxnSpPr>
        <p:spPr>
          <a:xfrm flipH="1" flipV="1">
            <a:off x="4494026" y="3761363"/>
            <a:ext cx="1838092" cy="1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229;p7">
            <a:extLst>
              <a:ext uri="{FF2B5EF4-FFF2-40B4-BE49-F238E27FC236}">
                <a16:creationId xmlns:a16="http://schemas.microsoft.com/office/drawing/2014/main" id="{BEAFEEA3-1E3E-3418-B1A7-8C9EABE55661}"/>
              </a:ext>
            </a:extLst>
          </p:cNvPr>
          <p:cNvCxnSpPr>
            <a:cxnSpLocks/>
          </p:cNvCxnSpPr>
          <p:nvPr/>
        </p:nvCxnSpPr>
        <p:spPr>
          <a:xfrm>
            <a:off x="5352471" y="2361465"/>
            <a:ext cx="11758" cy="158862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CC9C01-75DF-23B4-5194-8078FA4A5EF2}"/>
              </a:ext>
            </a:extLst>
          </p:cNvPr>
          <p:cNvSpPr txBox="1"/>
          <p:nvPr/>
        </p:nvSpPr>
        <p:spPr>
          <a:xfrm>
            <a:off x="2544572" y="1520646"/>
            <a:ext cx="22816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calculation of predictions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5E6D94-F025-4DC5-1A34-D28F4EC28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559" y="1001250"/>
            <a:ext cx="928617" cy="5193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3976BF6-5CD0-E58C-23CB-A0152BA0B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835" y="971059"/>
            <a:ext cx="967623" cy="508783"/>
          </a:xfrm>
          <a:prstGeom prst="rect">
            <a:avLst/>
          </a:prstGeom>
        </p:spPr>
      </p:pic>
      <p:pic>
        <p:nvPicPr>
          <p:cNvPr id="33" name="Picture 32" descr="A diagram of a network&#10;&#10;Description automatically generated">
            <a:extLst>
              <a:ext uri="{FF2B5EF4-FFF2-40B4-BE49-F238E27FC236}">
                <a16:creationId xmlns:a16="http://schemas.microsoft.com/office/drawing/2014/main" id="{4632404C-0078-729B-D6B7-1B78CE0CA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356" y="957173"/>
            <a:ext cx="893703" cy="529060"/>
          </a:xfrm>
          <a:prstGeom prst="rect">
            <a:avLst/>
          </a:prstGeom>
        </p:spPr>
      </p:pic>
      <p:sp>
        <p:nvSpPr>
          <p:cNvPr id="40" name="Google Shape;213;p7">
            <a:extLst>
              <a:ext uri="{FF2B5EF4-FFF2-40B4-BE49-F238E27FC236}">
                <a16:creationId xmlns:a16="http://schemas.microsoft.com/office/drawing/2014/main" id="{AFFB544F-091A-3981-D130-8C608996FA0E}"/>
              </a:ext>
            </a:extLst>
          </p:cNvPr>
          <p:cNvSpPr/>
          <p:nvPr/>
        </p:nvSpPr>
        <p:spPr>
          <a:xfrm rot="2341707">
            <a:off x="2718597" y="2857648"/>
            <a:ext cx="796759" cy="22439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41" name="Google Shape;213;p7">
            <a:extLst>
              <a:ext uri="{FF2B5EF4-FFF2-40B4-BE49-F238E27FC236}">
                <a16:creationId xmlns:a16="http://schemas.microsoft.com/office/drawing/2014/main" id="{2C2BB040-30BA-EB0A-B80A-49F033F58BF1}"/>
              </a:ext>
            </a:extLst>
          </p:cNvPr>
          <p:cNvSpPr/>
          <p:nvPr/>
        </p:nvSpPr>
        <p:spPr>
          <a:xfrm rot="19646339">
            <a:off x="7731431" y="2868875"/>
            <a:ext cx="696447" cy="235419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43" name="Google Shape;213;p7">
            <a:extLst>
              <a:ext uri="{FF2B5EF4-FFF2-40B4-BE49-F238E27FC236}">
                <a16:creationId xmlns:a16="http://schemas.microsoft.com/office/drawing/2014/main" id="{C44E2895-FC88-BD1B-E9F6-5EA3E0BA43B6}"/>
              </a:ext>
            </a:extLst>
          </p:cNvPr>
          <p:cNvSpPr/>
          <p:nvPr/>
        </p:nvSpPr>
        <p:spPr>
          <a:xfrm rot="16200000">
            <a:off x="4855250" y="2743035"/>
            <a:ext cx="696446" cy="23541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Prediction</a:t>
            </a:r>
          </a:p>
        </p:txBody>
      </p:sp>
      <p:pic>
        <p:nvPicPr>
          <p:cNvPr id="49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3A395AC7-352E-E941-EC83-245BB5CED5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2517" y="2149779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7BC2747-9879-5D10-8F62-498FAC83B6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5599" y="2144265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9DBA777-D4F8-4674-EA42-A7DCD59B09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3352" y="2140803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F63EFDD-852E-DE31-5E55-F0604D2DD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7610" y="5994408"/>
            <a:ext cx="1202236" cy="521500"/>
          </a:xfrm>
          <a:prstGeom prst="rect">
            <a:avLst/>
          </a:prstGeom>
        </p:spPr>
      </p:pic>
      <p:cxnSp>
        <p:nvCxnSpPr>
          <p:cNvPr id="14" name="Google Shape;235;p7">
            <a:extLst>
              <a:ext uri="{FF2B5EF4-FFF2-40B4-BE49-F238E27FC236}">
                <a16:creationId xmlns:a16="http://schemas.microsoft.com/office/drawing/2014/main" id="{C1A21035-F055-13F9-80CA-9A8B7D5CBA08}"/>
              </a:ext>
            </a:extLst>
          </p:cNvPr>
          <p:cNvCxnSpPr>
            <a:cxnSpLocks/>
          </p:cNvCxnSpPr>
          <p:nvPr/>
        </p:nvCxnSpPr>
        <p:spPr>
          <a:xfrm flipH="1" flipV="1">
            <a:off x="6797960" y="3421900"/>
            <a:ext cx="4621" cy="671001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81257FE-1021-E49B-9518-FF72CA684254}"/>
              </a:ext>
            </a:extLst>
          </p:cNvPr>
          <p:cNvSpPr/>
          <p:nvPr/>
        </p:nvSpPr>
        <p:spPr>
          <a:xfrm>
            <a:off x="1303410" y="2134392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612EF8-AFF0-3953-48F1-D3498F0D1D41}"/>
              </a:ext>
            </a:extLst>
          </p:cNvPr>
          <p:cNvSpPr/>
          <p:nvPr/>
        </p:nvSpPr>
        <p:spPr>
          <a:xfrm>
            <a:off x="4589596" y="2130133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9C49BC-9779-7CE1-AF57-3586602F902A}"/>
              </a:ext>
            </a:extLst>
          </p:cNvPr>
          <p:cNvSpPr/>
          <p:nvPr/>
        </p:nvSpPr>
        <p:spPr>
          <a:xfrm>
            <a:off x="8087093" y="2138204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30" name="Google Shape;136;g24e9f82cf36_0_16">
            <a:extLst>
              <a:ext uri="{FF2B5EF4-FFF2-40B4-BE49-F238E27FC236}">
                <a16:creationId xmlns:a16="http://schemas.microsoft.com/office/drawing/2014/main" id="{BE76C326-FFAC-9C20-DA4D-B9F7BF9DB3CF}"/>
              </a:ext>
            </a:extLst>
          </p:cNvPr>
          <p:cNvSpPr txBox="1"/>
          <p:nvPr/>
        </p:nvSpPr>
        <p:spPr>
          <a:xfrm>
            <a:off x="8503998" y="5652489"/>
            <a:ext cx="38896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/>
              <a:t>Each EGD manages model distribution and aggregation.</a:t>
            </a:r>
          </a:p>
        </p:txBody>
      </p:sp>
      <p:sp>
        <p:nvSpPr>
          <p:cNvPr id="6" name="Google Shape;140;g24e9f82cf36_0_16">
            <a:extLst>
              <a:ext uri="{FF2B5EF4-FFF2-40B4-BE49-F238E27FC236}">
                <a16:creationId xmlns:a16="http://schemas.microsoft.com/office/drawing/2014/main" id="{0F7B1520-43B5-AF1F-AE40-E2A044E741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9</a:t>
            </a:fld>
            <a:endParaRPr lang="en-GB" sz="800" dirty="0"/>
          </a:p>
        </p:txBody>
      </p:sp>
      <p:sp>
        <p:nvSpPr>
          <p:cNvPr id="8" name="Google Shape;136;g24e9f82cf36_0_16">
            <a:extLst>
              <a:ext uri="{FF2B5EF4-FFF2-40B4-BE49-F238E27FC236}">
                <a16:creationId xmlns:a16="http://schemas.microsoft.com/office/drawing/2014/main" id="{BF582741-1596-18A1-910B-06F7DFCC9233}"/>
              </a:ext>
            </a:extLst>
          </p:cNvPr>
          <p:cNvSpPr txBox="1"/>
          <p:nvPr/>
        </p:nvSpPr>
        <p:spPr>
          <a:xfrm>
            <a:off x="8698019" y="3901053"/>
            <a:ext cx="322894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b="1" dirty="0"/>
              <a:t>Aggregation applied to predictions: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26A88-4E92-438A-6A7E-BEDE2DD0AB3F}"/>
              </a:ext>
            </a:extLst>
          </p:cNvPr>
          <p:cNvSpPr/>
          <p:nvPr/>
        </p:nvSpPr>
        <p:spPr>
          <a:xfrm>
            <a:off x="1864523" y="3937067"/>
            <a:ext cx="1143155" cy="4505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5F8C1D-9573-B10B-576F-72655D63FF80}"/>
              </a:ext>
            </a:extLst>
          </p:cNvPr>
          <p:cNvSpPr/>
          <p:nvPr/>
        </p:nvSpPr>
        <p:spPr>
          <a:xfrm>
            <a:off x="1867420" y="4590304"/>
            <a:ext cx="1169930" cy="4731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Bonding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CD189-E458-AD86-E4E2-DCE32AB47219}"/>
              </a:ext>
            </a:extLst>
          </p:cNvPr>
          <p:cNvSpPr/>
          <p:nvPr/>
        </p:nvSpPr>
        <p:spPr>
          <a:xfrm>
            <a:off x="1871727" y="5218452"/>
            <a:ext cx="1169930" cy="4404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Decay</a:t>
            </a:r>
          </a:p>
        </p:txBody>
      </p:sp>
      <p:pic>
        <p:nvPicPr>
          <p:cNvPr id="1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5663185D-9431-5A6F-6581-112F95E156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8221" y="4175830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F1C36A0D-7595-2BF2-F00A-2D67013AEE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0103" y="4848671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4EF36F81-FE52-CF8A-6AF6-390CD0820E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3004" y="5422458"/>
            <a:ext cx="159144" cy="17974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A2FCE-4696-F4A4-A98C-3256266A23CA}"/>
              </a:ext>
            </a:extLst>
          </p:cNvPr>
          <p:cNvSpPr txBox="1"/>
          <p:nvPr/>
        </p:nvSpPr>
        <p:spPr>
          <a:xfrm>
            <a:off x="3711954" y="2423742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GED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60CD4-52C6-56D7-8176-D0F3479B4A9F}"/>
              </a:ext>
            </a:extLst>
          </p:cNvPr>
          <p:cNvSpPr txBox="1"/>
          <p:nvPr/>
        </p:nvSpPr>
        <p:spPr>
          <a:xfrm>
            <a:off x="322608" y="2449368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GED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52B634-923E-FA0A-F0C2-E82990BCEE7C}"/>
              </a:ext>
            </a:extLst>
          </p:cNvPr>
          <p:cNvSpPr txBox="1"/>
          <p:nvPr/>
        </p:nvSpPr>
        <p:spPr>
          <a:xfrm>
            <a:off x="10117406" y="2449368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060"/>
                </a:solidFill>
                <a:cs typeface="Arial" panose="020B0604020202020204" pitchFamily="34" charset="0"/>
              </a:rPr>
              <a:t>GED 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9B03F81-4A4F-475A-BD25-B291DAA64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63EF7F-37EC-8DFA-E669-62EF8AC9239B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521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Widescreen</PresentationFormat>
  <Paragraphs>479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Coordination model and digital twins for managing energy consumption and production in a smart grid.</vt:lpstr>
      <vt:lpstr>PowerPoint Presentation</vt:lpstr>
      <vt:lpstr>Coordination platform and digital twins for exchanging energy</vt:lpstr>
      <vt:lpstr>PowerPoint Presentation</vt:lpstr>
      <vt:lpstr>Method: coordination model and platform </vt:lpstr>
      <vt:lpstr>Tuning of the coordination platform to match with the living lab configuration</vt:lpstr>
      <vt:lpstr>PowerPoint Presentation</vt:lpstr>
      <vt:lpstr>Gossip Federated Learning : zoom on a Grid Edge Device</vt:lpstr>
      <vt:lpstr>Gossip-Based Ensemble Learning with coordination platform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GLASS</dc:creator>
  <cp:lastModifiedBy>Philippe Glass</cp:lastModifiedBy>
  <cp:revision>41</cp:revision>
  <dcterms:created xsi:type="dcterms:W3CDTF">2023-01-12T17:07:06Z</dcterms:created>
  <dcterms:modified xsi:type="dcterms:W3CDTF">2024-12-03T15:32:02Z</dcterms:modified>
</cp:coreProperties>
</file>