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337" r:id="rId2"/>
    <p:sldId id="338" r:id="rId3"/>
  </p:sldIdLst>
  <p:sldSz cx="12192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CF68B1F-7DC4-063A-B4E3-16BFA9C50B2D}" name="Philippe GLASS" initials="PG" userId="37a032b6813a3357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465"/>
    <a:srgbClr val="FF2F2F"/>
    <a:srgbClr val="FFB9B9"/>
    <a:srgbClr val="FFCCCC"/>
    <a:srgbClr val="91C46E"/>
    <a:srgbClr val="57FFA3"/>
    <a:srgbClr val="A2CD85"/>
    <a:srgbClr val="8BC167"/>
    <a:srgbClr val="85DFFF"/>
    <a:srgbClr val="FDF1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42" autoAdjust="0"/>
    <p:restoredTop sz="95157" autoAdjust="0"/>
  </p:normalViewPr>
  <p:slideViewPr>
    <p:cSldViewPr snapToGrid="0">
      <p:cViewPr>
        <p:scale>
          <a:sx n="75" d="100"/>
          <a:sy n="75" d="100"/>
        </p:scale>
        <p:origin x="2352" y="5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5894E6-1A2F-4311-8E8B-96F630F8131A}" type="datetimeFigureOut">
              <a:rPr lang="fr-FR" smtClean="0"/>
              <a:t>08/11/2024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92E021-BCF9-496F-868E-CDF51A43B02E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10570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95312"/>
            <a:ext cx="10363200" cy="4244622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6403623"/>
            <a:ext cx="9144000" cy="2943577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52EFE-FAEB-43C7-8A0C-FB104CB0F2A2}" type="datetimeFigureOut">
              <a:rPr lang="fr-FR" smtClean="0"/>
              <a:t>08/11/2024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6600-669F-4722-9335-8A7516D66FEC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92717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52EFE-FAEB-43C7-8A0C-FB104CB0F2A2}" type="datetimeFigureOut">
              <a:rPr lang="fr-FR" smtClean="0"/>
              <a:t>08/11/2024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6600-669F-4722-9335-8A7516D66FEC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98001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649111"/>
            <a:ext cx="2628900" cy="10332156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49111"/>
            <a:ext cx="7734300" cy="10332156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52EFE-FAEB-43C7-8A0C-FB104CB0F2A2}" type="datetimeFigureOut">
              <a:rPr lang="fr-FR" smtClean="0"/>
              <a:t>08/11/2024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6600-669F-4722-9335-8A7516D66FEC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53298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52EFE-FAEB-43C7-8A0C-FB104CB0F2A2}" type="datetimeFigureOut">
              <a:rPr lang="fr-FR" smtClean="0"/>
              <a:t>08/11/2024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6600-669F-4722-9335-8A7516D66FEC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00456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3039537"/>
            <a:ext cx="10515600" cy="5071532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8159048"/>
            <a:ext cx="10515600" cy="266699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52EFE-FAEB-43C7-8A0C-FB104CB0F2A2}" type="datetimeFigureOut">
              <a:rPr lang="fr-FR" smtClean="0"/>
              <a:t>08/11/2024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6600-669F-4722-9335-8A7516D66FEC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64802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245556"/>
            <a:ext cx="5181600" cy="77357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245556"/>
            <a:ext cx="5181600" cy="77357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52EFE-FAEB-43C7-8A0C-FB104CB0F2A2}" type="datetimeFigureOut">
              <a:rPr lang="fr-FR" smtClean="0"/>
              <a:t>08/11/2024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6600-669F-4722-9335-8A7516D66FEC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51359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49114"/>
            <a:ext cx="10515600" cy="235655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988734"/>
            <a:ext cx="5157787" cy="146473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4453467"/>
            <a:ext cx="5157787" cy="65503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988734"/>
            <a:ext cx="5183188" cy="146473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4453467"/>
            <a:ext cx="5183188" cy="65503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52EFE-FAEB-43C7-8A0C-FB104CB0F2A2}" type="datetimeFigureOut">
              <a:rPr lang="fr-FR" smtClean="0"/>
              <a:t>08/11/2024</a:t>
            </a:fld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6600-669F-4722-9335-8A7516D66FEC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02481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52EFE-FAEB-43C7-8A0C-FB104CB0F2A2}" type="datetimeFigureOut">
              <a:rPr lang="fr-FR" smtClean="0"/>
              <a:t>08/11/2024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6600-669F-4722-9335-8A7516D66FEC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32761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52EFE-FAEB-43C7-8A0C-FB104CB0F2A2}" type="datetimeFigureOut">
              <a:rPr lang="fr-FR" smtClean="0"/>
              <a:t>08/11/2024</a:t>
            </a:fld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6600-669F-4722-9335-8A7516D66FEC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57484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12800"/>
            <a:ext cx="3932237" cy="28448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755425"/>
            <a:ext cx="6172200" cy="8664222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657600"/>
            <a:ext cx="3932237" cy="6776156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52EFE-FAEB-43C7-8A0C-FB104CB0F2A2}" type="datetimeFigureOut">
              <a:rPr lang="fr-FR" smtClean="0"/>
              <a:t>08/11/2024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6600-669F-4722-9335-8A7516D66FEC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33547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12800"/>
            <a:ext cx="3932237" cy="28448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755425"/>
            <a:ext cx="6172200" cy="8664222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657600"/>
            <a:ext cx="3932237" cy="6776156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52EFE-FAEB-43C7-8A0C-FB104CB0F2A2}" type="datetimeFigureOut">
              <a:rPr lang="fr-FR" smtClean="0"/>
              <a:t>08/11/2024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6600-669F-4722-9335-8A7516D66FEC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83535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649114"/>
            <a:ext cx="10515600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245556"/>
            <a:ext cx="10515600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1300181"/>
            <a:ext cx="274320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52EFE-FAEB-43C7-8A0C-FB104CB0F2A2}" type="datetimeFigureOut">
              <a:rPr lang="fr-FR" smtClean="0"/>
              <a:t>08/11/2024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1300181"/>
            <a:ext cx="411480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1300181"/>
            <a:ext cx="274320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86600-669F-4722-9335-8A7516D66FEC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5974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5125F273-63B9-465F-69DA-8B1AF95D5BD6}"/>
              </a:ext>
            </a:extLst>
          </p:cNvPr>
          <p:cNvSpPr/>
          <p:nvPr/>
        </p:nvSpPr>
        <p:spPr>
          <a:xfrm>
            <a:off x="400049" y="401406"/>
            <a:ext cx="3199827" cy="27292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EAF4A4-0B99-F20F-A2B7-13ACB3FA77E4}"/>
              </a:ext>
            </a:extLst>
          </p:cNvPr>
          <p:cNvSpPr txBox="1"/>
          <p:nvPr/>
        </p:nvSpPr>
        <p:spPr>
          <a:xfrm>
            <a:off x="1098387" y="502304"/>
            <a:ext cx="1444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LSA</a:t>
            </a:r>
            <a:r>
              <a:rPr lang="en-GB" baseline="30000" dirty="0"/>
              <a:t>1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F89033B-6F37-CF89-5FA1-79A619546A6D}"/>
              </a:ext>
            </a:extLst>
          </p:cNvPr>
          <p:cNvSpPr txBox="1"/>
          <p:nvPr/>
        </p:nvSpPr>
        <p:spPr>
          <a:xfrm>
            <a:off x="1220083" y="863907"/>
            <a:ext cx="1443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</a:rPr>
              <a:t>LSA properties</a:t>
            </a:r>
            <a:endParaRPr lang="en-CH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1346B59-D4AB-AF95-EFA7-E48C132E68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8351295"/>
              </p:ext>
            </p:extLst>
          </p:nvPr>
        </p:nvGraphicFramePr>
        <p:xfrm>
          <a:off x="464614" y="1159702"/>
          <a:ext cx="3078686" cy="193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8457">
                  <a:extLst>
                    <a:ext uri="{9D8B030D-6E8A-4147-A177-3AD203B41FA5}">
                      <a16:colId xmlns:a16="http://schemas.microsoft.com/office/drawing/2014/main" val="1419601033"/>
                    </a:ext>
                  </a:extLst>
                </a:gridCol>
                <a:gridCol w="1800229">
                  <a:extLst>
                    <a:ext uri="{9D8B030D-6E8A-4147-A177-3AD203B41FA5}">
                      <a16:colId xmlns:a16="http://schemas.microsoft.com/office/drawing/2014/main" val="1166825629"/>
                    </a:ext>
                  </a:extLst>
                </a:gridCol>
              </a:tblGrid>
              <a:tr h="249504">
                <a:tc>
                  <a:txBody>
                    <a:bodyPr/>
                    <a:lstStyle/>
                    <a:p>
                      <a:r>
                        <a:rPr lang="en-GB" sz="1100" noProof="0" dirty="0"/>
                        <a:t>Property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noProof="0" dirty="0"/>
                        <a:t>Value : class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827673"/>
                  </a:ext>
                </a:extLst>
              </a:tr>
              <a:tr h="194059">
                <a:tc>
                  <a:txBody>
                    <a:bodyPr/>
                    <a:lstStyle/>
                    <a:p>
                      <a:endParaRPr lang="en-GB" sz="800" noProof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noProof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1195980"/>
                  </a:ext>
                </a:extLst>
              </a:tr>
              <a:tr h="194059">
                <a:tc>
                  <a:txBody>
                    <a:bodyPr/>
                    <a:lstStyle/>
                    <a:p>
                      <a:endParaRPr lang="en-GB" sz="800" noProof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noProof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8481063"/>
                  </a:ext>
                </a:extLst>
              </a:tr>
              <a:tr h="239108">
                <a:tc>
                  <a:txBody>
                    <a:bodyPr/>
                    <a:lstStyle/>
                    <a:p>
                      <a:r>
                        <a:rPr lang="en-GB" sz="1200" noProof="0" dirty="0"/>
                        <a:t>TOTAL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noProof="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935279"/>
                  </a:ext>
                </a:extLst>
              </a:tr>
              <a:tr h="194059">
                <a:tc>
                  <a:txBody>
                    <a:bodyPr/>
                    <a:lstStyle/>
                    <a:p>
                      <a:endParaRPr lang="en-GB" sz="800" noProof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noProof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723912"/>
                  </a:ext>
                </a:extLst>
              </a:tr>
              <a:tr h="249504"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</a:t>
                      </a:r>
                      <a:endParaRPr lang="en-GB" sz="1200" noProof="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b="1" baseline="30000" noProof="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155369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GB" sz="800" noProof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b="1" noProof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3108560"/>
                  </a:ext>
                </a:extLst>
              </a:tr>
              <a:tr h="214323">
                <a:tc>
                  <a:txBody>
                    <a:bodyPr/>
                    <a:lstStyle/>
                    <a:p>
                      <a:r>
                        <a:rPr lang="en-GB" sz="1200" noProof="0" dirty="0"/>
                        <a:t>CLUSTER_MODEL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b="1" noProof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255935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FC705B73-2724-C9F3-4C50-BF182C111B1D}"/>
              </a:ext>
            </a:extLst>
          </p:cNvPr>
          <p:cNvSpPr/>
          <p:nvPr/>
        </p:nvSpPr>
        <p:spPr>
          <a:xfrm>
            <a:off x="3893458" y="410933"/>
            <a:ext cx="3221718" cy="271204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FE2694-A1D8-60FC-DE93-30142D5622A7}"/>
              </a:ext>
            </a:extLst>
          </p:cNvPr>
          <p:cNvSpPr txBox="1"/>
          <p:nvPr/>
        </p:nvSpPr>
        <p:spPr>
          <a:xfrm>
            <a:off x="4584538" y="502305"/>
            <a:ext cx="1444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LSA</a:t>
            </a:r>
            <a:r>
              <a:rPr lang="en-GB" baseline="30000" dirty="0"/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01877D-C6F6-B249-3CA1-E5BAC0327053}"/>
              </a:ext>
            </a:extLst>
          </p:cNvPr>
          <p:cNvSpPr txBox="1"/>
          <p:nvPr/>
        </p:nvSpPr>
        <p:spPr>
          <a:xfrm>
            <a:off x="4706233" y="854382"/>
            <a:ext cx="1443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</a:rPr>
              <a:t>LSA properties</a:t>
            </a:r>
            <a:endParaRPr lang="en-CH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3FC5B15-D09A-EAE4-022B-7321D34E4B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5885572"/>
              </p:ext>
            </p:extLst>
          </p:nvPr>
        </p:nvGraphicFramePr>
        <p:xfrm>
          <a:off x="3987502" y="1170052"/>
          <a:ext cx="307007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2608">
                  <a:extLst>
                    <a:ext uri="{9D8B030D-6E8A-4147-A177-3AD203B41FA5}">
                      <a16:colId xmlns:a16="http://schemas.microsoft.com/office/drawing/2014/main" val="1419601033"/>
                    </a:ext>
                  </a:extLst>
                </a:gridCol>
                <a:gridCol w="1717464">
                  <a:extLst>
                    <a:ext uri="{9D8B030D-6E8A-4147-A177-3AD203B41FA5}">
                      <a16:colId xmlns:a16="http://schemas.microsoft.com/office/drawing/2014/main" val="1166825629"/>
                    </a:ext>
                  </a:extLst>
                </a:gridCol>
              </a:tblGrid>
              <a:tr h="255192">
                <a:tc>
                  <a:txBody>
                    <a:bodyPr/>
                    <a:lstStyle/>
                    <a:p>
                      <a:r>
                        <a:rPr lang="en-GB" sz="1100" noProof="0" dirty="0"/>
                        <a:t>Property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noProof="0" dirty="0"/>
                        <a:t>Value : class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827673"/>
                  </a:ext>
                </a:extLst>
              </a:tr>
              <a:tr h="210158">
                <a:tc>
                  <a:txBody>
                    <a:bodyPr/>
                    <a:lstStyle/>
                    <a:p>
                      <a:endParaRPr lang="en-GB" sz="800" noProof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noProof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1195980"/>
                  </a:ext>
                </a:extLst>
              </a:tr>
              <a:tr h="210158">
                <a:tc>
                  <a:txBody>
                    <a:bodyPr/>
                    <a:lstStyle/>
                    <a:p>
                      <a:endParaRPr lang="en-GB" sz="800" noProof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noProof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8481063"/>
                  </a:ext>
                </a:extLst>
              </a:tr>
              <a:tr h="258944">
                <a:tc>
                  <a:txBody>
                    <a:bodyPr/>
                    <a:lstStyle/>
                    <a:p>
                      <a:r>
                        <a:rPr lang="en-GB" sz="1100" noProof="0" dirty="0"/>
                        <a:t>TOTAL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noProof="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935279"/>
                  </a:ext>
                </a:extLst>
              </a:tr>
              <a:tr h="210158">
                <a:tc>
                  <a:txBody>
                    <a:bodyPr/>
                    <a:lstStyle/>
                    <a:p>
                      <a:endParaRPr lang="en-GB" sz="800" noProof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noProof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723912"/>
                  </a:ext>
                </a:extLst>
              </a:tr>
              <a:tr h="270203"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</a:t>
                      </a:r>
                      <a:endParaRPr lang="en-GB" sz="1200" noProof="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b="0" baseline="30000" noProof="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1553693"/>
                  </a:ext>
                </a:extLst>
              </a:tr>
              <a:tr h="210158">
                <a:tc>
                  <a:txBody>
                    <a:bodyPr/>
                    <a:lstStyle/>
                    <a:p>
                      <a:endParaRPr lang="en-GB" sz="800" noProof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b="0" baseline="30000" noProof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2309108"/>
                  </a:ext>
                </a:extLst>
              </a:tr>
              <a:tr h="255192">
                <a:tc>
                  <a:txBody>
                    <a:bodyPr/>
                    <a:lstStyle/>
                    <a:p>
                      <a:r>
                        <a:rPr lang="en-GB" sz="1200" noProof="0" dirty="0"/>
                        <a:t>CLUSTER_MODEL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b="0" noProof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255935"/>
                  </a:ext>
                </a:extLst>
              </a:tr>
            </a:tbl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4DC5ECE2-3D9C-2AC4-DF4A-7FF78EFCBC16}"/>
              </a:ext>
            </a:extLst>
          </p:cNvPr>
          <p:cNvSpPr/>
          <p:nvPr/>
        </p:nvSpPr>
        <p:spPr>
          <a:xfrm>
            <a:off x="8821058" y="410933"/>
            <a:ext cx="3221718" cy="27604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84319B-3E3F-7A45-7435-B9FF50C8748C}"/>
              </a:ext>
            </a:extLst>
          </p:cNvPr>
          <p:cNvSpPr txBox="1"/>
          <p:nvPr/>
        </p:nvSpPr>
        <p:spPr>
          <a:xfrm>
            <a:off x="9575637" y="502304"/>
            <a:ext cx="1444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LSA</a:t>
            </a:r>
            <a:r>
              <a:rPr lang="en-GB" baseline="30000" dirty="0"/>
              <a:t>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DEDAAE4-613F-30C4-1213-9CBDDA423742}"/>
              </a:ext>
            </a:extLst>
          </p:cNvPr>
          <p:cNvSpPr txBox="1"/>
          <p:nvPr/>
        </p:nvSpPr>
        <p:spPr>
          <a:xfrm>
            <a:off x="9697333" y="854382"/>
            <a:ext cx="1443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</a:rPr>
              <a:t>LSA properties</a:t>
            </a:r>
            <a:endParaRPr lang="en-CH" dirty="0"/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24C36ED0-BE20-5170-4199-D44FD80E5F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065851"/>
              </p:ext>
            </p:extLst>
          </p:nvPr>
        </p:nvGraphicFramePr>
        <p:xfrm>
          <a:off x="8895954" y="1180529"/>
          <a:ext cx="3052375" cy="1943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5321">
                  <a:extLst>
                    <a:ext uri="{9D8B030D-6E8A-4147-A177-3AD203B41FA5}">
                      <a16:colId xmlns:a16="http://schemas.microsoft.com/office/drawing/2014/main" val="1419601033"/>
                    </a:ext>
                  </a:extLst>
                </a:gridCol>
                <a:gridCol w="1747054">
                  <a:extLst>
                    <a:ext uri="{9D8B030D-6E8A-4147-A177-3AD203B41FA5}">
                      <a16:colId xmlns:a16="http://schemas.microsoft.com/office/drawing/2014/main" val="1166825629"/>
                    </a:ext>
                  </a:extLst>
                </a:gridCol>
              </a:tblGrid>
              <a:tr h="266670">
                <a:tc>
                  <a:txBody>
                    <a:bodyPr/>
                    <a:lstStyle/>
                    <a:p>
                      <a:r>
                        <a:rPr lang="en-GB" sz="1100" noProof="0" dirty="0"/>
                        <a:t>Property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noProof="0" dirty="0"/>
                        <a:t>Value : class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827673"/>
                  </a:ext>
                </a:extLst>
              </a:tr>
              <a:tr h="207410">
                <a:tc>
                  <a:txBody>
                    <a:bodyPr/>
                    <a:lstStyle/>
                    <a:p>
                      <a:endParaRPr lang="en-GB" sz="800" noProof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noProof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1195980"/>
                  </a:ext>
                </a:extLst>
              </a:tr>
              <a:tr h="207410">
                <a:tc>
                  <a:txBody>
                    <a:bodyPr/>
                    <a:lstStyle/>
                    <a:p>
                      <a:endParaRPr lang="en-GB" sz="800" noProof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noProof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8481063"/>
                  </a:ext>
                </a:extLst>
              </a:tr>
              <a:tr h="255558">
                <a:tc>
                  <a:txBody>
                    <a:bodyPr/>
                    <a:lstStyle/>
                    <a:p>
                      <a:r>
                        <a:rPr lang="en-GB" sz="1200" noProof="0" dirty="0"/>
                        <a:t>TOTAL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noProof="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935279"/>
                  </a:ext>
                </a:extLst>
              </a:tr>
              <a:tr h="207410">
                <a:tc>
                  <a:txBody>
                    <a:bodyPr/>
                    <a:lstStyle/>
                    <a:p>
                      <a:endParaRPr lang="en-GB" sz="800" noProof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noProof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723912"/>
                  </a:ext>
                </a:extLst>
              </a:tr>
              <a:tr h="266670"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</a:t>
                      </a:r>
                      <a:endParaRPr lang="en-GB" sz="1200" noProof="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b="1" baseline="30000" noProof="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1553693"/>
                  </a:ext>
                </a:extLst>
              </a:tr>
              <a:tr h="207410">
                <a:tc>
                  <a:txBody>
                    <a:bodyPr/>
                    <a:lstStyle/>
                    <a:p>
                      <a:endParaRPr lang="en-GB" sz="800" noProof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b="1" noProof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9543892"/>
                  </a:ext>
                </a:extLst>
              </a:tr>
              <a:tr h="251855">
                <a:tc>
                  <a:txBody>
                    <a:bodyPr/>
                    <a:lstStyle/>
                    <a:p>
                      <a:r>
                        <a:rPr lang="en-GB" sz="1200" noProof="0" dirty="0"/>
                        <a:t>CLUSTER_MODEL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b="1" noProof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255935"/>
                  </a:ext>
                </a:extLst>
              </a:tr>
            </a:tbl>
          </a:graphicData>
        </a:graphic>
      </p:graphicFrame>
      <p:sp>
        <p:nvSpPr>
          <p:cNvPr id="29" name="Rectangle 28">
            <a:extLst>
              <a:ext uri="{FF2B5EF4-FFF2-40B4-BE49-F238E27FC236}">
                <a16:creationId xmlns:a16="http://schemas.microsoft.com/office/drawing/2014/main" id="{95370B41-C2ED-161D-65CA-614CC588E32E}"/>
              </a:ext>
            </a:extLst>
          </p:cNvPr>
          <p:cNvSpPr/>
          <p:nvPr/>
        </p:nvSpPr>
        <p:spPr>
          <a:xfrm>
            <a:off x="5114443" y="7520821"/>
            <a:ext cx="4937607" cy="35133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863A2495-BCE8-D134-D09E-72826F1C75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045710"/>
              </p:ext>
            </p:extLst>
          </p:nvPr>
        </p:nvGraphicFramePr>
        <p:xfrm>
          <a:off x="5184984" y="8686739"/>
          <a:ext cx="4628064" cy="19224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6766">
                  <a:extLst>
                    <a:ext uri="{9D8B030D-6E8A-4147-A177-3AD203B41FA5}">
                      <a16:colId xmlns:a16="http://schemas.microsoft.com/office/drawing/2014/main" val="1419601033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1166825629"/>
                    </a:ext>
                  </a:extLst>
                </a:gridCol>
                <a:gridCol w="1869198">
                  <a:extLst>
                    <a:ext uri="{9D8B030D-6E8A-4147-A177-3AD203B41FA5}">
                      <a16:colId xmlns:a16="http://schemas.microsoft.com/office/drawing/2014/main" val="1190956351"/>
                    </a:ext>
                  </a:extLst>
                </a:gridCol>
              </a:tblGrid>
              <a:tr h="276897">
                <a:tc>
                  <a:txBody>
                    <a:bodyPr/>
                    <a:lstStyle/>
                    <a:p>
                      <a:r>
                        <a:rPr lang="en-GB" sz="1100" noProof="0" dirty="0"/>
                        <a:t>Property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noProof="0" dirty="0"/>
                        <a:t>value : class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noProof="0" dirty="0"/>
                        <a:t>Aggregated value : class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827673"/>
                  </a:ext>
                </a:extLst>
              </a:tr>
              <a:tr h="215659">
                <a:tc>
                  <a:txBody>
                    <a:bodyPr/>
                    <a:lstStyle/>
                    <a:p>
                      <a:endParaRPr lang="en-GB" sz="800" noProof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noProof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noProof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1195980"/>
                  </a:ext>
                </a:extLst>
              </a:tr>
              <a:tr h="215659">
                <a:tc>
                  <a:txBody>
                    <a:bodyPr/>
                    <a:lstStyle/>
                    <a:p>
                      <a:endParaRPr lang="en-GB" sz="800" noProof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noProof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noProof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8481063"/>
                  </a:ext>
                </a:extLst>
              </a:tr>
              <a:tr h="266571">
                <a:tc>
                  <a:txBody>
                    <a:bodyPr/>
                    <a:lstStyle/>
                    <a:p>
                      <a:r>
                        <a:rPr lang="en-GB" sz="1100" noProof="0" dirty="0"/>
                        <a:t>TOTAL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noProof="0" dirty="0"/>
                        <a:t>total1: NodeTotal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noProof="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166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GB" sz="800" noProof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noProof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noProof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935279"/>
                  </a:ext>
                </a:extLst>
              </a:tr>
              <a:tr h="215659"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</a:t>
                      </a:r>
                      <a:endParaRPr lang="en-GB" sz="1100" noProof="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0" noProof="0" dirty="0"/>
                        <a:t>model1: LstmModel</a:t>
                      </a:r>
                      <a:endParaRPr lang="en-GB" sz="1100" b="0" baseline="30000" noProof="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b="0" baseline="30000" noProof="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723912"/>
                  </a:ext>
                </a:extLst>
              </a:tr>
              <a:tr h="125274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800" noProof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800" b="0" baseline="30000" noProof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800" b="0" baseline="30000" noProof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657422"/>
                  </a:ext>
                </a:extLst>
              </a:tr>
              <a:tr h="261872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noProof="0" dirty="0"/>
                        <a:t>CLUSTER_MODEL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noProof="0" dirty="0">
                          <a:solidFill>
                            <a:schemeClr val="tx1"/>
                          </a:solidFill>
                        </a:rPr>
                        <a:t>cModel1: MarkovModel</a:t>
                      </a:r>
                      <a:endParaRPr lang="en-GB" sz="1100" b="0" baseline="30000" noProof="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0" baseline="30000" noProof="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2961611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120D7FF1-CD79-EFA5-569E-C70194104785}"/>
              </a:ext>
            </a:extLst>
          </p:cNvPr>
          <p:cNvSpPr txBox="1"/>
          <p:nvPr/>
        </p:nvSpPr>
        <p:spPr>
          <a:xfrm>
            <a:off x="6335240" y="7662129"/>
            <a:ext cx="1444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LSA</a:t>
            </a:r>
            <a:r>
              <a:rPr lang="en-GB" baseline="30000" dirty="0"/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C1C1216-59E9-7441-7655-6A3F12995DB5}"/>
              </a:ext>
            </a:extLst>
          </p:cNvPr>
          <p:cNvSpPr txBox="1"/>
          <p:nvPr/>
        </p:nvSpPr>
        <p:spPr>
          <a:xfrm>
            <a:off x="6496105" y="8311595"/>
            <a:ext cx="1443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</a:rPr>
              <a:t>LSA properties</a:t>
            </a:r>
            <a:endParaRPr lang="en-CH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76C8762-5EF8-895B-5CBA-E10594DE8278}"/>
              </a:ext>
            </a:extLst>
          </p:cNvPr>
          <p:cNvSpPr txBox="1"/>
          <p:nvPr/>
        </p:nvSpPr>
        <p:spPr>
          <a:xfrm>
            <a:off x="7802810" y="1207541"/>
            <a:ext cx="70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…</a:t>
            </a:r>
            <a:endParaRPr lang="en-CH" dirty="0"/>
          </a:p>
        </p:txBody>
      </p:sp>
      <p:cxnSp>
        <p:nvCxnSpPr>
          <p:cNvPr id="41" name="Google Shape;225;p7">
            <a:extLst>
              <a:ext uri="{FF2B5EF4-FFF2-40B4-BE49-F238E27FC236}">
                <a16:creationId xmlns:a16="http://schemas.microsoft.com/office/drawing/2014/main" id="{367564FF-87E3-F9CD-3B73-C4D1232F3A9B}"/>
              </a:ext>
            </a:extLst>
          </p:cNvPr>
          <p:cNvCxnSpPr>
            <a:cxnSpLocks/>
          </p:cNvCxnSpPr>
          <p:nvPr/>
        </p:nvCxnSpPr>
        <p:spPr>
          <a:xfrm flipH="1">
            <a:off x="370056" y="2683535"/>
            <a:ext cx="19502" cy="3832391"/>
          </a:xfrm>
          <a:prstGeom prst="straightConnector1">
            <a:avLst/>
          </a:prstGeom>
          <a:noFill/>
          <a:ln w="38100" cap="flat" cmpd="sng">
            <a:solidFill>
              <a:schemeClr val="accent5">
                <a:lumMod val="60000"/>
                <a:lumOff val="40000"/>
              </a:schemeClr>
            </a:solidFill>
            <a:prstDash val="solid"/>
            <a:miter lim="800000"/>
            <a:headEnd type="none" w="sm" len="sm"/>
            <a:tailEnd type="none" w="med" len="med"/>
          </a:ln>
        </p:spPr>
      </p:cxnSp>
      <p:cxnSp>
        <p:nvCxnSpPr>
          <p:cNvPr id="42" name="Google Shape;225;p7">
            <a:extLst>
              <a:ext uri="{FF2B5EF4-FFF2-40B4-BE49-F238E27FC236}">
                <a16:creationId xmlns:a16="http://schemas.microsoft.com/office/drawing/2014/main" id="{A8872E20-D554-6A85-C4A3-EC66A36C0DE9}"/>
              </a:ext>
            </a:extLst>
          </p:cNvPr>
          <p:cNvCxnSpPr>
            <a:cxnSpLocks/>
          </p:cNvCxnSpPr>
          <p:nvPr/>
        </p:nvCxnSpPr>
        <p:spPr>
          <a:xfrm flipV="1">
            <a:off x="5461403" y="2191279"/>
            <a:ext cx="0" cy="129777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60000"/>
                <a:lumOff val="40000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8" name="Google Shape;225;p7">
            <a:extLst>
              <a:ext uri="{FF2B5EF4-FFF2-40B4-BE49-F238E27FC236}">
                <a16:creationId xmlns:a16="http://schemas.microsoft.com/office/drawing/2014/main" id="{03B19F8A-DBC8-C1A8-0CE0-743801B5E38F}"/>
              </a:ext>
            </a:extLst>
          </p:cNvPr>
          <p:cNvCxnSpPr>
            <a:cxnSpLocks/>
          </p:cNvCxnSpPr>
          <p:nvPr/>
        </p:nvCxnSpPr>
        <p:spPr>
          <a:xfrm>
            <a:off x="123189" y="1700045"/>
            <a:ext cx="0" cy="2191088"/>
          </a:xfrm>
          <a:prstGeom prst="straightConnector1">
            <a:avLst/>
          </a:prstGeom>
          <a:noFill/>
          <a:ln w="38100" cap="flat" cmpd="sng">
            <a:solidFill>
              <a:schemeClr val="accent2">
                <a:lumMod val="60000"/>
                <a:lumOff val="40000"/>
              </a:schemeClr>
            </a:solidFill>
            <a:prstDash val="solid"/>
            <a:miter lim="800000"/>
            <a:headEnd type="none" w="sm" len="sm"/>
            <a:tailEnd type="none" w="med" len="med"/>
          </a:ln>
        </p:spPr>
      </p:cxnSp>
      <p:sp>
        <p:nvSpPr>
          <p:cNvPr id="62" name="Google Shape;98;p1">
            <a:extLst>
              <a:ext uri="{FF2B5EF4-FFF2-40B4-BE49-F238E27FC236}">
                <a16:creationId xmlns:a16="http://schemas.microsoft.com/office/drawing/2014/main" id="{0EB0829F-C998-68DF-DEA3-DFAFE885DA7D}"/>
              </a:ext>
            </a:extLst>
          </p:cNvPr>
          <p:cNvSpPr/>
          <p:nvPr/>
        </p:nvSpPr>
        <p:spPr>
          <a:xfrm>
            <a:off x="2903599" y="3425551"/>
            <a:ext cx="4723421" cy="958039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</a:schemeClr>
          </a:solidFill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1800" dirty="0">
                <a:solidFill>
                  <a:schemeClr val="tx1"/>
                </a:solidFill>
                <a:latin typeface="+mn-lt"/>
                <a:ea typeface="Calibri"/>
                <a:cs typeface="Calibri"/>
                <a:sym typeface="Calibri"/>
              </a:rPr>
              <a:t>Aggregation of TOTAL properties:</a:t>
            </a:r>
          </a:p>
          <a:p>
            <a:endParaRPr lang="en-GB" sz="1600" dirty="0">
              <a:latin typeface="+mn-lt"/>
            </a:endParaRPr>
          </a:p>
        </p:txBody>
      </p:sp>
      <p:sp>
        <p:nvSpPr>
          <p:cNvPr id="63" name="Google Shape;98;p1">
            <a:extLst>
              <a:ext uri="{FF2B5EF4-FFF2-40B4-BE49-F238E27FC236}">
                <a16:creationId xmlns:a16="http://schemas.microsoft.com/office/drawing/2014/main" id="{A527782C-648A-4867-A257-A81F2B2FCE70}"/>
              </a:ext>
            </a:extLst>
          </p:cNvPr>
          <p:cNvSpPr/>
          <p:nvPr/>
        </p:nvSpPr>
        <p:spPr>
          <a:xfrm>
            <a:off x="2852917" y="4816871"/>
            <a:ext cx="4656464" cy="871789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GB" sz="1600" dirty="0">
              <a:solidFill>
                <a:schemeClr val="tx1"/>
              </a:solidFill>
              <a:latin typeface="+mn-lt"/>
              <a:ea typeface="Calibri"/>
              <a:cs typeface="Calibri"/>
              <a:sym typeface="Calibri"/>
            </a:endParaRPr>
          </a:p>
          <a:p>
            <a:r>
              <a:rPr lang="en-GB" sz="1800" dirty="0">
                <a:solidFill>
                  <a:schemeClr val="tx1"/>
                </a:solidFill>
                <a:latin typeface="+mn-lt"/>
                <a:ea typeface="Calibri"/>
                <a:cs typeface="Calibri"/>
                <a:sym typeface="Calibri"/>
              </a:rPr>
              <a:t>Aggregation of MODEL properties:</a:t>
            </a:r>
          </a:p>
          <a:p>
            <a:pPr algn="ctr"/>
            <a:endParaRPr lang="en-GB" sz="1600" dirty="0">
              <a:solidFill>
                <a:schemeClr val="tx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algn="ctr"/>
            <a:endParaRPr lang="en-GB"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5" name="Google Shape;98;p1">
            <a:extLst>
              <a:ext uri="{FF2B5EF4-FFF2-40B4-BE49-F238E27FC236}">
                <a16:creationId xmlns:a16="http://schemas.microsoft.com/office/drawing/2014/main" id="{3C099852-6094-F4E9-7F91-EA41992236A9}"/>
              </a:ext>
            </a:extLst>
          </p:cNvPr>
          <p:cNvSpPr/>
          <p:nvPr/>
        </p:nvSpPr>
        <p:spPr>
          <a:xfrm>
            <a:off x="2863264" y="6173079"/>
            <a:ext cx="4656464" cy="865811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</a:schemeClr>
          </a:solidFill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1800" dirty="0">
                <a:solidFill>
                  <a:schemeClr val="tx1"/>
                </a:solidFill>
                <a:latin typeface="+mn-lt"/>
                <a:ea typeface="Calibri"/>
                <a:cs typeface="Calibri"/>
                <a:sym typeface="Calibri"/>
              </a:rPr>
              <a:t>Aggregation of CLUSTER_MODEL properties:</a:t>
            </a:r>
          </a:p>
          <a:p>
            <a:endParaRPr lang="en-GB" sz="1600" dirty="0">
              <a:latin typeface="+mn-lt"/>
            </a:endParaRPr>
          </a:p>
        </p:txBody>
      </p:sp>
      <p:cxnSp>
        <p:nvCxnSpPr>
          <p:cNvPr id="86" name="Google Shape;225;p7">
            <a:extLst>
              <a:ext uri="{FF2B5EF4-FFF2-40B4-BE49-F238E27FC236}">
                <a16:creationId xmlns:a16="http://schemas.microsoft.com/office/drawing/2014/main" id="{69FF17C5-38E9-4E13-51F6-9BEAAF03A1EF}"/>
              </a:ext>
            </a:extLst>
          </p:cNvPr>
          <p:cNvCxnSpPr>
            <a:cxnSpLocks/>
          </p:cNvCxnSpPr>
          <p:nvPr/>
        </p:nvCxnSpPr>
        <p:spPr>
          <a:xfrm flipH="1" flipV="1">
            <a:off x="9475339" y="9531128"/>
            <a:ext cx="1621585" cy="3852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2" name="Google Shape;225;p7">
            <a:extLst>
              <a:ext uri="{FF2B5EF4-FFF2-40B4-BE49-F238E27FC236}">
                <a16:creationId xmlns:a16="http://schemas.microsoft.com/office/drawing/2014/main" id="{EBC0D26C-51F7-B488-538C-4CA905785ED1}"/>
              </a:ext>
            </a:extLst>
          </p:cNvPr>
          <p:cNvCxnSpPr>
            <a:cxnSpLocks/>
          </p:cNvCxnSpPr>
          <p:nvPr/>
        </p:nvCxnSpPr>
        <p:spPr>
          <a:xfrm flipV="1">
            <a:off x="10398730" y="1728317"/>
            <a:ext cx="5974" cy="145618"/>
          </a:xfrm>
          <a:prstGeom prst="straightConnector1">
            <a:avLst/>
          </a:prstGeom>
          <a:noFill/>
          <a:ln w="38100" cap="flat" cmpd="sng">
            <a:solidFill>
              <a:schemeClr val="accent2">
                <a:lumMod val="60000"/>
                <a:lumOff val="40000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8" name="Google Shape;225;p7">
            <a:extLst>
              <a:ext uri="{FF2B5EF4-FFF2-40B4-BE49-F238E27FC236}">
                <a16:creationId xmlns:a16="http://schemas.microsoft.com/office/drawing/2014/main" id="{9FA32449-2B3C-AC3F-C22D-186D0F88F5A3}"/>
              </a:ext>
            </a:extLst>
          </p:cNvPr>
          <p:cNvCxnSpPr>
            <a:cxnSpLocks/>
          </p:cNvCxnSpPr>
          <p:nvPr/>
        </p:nvCxnSpPr>
        <p:spPr>
          <a:xfrm>
            <a:off x="110489" y="3884685"/>
            <a:ext cx="1302704" cy="0"/>
          </a:xfrm>
          <a:prstGeom prst="straightConnector1">
            <a:avLst/>
          </a:prstGeom>
          <a:noFill/>
          <a:ln w="38100" cap="flat" cmpd="sng">
            <a:solidFill>
              <a:schemeClr val="accent2">
                <a:lumMod val="60000"/>
                <a:lumOff val="40000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8" name="Google Shape;225;p7">
            <a:extLst>
              <a:ext uri="{FF2B5EF4-FFF2-40B4-BE49-F238E27FC236}">
                <a16:creationId xmlns:a16="http://schemas.microsoft.com/office/drawing/2014/main" id="{058FEFAD-0EE0-17FE-C647-9BB20F1D0149}"/>
              </a:ext>
            </a:extLst>
          </p:cNvPr>
          <p:cNvCxnSpPr>
            <a:cxnSpLocks/>
          </p:cNvCxnSpPr>
          <p:nvPr/>
        </p:nvCxnSpPr>
        <p:spPr>
          <a:xfrm flipH="1" flipV="1">
            <a:off x="201068" y="2204709"/>
            <a:ext cx="10197662" cy="25962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60000"/>
                <a:lumOff val="40000"/>
              </a:schemeClr>
            </a:solidFill>
            <a:prstDash val="solid"/>
            <a:miter lim="800000"/>
            <a:headEnd type="none" w="sm" len="sm"/>
            <a:tailEnd type="none" w="med" len="med"/>
          </a:ln>
        </p:spPr>
      </p:cxnSp>
      <p:cxnSp>
        <p:nvCxnSpPr>
          <p:cNvPr id="69" name="Google Shape;225;p7">
            <a:extLst>
              <a:ext uri="{FF2B5EF4-FFF2-40B4-BE49-F238E27FC236}">
                <a16:creationId xmlns:a16="http://schemas.microsoft.com/office/drawing/2014/main" id="{9D355C45-1B44-9CC6-61EF-9D64DB354A6F}"/>
              </a:ext>
            </a:extLst>
          </p:cNvPr>
          <p:cNvCxnSpPr>
            <a:cxnSpLocks/>
          </p:cNvCxnSpPr>
          <p:nvPr/>
        </p:nvCxnSpPr>
        <p:spPr>
          <a:xfrm flipH="1">
            <a:off x="201068" y="2200930"/>
            <a:ext cx="18305" cy="2969086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60000"/>
                <a:lumOff val="40000"/>
              </a:schemeClr>
            </a:solidFill>
            <a:prstDash val="solid"/>
            <a:miter lim="800000"/>
            <a:headEnd type="none" w="sm" len="sm"/>
            <a:tailEnd type="none" w="med" len="med"/>
          </a:ln>
        </p:spPr>
      </p:cxnSp>
      <p:cxnSp>
        <p:nvCxnSpPr>
          <p:cNvPr id="72" name="Google Shape;225;p7">
            <a:extLst>
              <a:ext uri="{FF2B5EF4-FFF2-40B4-BE49-F238E27FC236}">
                <a16:creationId xmlns:a16="http://schemas.microsoft.com/office/drawing/2014/main" id="{259A696E-F553-8D16-2B32-91A1AFA60599}"/>
              </a:ext>
            </a:extLst>
          </p:cNvPr>
          <p:cNvCxnSpPr>
            <a:cxnSpLocks/>
          </p:cNvCxnSpPr>
          <p:nvPr/>
        </p:nvCxnSpPr>
        <p:spPr>
          <a:xfrm>
            <a:off x="201068" y="5174303"/>
            <a:ext cx="1212125" cy="0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60000"/>
                <a:lumOff val="40000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80" name="Google Shape;225;p7">
            <a:extLst>
              <a:ext uri="{FF2B5EF4-FFF2-40B4-BE49-F238E27FC236}">
                <a16:creationId xmlns:a16="http://schemas.microsoft.com/office/drawing/2014/main" id="{A860917B-DD34-5D9F-67BC-78AC2BB9F678}"/>
              </a:ext>
            </a:extLst>
          </p:cNvPr>
          <p:cNvCxnSpPr>
            <a:cxnSpLocks/>
          </p:cNvCxnSpPr>
          <p:nvPr/>
        </p:nvCxnSpPr>
        <p:spPr>
          <a:xfrm flipV="1">
            <a:off x="370056" y="6509894"/>
            <a:ext cx="1110133" cy="7018"/>
          </a:xfrm>
          <a:prstGeom prst="straightConnector1">
            <a:avLst/>
          </a:prstGeom>
          <a:noFill/>
          <a:ln w="38100" cap="flat" cmpd="sng">
            <a:solidFill>
              <a:schemeClr val="accent5">
                <a:lumMod val="60000"/>
                <a:lumOff val="40000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87" name="Google Shape;225;p7">
            <a:extLst>
              <a:ext uri="{FF2B5EF4-FFF2-40B4-BE49-F238E27FC236}">
                <a16:creationId xmlns:a16="http://schemas.microsoft.com/office/drawing/2014/main" id="{258F8D87-FBE8-ED7D-214A-B2F1D8F51F01}"/>
              </a:ext>
            </a:extLst>
          </p:cNvPr>
          <p:cNvCxnSpPr>
            <a:cxnSpLocks/>
          </p:cNvCxnSpPr>
          <p:nvPr/>
        </p:nvCxnSpPr>
        <p:spPr>
          <a:xfrm flipH="1" flipV="1">
            <a:off x="370056" y="2683535"/>
            <a:ext cx="10048728" cy="24280"/>
          </a:xfrm>
          <a:prstGeom prst="straightConnector1">
            <a:avLst/>
          </a:prstGeom>
          <a:noFill/>
          <a:ln w="38100" cap="flat" cmpd="sng">
            <a:solidFill>
              <a:schemeClr val="accent5">
                <a:lumMod val="60000"/>
                <a:lumOff val="40000"/>
              </a:schemeClr>
            </a:solidFill>
            <a:prstDash val="solid"/>
            <a:miter lim="800000"/>
            <a:headEnd type="none" w="sm" len="sm"/>
            <a:tailEnd type="none" w="med" len="med"/>
          </a:ln>
        </p:spPr>
      </p:cxnSp>
      <p:cxnSp>
        <p:nvCxnSpPr>
          <p:cNvPr id="101" name="Google Shape;225;p7">
            <a:extLst>
              <a:ext uri="{FF2B5EF4-FFF2-40B4-BE49-F238E27FC236}">
                <a16:creationId xmlns:a16="http://schemas.microsoft.com/office/drawing/2014/main" id="{F2FC907A-A45E-EA3B-DA40-1D29F0A4E5BA}"/>
              </a:ext>
            </a:extLst>
          </p:cNvPr>
          <p:cNvCxnSpPr>
            <a:cxnSpLocks/>
          </p:cNvCxnSpPr>
          <p:nvPr/>
        </p:nvCxnSpPr>
        <p:spPr>
          <a:xfrm flipV="1">
            <a:off x="10398730" y="2217409"/>
            <a:ext cx="0" cy="129777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60000"/>
                <a:lumOff val="40000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02" name="Google Shape;225;p7">
            <a:extLst>
              <a:ext uri="{FF2B5EF4-FFF2-40B4-BE49-F238E27FC236}">
                <a16:creationId xmlns:a16="http://schemas.microsoft.com/office/drawing/2014/main" id="{344CB600-A5E1-BB82-FBCE-754F9CE5B3B9}"/>
              </a:ext>
            </a:extLst>
          </p:cNvPr>
          <p:cNvCxnSpPr>
            <a:cxnSpLocks/>
          </p:cNvCxnSpPr>
          <p:nvPr/>
        </p:nvCxnSpPr>
        <p:spPr>
          <a:xfrm flipV="1">
            <a:off x="2080028" y="2197629"/>
            <a:ext cx="0" cy="129777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60000"/>
                <a:lumOff val="40000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08" name="Google Shape;225;p7">
            <a:extLst>
              <a:ext uri="{FF2B5EF4-FFF2-40B4-BE49-F238E27FC236}">
                <a16:creationId xmlns:a16="http://schemas.microsoft.com/office/drawing/2014/main" id="{BCD6E490-B777-4AE8-B32A-E98238286845}"/>
              </a:ext>
            </a:extLst>
          </p:cNvPr>
          <p:cNvCxnSpPr>
            <a:cxnSpLocks/>
          </p:cNvCxnSpPr>
          <p:nvPr/>
        </p:nvCxnSpPr>
        <p:spPr>
          <a:xfrm flipH="1" flipV="1">
            <a:off x="110489" y="1717872"/>
            <a:ext cx="10308295" cy="12745"/>
          </a:xfrm>
          <a:prstGeom prst="straightConnector1">
            <a:avLst/>
          </a:prstGeom>
          <a:noFill/>
          <a:ln w="38100" cap="flat" cmpd="sng">
            <a:solidFill>
              <a:schemeClr val="accent2">
                <a:lumMod val="60000"/>
                <a:lumOff val="40000"/>
              </a:schemeClr>
            </a:solidFill>
            <a:prstDash val="solid"/>
            <a:miter lim="800000"/>
            <a:headEnd type="none" w="sm" len="sm"/>
            <a:tailEnd type="none" w="med" len="med"/>
          </a:ln>
        </p:spPr>
      </p:cxnSp>
      <p:cxnSp>
        <p:nvCxnSpPr>
          <p:cNvPr id="111" name="Google Shape;225;p7">
            <a:extLst>
              <a:ext uri="{FF2B5EF4-FFF2-40B4-BE49-F238E27FC236}">
                <a16:creationId xmlns:a16="http://schemas.microsoft.com/office/drawing/2014/main" id="{B2E34CC0-1259-EB86-1A92-8ADC7DAF5E46}"/>
              </a:ext>
            </a:extLst>
          </p:cNvPr>
          <p:cNvCxnSpPr>
            <a:cxnSpLocks/>
          </p:cNvCxnSpPr>
          <p:nvPr/>
        </p:nvCxnSpPr>
        <p:spPr>
          <a:xfrm flipV="1">
            <a:off x="5530691" y="1709569"/>
            <a:ext cx="0" cy="147618"/>
          </a:xfrm>
          <a:prstGeom prst="straightConnector1">
            <a:avLst/>
          </a:prstGeom>
          <a:noFill/>
          <a:ln w="38100" cap="flat" cmpd="sng">
            <a:solidFill>
              <a:schemeClr val="accent2">
                <a:lumMod val="60000"/>
                <a:lumOff val="40000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12" name="Google Shape;225;p7">
            <a:extLst>
              <a:ext uri="{FF2B5EF4-FFF2-40B4-BE49-F238E27FC236}">
                <a16:creationId xmlns:a16="http://schemas.microsoft.com/office/drawing/2014/main" id="{5193C4BA-091B-53FE-96C0-CAA02A9B841A}"/>
              </a:ext>
            </a:extLst>
          </p:cNvPr>
          <p:cNvCxnSpPr>
            <a:cxnSpLocks/>
          </p:cNvCxnSpPr>
          <p:nvPr/>
        </p:nvCxnSpPr>
        <p:spPr>
          <a:xfrm flipV="1">
            <a:off x="5461403" y="2677724"/>
            <a:ext cx="0" cy="142574"/>
          </a:xfrm>
          <a:prstGeom prst="straightConnector1">
            <a:avLst/>
          </a:prstGeom>
          <a:noFill/>
          <a:ln w="38100" cap="flat" cmpd="sng">
            <a:solidFill>
              <a:schemeClr val="accent5">
                <a:lumMod val="60000"/>
                <a:lumOff val="40000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13" name="Google Shape;225;p7">
            <a:extLst>
              <a:ext uri="{FF2B5EF4-FFF2-40B4-BE49-F238E27FC236}">
                <a16:creationId xmlns:a16="http://schemas.microsoft.com/office/drawing/2014/main" id="{9468C916-2B71-F2DD-9735-456674FAF08C}"/>
              </a:ext>
            </a:extLst>
          </p:cNvPr>
          <p:cNvCxnSpPr>
            <a:cxnSpLocks/>
          </p:cNvCxnSpPr>
          <p:nvPr/>
        </p:nvCxnSpPr>
        <p:spPr>
          <a:xfrm flipV="1">
            <a:off x="2080028" y="1721297"/>
            <a:ext cx="0" cy="147618"/>
          </a:xfrm>
          <a:prstGeom prst="straightConnector1">
            <a:avLst/>
          </a:prstGeom>
          <a:noFill/>
          <a:ln w="38100" cap="flat" cmpd="sng">
            <a:solidFill>
              <a:schemeClr val="accent2">
                <a:lumMod val="60000"/>
                <a:lumOff val="40000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40" name="Rectangle 139">
            <a:extLst>
              <a:ext uri="{FF2B5EF4-FFF2-40B4-BE49-F238E27FC236}">
                <a16:creationId xmlns:a16="http://schemas.microsoft.com/office/drawing/2014/main" id="{30251FD2-A922-8BEB-567C-A4C072DF80D9}"/>
              </a:ext>
            </a:extLst>
          </p:cNvPr>
          <p:cNvSpPr/>
          <p:nvPr/>
        </p:nvSpPr>
        <p:spPr>
          <a:xfrm>
            <a:off x="1774205" y="1863285"/>
            <a:ext cx="1400791" cy="2381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noProof="0" dirty="0">
                <a:solidFill>
                  <a:schemeClr val="tx1"/>
                </a:solidFill>
              </a:rPr>
              <a:t>total</a:t>
            </a:r>
            <a:r>
              <a:rPr lang="en-GB" sz="1200" b="1" baseline="30000" noProof="0" dirty="0">
                <a:solidFill>
                  <a:schemeClr val="tx1"/>
                </a:solidFill>
              </a:rPr>
              <a:t>1</a:t>
            </a:r>
            <a:r>
              <a:rPr lang="en-GB" sz="1200" b="1" noProof="0" dirty="0">
                <a:solidFill>
                  <a:schemeClr val="tx1"/>
                </a:solidFill>
              </a:rPr>
              <a:t>: </a:t>
            </a:r>
            <a:r>
              <a:rPr lang="en-GB" sz="1200" noProof="0" dirty="0">
                <a:solidFill>
                  <a:schemeClr val="tx1"/>
                </a:solidFill>
              </a:rPr>
              <a:t>NodeTotal</a:t>
            </a:r>
            <a:endParaRPr lang="en-CH" sz="1200" dirty="0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1D04EFA3-5CD0-A149-99A4-44040F79C080}"/>
              </a:ext>
            </a:extLst>
          </p:cNvPr>
          <p:cNvSpPr/>
          <p:nvPr/>
        </p:nvSpPr>
        <p:spPr>
          <a:xfrm>
            <a:off x="5372309" y="1867711"/>
            <a:ext cx="1256429" cy="2259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noProof="0" dirty="0">
                <a:solidFill>
                  <a:schemeClr val="tx1"/>
                </a:solidFill>
              </a:rPr>
              <a:t>total</a:t>
            </a:r>
            <a:r>
              <a:rPr lang="en-GB" sz="1200" b="1" baseline="30000" noProof="0" dirty="0">
                <a:solidFill>
                  <a:schemeClr val="tx1"/>
                </a:solidFill>
              </a:rPr>
              <a:t>2</a:t>
            </a:r>
            <a:r>
              <a:rPr lang="en-GB" sz="1200" noProof="0" dirty="0">
                <a:solidFill>
                  <a:schemeClr val="tx1"/>
                </a:solidFill>
              </a:rPr>
              <a:t>: NodeTotal</a:t>
            </a:r>
            <a:endParaRPr lang="en-CH" sz="1200" dirty="0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7BFF0650-D0CD-864F-D8DA-4C65687B19E5}"/>
              </a:ext>
            </a:extLst>
          </p:cNvPr>
          <p:cNvSpPr/>
          <p:nvPr/>
        </p:nvSpPr>
        <p:spPr>
          <a:xfrm>
            <a:off x="10220007" y="1893301"/>
            <a:ext cx="1256429" cy="2259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noProof="0" dirty="0">
                <a:solidFill>
                  <a:schemeClr val="tx1"/>
                </a:solidFill>
              </a:rPr>
              <a:t>total</a:t>
            </a:r>
            <a:r>
              <a:rPr lang="en-GB" sz="1200" b="1" baseline="30000" noProof="0" dirty="0">
                <a:solidFill>
                  <a:schemeClr val="tx1"/>
                </a:solidFill>
              </a:rPr>
              <a:t>n</a:t>
            </a:r>
            <a:r>
              <a:rPr lang="en-GB" sz="1200" noProof="0" dirty="0">
                <a:solidFill>
                  <a:schemeClr val="tx1"/>
                </a:solidFill>
              </a:rPr>
              <a:t>: NodeTotal</a:t>
            </a:r>
            <a:endParaRPr lang="en-CH" sz="1200" dirty="0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E441C938-00A7-08D1-31F9-FF3121C474A1}"/>
              </a:ext>
            </a:extLst>
          </p:cNvPr>
          <p:cNvSpPr/>
          <p:nvPr/>
        </p:nvSpPr>
        <p:spPr>
          <a:xfrm>
            <a:off x="10428216" y="3752714"/>
            <a:ext cx="1535922" cy="34494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noProof="0" dirty="0">
                <a:solidFill>
                  <a:schemeClr val="tx1"/>
                </a:solidFill>
              </a:rPr>
              <a:t>total</a:t>
            </a:r>
            <a:r>
              <a:rPr lang="en-GB" sz="1100" b="1" baseline="30000" noProof="0" dirty="0">
                <a:solidFill>
                  <a:schemeClr val="tx1"/>
                </a:solidFill>
              </a:rPr>
              <a:t>aggr</a:t>
            </a:r>
            <a:r>
              <a:rPr lang="en-GB" sz="1100" b="1" noProof="0" dirty="0">
                <a:solidFill>
                  <a:schemeClr val="tx1"/>
                </a:solidFill>
              </a:rPr>
              <a:t>: NodeTotal</a:t>
            </a:r>
            <a:endParaRPr lang="en-CH" b="1" dirty="0"/>
          </a:p>
        </p:txBody>
      </p:sp>
      <p:cxnSp>
        <p:nvCxnSpPr>
          <p:cNvPr id="146" name="Google Shape;225;p7">
            <a:extLst>
              <a:ext uri="{FF2B5EF4-FFF2-40B4-BE49-F238E27FC236}">
                <a16:creationId xmlns:a16="http://schemas.microsoft.com/office/drawing/2014/main" id="{697E2921-7F8E-9C37-C0E6-05ED7CB0A3E8}"/>
              </a:ext>
            </a:extLst>
          </p:cNvPr>
          <p:cNvCxnSpPr>
            <a:cxnSpLocks/>
          </p:cNvCxnSpPr>
          <p:nvPr/>
        </p:nvCxnSpPr>
        <p:spPr>
          <a:xfrm flipH="1">
            <a:off x="11096551" y="3989370"/>
            <a:ext cx="23577" cy="5566586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med" len="med"/>
          </a:ln>
        </p:spPr>
      </p:cxnSp>
      <p:cxnSp>
        <p:nvCxnSpPr>
          <p:cNvPr id="154" name="Google Shape;225;p7">
            <a:extLst>
              <a:ext uri="{FF2B5EF4-FFF2-40B4-BE49-F238E27FC236}">
                <a16:creationId xmlns:a16="http://schemas.microsoft.com/office/drawing/2014/main" id="{A49BADDC-3C83-46CF-4F77-D082428165CF}"/>
              </a:ext>
            </a:extLst>
          </p:cNvPr>
          <p:cNvCxnSpPr>
            <a:cxnSpLocks/>
            <a:stCxn id="62" idx="3"/>
            <a:endCxn id="145" idx="1"/>
          </p:cNvCxnSpPr>
          <p:nvPr/>
        </p:nvCxnSpPr>
        <p:spPr>
          <a:xfrm>
            <a:off x="7627020" y="3904571"/>
            <a:ext cx="2801196" cy="20617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64" name="Google Shape;225;p7">
            <a:extLst>
              <a:ext uri="{FF2B5EF4-FFF2-40B4-BE49-F238E27FC236}">
                <a16:creationId xmlns:a16="http://schemas.microsoft.com/office/drawing/2014/main" id="{D1A13A67-7C73-F758-E336-6FE19DDC977A}"/>
              </a:ext>
            </a:extLst>
          </p:cNvPr>
          <p:cNvCxnSpPr>
            <a:cxnSpLocks/>
          </p:cNvCxnSpPr>
          <p:nvPr/>
        </p:nvCxnSpPr>
        <p:spPr>
          <a:xfrm flipH="1">
            <a:off x="9598957" y="10002309"/>
            <a:ext cx="1689323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65" name="Google Shape;225;p7">
            <a:extLst>
              <a:ext uri="{FF2B5EF4-FFF2-40B4-BE49-F238E27FC236}">
                <a16:creationId xmlns:a16="http://schemas.microsoft.com/office/drawing/2014/main" id="{BFDB6336-CC03-E5C7-10A4-65E4B64FEC3F}"/>
              </a:ext>
            </a:extLst>
          </p:cNvPr>
          <p:cNvCxnSpPr>
            <a:cxnSpLocks/>
          </p:cNvCxnSpPr>
          <p:nvPr/>
        </p:nvCxnSpPr>
        <p:spPr>
          <a:xfrm flipH="1">
            <a:off x="9769037" y="10463967"/>
            <a:ext cx="1674861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" name="Google Shape;225;p7">
            <a:extLst>
              <a:ext uri="{FF2B5EF4-FFF2-40B4-BE49-F238E27FC236}">
                <a16:creationId xmlns:a16="http://schemas.microsoft.com/office/drawing/2014/main" id="{10B793F9-E35E-898C-033B-321264907D5C}"/>
              </a:ext>
            </a:extLst>
          </p:cNvPr>
          <p:cNvCxnSpPr>
            <a:cxnSpLocks/>
            <a:stCxn id="63" idx="3"/>
            <a:endCxn id="5" idx="1"/>
          </p:cNvCxnSpPr>
          <p:nvPr/>
        </p:nvCxnSpPr>
        <p:spPr>
          <a:xfrm>
            <a:off x="7509381" y="5252766"/>
            <a:ext cx="2884985" cy="15956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" name="Google Shape;225;p7">
            <a:extLst>
              <a:ext uri="{FF2B5EF4-FFF2-40B4-BE49-F238E27FC236}">
                <a16:creationId xmlns:a16="http://schemas.microsoft.com/office/drawing/2014/main" id="{FFC328B0-7674-F89C-F860-F4B5477C05CA}"/>
              </a:ext>
            </a:extLst>
          </p:cNvPr>
          <p:cNvCxnSpPr>
            <a:cxnSpLocks/>
          </p:cNvCxnSpPr>
          <p:nvPr/>
        </p:nvCxnSpPr>
        <p:spPr>
          <a:xfrm>
            <a:off x="7535591" y="6566946"/>
            <a:ext cx="2639957" cy="5650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2" name="Google Shape;225;p7">
            <a:extLst>
              <a:ext uri="{FF2B5EF4-FFF2-40B4-BE49-F238E27FC236}">
                <a16:creationId xmlns:a16="http://schemas.microsoft.com/office/drawing/2014/main" id="{A6DA0AF8-B7B2-443C-24EE-DFF34DCD8407}"/>
              </a:ext>
            </a:extLst>
          </p:cNvPr>
          <p:cNvCxnSpPr>
            <a:cxnSpLocks/>
          </p:cNvCxnSpPr>
          <p:nvPr/>
        </p:nvCxnSpPr>
        <p:spPr>
          <a:xfrm flipH="1">
            <a:off x="11270593" y="5090547"/>
            <a:ext cx="17687" cy="4911762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med" len="med"/>
          </a:ln>
        </p:spPr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18E2750E-9230-4A12-9F76-2BB964D567BF}"/>
              </a:ext>
            </a:extLst>
          </p:cNvPr>
          <p:cNvSpPr/>
          <p:nvPr/>
        </p:nvSpPr>
        <p:spPr>
          <a:xfrm>
            <a:off x="10394366" y="5090287"/>
            <a:ext cx="1572148" cy="356869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noProof="0" dirty="0">
                <a:solidFill>
                  <a:schemeClr val="tx1"/>
                </a:solidFill>
              </a:rPr>
              <a:t>model</a:t>
            </a:r>
            <a:r>
              <a:rPr lang="en-GB" sz="1100" b="1" baseline="30000" noProof="0" dirty="0">
                <a:solidFill>
                  <a:schemeClr val="tx1"/>
                </a:solidFill>
              </a:rPr>
              <a:t>aggr</a:t>
            </a:r>
            <a:r>
              <a:rPr lang="en-GB" sz="1100" b="1" noProof="0" dirty="0">
                <a:solidFill>
                  <a:schemeClr val="tx1"/>
                </a:solidFill>
              </a:rPr>
              <a:t>: </a:t>
            </a:r>
          </a:p>
          <a:p>
            <a:pPr algn="ctr"/>
            <a:r>
              <a:rPr lang="en-GB" sz="1100" b="1" noProof="0" dirty="0">
                <a:solidFill>
                  <a:schemeClr val="tx1"/>
                </a:solidFill>
              </a:rPr>
              <a:t>LstmModel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3E25FB-5E16-D20F-F124-E6E2C15B689D}"/>
              </a:ext>
            </a:extLst>
          </p:cNvPr>
          <p:cNvSpPr/>
          <p:nvPr/>
        </p:nvSpPr>
        <p:spPr>
          <a:xfrm>
            <a:off x="10245115" y="6374017"/>
            <a:ext cx="1889739" cy="373411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noProof="0" dirty="0">
                <a:solidFill>
                  <a:schemeClr val="tx1"/>
                </a:solidFill>
              </a:rPr>
              <a:t>cModel</a:t>
            </a:r>
            <a:r>
              <a:rPr lang="en-GB" sz="1200" b="1" baseline="30000" noProof="0" dirty="0">
                <a:solidFill>
                  <a:schemeClr val="tx1"/>
                </a:solidFill>
              </a:rPr>
              <a:t>aggr</a:t>
            </a:r>
            <a:r>
              <a:rPr lang="en-GB" sz="1200" b="1" noProof="0" dirty="0">
                <a:solidFill>
                  <a:schemeClr val="tx1"/>
                </a:solidFill>
              </a:rPr>
              <a:t>: </a:t>
            </a:r>
          </a:p>
          <a:p>
            <a:pPr algn="ctr"/>
            <a:r>
              <a:rPr lang="en-GB" sz="1200" b="1" noProof="0" dirty="0">
                <a:solidFill>
                  <a:schemeClr val="tx1"/>
                </a:solidFill>
              </a:rPr>
              <a:t>MarkovModel</a:t>
            </a:r>
          </a:p>
        </p:txBody>
      </p:sp>
      <p:cxnSp>
        <p:nvCxnSpPr>
          <p:cNvPr id="24" name="Google Shape;225;p7">
            <a:extLst>
              <a:ext uri="{FF2B5EF4-FFF2-40B4-BE49-F238E27FC236}">
                <a16:creationId xmlns:a16="http://schemas.microsoft.com/office/drawing/2014/main" id="{CC61924E-57D2-3C15-DA3E-E6E072790CC6}"/>
              </a:ext>
            </a:extLst>
          </p:cNvPr>
          <p:cNvCxnSpPr>
            <a:cxnSpLocks/>
          </p:cNvCxnSpPr>
          <p:nvPr/>
        </p:nvCxnSpPr>
        <p:spPr>
          <a:xfrm>
            <a:off x="11443898" y="6645124"/>
            <a:ext cx="0" cy="3835237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med" len="med"/>
          </a:ln>
        </p:spPr>
      </p:cxnSp>
      <p:cxnSp>
        <p:nvCxnSpPr>
          <p:cNvPr id="47" name="Google Shape;225;p7">
            <a:extLst>
              <a:ext uri="{FF2B5EF4-FFF2-40B4-BE49-F238E27FC236}">
                <a16:creationId xmlns:a16="http://schemas.microsoft.com/office/drawing/2014/main" id="{937278A0-E716-6D1D-7D3A-4184FA009DDE}"/>
              </a:ext>
            </a:extLst>
          </p:cNvPr>
          <p:cNvCxnSpPr>
            <a:cxnSpLocks/>
          </p:cNvCxnSpPr>
          <p:nvPr/>
        </p:nvCxnSpPr>
        <p:spPr>
          <a:xfrm flipV="1">
            <a:off x="10422990" y="2683535"/>
            <a:ext cx="0" cy="142574"/>
          </a:xfrm>
          <a:prstGeom prst="straightConnector1">
            <a:avLst/>
          </a:prstGeom>
          <a:noFill/>
          <a:ln w="38100" cap="flat" cmpd="sng">
            <a:solidFill>
              <a:schemeClr val="accent5">
                <a:lumMod val="60000"/>
                <a:lumOff val="40000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9" name="Google Shape;225;p7">
            <a:extLst>
              <a:ext uri="{FF2B5EF4-FFF2-40B4-BE49-F238E27FC236}">
                <a16:creationId xmlns:a16="http://schemas.microsoft.com/office/drawing/2014/main" id="{EC6C1A9B-0060-D31E-72D1-40333C5DE5CA}"/>
              </a:ext>
            </a:extLst>
          </p:cNvPr>
          <p:cNvCxnSpPr>
            <a:cxnSpLocks/>
          </p:cNvCxnSpPr>
          <p:nvPr/>
        </p:nvCxnSpPr>
        <p:spPr>
          <a:xfrm flipV="1">
            <a:off x="2062888" y="2672961"/>
            <a:ext cx="0" cy="142574"/>
          </a:xfrm>
          <a:prstGeom prst="straightConnector1">
            <a:avLst/>
          </a:prstGeom>
          <a:noFill/>
          <a:ln w="38100" cap="flat" cmpd="sng">
            <a:solidFill>
              <a:schemeClr val="accent5">
                <a:lumMod val="60000"/>
                <a:lumOff val="40000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73" name="Right Brace 72">
            <a:extLst>
              <a:ext uri="{FF2B5EF4-FFF2-40B4-BE49-F238E27FC236}">
                <a16:creationId xmlns:a16="http://schemas.microsoft.com/office/drawing/2014/main" id="{CD49635D-5B99-4829-0DE0-8720F694F9DC}"/>
              </a:ext>
            </a:extLst>
          </p:cNvPr>
          <p:cNvSpPr/>
          <p:nvPr/>
        </p:nvSpPr>
        <p:spPr>
          <a:xfrm flipH="1">
            <a:off x="4761267" y="9334500"/>
            <a:ext cx="185248" cy="1699675"/>
          </a:xfrm>
          <a:prstGeom prst="rightBrac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2CF093D-45BC-7039-ECC7-27A9F2E7ED84}"/>
              </a:ext>
            </a:extLst>
          </p:cNvPr>
          <p:cNvSpPr txBox="1"/>
          <p:nvPr/>
        </p:nvSpPr>
        <p:spPr>
          <a:xfrm>
            <a:off x="2193361" y="9445673"/>
            <a:ext cx="23803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Recording of  new aggregated objects in  “aggregatedValue” of LSA properties 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BB70481-0FA2-C7A4-F276-538D301E8F45}"/>
              </a:ext>
            </a:extLst>
          </p:cNvPr>
          <p:cNvSpPr/>
          <p:nvPr/>
        </p:nvSpPr>
        <p:spPr>
          <a:xfrm>
            <a:off x="5373399" y="2354476"/>
            <a:ext cx="1502272" cy="22597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noProof="0" dirty="0">
                <a:solidFill>
                  <a:schemeClr val="tx1"/>
                </a:solidFill>
              </a:rPr>
              <a:t>model</a:t>
            </a:r>
            <a:r>
              <a:rPr lang="en-GB" sz="1200" b="1" baseline="30000" noProof="0" dirty="0">
                <a:solidFill>
                  <a:schemeClr val="tx1"/>
                </a:solidFill>
              </a:rPr>
              <a:t>2</a:t>
            </a:r>
            <a:r>
              <a:rPr lang="en-GB" sz="1200" b="0" noProof="0" dirty="0">
                <a:solidFill>
                  <a:schemeClr val="tx1"/>
                </a:solidFill>
              </a:rPr>
              <a:t>: LstmModel</a:t>
            </a:r>
            <a:endParaRPr lang="en-GB" sz="1200" b="0" baseline="30000" noProof="0" dirty="0">
              <a:solidFill>
                <a:schemeClr val="tx1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33C3C5C-7825-010B-49CE-3FF82352361C}"/>
              </a:ext>
            </a:extLst>
          </p:cNvPr>
          <p:cNvSpPr/>
          <p:nvPr/>
        </p:nvSpPr>
        <p:spPr>
          <a:xfrm>
            <a:off x="1786626" y="2365214"/>
            <a:ext cx="1502272" cy="22597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noProof="0" dirty="0">
                <a:solidFill>
                  <a:schemeClr val="tx1"/>
                </a:solidFill>
              </a:rPr>
              <a:t>model</a:t>
            </a:r>
            <a:r>
              <a:rPr lang="en-GB" sz="1200" b="1" baseline="30000" noProof="0" dirty="0">
                <a:solidFill>
                  <a:schemeClr val="tx1"/>
                </a:solidFill>
              </a:rPr>
              <a:t>1</a:t>
            </a:r>
            <a:r>
              <a:rPr lang="en-GB" sz="1200" b="0" noProof="0" dirty="0">
                <a:solidFill>
                  <a:schemeClr val="tx1"/>
                </a:solidFill>
              </a:rPr>
              <a:t>: LstmModel</a:t>
            </a:r>
            <a:endParaRPr lang="en-GB" sz="1200" b="0" baseline="30000" noProof="0" dirty="0">
              <a:solidFill>
                <a:schemeClr val="tx1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97EBAB8-3916-C115-A1AB-D7CDE5A61130}"/>
              </a:ext>
            </a:extLst>
          </p:cNvPr>
          <p:cNvSpPr/>
          <p:nvPr/>
        </p:nvSpPr>
        <p:spPr>
          <a:xfrm>
            <a:off x="1769442" y="2843008"/>
            <a:ext cx="1738932" cy="22597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noProof="0" dirty="0">
                <a:solidFill>
                  <a:schemeClr val="tx1"/>
                </a:solidFill>
              </a:rPr>
              <a:t>cModel</a:t>
            </a:r>
            <a:r>
              <a:rPr lang="en-GB" sz="1200" b="1" baseline="30000" noProof="0" dirty="0">
                <a:solidFill>
                  <a:schemeClr val="tx1"/>
                </a:solidFill>
              </a:rPr>
              <a:t>1</a:t>
            </a:r>
            <a:r>
              <a:rPr lang="en-GB" sz="1200" b="0" noProof="0" dirty="0">
                <a:solidFill>
                  <a:schemeClr val="tx1"/>
                </a:solidFill>
              </a:rPr>
              <a:t>: MarkovModel</a:t>
            </a:r>
            <a:endParaRPr lang="en-GB" sz="1200" b="0" baseline="30000" noProof="0" dirty="0">
              <a:solidFill>
                <a:schemeClr val="tx1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EE2A67EB-006A-F4E5-84ED-145D94E25F5A}"/>
              </a:ext>
            </a:extLst>
          </p:cNvPr>
          <p:cNvSpPr/>
          <p:nvPr/>
        </p:nvSpPr>
        <p:spPr>
          <a:xfrm>
            <a:off x="5360933" y="2841774"/>
            <a:ext cx="1696642" cy="22597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noProof="0" dirty="0">
                <a:solidFill>
                  <a:schemeClr val="tx1"/>
                </a:solidFill>
              </a:rPr>
              <a:t>cModel</a:t>
            </a:r>
            <a:r>
              <a:rPr lang="en-GB" sz="1200" b="1" baseline="30000" dirty="0">
                <a:solidFill>
                  <a:schemeClr val="tx1"/>
                </a:solidFill>
              </a:rPr>
              <a:t>2</a:t>
            </a:r>
            <a:r>
              <a:rPr lang="en-GB" sz="1200" b="0" noProof="0" dirty="0">
                <a:solidFill>
                  <a:schemeClr val="tx1"/>
                </a:solidFill>
              </a:rPr>
              <a:t>: MarkovModel</a:t>
            </a:r>
            <a:endParaRPr lang="en-GB" sz="1200" b="0" baseline="30000" noProof="0" dirty="0">
              <a:solidFill>
                <a:schemeClr val="tx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64EF83C-58A3-F89A-B966-32A77F375E35}"/>
              </a:ext>
            </a:extLst>
          </p:cNvPr>
          <p:cNvSpPr/>
          <p:nvPr/>
        </p:nvSpPr>
        <p:spPr>
          <a:xfrm>
            <a:off x="10224001" y="2873036"/>
            <a:ext cx="1696642" cy="22597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noProof="0" dirty="0">
                <a:solidFill>
                  <a:schemeClr val="tx1"/>
                </a:solidFill>
              </a:rPr>
              <a:t>cModel</a:t>
            </a:r>
            <a:r>
              <a:rPr lang="en-GB" sz="1200" b="1" baseline="30000" noProof="0" dirty="0">
                <a:solidFill>
                  <a:schemeClr val="tx1"/>
                </a:solidFill>
              </a:rPr>
              <a:t>n</a:t>
            </a:r>
            <a:r>
              <a:rPr lang="en-GB" sz="1200" b="0" noProof="0" dirty="0">
                <a:solidFill>
                  <a:schemeClr val="tx1"/>
                </a:solidFill>
              </a:rPr>
              <a:t>: MarkovModel</a:t>
            </a:r>
            <a:endParaRPr lang="en-GB" sz="1200" b="0" baseline="30000" noProof="0" dirty="0">
              <a:solidFill>
                <a:schemeClr val="tx1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939C66B4-B7EA-B18E-4896-212595EE5803}"/>
              </a:ext>
            </a:extLst>
          </p:cNvPr>
          <p:cNvSpPr/>
          <p:nvPr/>
        </p:nvSpPr>
        <p:spPr>
          <a:xfrm>
            <a:off x="10224001" y="2384957"/>
            <a:ext cx="1502272" cy="22597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noProof="0" dirty="0">
                <a:solidFill>
                  <a:schemeClr val="tx1"/>
                </a:solidFill>
              </a:rPr>
              <a:t>model</a:t>
            </a:r>
            <a:r>
              <a:rPr lang="en-GB" sz="1200" b="1" baseline="30000" dirty="0">
                <a:solidFill>
                  <a:schemeClr val="tx1"/>
                </a:solidFill>
              </a:rPr>
              <a:t>n</a:t>
            </a:r>
            <a:r>
              <a:rPr lang="en-GB" sz="1200" b="0" noProof="0" dirty="0">
                <a:solidFill>
                  <a:schemeClr val="tx1"/>
                </a:solidFill>
              </a:rPr>
              <a:t>: LstmModel</a:t>
            </a:r>
            <a:endParaRPr lang="en-GB" sz="1200" b="0" baseline="30000" noProof="0" dirty="0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249C8A8-C42A-2E87-AAD7-D94D1A3D6D95}"/>
              </a:ext>
            </a:extLst>
          </p:cNvPr>
          <p:cNvSpPr/>
          <p:nvPr/>
        </p:nvSpPr>
        <p:spPr>
          <a:xfrm>
            <a:off x="7954166" y="9410730"/>
            <a:ext cx="1521173" cy="24555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noProof="0" dirty="0">
                <a:solidFill>
                  <a:schemeClr val="tx1"/>
                </a:solidFill>
              </a:rPr>
              <a:t>total</a:t>
            </a:r>
            <a:r>
              <a:rPr lang="en-GB" sz="1100" b="1" baseline="30000" dirty="0">
                <a:solidFill>
                  <a:schemeClr val="tx1"/>
                </a:solidFill>
              </a:rPr>
              <a:t>aggr</a:t>
            </a:r>
            <a:r>
              <a:rPr lang="en-GB" sz="1100" b="1" noProof="0" dirty="0">
                <a:solidFill>
                  <a:schemeClr val="tx1"/>
                </a:solidFill>
              </a:rPr>
              <a:t>:NodeTotal</a:t>
            </a:r>
            <a:endParaRPr lang="en-CH" b="1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1ABBE84-023B-4EEB-20AD-669F9874459B}"/>
              </a:ext>
            </a:extLst>
          </p:cNvPr>
          <p:cNvSpPr/>
          <p:nvPr/>
        </p:nvSpPr>
        <p:spPr>
          <a:xfrm>
            <a:off x="8013651" y="9883983"/>
            <a:ext cx="1572148" cy="23665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noProof="0" dirty="0">
                <a:solidFill>
                  <a:schemeClr val="tx1"/>
                </a:solidFill>
              </a:rPr>
              <a:t>model</a:t>
            </a:r>
            <a:r>
              <a:rPr lang="en-GB" sz="1100" b="1" baseline="30000" dirty="0">
                <a:solidFill>
                  <a:schemeClr val="tx1"/>
                </a:solidFill>
              </a:rPr>
              <a:t>aggr</a:t>
            </a:r>
            <a:r>
              <a:rPr lang="en-GB" sz="1100" b="1" noProof="0" dirty="0">
                <a:solidFill>
                  <a:schemeClr val="tx1"/>
                </a:solidFill>
              </a:rPr>
              <a:t>:LstmModel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32F8009-9639-E0C4-80A9-2BB11F9F25A1}"/>
              </a:ext>
            </a:extLst>
          </p:cNvPr>
          <p:cNvSpPr/>
          <p:nvPr/>
        </p:nvSpPr>
        <p:spPr>
          <a:xfrm>
            <a:off x="8010969" y="10369276"/>
            <a:ext cx="1872620" cy="222171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noProof="0" dirty="0">
                <a:solidFill>
                  <a:schemeClr val="tx1"/>
                </a:solidFill>
              </a:rPr>
              <a:t>cModel</a:t>
            </a:r>
            <a:r>
              <a:rPr lang="en-GB" sz="1200" b="1" baseline="30000" dirty="0">
                <a:solidFill>
                  <a:schemeClr val="tx1"/>
                </a:solidFill>
              </a:rPr>
              <a:t>aggr</a:t>
            </a:r>
            <a:r>
              <a:rPr lang="en-GB" sz="1200" b="1" noProof="0" dirty="0">
                <a:solidFill>
                  <a:schemeClr val="tx1"/>
                </a:solidFill>
              </a:rPr>
              <a:t>: MarkovModel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BD2B857-FAA7-C60D-921C-CB14438DD909}"/>
              </a:ext>
            </a:extLst>
          </p:cNvPr>
          <p:cNvSpPr txBox="1"/>
          <p:nvPr/>
        </p:nvSpPr>
        <p:spPr>
          <a:xfrm>
            <a:off x="3119646" y="3866829"/>
            <a:ext cx="3545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noProof="0" dirty="0"/>
              <a:t>total1.aggregate(‘</a:t>
            </a:r>
            <a:r>
              <a:rPr lang="en-GB" sz="1200" b="1" noProof="0" dirty="0"/>
              <a:t>SUM</a:t>
            </a:r>
            <a:r>
              <a:rPr lang="en-GB" sz="1200" noProof="0" dirty="0"/>
              <a:t>’, total</a:t>
            </a:r>
            <a:r>
              <a:rPr lang="en-GB" sz="1200" baseline="30000" noProof="0" dirty="0"/>
              <a:t>1</a:t>
            </a:r>
            <a:r>
              <a:rPr lang="en-GB" sz="1200" noProof="0" dirty="0"/>
              <a:t>, total</a:t>
            </a:r>
            <a:r>
              <a:rPr lang="en-GB" sz="1200" baseline="30000" noProof="0" dirty="0"/>
              <a:t>2</a:t>
            </a:r>
            <a:r>
              <a:rPr lang="en-GB" sz="1200" noProof="0" dirty="0"/>
              <a:t>, …., total</a:t>
            </a:r>
            <a:r>
              <a:rPr lang="en-GB" sz="1200" baseline="30000" noProof="0" dirty="0"/>
              <a:t>n</a:t>
            </a:r>
          </a:p>
          <a:p>
            <a:r>
              <a:rPr lang="en-GB" sz="1200" noProof="0" dirty="0"/>
              <a:t>	, </a:t>
            </a:r>
            <a:r>
              <a:rPr lang="en-GB" sz="1200" b="1" noProof="0" dirty="0"/>
              <a:t>lsa1.authentication</a:t>
            </a:r>
            <a:r>
              <a:rPr lang="en-GB" sz="1200" noProof="0" dirty="0"/>
              <a:t>)</a:t>
            </a:r>
            <a:endParaRPr lang="en-CH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489111D-5F51-6BC2-78DF-DAA8FEAAB7DD}"/>
              </a:ext>
            </a:extLst>
          </p:cNvPr>
          <p:cNvSpPr txBox="1"/>
          <p:nvPr/>
        </p:nvSpPr>
        <p:spPr>
          <a:xfrm>
            <a:off x="3196012" y="5150050"/>
            <a:ext cx="3990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0" noProof="0" dirty="0"/>
              <a:t>model1.aggregate(‘</a:t>
            </a:r>
            <a:r>
              <a:rPr lang="en-GB" sz="1200" b="1" noProof="0" dirty="0"/>
              <a:t>samplingNb</a:t>
            </a:r>
            <a:r>
              <a:rPr lang="en-GB" sz="1200" b="0" noProof="0" dirty="0"/>
              <a:t>’, model</a:t>
            </a:r>
            <a:r>
              <a:rPr lang="en-GB" sz="1200" b="0" baseline="30000" noProof="0" dirty="0"/>
              <a:t>1</a:t>
            </a:r>
            <a:r>
              <a:rPr lang="en-GB" sz="1200" b="0" noProof="0" dirty="0"/>
              <a:t>, model</a:t>
            </a:r>
            <a:r>
              <a:rPr lang="en-GB" sz="1200" b="0" baseline="30000" noProof="0" dirty="0"/>
              <a:t>2</a:t>
            </a:r>
            <a:r>
              <a:rPr lang="en-GB" sz="1200" b="0" noProof="0" dirty="0"/>
              <a:t>, …., model</a:t>
            </a:r>
            <a:r>
              <a:rPr lang="en-GB" sz="1200" b="0" baseline="30000" noProof="0" dirty="0"/>
              <a:t>n</a:t>
            </a:r>
          </a:p>
          <a:p>
            <a:r>
              <a:rPr lang="en-GB" sz="1200" b="0" noProof="0" dirty="0"/>
              <a:t>	, l</a:t>
            </a:r>
            <a:r>
              <a:rPr lang="en-GB" sz="1200" b="1" noProof="0" dirty="0"/>
              <a:t>sa1.authentication</a:t>
            </a:r>
            <a:r>
              <a:rPr lang="en-GB" sz="1200" b="0" noProof="0" dirty="0"/>
              <a:t>)</a:t>
            </a:r>
            <a:endParaRPr lang="en-GB" sz="1200" b="0" baseline="30000" noProof="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F8D7C50-32B3-2CDF-988A-E809998DA39B}"/>
              </a:ext>
            </a:extLst>
          </p:cNvPr>
          <p:cNvSpPr txBox="1"/>
          <p:nvPr/>
        </p:nvSpPr>
        <p:spPr>
          <a:xfrm>
            <a:off x="3441700" y="6528749"/>
            <a:ext cx="4467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0" noProof="0" dirty="0">
                <a:solidFill>
                  <a:schemeClr val="tx1"/>
                </a:solidFill>
              </a:rPr>
              <a:t>cModel1.</a:t>
            </a:r>
            <a:r>
              <a:rPr lang="en-GB" sz="1200" b="0" noProof="0" dirty="0"/>
              <a:t> aggregate(‘</a:t>
            </a:r>
            <a:r>
              <a:rPr lang="en-GB" sz="1200" b="1" noProof="0" dirty="0"/>
              <a:t>PowerLoss</a:t>
            </a:r>
            <a:r>
              <a:rPr lang="en-GB" sz="1200" b="0" noProof="0" dirty="0"/>
              <a:t>’, model</a:t>
            </a:r>
            <a:r>
              <a:rPr lang="en-GB" sz="1200" b="0" baseline="30000" noProof="0" dirty="0"/>
              <a:t>1</a:t>
            </a:r>
            <a:r>
              <a:rPr lang="en-GB" sz="1200" b="0" noProof="0" dirty="0"/>
              <a:t>, model</a:t>
            </a:r>
            <a:r>
              <a:rPr lang="en-GB" sz="1200" b="0" baseline="30000" noProof="0" dirty="0"/>
              <a:t>2</a:t>
            </a:r>
            <a:r>
              <a:rPr lang="en-GB" sz="1200" b="0" noProof="0" dirty="0"/>
              <a:t>, …., model</a:t>
            </a:r>
            <a:r>
              <a:rPr lang="en-GB" sz="1200" b="0" baseline="30000" noProof="0" dirty="0"/>
              <a:t>n</a:t>
            </a:r>
          </a:p>
          <a:p>
            <a:r>
              <a:rPr lang="en-GB" sz="1200" b="0" noProof="0" dirty="0"/>
              <a:t>	, </a:t>
            </a:r>
            <a:r>
              <a:rPr lang="en-GB" sz="1200" b="1" noProof="0" dirty="0"/>
              <a:t>lsa1.authentication</a:t>
            </a:r>
            <a:r>
              <a:rPr lang="en-GB" sz="1200" b="0" noProof="0" dirty="0"/>
              <a:t>)</a:t>
            </a:r>
            <a:endParaRPr lang="en-GB" sz="1200" b="0" noProof="0" dirty="0">
              <a:solidFill>
                <a:schemeClr val="tx1"/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DC0BE64-4B49-BC6C-4202-23B59F0FC46C}"/>
              </a:ext>
            </a:extLst>
          </p:cNvPr>
          <p:cNvSpPr/>
          <p:nvPr/>
        </p:nvSpPr>
        <p:spPr>
          <a:xfrm>
            <a:off x="1575857" y="3408617"/>
            <a:ext cx="972689" cy="20554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noProof="0" dirty="0">
                <a:solidFill>
                  <a:schemeClr val="tx1"/>
                </a:solidFill>
              </a:rPr>
              <a:t>total</a:t>
            </a:r>
            <a:r>
              <a:rPr lang="en-GB" sz="1200" baseline="30000" noProof="0" dirty="0">
                <a:solidFill>
                  <a:schemeClr val="tx1"/>
                </a:solidFill>
              </a:rPr>
              <a:t>1</a:t>
            </a:r>
            <a:endParaRPr lang="en-CH" sz="1200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1E58720-991A-70F9-D777-A9B715C9E491}"/>
              </a:ext>
            </a:extLst>
          </p:cNvPr>
          <p:cNvSpPr/>
          <p:nvPr/>
        </p:nvSpPr>
        <p:spPr>
          <a:xfrm>
            <a:off x="1565475" y="3691572"/>
            <a:ext cx="972689" cy="2259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noProof="0" dirty="0">
                <a:solidFill>
                  <a:schemeClr val="tx1"/>
                </a:solidFill>
              </a:rPr>
              <a:t>total</a:t>
            </a:r>
            <a:r>
              <a:rPr lang="en-GB" sz="1200" baseline="30000" noProof="0" dirty="0">
                <a:solidFill>
                  <a:schemeClr val="tx1"/>
                </a:solidFill>
              </a:rPr>
              <a:t>2</a:t>
            </a:r>
            <a:endParaRPr lang="en-CH" sz="1200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E029EEC1-3AA2-8BA7-15C5-A838B58C9727}"/>
              </a:ext>
            </a:extLst>
          </p:cNvPr>
          <p:cNvSpPr/>
          <p:nvPr/>
        </p:nvSpPr>
        <p:spPr>
          <a:xfrm>
            <a:off x="1548346" y="4101754"/>
            <a:ext cx="972689" cy="2259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noProof="0" dirty="0">
                <a:solidFill>
                  <a:schemeClr val="tx1"/>
                </a:solidFill>
              </a:rPr>
              <a:t>total</a:t>
            </a:r>
            <a:r>
              <a:rPr lang="en-GB" sz="1200" baseline="30000" noProof="0" dirty="0">
                <a:solidFill>
                  <a:schemeClr val="tx1"/>
                </a:solidFill>
              </a:rPr>
              <a:t>n</a:t>
            </a:r>
            <a:endParaRPr lang="en-CH" sz="1200" dirty="0"/>
          </a:p>
        </p:txBody>
      </p:sp>
      <p:sp>
        <p:nvSpPr>
          <p:cNvPr id="59" name="Right Brace 58">
            <a:extLst>
              <a:ext uri="{FF2B5EF4-FFF2-40B4-BE49-F238E27FC236}">
                <a16:creationId xmlns:a16="http://schemas.microsoft.com/office/drawing/2014/main" id="{03120667-BF78-DD04-9BD4-2831B62022B8}"/>
              </a:ext>
            </a:extLst>
          </p:cNvPr>
          <p:cNvSpPr/>
          <p:nvPr/>
        </p:nvSpPr>
        <p:spPr>
          <a:xfrm>
            <a:off x="2566528" y="3369445"/>
            <a:ext cx="189978" cy="917215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CE3FEDE-B1B9-E8FE-EB1E-CCC0023A58BA}"/>
              </a:ext>
            </a:extLst>
          </p:cNvPr>
          <p:cNvSpPr txBox="1"/>
          <p:nvPr/>
        </p:nvSpPr>
        <p:spPr>
          <a:xfrm>
            <a:off x="1959850" y="3823048"/>
            <a:ext cx="3993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noProof="0" dirty="0"/>
              <a:t>…</a:t>
            </a:r>
            <a:endParaRPr lang="en-CH" sz="1200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ACBC738-6061-F224-991E-51D3067A4710}"/>
              </a:ext>
            </a:extLst>
          </p:cNvPr>
          <p:cNvSpPr/>
          <p:nvPr/>
        </p:nvSpPr>
        <p:spPr>
          <a:xfrm>
            <a:off x="1510917" y="6099596"/>
            <a:ext cx="914453" cy="22597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noProof="0" dirty="0">
                <a:solidFill>
                  <a:schemeClr val="tx1"/>
                </a:solidFill>
              </a:rPr>
              <a:t>cModel</a:t>
            </a:r>
            <a:r>
              <a:rPr lang="en-GB" sz="1200" baseline="30000" noProof="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FDA7F2AC-3BC8-24A9-7AC8-7C1D1632F415}"/>
              </a:ext>
            </a:extLst>
          </p:cNvPr>
          <p:cNvSpPr/>
          <p:nvPr/>
        </p:nvSpPr>
        <p:spPr>
          <a:xfrm>
            <a:off x="1535930" y="6439249"/>
            <a:ext cx="881820" cy="22597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noProof="0" dirty="0">
                <a:solidFill>
                  <a:schemeClr val="tx1"/>
                </a:solidFill>
              </a:rPr>
              <a:t>cModel</a:t>
            </a:r>
            <a:r>
              <a:rPr lang="en-GB" sz="1200" baseline="30000" dirty="0">
                <a:solidFill>
                  <a:schemeClr val="tx1"/>
                </a:solidFill>
              </a:rPr>
              <a:t>2</a:t>
            </a:r>
            <a:endParaRPr lang="en-GB" sz="1200" baseline="30000" noProof="0" dirty="0">
              <a:solidFill>
                <a:schemeClr val="tx1"/>
              </a:solidFill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DE0E8C9A-DDCF-D5FC-A96A-C1A7028DD56B}"/>
              </a:ext>
            </a:extLst>
          </p:cNvPr>
          <p:cNvSpPr/>
          <p:nvPr/>
        </p:nvSpPr>
        <p:spPr>
          <a:xfrm>
            <a:off x="1514030" y="6901950"/>
            <a:ext cx="881820" cy="22597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noProof="0" dirty="0">
                <a:solidFill>
                  <a:schemeClr val="tx1"/>
                </a:solidFill>
              </a:rPr>
              <a:t>cModel</a:t>
            </a:r>
            <a:r>
              <a:rPr lang="en-GB" sz="1200" baseline="30000" noProof="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5CCBCCD-7641-6BE8-5470-A448FB1B39BB}"/>
              </a:ext>
            </a:extLst>
          </p:cNvPr>
          <p:cNvSpPr txBox="1"/>
          <p:nvPr/>
        </p:nvSpPr>
        <p:spPr>
          <a:xfrm>
            <a:off x="1731715" y="6609433"/>
            <a:ext cx="3993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noProof="0" dirty="0"/>
              <a:t>…</a:t>
            </a:r>
            <a:endParaRPr lang="en-CH" sz="1200" dirty="0"/>
          </a:p>
        </p:txBody>
      </p:sp>
      <p:sp>
        <p:nvSpPr>
          <p:cNvPr id="95" name="Right Brace 94">
            <a:extLst>
              <a:ext uri="{FF2B5EF4-FFF2-40B4-BE49-F238E27FC236}">
                <a16:creationId xmlns:a16="http://schemas.microsoft.com/office/drawing/2014/main" id="{A8F3C6BD-5E58-EA14-1D4C-BB69096F5797}"/>
              </a:ext>
            </a:extLst>
          </p:cNvPr>
          <p:cNvSpPr/>
          <p:nvPr/>
        </p:nvSpPr>
        <p:spPr>
          <a:xfrm>
            <a:off x="2552076" y="6106055"/>
            <a:ext cx="189978" cy="1099143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4EDB5617-EBAF-66B1-B689-BAB4DF556721}"/>
              </a:ext>
            </a:extLst>
          </p:cNvPr>
          <p:cNvSpPr/>
          <p:nvPr/>
        </p:nvSpPr>
        <p:spPr>
          <a:xfrm>
            <a:off x="1572450" y="4682789"/>
            <a:ext cx="914453" cy="22597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noProof="0" dirty="0">
                <a:solidFill>
                  <a:schemeClr val="tx1"/>
                </a:solidFill>
              </a:rPr>
              <a:t>model</a:t>
            </a:r>
            <a:r>
              <a:rPr lang="en-GB" sz="1200" baseline="30000" noProof="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14C4A3FE-98FA-4E51-4BD3-0329A3625CF9}"/>
              </a:ext>
            </a:extLst>
          </p:cNvPr>
          <p:cNvSpPr/>
          <p:nvPr/>
        </p:nvSpPr>
        <p:spPr>
          <a:xfrm>
            <a:off x="1589843" y="5022442"/>
            <a:ext cx="881820" cy="22597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noProof="0" dirty="0">
                <a:solidFill>
                  <a:schemeClr val="tx1"/>
                </a:solidFill>
              </a:rPr>
              <a:t>model</a:t>
            </a:r>
            <a:r>
              <a:rPr lang="en-GB" sz="1200" baseline="30000" dirty="0">
                <a:solidFill>
                  <a:schemeClr val="tx1"/>
                </a:solidFill>
              </a:rPr>
              <a:t>2</a:t>
            </a:r>
            <a:endParaRPr lang="en-GB" sz="1200" baseline="30000" noProof="0" dirty="0">
              <a:solidFill>
                <a:schemeClr val="tx1"/>
              </a:solidFill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1FB74F30-5416-B375-C1A5-C0EEA2C6497F}"/>
              </a:ext>
            </a:extLst>
          </p:cNvPr>
          <p:cNvSpPr/>
          <p:nvPr/>
        </p:nvSpPr>
        <p:spPr>
          <a:xfrm>
            <a:off x="1567943" y="5462283"/>
            <a:ext cx="881820" cy="22597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noProof="0" dirty="0">
                <a:solidFill>
                  <a:schemeClr val="tx1"/>
                </a:solidFill>
              </a:rPr>
              <a:t>model</a:t>
            </a:r>
            <a:r>
              <a:rPr lang="en-GB" sz="1200" baseline="30000" noProof="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759571B-57ED-E331-3A6C-BFD40D83DE20}"/>
              </a:ext>
            </a:extLst>
          </p:cNvPr>
          <p:cNvSpPr txBox="1"/>
          <p:nvPr/>
        </p:nvSpPr>
        <p:spPr>
          <a:xfrm>
            <a:off x="1785628" y="5192626"/>
            <a:ext cx="3993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noProof="0" dirty="0"/>
              <a:t>…</a:t>
            </a:r>
            <a:endParaRPr lang="en-CH" sz="1200" dirty="0"/>
          </a:p>
        </p:txBody>
      </p:sp>
      <p:sp>
        <p:nvSpPr>
          <p:cNvPr id="100" name="Right Brace 99">
            <a:extLst>
              <a:ext uri="{FF2B5EF4-FFF2-40B4-BE49-F238E27FC236}">
                <a16:creationId xmlns:a16="http://schemas.microsoft.com/office/drawing/2014/main" id="{5DDCE89F-C2F5-533A-FB98-164355FB444B}"/>
              </a:ext>
            </a:extLst>
          </p:cNvPr>
          <p:cNvSpPr/>
          <p:nvPr/>
        </p:nvSpPr>
        <p:spPr>
          <a:xfrm>
            <a:off x="2566185" y="4666824"/>
            <a:ext cx="189978" cy="1099143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509825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5125F273-63B9-465F-69DA-8B1AF95D5BD6}"/>
              </a:ext>
            </a:extLst>
          </p:cNvPr>
          <p:cNvSpPr/>
          <p:nvPr/>
        </p:nvSpPr>
        <p:spPr>
          <a:xfrm>
            <a:off x="400051" y="401406"/>
            <a:ext cx="2898584" cy="32973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EAF4A4-0B99-F20F-A2B7-13ACB3FA77E4}"/>
              </a:ext>
            </a:extLst>
          </p:cNvPr>
          <p:cNvSpPr txBox="1"/>
          <p:nvPr/>
        </p:nvSpPr>
        <p:spPr>
          <a:xfrm>
            <a:off x="1098387" y="502304"/>
            <a:ext cx="1444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LSA</a:t>
            </a:r>
            <a:r>
              <a:rPr lang="en-GB" baseline="30000" dirty="0"/>
              <a:t>1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F89033B-6F37-CF89-5FA1-79A619546A6D}"/>
              </a:ext>
            </a:extLst>
          </p:cNvPr>
          <p:cNvSpPr txBox="1"/>
          <p:nvPr/>
        </p:nvSpPr>
        <p:spPr>
          <a:xfrm>
            <a:off x="1220083" y="863907"/>
            <a:ext cx="1443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</a:rPr>
              <a:t>LSA properties</a:t>
            </a:r>
            <a:endParaRPr lang="en-CH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1346B59-D4AB-AF95-EFA7-E48C132E68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0106631"/>
              </p:ext>
            </p:extLst>
          </p:nvPr>
        </p:nvGraphicFramePr>
        <p:xfrm>
          <a:off x="464614" y="1159702"/>
          <a:ext cx="2620605" cy="24645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6661">
                  <a:extLst>
                    <a:ext uri="{9D8B030D-6E8A-4147-A177-3AD203B41FA5}">
                      <a16:colId xmlns:a16="http://schemas.microsoft.com/office/drawing/2014/main" val="1419601033"/>
                    </a:ext>
                  </a:extLst>
                </a:gridCol>
                <a:gridCol w="1223944">
                  <a:extLst>
                    <a:ext uri="{9D8B030D-6E8A-4147-A177-3AD203B41FA5}">
                      <a16:colId xmlns:a16="http://schemas.microsoft.com/office/drawing/2014/main" val="1166825629"/>
                    </a:ext>
                  </a:extLst>
                </a:gridCol>
              </a:tblGrid>
              <a:tr h="280409">
                <a:tc>
                  <a:txBody>
                    <a:bodyPr/>
                    <a:lstStyle/>
                    <a:p>
                      <a:r>
                        <a:rPr lang="en-GB" sz="1100" noProof="0" dirty="0"/>
                        <a:t>Property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noProof="0" dirty="0"/>
                        <a:t>Value : class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827673"/>
                  </a:ext>
                </a:extLst>
              </a:tr>
              <a:tr h="230925">
                <a:tc>
                  <a:txBody>
                    <a:bodyPr/>
                    <a:lstStyle/>
                    <a:p>
                      <a:endParaRPr lang="en-GB" sz="800" noProof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noProof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1195980"/>
                  </a:ext>
                </a:extLst>
              </a:tr>
              <a:tr h="230925">
                <a:tc>
                  <a:txBody>
                    <a:bodyPr/>
                    <a:lstStyle/>
                    <a:p>
                      <a:endParaRPr lang="en-GB" sz="800" noProof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noProof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8481063"/>
                  </a:ext>
                </a:extLst>
              </a:tr>
              <a:tr h="402021">
                <a:tc>
                  <a:txBody>
                    <a:bodyPr/>
                    <a:lstStyle/>
                    <a:p>
                      <a:r>
                        <a:rPr lang="en-GB" sz="1200" noProof="0" dirty="0"/>
                        <a:t>TOTAL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noProof="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935279"/>
                  </a:ext>
                </a:extLst>
              </a:tr>
              <a:tr h="230925">
                <a:tc>
                  <a:txBody>
                    <a:bodyPr/>
                    <a:lstStyle/>
                    <a:p>
                      <a:endParaRPr lang="en-GB" sz="800" noProof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noProof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723912"/>
                  </a:ext>
                </a:extLst>
              </a:tr>
              <a:tr h="410819"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</a:t>
                      </a:r>
                      <a:endParaRPr lang="en-GB" sz="1200" noProof="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b="1" baseline="30000" noProof="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1553693"/>
                  </a:ext>
                </a:extLst>
              </a:tr>
              <a:tr h="230925">
                <a:tc>
                  <a:txBody>
                    <a:bodyPr/>
                    <a:lstStyle/>
                    <a:p>
                      <a:endParaRPr lang="en-GB" sz="800" noProof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b="1" noProof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3108560"/>
                  </a:ext>
                </a:extLst>
              </a:tr>
              <a:tr h="447612">
                <a:tc>
                  <a:txBody>
                    <a:bodyPr/>
                    <a:lstStyle/>
                    <a:p>
                      <a:r>
                        <a:rPr lang="en-GB" sz="1200" noProof="0" dirty="0"/>
                        <a:t>CLUSTER_MODEL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b="1" noProof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255935"/>
                  </a:ext>
                </a:extLst>
              </a:tr>
            </a:tbl>
          </a:graphicData>
        </a:graphic>
      </p:graphicFrame>
      <p:sp>
        <p:nvSpPr>
          <p:cNvPr id="29" name="Rectangle 28">
            <a:extLst>
              <a:ext uri="{FF2B5EF4-FFF2-40B4-BE49-F238E27FC236}">
                <a16:creationId xmlns:a16="http://schemas.microsoft.com/office/drawing/2014/main" id="{95370B41-C2ED-161D-65CA-614CC588E32E}"/>
              </a:ext>
            </a:extLst>
          </p:cNvPr>
          <p:cNvSpPr/>
          <p:nvPr/>
        </p:nvSpPr>
        <p:spPr>
          <a:xfrm>
            <a:off x="7698734" y="4958561"/>
            <a:ext cx="3891973" cy="36027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863A2495-BCE8-D134-D09E-72826F1C75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5606506"/>
              </p:ext>
            </p:extLst>
          </p:nvPr>
        </p:nvGraphicFramePr>
        <p:xfrm>
          <a:off x="7742633" y="5716726"/>
          <a:ext cx="3781207" cy="27447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8647">
                  <a:extLst>
                    <a:ext uri="{9D8B030D-6E8A-4147-A177-3AD203B41FA5}">
                      <a16:colId xmlns:a16="http://schemas.microsoft.com/office/drawing/2014/main" val="1419601033"/>
                    </a:ext>
                  </a:extLst>
                </a:gridCol>
                <a:gridCol w="1089660">
                  <a:extLst>
                    <a:ext uri="{9D8B030D-6E8A-4147-A177-3AD203B41FA5}">
                      <a16:colId xmlns:a16="http://schemas.microsoft.com/office/drawing/2014/main" val="1166825629"/>
                    </a:ext>
                  </a:extLst>
                </a:gridCol>
                <a:gridCol w="1462900">
                  <a:extLst>
                    <a:ext uri="{9D8B030D-6E8A-4147-A177-3AD203B41FA5}">
                      <a16:colId xmlns:a16="http://schemas.microsoft.com/office/drawing/2014/main" val="1190956351"/>
                    </a:ext>
                  </a:extLst>
                </a:gridCol>
              </a:tblGrid>
              <a:tr h="334925">
                <a:tc>
                  <a:txBody>
                    <a:bodyPr/>
                    <a:lstStyle/>
                    <a:p>
                      <a:r>
                        <a:rPr lang="en-GB" sz="1100" noProof="0" dirty="0"/>
                        <a:t>Property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noProof="0" dirty="0"/>
                        <a:t>value :</a:t>
                      </a:r>
                    </a:p>
                    <a:p>
                      <a:r>
                        <a:rPr lang="en-GB" sz="1100" noProof="0" dirty="0"/>
                        <a:t> class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noProof="0" dirty="0"/>
                        <a:t>Aggregated value :</a:t>
                      </a:r>
                    </a:p>
                    <a:p>
                      <a:r>
                        <a:rPr lang="en-GB" sz="1100" noProof="0" dirty="0"/>
                        <a:t> class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827673"/>
                  </a:ext>
                </a:extLst>
              </a:tr>
              <a:tr h="260854">
                <a:tc>
                  <a:txBody>
                    <a:bodyPr/>
                    <a:lstStyle/>
                    <a:p>
                      <a:endParaRPr lang="en-GB" sz="800" noProof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noProof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noProof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1195980"/>
                  </a:ext>
                </a:extLst>
              </a:tr>
              <a:tr h="260854">
                <a:tc>
                  <a:txBody>
                    <a:bodyPr/>
                    <a:lstStyle/>
                    <a:p>
                      <a:endParaRPr lang="en-GB" sz="800" noProof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noProof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noProof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8481063"/>
                  </a:ext>
                </a:extLst>
              </a:tr>
              <a:tr h="322436">
                <a:tc>
                  <a:txBody>
                    <a:bodyPr/>
                    <a:lstStyle/>
                    <a:p>
                      <a:r>
                        <a:rPr lang="en-GB" sz="1100" noProof="0" dirty="0"/>
                        <a:t>TOTAL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noProof="0" dirty="0"/>
                        <a:t>total1:</a:t>
                      </a:r>
                    </a:p>
                    <a:p>
                      <a:r>
                        <a:rPr lang="en-GB" sz="1100" noProof="0" dirty="0"/>
                        <a:t> NodeTotal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noProof="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166726"/>
                  </a:ext>
                </a:extLst>
              </a:tr>
              <a:tr h="258073">
                <a:tc>
                  <a:txBody>
                    <a:bodyPr/>
                    <a:lstStyle/>
                    <a:p>
                      <a:endParaRPr lang="en-GB" sz="800" noProof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noProof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noProof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935279"/>
                  </a:ext>
                </a:extLst>
              </a:tr>
              <a:tr h="313375"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</a:t>
                      </a:r>
                      <a:endParaRPr lang="en-GB" sz="1100" noProof="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0" noProof="0" dirty="0"/>
                        <a:t>model1: </a:t>
                      </a:r>
                    </a:p>
                    <a:p>
                      <a:r>
                        <a:rPr lang="en-GB" sz="1100" b="0" noProof="0" dirty="0"/>
                        <a:t>LstmModel</a:t>
                      </a:r>
                      <a:endParaRPr lang="en-GB" sz="1100" b="0" baseline="30000" noProof="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b="0" baseline="30000" noProof="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723912"/>
                  </a:ext>
                </a:extLst>
              </a:tr>
              <a:tr h="258073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800" noProof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800" b="0" baseline="30000" noProof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800" b="0" baseline="30000" noProof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657422"/>
                  </a:ext>
                </a:extLst>
              </a:tr>
              <a:tr h="316752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noProof="0" dirty="0"/>
                        <a:t>CLUSTER_MODEL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noProof="0" dirty="0">
                          <a:solidFill>
                            <a:schemeClr val="tx1"/>
                          </a:solidFill>
                        </a:rPr>
                        <a:t>cModel1:</a:t>
                      </a:r>
                    </a:p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noProof="0" dirty="0">
                          <a:solidFill>
                            <a:schemeClr val="tx1"/>
                          </a:solidFill>
                        </a:rPr>
                        <a:t> MarkovModel</a:t>
                      </a:r>
                      <a:endParaRPr lang="en-GB" sz="1100" b="0" baseline="30000" noProof="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0" baseline="30000" noProof="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2961611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120D7FF1-CD79-EFA5-569E-C70194104785}"/>
              </a:ext>
            </a:extLst>
          </p:cNvPr>
          <p:cNvSpPr txBox="1"/>
          <p:nvPr/>
        </p:nvSpPr>
        <p:spPr>
          <a:xfrm>
            <a:off x="9029120" y="4923881"/>
            <a:ext cx="1444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LSA</a:t>
            </a:r>
            <a:r>
              <a:rPr lang="en-GB" baseline="30000" dirty="0"/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C1C1216-59E9-7441-7655-6A3F12995DB5}"/>
              </a:ext>
            </a:extLst>
          </p:cNvPr>
          <p:cNvSpPr txBox="1"/>
          <p:nvPr/>
        </p:nvSpPr>
        <p:spPr>
          <a:xfrm>
            <a:off x="9044479" y="5352371"/>
            <a:ext cx="1443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</a:rPr>
              <a:t>LSA properties</a:t>
            </a:r>
            <a:endParaRPr lang="en-CH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76C8762-5EF8-895B-5CBA-E10594DE8278}"/>
              </a:ext>
            </a:extLst>
          </p:cNvPr>
          <p:cNvSpPr txBox="1"/>
          <p:nvPr/>
        </p:nvSpPr>
        <p:spPr>
          <a:xfrm>
            <a:off x="7564017" y="900790"/>
            <a:ext cx="70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…</a:t>
            </a:r>
            <a:endParaRPr lang="en-CH" b="1" dirty="0"/>
          </a:p>
        </p:txBody>
      </p:sp>
      <p:cxnSp>
        <p:nvCxnSpPr>
          <p:cNvPr id="41" name="Google Shape;225;p7">
            <a:extLst>
              <a:ext uri="{FF2B5EF4-FFF2-40B4-BE49-F238E27FC236}">
                <a16:creationId xmlns:a16="http://schemas.microsoft.com/office/drawing/2014/main" id="{367564FF-87E3-F9CD-3B73-C4D1232F3A9B}"/>
              </a:ext>
            </a:extLst>
          </p:cNvPr>
          <p:cNvCxnSpPr>
            <a:cxnSpLocks/>
          </p:cNvCxnSpPr>
          <p:nvPr/>
        </p:nvCxnSpPr>
        <p:spPr>
          <a:xfrm flipH="1">
            <a:off x="333184" y="3039135"/>
            <a:ext cx="24624" cy="5071251"/>
          </a:xfrm>
          <a:prstGeom prst="straightConnector1">
            <a:avLst/>
          </a:prstGeom>
          <a:noFill/>
          <a:ln w="38100" cap="flat" cmpd="sng">
            <a:solidFill>
              <a:schemeClr val="accent5">
                <a:lumMod val="60000"/>
                <a:lumOff val="40000"/>
              </a:schemeClr>
            </a:solidFill>
            <a:prstDash val="solid"/>
            <a:miter lim="800000"/>
            <a:headEnd type="none" w="sm" len="sm"/>
            <a:tailEnd type="none" w="med" len="med"/>
          </a:ln>
        </p:spPr>
      </p:cxnSp>
      <p:cxnSp>
        <p:nvCxnSpPr>
          <p:cNvPr id="48" name="Google Shape;225;p7">
            <a:extLst>
              <a:ext uri="{FF2B5EF4-FFF2-40B4-BE49-F238E27FC236}">
                <a16:creationId xmlns:a16="http://schemas.microsoft.com/office/drawing/2014/main" id="{03B19F8A-DBC8-C1A8-0CE0-743801B5E38F}"/>
              </a:ext>
            </a:extLst>
          </p:cNvPr>
          <p:cNvCxnSpPr>
            <a:cxnSpLocks/>
          </p:cNvCxnSpPr>
          <p:nvPr/>
        </p:nvCxnSpPr>
        <p:spPr>
          <a:xfrm>
            <a:off x="123189" y="1700045"/>
            <a:ext cx="0" cy="3743657"/>
          </a:xfrm>
          <a:prstGeom prst="straightConnector1">
            <a:avLst/>
          </a:prstGeom>
          <a:noFill/>
          <a:ln w="38100" cap="flat" cmpd="sng">
            <a:solidFill>
              <a:schemeClr val="accent2">
                <a:lumMod val="60000"/>
                <a:lumOff val="40000"/>
              </a:schemeClr>
            </a:solidFill>
            <a:prstDash val="solid"/>
            <a:miter lim="800000"/>
            <a:headEnd type="none" w="sm" len="sm"/>
            <a:tailEnd type="none" w="med" len="med"/>
          </a:ln>
        </p:spPr>
      </p:cxnSp>
      <p:sp>
        <p:nvSpPr>
          <p:cNvPr id="62" name="Google Shape;98;p1">
            <a:extLst>
              <a:ext uri="{FF2B5EF4-FFF2-40B4-BE49-F238E27FC236}">
                <a16:creationId xmlns:a16="http://schemas.microsoft.com/office/drawing/2014/main" id="{0EB0829F-C998-68DF-DEA3-DFAFE885DA7D}"/>
              </a:ext>
            </a:extLst>
          </p:cNvPr>
          <p:cNvSpPr/>
          <p:nvPr/>
        </p:nvSpPr>
        <p:spPr>
          <a:xfrm>
            <a:off x="2096344" y="4915713"/>
            <a:ext cx="4471913" cy="958039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</a:schemeClr>
          </a:solidFill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sz="1600" dirty="0">
              <a:latin typeface="+mn-lt"/>
            </a:endParaRPr>
          </a:p>
        </p:txBody>
      </p:sp>
      <p:sp>
        <p:nvSpPr>
          <p:cNvPr id="63" name="Google Shape;98;p1">
            <a:extLst>
              <a:ext uri="{FF2B5EF4-FFF2-40B4-BE49-F238E27FC236}">
                <a16:creationId xmlns:a16="http://schemas.microsoft.com/office/drawing/2014/main" id="{A527782C-648A-4867-A257-A81F2B2FCE70}"/>
              </a:ext>
            </a:extLst>
          </p:cNvPr>
          <p:cNvSpPr/>
          <p:nvPr/>
        </p:nvSpPr>
        <p:spPr>
          <a:xfrm>
            <a:off x="2066563" y="6288909"/>
            <a:ext cx="4512489" cy="1006991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GB" sz="1600" dirty="0">
              <a:solidFill>
                <a:schemeClr val="tx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algn="ctr"/>
            <a:endParaRPr lang="en-GB" sz="1600" dirty="0">
              <a:solidFill>
                <a:schemeClr val="tx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algn="ctr"/>
            <a:endParaRPr lang="en-GB"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5" name="Google Shape;98;p1">
            <a:extLst>
              <a:ext uri="{FF2B5EF4-FFF2-40B4-BE49-F238E27FC236}">
                <a16:creationId xmlns:a16="http://schemas.microsoft.com/office/drawing/2014/main" id="{3C099852-6094-F4E9-7F91-EA41992236A9}"/>
              </a:ext>
            </a:extLst>
          </p:cNvPr>
          <p:cNvSpPr/>
          <p:nvPr/>
        </p:nvSpPr>
        <p:spPr>
          <a:xfrm>
            <a:off x="2091739" y="7732096"/>
            <a:ext cx="4442691" cy="1050028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</a:schemeClr>
          </a:solidFill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sz="1600" dirty="0">
              <a:latin typeface="+mn-lt"/>
            </a:endParaRPr>
          </a:p>
        </p:txBody>
      </p:sp>
      <p:cxnSp>
        <p:nvCxnSpPr>
          <p:cNvPr id="58" name="Google Shape;225;p7">
            <a:extLst>
              <a:ext uri="{FF2B5EF4-FFF2-40B4-BE49-F238E27FC236}">
                <a16:creationId xmlns:a16="http://schemas.microsoft.com/office/drawing/2014/main" id="{9FA32449-2B3C-AC3F-C22D-186D0F88F5A3}"/>
              </a:ext>
            </a:extLst>
          </p:cNvPr>
          <p:cNvCxnSpPr>
            <a:cxnSpLocks/>
          </p:cNvCxnSpPr>
          <p:nvPr/>
        </p:nvCxnSpPr>
        <p:spPr>
          <a:xfrm>
            <a:off x="110489" y="5443702"/>
            <a:ext cx="641986" cy="0"/>
          </a:xfrm>
          <a:prstGeom prst="straightConnector1">
            <a:avLst/>
          </a:prstGeom>
          <a:noFill/>
          <a:ln w="38100" cap="flat" cmpd="sng">
            <a:solidFill>
              <a:schemeClr val="accent2">
                <a:lumMod val="60000"/>
                <a:lumOff val="40000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9" name="Google Shape;225;p7">
            <a:extLst>
              <a:ext uri="{FF2B5EF4-FFF2-40B4-BE49-F238E27FC236}">
                <a16:creationId xmlns:a16="http://schemas.microsoft.com/office/drawing/2014/main" id="{9D355C45-1B44-9CC6-61EF-9D64DB354A6F}"/>
              </a:ext>
            </a:extLst>
          </p:cNvPr>
          <p:cNvCxnSpPr>
            <a:cxnSpLocks/>
          </p:cNvCxnSpPr>
          <p:nvPr/>
        </p:nvCxnSpPr>
        <p:spPr>
          <a:xfrm>
            <a:off x="219373" y="2346980"/>
            <a:ext cx="15180" cy="4460450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60000"/>
                <a:lumOff val="40000"/>
              </a:schemeClr>
            </a:solidFill>
            <a:prstDash val="solid"/>
            <a:miter lim="800000"/>
            <a:headEnd type="none" w="sm" len="sm"/>
            <a:tailEnd type="none" w="med" len="med"/>
          </a:ln>
        </p:spPr>
      </p:cxnSp>
      <p:cxnSp>
        <p:nvCxnSpPr>
          <p:cNvPr id="72" name="Google Shape;225;p7">
            <a:extLst>
              <a:ext uri="{FF2B5EF4-FFF2-40B4-BE49-F238E27FC236}">
                <a16:creationId xmlns:a16="http://schemas.microsoft.com/office/drawing/2014/main" id="{259A696E-F553-8D16-2B32-91A1AFA60599}"/>
              </a:ext>
            </a:extLst>
          </p:cNvPr>
          <p:cNvCxnSpPr>
            <a:cxnSpLocks/>
          </p:cNvCxnSpPr>
          <p:nvPr/>
        </p:nvCxnSpPr>
        <p:spPr>
          <a:xfrm flipV="1">
            <a:off x="219373" y="6821157"/>
            <a:ext cx="551407" cy="4287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60000"/>
                <a:lumOff val="40000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80" name="Google Shape;225;p7">
            <a:extLst>
              <a:ext uri="{FF2B5EF4-FFF2-40B4-BE49-F238E27FC236}">
                <a16:creationId xmlns:a16="http://schemas.microsoft.com/office/drawing/2014/main" id="{A860917B-DD34-5D9F-67BC-78AC2BB9F678}"/>
              </a:ext>
            </a:extLst>
          </p:cNvPr>
          <p:cNvCxnSpPr>
            <a:cxnSpLocks/>
          </p:cNvCxnSpPr>
          <p:nvPr/>
        </p:nvCxnSpPr>
        <p:spPr>
          <a:xfrm flipV="1">
            <a:off x="360531" y="8093993"/>
            <a:ext cx="315744" cy="986"/>
          </a:xfrm>
          <a:prstGeom prst="straightConnector1">
            <a:avLst/>
          </a:prstGeom>
          <a:noFill/>
          <a:ln w="38100" cap="flat" cmpd="sng">
            <a:solidFill>
              <a:schemeClr val="accent5">
                <a:lumMod val="60000"/>
                <a:lumOff val="40000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02" name="Google Shape;225;p7">
            <a:extLst>
              <a:ext uri="{FF2B5EF4-FFF2-40B4-BE49-F238E27FC236}">
                <a16:creationId xmlns:a16="http://schemas.microsoft.com/office/drawing/2014/main" id="{344CB600-A5E1-BB82-FBCE-754F9CE5B3B9}"/>
              </a:ext>
            </a:extLst>
          </p:cNvPr>
          <p:cNvCxnSpPr>
            <a:cxnSpLocks/>
          </p:cNvCxnSpPr>
          <p:nvPr/>
        </p:nvCxnSpPr>
        <p:spPr>
          <a:xfrm flipV="1">
            <a:off x="2080028" y="2378611"/>
            <a:ext cx="0" cy="129777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60000"/>
                <a:lumOff val="40000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13" name="Google Shape;225;p7">
            <a:extLst>
              <a:ext uri="{FF2B5EF4-FFF2-40B4-BE49-F238E27FC236}">
                <a16:creationId xmlns:a16="http://schemas.microsoft.com/office/drawing/2014/main" id="{9468C916-2B71-F2DD-9735-456674FAF08C}"/>
              </a:ext>
            </a:extLst>
          </p:cNvPr>
          <p:cNvCxnSpPr>
            <a:cxnSpLocks/>
          </p:cNvCxnSpPr>
          <p:nvPr/>
        </p:nvCxnSpPr>
        <p:spPr>
          <a:xfrm flipV="1">
            <a:off x="2080028" y="1727647"/>
            <a:ext cx="0" cy="147618"/>
          </a:xfrm>
          <a:prstGeom prst="straightConnector1">
            <a:avLst/>
          </a:prstGeom>
          <a:noFill/>
          <a:ln w="38100" cap="flat" cmpd="sng">
            <a:solidFill>
              <a:schemeClr val="accent2">
                <a:lumMod val="60000"/>
                <a:lumOff val="40000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40" name="Rectangle 139">
            <a:extLst>
              <a:ext uri="{FF2B5EF4-FFF2-40B4-BE49-F238E27FC236}">
                <a16:creationId xmlns:a16="http://schemas.microsoft.com/office/drawing/2014/main" id="{30251FD2-A922-8BEB-567C-A4C072DF80D9}"/>
              </a:ext>
            </a:extLst>
          </p:cNvPr>
          <p:cNvSpPr/>
          <p:nvPr/>
        </p:nvSpPr>
        <p:spPr>
          <a:xfrm>
            <a:off x="1862489" y="1921095"/>
            <a:ext cx="1135592" cy="3672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noProof="0" dirty="0">
                <a:solidFill>
                  <a:schemeClr val="tx1"/>
                </a:solidFill>
              </a:rPr>
              <a:t>total</a:t>
            </a:r>
            <a:r>
              <a:rPr lang="en-GB" sz="1200" b="1" baseline="30000" noProof="0" dirty="0">
                <a:solidFill>
                  <a:schemeClr val="tx1"/>
                </a:solidFill>
              </a:rPr>
              <a:t>1</a:t>
            </a:r>
            <a:r>
              <a:rPr lang="en-GB" sz="1200" b="1" noProof="0" dirty="0">
                <a:solidFill>
                  <a:schemeClr val="tx1"/>
                </a:solidFill>
              </a:rPr>
              <a:t>: </a:t>
            </a:r>
          </a:p>
          <a:p>
            <a:pPr algn="ctr"/>
            <a:r>
              <a:rPr lang="en-GB" sz="1200" noProof="0" dirty="0">
                <a:solidFill>
                  <a:schemeClr val="tx1"/>
                </a:solidFill>
              </a:rPr>
              <a:t>NodeTotal</a:t>
            </a:r>
            <a:endParaRPr lang="en-CH" sz="1200" dirty="0"/>
          </a:p>
        </p:txBody>
      </p:sp>
      <p:cxnSp>
        <p:nvCxnSpPr>
          <p:cNvPr id="49" name="Google Shape;225;p7">
            <a:extLst>
              <a:ext uri="{FF2B5EF4-FFF2-40B4-BE49-F238E27FC236}">
                <a16:creationId xmlns:a16="http://schemas.microsoft.com/office/drawing/2014/main" id="{EC6C1A9B-0060-D31E-72D1-40333C5DE5CA}"/>
              </a:ext>
            </a:extLst>
          </p:cNvPr>
          <p:cNvCxnSpPr>
            <a:cxnSpLocks/>
          </p:cNvCxnSpPr>
          <p:nvPr/>
        </p:nvCxnSpPr>
        <p:spPr>
          <a:xfrm flipV="1">
            <a:off x="2062888" y="2672961"/>
            <a:ext cx="0" cy="142574"/>
          </a:xfrm>
          <a:prstGeom prst="straightConnector1">
            <a:avLst/>
          </a:prstGeom>
          <a:noFill/>
          <a:ln w="38100" cap="flat" cmpd="sng">
            <a:solidFill>
              <a:schemeClr val="accent5">
                <a:lumMod val="60000"/>
                <a:lumOff val="40000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32CF093D-45BC-7039-ECC7-27A9F2E7ED84}"/>
              </a:ext>
            </a:extLst>
          </p:cNvPr>
          <p:cNvSpPr txBox="1"/>
          <p:nvPr/>
        </p:nvSpPr>
        <p:spPr>
          <a:xfrm>
            <a:off x="9766059" y="8763580"/>
            <a:ext cx="23803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 Recording of  new aggregated objects in properties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33C3C5C-7825-010B-49CE-3FF82352361C}"/>
              </a:ext>
            </a:extLst>
          </p:cNvPr>
          <p:cNvSpPr/>
          <p:nvPr/>
        </p:nvSpPr>
        <p:spPr>
          <a:xfrm>
            <a:off x="1874910" y="2554469"/>
            <a:ext cx="1147436" cy="3719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noProof="0" dirty="0">
                <a:solidFill>
                  <a:schemeClr val="tx1"/>
                </a:solidFill>
              </a:rPr>
              <a:t>model</a:t>
            </a:r>
            <a:r>
              <a:rPr lang="en-GB" sz="1200" b="1" baseline="30000" noProof="0" dirty="0">
                <a:solidFill>
                  <a:schemeClr val="tx1"/>
                </a:solidFill>
              </a:rPr>
              <a:t>1</a:t>
            </a:r>
            <a:r>
              <a:rPr lang="en-GB" sz="1200" b="0" noProof="0" dirty="0">
                <a:solidFill>
                  <a:schemeClr val="tx1"/>
                </a:solidFill>
              </a:rPr>
              <a:t>: </a:t>
            </a:r>
          </a:p>
          <a:p>
            <a:r>
              <a:rPr lang="en-GB" sz="1200" b="0" noProof="0" dirty="0">
                <a:solidFill>
                  <a:schemeClr val="tx1"/>
                </a:solidFill>
              </a:rPr>
              <a:t>LstmModel</a:t>
            </a:r>
            <a:endParaRPr lang="en-GB" sz="1200" b="0" baseline="30000" noProof="0" dirty="0">
              <a:solidFill>
                <a:schemeClr val="tx1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97EBAB8-3916-C115-A1AB-D7CDE5A61130}"/>
              </a:ext>
            </a:extLst>
          </p:cNvPr>
          <p:cNvSpPr/>
          <p:nvPr/>
        </p:nvSpPr>
        <p:spPr>
          <a:xfrm>
            <a:off x="1857726" y="3197015"/>
            <a:ext cx="1140355" cy="40141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noProof="0" dirty="0">
                <a:solidFill>
                  <a:schemeClr val="tx1"/>
                </a:solidFill>
              </a:rPr>
              <a:t>cModel</a:t>
            </a:r>
            <a:r>
              <a:rPr lang="en-GB" sz="1200" b="1" baseline="30000" noProof="0" dirty="0">
                <a:solidFill>
                  <a:schemeClr val="tx1"/>
                </a:solidFill>
              </a:rPr>
              <a:t>1</a:t>
            </a:r>
            <a:r>
              <a:rPr lang="en-GB" sz="1200" b="0" noProof="0" dirty="0">
                <a:solidFill>
                  <a:schemeClr val="tx1"/>
                </a:solidFill>
              </a:rPr>
              <a:t>: </a:t>
            </a:r>
          </a:p>
          <a:p>
            <a:r>
              <a:rPr lang="en-GB" sz="1200" b="0" noProof="0" dirty="0">
                <a:solidFill>
                  <a:schemeClr val="tx1"/>
                </a:solidFill>
              </a:rPr>
              <a:t>MarkovModel</a:t>
            </a:r>
            <a:endParaRPr lang="en-GB" sz="1200" b="0" baseline="30000" noProof="0" dirty="0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249C8A8-C42A-2E87-AAD7-D94D1A3D6D95}"/>
              </a:ext>
            </a:extLst>
          </p:cNvPr>
          <p:cNvSpPr/>
          <p:nvPr/>
        </p:nvSpPr>
        <p:spPr>
          <a:xfrm>
            <a:off x="10130134" y="6719547"/>
            <a:ext cx="1345343" cy="34541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noProof="0" dirty="0">
                <a:solidFill>
                  <a:schemeClr val="tx1"/>
                </a:solidFill>
              </a:rPr>
              <a:t>total</a:t>
            </a:r>
            <a:r>
              <a:rPr lang="en-GB" sz="1100" b="1" baseline="30000" dirty="0">
                <a:solidFill>
                  <a:schemeClr val="tx1"/>
                </a:solidFill>
              </a:rPr>
              <a:t>aggr</a:t>
            </a:r>
            <a:r>
              <a:rPr lang="en-GB" sz="1100" b="1" noProof="0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GB" sz="1100" b="1" noProof="0" dirty="0">
                <a:solidFill>
                  <a:schemeClr val="tx1"/>
                </a:solidFill>
              </a:rPr>
              <a:t>NodeTotal</a:t>
            </a:r>
            <a:endParaRPr lang="en-CH" b="1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1ABBE84-023B-4EEB-20AD-669F9874459B}"/>
              </a:ext>
            </a:extLst>
          </p:cNvPr>
          <p:cNvSpPr/>
          <p:nvPr/>
        </p:nvSpPr>
        <p:spPr>
          <a:xfrm>
            <a:off x="10131682" y="7400941"/>
            <a:ext cx="1345341" cy="34541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noProof="0" dirty="0">
                <a:solidFill>
                  <a:schemeClr val="tx1"/>
                </a:solidFill>
              </a:rPr>
              <a:t>model</a:t>
            </a:r>
            <a:r>
              <a:rPr lang="en-GB" sz="1100" b="1" baseline="30000" dirty="0">
                <a:solidFill>
                  <a:schemeClr val="tx1"/>
                </a:solidFill>
              </a:rPr>
              <a:t>aggr</a:t>
            </a:r>
            <a:r>
              <a:rPr lang="en-GB" sz="1100" b="1" noProof="0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GB" sz="1100" b="1" noProof="0" dirty="0">
                <a:solidFill>
                  <a:schemeClr val="tx1"/>
                </a:solidFill>
              </a:rPr>
              <a:t>LstmModel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32F8009-9639-E0C4-80A9-2BB11F9F25A1}"/>
              </a:ext>
            </a:extLst>
          </p:cNvPr>
          <p:cNvSpPr/>
          <p:nvPr/>
        </p:nvSpPr>
        <p:spPr>
          <a:xfrm>
            <a:off x="10080303" y="8084686"/>
            <a:ext cx="1404237" cy="356841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noProof="0" dirty="0">
                <a:solidFill>
                  <a:schemeClr val="tx1"/>
                </a:solidFill>
              </a:rPr>
              <a:t>cModel</a:t>
            </a:r>
            <a:r>
              <a:rPr lang="en-GB" sz="1200" b="1" baseline="30000" dirty="0">
                <a:solidFill>
                  <a:schemeClr val="tx1"/>
                </a:solidFill>
              </a:rPr>
              <a:t>aggr</a:t>
            </a:r>
            <a:r>
              <a:rPr lang="en-GB" sz="1200" b="1" noProof="0" dirty="0">
                <a:solidFill>
                  <a:schemeClr val="tx1"/>
                </a:solidFill>
              </a:rPr>
              <a:t>: </a:t>
            </a:r>
          </a:p>
          <a:p>
            <a:pPr algn="ctr"/>
            <a:r>
              <a:rPr lang="en-GB" sz="1200" b="1" noProof="0" dirty="0">
                <a:solidFill>
                  <a:schemeClr val="tx1"/>
                </a:solidFill>
              </a:rPr>
              <a:t>MarkovModel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BD2B857-FAA7-C60D-921C-CB14438DD909}"/>
              </a:ext>
            </a:extLst>
          </p:cNvPr>
          <p:cNvSpPr txBox="1"/>
          <p:nvPr/>
        </p:nvSpPr>
        <p:spPr>
          <a:xfrm>
            <a:off x="2390230" y="5257749"/>
            <a:ext cx="3142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noProof="0" dirty="0"/>
              <a:t>total1.aggregate(‘</a:t>
            </a:r>
            <a:r>
              <a:rPr lang="en-GB" sz="1200" b="1" noProof="0" dirty="0"/>
              <a:t>SUM</a:t>
            </a:r>
            <a:r>
              <a:rPr lang="en-GB" sz="1200" noProof="0" dirty="0"/>
              <a:t>’</a:t>
            </a:r>
          </a:p>
          <a:p>
            <a:r>
              <a:rPr lang="en-GB" sz="1200" noProof="0" dirty="0"/>
              <a:t>	, total</a:t>
            </a:r>
            <a:r>
              <a:rPr lang="en-GB" sz="1200" baseline="30000" noProof="0" dirty="0"/>
              <a:t>1</a:t>
            </a:r>
            <a:r>
              <a:rPr lang="en-GB" sz="1200" noProof="0" dirty="0"/>
              <a:t>, total</a:t>
            </a:r>
            <a:r>
              <a:rPr lang="en-GB" sz="1200" baseline="30000" noProof="0" dirty="0"/>
              <a:t>2</a:t>
            </a:r>
            <a:r>
              <a:rPr lang="en-GB" sz="1200" noProof="0" dirty="0"/>
              <a:t>, …., total</a:t>
            </a:r>
            <a:r>
              <a:rPr lang="en-GB" sz="1200" baseline="30000" noProof="0" dirty="0"/>
              <a:t>n</a:t>
            </a:r>
          </a:p>
          <a:p>
            <a:r>
              <a:rPr lang="en-GB" sz="1200" noProof="0" dirty="0"/>
              <a:t>	, </a:t>
            </a:r>
            <a:r>
              <a:rPr lang="en-GB" sz="1200" b="1" noProof="0" dirty="0"/>
              <a:t>lsa1.authentication</a:t>
            </a:r>
            <a:r>
              <a:rPr lang="en-GB" sz="1200" noProof="0" dirty="0"/>
              <a:t>)</a:t>
            </a:r>
            <a:endParaRPr lang="en-CH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489111D-5F51-6BC2-78DF-DAA8FEAAB7DD}"/>
              </a:ext>
            </a:extLst>
          </p:cNvPr>
          <p:cNvSpPr txBox="1"/>
          <p:nvPr/>
        </p:nvSpPr>
        <p:spPr>
          <a:xfrm>
            <a:off x="2341293" y="6634260"/>
            <a:ext cx="3990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0" noProof="0" dirty="0"/>
              <a:t>model1.aggregate(‘</a:t>
            </a:r>
            <a:r>
              <a:rPr lang="en-GB" sz="1200" b="1" noProof="0" dirty="0"/>
              <a:t>samplingNb</a:t>
            </a:r>
            <a:r>
              <a:rPr lang="en-GB" sz="1200" b="0" noProof="0" dirty="0"/>
              <a:t>’</a:t>
            </a:r>
          </a:p>
          <a:p>
            <a:r>
              <a:rPr lang="en-GB" sz="1200" dirty="0"/>
              <a:t>	</a:t>
            </a:r>
            <a:r>
              <a:rPr lang="en-GB" sz="1200" b="0" noProof="0" dirty="0"/>
              <a:t>, model</a:t>
            </a:r>
            <a:r>
              <a:rPr lang="en-GB" sz="1200" b="0" baseline="30000" noProof="0" dirty="0"/>
              <a:t>1</a:t>
            </a:r>
            <a:r>
              <a:rPr lang="en-GB" sz="1200" b="0" noProof="0" dirty="0"/>
              <a:t>, model</a:t>
            </a:r>
            <a:r>
              <a:rPr lang="en-GB" sz="1200" b="0" baseline="30000" noProof="0" dirty="0"/>
              <a:t>2</a:t>
            </a:r>
            <a:r>
              <a:rPr lang="en-GB" sz="1200" b="0" noProof="0" dirty="0"/>
              <a:t>, …., model</a:t>
            </a:r>
            <a:r>
              <a:rPr lang="en-GB" sz="1200" b="0" baseline="30000" noProof="0" dirty="0"/>
              <a:t>n</a:t>
            </a:r>
          </a:p>
          <a:p>
            <a:r>
              <a:rPr lang="en-GB" sz="1200" b="0" noProof="0" dirty="0"/>
              <a:t>	, l</a:t>
            </a:r>
            <a:r>
              <a:rPr lang="en-GB" sz="1200" b="1" noProof="0" dirty="0"/>
              <a:t>sa1.authentication</a:t>
            </a:r>
            <a:r>
              <a:rPr lang="en-GB" sz="1200" b="0" noProof="0" dirty="0"/>
              <a:t>)</a:t>
            </a:r>
            <a:endParaRPr lang="en-GB" sz="1200" b="0" baseline="30000" noProof="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F8D7C50-32B3-2CDF-988A-E809998DA39B}"/>
              </a:ext>
            </a:extLst>
          </p:cNvPr>
          <p:cNvSpPr txBox="1"/>
          <p:nvPr/>
        </p:nvSpPr>
        <p:spPr>
          <a:xfrm>
            <a:off x="2293829" y="8099781"/>
            <a:ext cx="2773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0" noProof="0" dirty="0">
                <a:solidFill>
                  <a:schemeClr val="tx1"/>
                </a:solidFill>
              </a:rPr>
              <a:t>cModel1.</a:t>
            </a:r>
            <a:r>
              <a:rPr lang="en-GB" sz="1200" b="0" noProof="0" dirty="0"/>
              <a:t> aggregate(‘</a:t>
            </a:r>
            <a:r>
              <a:rPr lang="en-GB" sz="1200" b="1" noProof="0" dirty="0"/>
              <a:t>PowerLoss</a:t>
            </a:r>
            <a:r>
              <a:rPr lang="en-GB" sz="1200" b="0" noProof="0" dirty="0"/>
              <a:t>’</a:t>
            </a:r>
          </a:p>
          <a:p>
            <a:r>
              <a:rPr lang="en-GB" sz="1200" dirty="0"/>
              <a:t>	</a:t>
            </a:r>
            <a:r>
              <a:rPr lang="en-GB" sz="1200" b="0" noProof="0" dirty="0"/>
              <a:t>, model</a:t>
            </a:r>
            <a:r>
              <a:rPr lang="en-GB" sz="1200" b="0" baseline="30000" noProof="0" dirty="0"/>
              <a:t>1</a:t>
            </a:r>
            <a:r>
              <a:rPr lang="en-GB" sz="1200" b="0" noProof="0" dirty="0"/>
              <a:t>, model</a:t>
            </a:r>
            <a:r>
              <a:rPr lang="en-GB" sz="1200" b="0" baseline="30000" noProof="0" dirty="0"/>
              <a:t>2</a:t>
            </a:r>
            <a:r>
              <a:rPr lang="en-GB" sz="1200" b="0" noProof="0" dirty="0"/>
              <a:t>, …., model</a:t>
            </a:r>
            <a:r>
              <a:rPr lang="en-GB" sz="1200" b="0" baseline="30000" noProof="0" dirty="0"/>
              <a:t>n</a:t>
            </a:r>
          </a:p>
          <a:p>
            <a:r>
              <a:rPr lang="en-GB" sz="1200" b="0" noProof="0" dirty="0"/>
              <a:t>	, </a:t>
            </a:r>
            <a:r>
              <a:rPr lang="en-GB" sz="1200" b="1" noProof="0" dirty="0"/>
              <a:t>lsa1.authentication</a:t>
            </a:r>
            <a:r>
              <a:rPr lang="en-GB" sz="1200" b="0" noProof="0" dirty="0"/>
              <a:t>)</a:t>
            </a:r>
            <a:endParaRPr lang="en-GB" sz="1200" b="0" noProof="0" dirty="0">
              <a:solidFill>
                <a:schemeClr val="tx1"/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DC0BE64-4B49-BC6C-4202-23B59F0FC46C}"/>
              </a:ext>
            </a:extLst>
          </p:cNvPr>
          <p:cNvSpPr/>
          <p:nvPr/>
        </p:nvSpPr>
        <p:spPr>
          <a:xfrm>
            <a:off x="804332" y="4947205"/>
            <a:ext cx="972689" cy="2259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noProof="0" dirty="0">
                <a:solidFill>
                  <a:schemeClr val="tx1"/>
                </a:solidFill>
              </a:rPr>
              <a:t>total</a:t>
            </a:r>
            <a:r>
              <a:rPr lang="en-GB" sz="1200" baseline="30000" noProof="0" dirty="0">
                <a:solidFill>
                  <a:schemeClr val="tx1"/>
                </a:solidFill>
              </a:rPr>
              <a:t>1</a:t>
            </a:r>
            <a:endParaRPr lang="en-CH" sz="1200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1E58720-991A-70F9-D777-A9B715C9E491}"/>
              </a:ext>
            </a:extLst>
          </p:cNvPr>
          <p:cNvSpPr/>
          <p:nvPr/>
        </p:nvSpPr>
        <p:spPr>
          <a:xfrm>
            <a:off x="793950" y="5250589"/>
            <a:ext cx="972689" cy="2259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noProof="0" dirty="0">
                <a:solidFill>
                  <a:schemeClr val="tx1"/>
                </a:solidFill>
              </a:rPr>
              <a:t>total</a:t>
            </a:r>
            <a:r>
              <a:rPr lang="en-GB" sz="1200" baseline="30000" noProof="0" dirty="0">
                <a:solidFill>
                  <a:schemeClr val="tx1"/>
                </a:solidFill>
              </a:rPr>
              <a:t>2</a:t>
            </a:r>
            <a:endParaRPr lang="en-CH" sz="1200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E029EEC1-3AA2-8BA7-15C5-A838B58C9727}"/>
              </a:ext>
            </a:extLst>
          </p:cNvPr>
          <p:cNvSpPr/>
          <p:nvPr/>
        </p:nvSpPr>
        <p:spPr>
          <a:xfrm>
            <a:off x="776821" y="5670296"/>
            <a:ext cx="972689" cy="2259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noProof="0" dirty="0">
                <a:solidFill>
                  <a:schemeClr val="tx1"/>
                </a:solidFill>
              </a:rPr>
              <a:t>total</a:t>
            </a:r>
            <a:r>
              <a:rPr lang="en-GB" sz="1200" baseline="30000" noProof="0" dirty="0">
                <a:solidFill>
                  <a:schemeClr val="tx1"/>
                </a:solidFill>
              </a:rPr>
              <a:t>n</a:t>
            </a:r>
            <a:endParaRPr lang="en-CH" sz="1200" dirty="0"/>
          </a:p>
        </p:txBody>
      </p:sp>
      <p:sp>
        <p:nvSpPr>
          <p:cNvPr id="59" name="Right Brace 58">
            <a:extLst>
              <a:ext uri="{FF2B5EF4-FFF2-40B4-BE49-F238E27FC236}">
                <a16:creationId xmlns:a16="http://schemas.microsoft.com/office/drawing/2014/main" id="{03120667-BF78-DD04-9BD4-2831B62022B8}"/>
              </a:ext>
            </a:extLst>
          </p:cNvPr>
          <p:cNvSpPr/>
          <p:nvPr/>
        </p:nvSpPr>
        <p:spPr>
          <a:xfrm>
            <a:off x="1795002" y="4909412"/>
            <a:ext cx="193451" cy="1037697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CE3FEDE-B1B9-E8FE-EB1E-CCC0023A58BA}"/>
              </a:ext>
            </a:extLst>
          </p:cNvPr>
          <p:cNvSpPr txBox="1"/>
          <p:nvPr/>
        </p:nvSpPr>
        <p:spPr>
          <a:xfrm>
            <a:off x="1188325" y="5382065"/>
            <a:ext cx="3993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noProof="0" dirty="0"/>
              <a:t>…</a:t>
            </a:r>
            <a:endParaRPr lang="en-CH" sz="1200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ACBC738-6061-F224-991E-51D3067A4710}"/>
              </a:ext>
            </a:extLst>
          </p:cNvPr>
          <p:cNvSpPr/>
          <p:nvPr/>
        </p:nvSpPr>
        <p:spPr>
          <a:xfrm>
            <a:off x="739392" y="7706238"/>
            <a:ext cx="914453" cy="22597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noProof="0" dirty="0">
                <a:solidFill>
                  <a:schemeClr val="tx1"/>
                </a:solidFill>
              </a:rPr>
              <a:t>cModel</a:t>
            </a:r>
            <a:r>
              <a:rPr lang="en-GB" sz="1200" baseline="30000" noProof="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FDA7F2AC-3BC8-24A9-7AC8-7C1D1632F415}"/>
              </a:ext>
            </a:extLst>
          </p:cNvPr>
          <p:cNvSpPr/>
          <p:nvPr/>
        </p:nvSpPr>
        <p:spPr>
          <a:xfrm>
            <a:off x="764405" y="8045891"/>
            <a:ext cx="881820" cy="22597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noProof="0" dirty="0">
                <a:solidFill>
                  <a:schemeClr val="tx1"/>
                </a:solidFill>
              </a:rPr>
              <a:t>cModel</a:t>
            </a:r>
            <a:r>
              <a:rPr lang="en-GB" sz="1200" baseline="30000" dirty="0">
                <a:solidFill>
                  <a:schemeClr val="tx1"/>
                </a:solidFill>
              </a:rPr>
              <a:t>2</a:t>
            </a:r>
            <a:endParaRPr lang="en-GB" sz="1200" baseline="30000" noProof="0" dirty="0">
              <a:solidFill>
                <a:schemeClr val="tx1"/>
              </a:solidFill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DE0E8C9A-DDCF-D5FC-A96A-C1A7028DD56B}"/>
              </a:ext>
            </a:extLst>
          </p:cNvPr>
          <p:cNvSpPr/>
          <p:nvPr/>
        </p:nvSpPr>
        <p:spPr>
          <a:xfrm>
            <a:off x="742505" y="8508592"/>
            <a:ext cx="881820" cy="22597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noProof="0" dirty="0">
                <a:solidFill>
                  <a:schemeClr val="tx1"/>
                </a:solidFill>
              </a:rPr>
              <a:t>cModel</a:t>
            </a:r>
            <a:r>
              <a:rPr lang="en-GB" sz="1200" baseline="30000" noProof="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5CCBCCD-7641-6BE8-5470-A448FB1B39BB}"/>
              </a:ext>
            </a:extLst>
          </p:cNvPr>
          <p:cNvSpPr txBox="1"/>
          <p:nvPr/>
        </p:nvSpPr>
        <p:spPr>
          <a:xfrm>
            <a:off x="960190" y="8216075"/>
            <a:ext cx="3993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noProof="0" dirty="0"/>
              <a:t>…</a:t>
            </a:r>
            <a:endParaRPr lang="en-CH" sz="1200" dirty="0"/>
          </a:p>
        </p:txBody>
      </p:sp>
      <p:sp>
        <p:nvSpPr>
          <p:cNvPr id="95" name="Right Brace 94">
            <a:extLst>
              <a:ext uri="{FF2B5EF4-FFF2-40B4-BE49-F238E27FC236}">
                <a16:creationId xmlns:a16="http://schemas.microsoft.com/office/drawing/2014/main" id="{A8F3C6BD-5E58-EA14-1D4C-BB69096F5797}"/>
              </a:ext>
            </a:extLst>
          </p:cNvPr>
          <p:cNvSpPr/>
          <p:nvPr/>
        </p:nvSpPr>
        <p:spPr>
          <a:xfrm>
            <a:off x="1731672" y="7682981"/>
            <a:ext cx="189978" cy="1099143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4EDB5617-EBAF-66B1-B689-BAB4DF556721}"/>
              </a:ext>
            </a:extLst>
          </p:cNvPr>
          <p:cNvSpPr/>
          <p:nvPr/>
        </p:nvSpPr>
        <p:spPr>
          <a:xfrm>
            <a:off x="800925" y="6241806"/>
            <a:ext cx="914453" cy="22597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noProof="0" dirty="0">
                <a:solidFill>
                  <a:schemeClr val="tx1"/>
                </a:solidFill>
              </a:rPr>
              <a:t>model</a:t>
            </a:r>
            <a:r>
              <a:rPr lang="en-GB" sz="1200" baseline="30000" noProof="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14C4A3FE-98FA-4E51-4BD3-0329A3625CF9}"/>
              </a:ext>
            </a:extLst>
          </p:cNvPr>
          <p:cNvSpPr/>
          <p:nvPr/>
        </p:nvSpPr>
        <p:spPr>
          <a:xfrm>
            <a:off x="818318" y="6581459"/>
            <a:ext cx="881820" cy="22597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noProof="0" dirty="0">
                <a:solidFill>
                  <a:schemeClr val="tx1"/>
                </a:solidFill>
              </a:rPr>
              <a:t>model</a:t>
            </a:r>
            <a:r>
              <a:rPr lang="en-GB" sz="1200" baseline="30000" dirty="0">
                <a:solidFill>
                  <a:schemeClr val="tx1"/>
                </a:solidFill>
              </a:rPr>
              <a:t>2</a:t>
            </a:r>
            <a:endParaRPr lang="en-GB" sz="1200" baseline="30000" noProof="0" dirty="0">
              <a:solidFill>
                <a:schemeClr val="tx1"/>
              </a:solidFill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1FB74F30-5416-B375-C1A5-C0EEA2C6497F}"/>
              </a:ext>
            </a:extLst>
          </p:cNvPr>
          <p:cNvSpPr/>
          <p:nvPr/>
        </p:nvSpPr>
        <p:spPr>
          <a:xfrm>
            <a:off x="796418" y="7021300"/>
            <a:ext cx="881820" cy="22597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noProof="0" dirty="0">
                <a:solidFill>
                  <a:schemeClr val="tx1"/>
                </a:solidFill>
              </a:rPr>
              <a:t>model</a:t>
            </a:r>
            <a:r>
              <a:rPr lang="en-GB" sz="1200" baseline="30000" noProof="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759571B-57ED-E331-3A6C-BFD40D83DE20}"/>
              </a:ext>
            </a:extLst>
          </p:cNvPr>
          <p:cNvSpPr txBox="1"/>
          <p:nvPr/>
        </p:nvSpPr>
        <p:spPr>
          <a:xfrm>
            <a:off x="1014103" y="6751643"/>
            <a:ext cx="3993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noProof="0" dirty="0"/>
              <a:t>…</a:t>
            </a:r>
            <a:endParaRPr lang="en-CH" sz="1200" dirty="0"/>
          </a:p>
        </p:txBody>
      </p:sp>
      <p:sp>
        <p:nvSpPr>
          <p:cNvPr id="100" name="Right Brace 99">
            <a:extLst>
              <a:ext uri="{FF2B5EF4-FFF2-40B4-BE49-F238E27FC236}">
                <a16:creationId xmlns:a16="http://schemas.microsoft.com/office/drawing/2014/main" id="{5DDCE89F-C2F5-533A-FB98-164355FB444B}"/>
              </a:ext>
            </a:extLst>
          </p:cNvPr>
          <p:cNvSpPr/>
          <p:nvPr/>
        </p:nvSpPr>
        <p:spPr>
          <a:xfrm>
            <a:off x="1794660" y="6225841"/>
            <a:ext cx="189978" cy="1099143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cxnSp>
        <p:nvCxnSpPr>
          <p:cNvPr id="44" name="Google Shape;225;p7">
            <a:extLst>
              <a:ext uri="{FF2B5EF4-FFF2-40B4-BE49-F238E27FC236}">
                <a16:creationId xmlns:a16="http://schemas.microsoft.com/office/drawing/2014/main" id="{BAB5E0EE-1C40-8E23-8CD3-9653DF9BEE89}"/>
              </a:ext>
            </a:extLst>
          </p:cNvPr>
          <p:cNvCxnSpPr>
            <a:cxnSpLocks/>
          </p:cNvCxnSpPr>
          <p:nvPr/>
        </p:nvCxnSpPr>
        <p:spPr>
          <a:xfrm flipV="1">
            <a:off x="2091739" y="3032690"/>
            <a:ext cx="0" cy="129777"/>
          </a:xfrm>
          <a:prstGeom prst="straightConnector1">
            <a:avLst/>
          </a:prstGeom>
          <a:noFill/>
          <a:ln w="38100" cap="flat" cmpd="sng">
            <a:solidFill>
              <a:schemeClr val="accent5">
                <a:lumMod val="60000"/>
                <a:lumOff val="40000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A465C72B-7D97-F236-6517-162E9FD68059}"/>
              </a:ext>
            </a:extLst>
          </p:cNvPr>
          <p:cNvSpPr/>
          <p:nvPr/>
        </p:nvSpPr>
        <p:spPr>
          <a:xfrm>
            <a:off x="8720109" y="401521"/>
            <a:ext cx="2853521" cy="32973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3AC0D7B-E248-67FE-F391-71CED4B9C7D6}"/>
              </a:ext>
            </a:extLst>
          </p:cNvPr>
          <p:cNvSpPr txBox="1"/>
          <p:nvPr/>
        </p:nvSpPr>
        <p:spPr>
          <a:xfrm>
            <a:off x="9418446" y="502419"/>
            <a:ext cx="1444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LSA</a:t>
            </a:r>
            <a:r>
              <a:rPr lang="en-GB" baseline="30000" dirty="0"/>
              <a:t>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2EA1EAA-2959-A357-108F-B1386DE3AC88}"/>
              </a:ext>
            </a:extLst>
          </p:cNvPr>
          <p:cNvSpPr txBox="1"/>
          <p:nvPr/>
        </p:nvSpPr>
        <p:spPr>
          <a:xfrm>
            <a:off x="9540142" y="864022"/>
            <a:ext cx="1443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</a:rPr>
              <a:t>LSA properties</a:t>
            </a:r>
            <a:endParaRPr lang="en-CH" dirty="0"/>
          </a:p>
        </p:txBody>
      </p:sp>
      <p:graphicFrame>
        <p:nvGraphicFramePr>
          <p:cNvPr id="51" name="Table 50">
            <a:extLst>
              <a:ext uri="{FF2B5EF4-FFF2-40B4-BE49-F238E27FC236}">
                <a16:creationId xmlns:a16="http://schemas.microsoft.com/office/drawing/2014/main" id="{5A2B9794-56FF-B5FD-5EFF-4A954B8376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4808341"/>
              </p:ext>
            </p:extLst>
          </p:nvPr>
        </p:nvGraphicFramePr>
        <p:xfrm>
          <a:off x="8784673" y="1159817"/>
          <a:ext cx="2620605" cy="24645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6661">
                  <a:extLst>
                    <a:ext uri="{9D8B030D-6E8A-4147-A177-3AD203B41FA5}">
                      <a16:colId xmlns:a16="http://schemas.microsoft.com/office/drawing/2014/main" val="1419601033"/>
                    </a:ext>
                  </a:extLst>
                </a:gridCol>
                <a:gridCol w="1223944">
                  <a:extLst>
                    <a:ext uri="{9D8B030D-6E8A-4147-A177-3AD203B41FA5}">
                      <a16:colId xmlns:a16="http://schemas.microsoft.com/office/drawing/2014/main" val="1166825629"/>
                    </a:ext>
                  </a:extLst>
                </a:gridCol>
              </a:tblGrid>
              <a:tr h="280409">
                <a:tc>
                  <a:txBody>
                    <a:bodyPr/>
                    <a:lstStyle/>
                    <a:p>
                      <a:r>
                        <a:rPr lang="en-GB" sz="1100" noProof="0" dirty="0"/>
                        <a:t>Property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noProof="0" dirty="0"/>
                        <a:t>Value : class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827673"/>
                  </a:ext>
                </a:extLst>
              </a:tr>
              <a:tr h="230925">
                <a:tc>
                  <a:txBody>
                    <a:bodyPr/>
                    <a:lstStyle/>
                    <a:p>
                      <a:endParaRPr lang="en-GB" sz="800" noProof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noProof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1195980"/>
                  </a:ext>
                </a:extLst>
              </a:tr>
              <a:tr h="230925">
                <a:tc>
                  <a:txBody>
                    <a:bodyPr/>
                    <a:lstStyle/>
                    <a:p>
                      <a:endParaRPr lang="en-GB" sz="800" noProof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noProof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8481063"/>
                  </a:ext>
                </a:extLst>
              </a:tr>
              <a:tr h="402021">
                <a:tc>
                  <a:txBody>
                    <a:bodyPr/>
                    <a:lstStyle/>
                    <a:p>
                      <a:r>
                        <a:rPr lang="en-GB" sz="1200" noProof="0" dirty="0"/>
                        <a:t>TOTAL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noProof="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935279"/>
                  </a:ext>
                </a:extLst>
              </a:tr>
              <a:tr h="230925">
                <a:tc>
                  <a:txBody>
                    <a:bodyPr/>
                    <a:lstStyle/>
                    <a:p>
                      <a:endParaRPr lang="en-GB" sz="800" noProof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noProof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723912"/>
                  </a:ext>
                </a:extLst>
              </a:tr>
              <a:tr h="410819"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</a:t>
                      </a:r>
                      <a:endParaRPr lang="en-GB" sz="1200" noProof="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b="1" baseline="30000" noProof="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1553693"/>
                  </a:ext>
                </a:extLst>
              </a:tr>
              <a:tr h="230925">
                <a:tc>
                  <a:txBody>
                    <a:bodyPr/>
                    <a:lstStyle/>
                    <a:p>
                      <a:endParaRPr lang="en-GB" sz="800" noProof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b="1" noProof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3108560"/>
                  </a:ext>
                </a:extLst>
              </a:tr>
              <a:tr h="447612">
                <a:tc>
                  <a:txBody>
                    <a:bodyPr/>
                    <a:lstStyle/>
                    <a:p>
                      <a:r>
                        <a:rPr lang="en-GB" sz="1200" noProof="0" dirty="0"/>
                        <a:t>CLUSTER_MODEL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b="1" noProof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255935"/>
                  </a:ext>
                </a:extLst>
              </a:tr>
            </a:tbl>
          </a:graphicData>
        </a:graphic>
      </p:graphicFrame>
      <p:cxnSp>
        <p:nvCxnSpPr>
          <p:cNvPr id="52" name="Google Shape;225;p7">
            <a:extLst>
              <a:ext uri="{FF2B5EF4-FFF2-40B4-BE49-F238E27FC236}">
                <a16:creationId xmlns:a16="http://schemas.microsoft.com/office/drawing/2014/main" id="{5597D5AC-7EED-3E72-A32A-4544F48ED19D}"/>
              </a:ext>
            </a:extLst>
          </p:cNvPr>
          <p:cNvCxnSpPr>
            <a:cxnSpLocks/>
          </p:cNvCxnSpPr>
          <p:nvPr/>
        </p:nvCxnSpPr>
        <p:spPr>
          <a:xfrm flipV="1">
            <a:off x="10400087" y="2378726"/>
            <a:ext cx="0" cy="129777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60000"/>
                <a:lumOff val="40000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3" name="Google Shape;225;p7">
            <a:extLst>
              <a:ext uri="{FF2B5EF4-FFF2-40B4-BE49-F238E27FC236}">
                <a16:creationId xmlns:a16="http://schemas.microsoft.com/office/drawing/2014/main" id="{A4F62CD1-18EA-E314-2AF4-A4ABBE837B5B}"/>
              </a:ext>
            </a:extLst>
          </p:cNvPr>
          <p:cNvCxnSpPr>
            <a:cxnSpLocks/>
          </p:cNvCxnSpPr>
          <p:nvPr/>
        </p:nvCxnSpPr>
        <p:spPr>
          <a:xfrm flipV="1">
            <a:off x="10400087" y="1727762"/>
            <a:ext cx="0" cy="147618"/>
          </a:xfrm>
          <a:prstGeom prst="straightConnector1">
            <a:avLst/>
          </a:prstGeom>
          <a:noFill/>
          <a:ln w="38100" cap="flat" cmpd="sng">
            <a:solidFill>
              <a:schemeClr val="accent2">
                <a:lumMod val="60000"/>
                <a:lumOff val="40000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2B4417CD-DCF1-FD9C-75D4-6CCDB0E18640}"/>
              </a:ext>
            </a:extLst>
          </p:cNvPr>
          <p:cNvSpPr/>
          <p:nvPr/>
        </p:nvSpPr>
        <p:spPr>
          <a:xfrm>
            <a:off x="10182548" y="1921210"/>
            <a:ext cx="1135592" cy="3672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noProof="0" dirty="0">
                <a:solidFill>
                  <a:schemeClr val="tx1"/>
                </a:solidFill>
              </a:rPr>
              <a:t>total</a:t>
            </a:r>
            <a:r>
              <a:rPr lang="en-GB" sz="1200" b="1" baseline="30000" dirty="0">
                <a:solidFill>
                  <a:schemeClr val="tx1"/>
                </a:solidFill>
              </a:rPr>
              <a:t>n</a:t>
            </a:r>
            <a:r>
              <a:rPr lang="en-GB" sz="1200" b="1" noProof="0" dirty="0">
                <a:solidFill>
                  <a:schemeClr val="tx1"/>
                </a:solidFill>
              </a:rPr>
              <a:t>: </a:t>
            </a:r>
          </a:p>
          <a:p>
            <a:pPr algn="ctr"/>
            <a:r>
              <a:rPr lang="en-GB" sz="1200" noProof="0" dirty="0">
                <a:solidFill>
                  <a:schemeClr val="tx1"/>
                </a:solidFill>
              </a:rPr>
              <a:t>NodeTotal</a:t>
            </a:r>
            <a:endParaRPr lang="en-CH" sz="1200" dirty="0"/>
          </a:p>
        </p:txBody>
      </p:sp>
      <p:cxnSp>
        <p:nvCxnSpPr>
          <p:cNvPr id="55" name="Google Shape;225;p7">
            <a:extLst>
              <a:ext uri="{FF2B5EF4-FFF2-40B4-BE49-F238E27FC236}">
                <a16:creationId xmlns:a16="http://schemas.microsoft.com/office/drawing/2014/main" id="{99E54C80-3053-D1EE-0054-C27E33BACF45}"/>
              </a:ext>
            </a:extLst>
          </p:cNvPr>
          <p:cNvCxnSpPr>
            <a:cxnSpLocks/>
          </p:cNvCxnSpPr>
          <p:nvPr/>
        </p:nvCxnSpPr>
        <p:spPr>
          <a:xfrm flipV="1">
            <a:off x="10382947" y="2673076"/>
            <a:ext cx="0" cy="142574"/>
          </a:xfrm>
          <a:prstGeom prst="straightConnector1">
            <a:avLst/>
          </a:prstGeom>
          <a:noFill/>
          <a:ln w="38100" cap="flat" cmpd="sng">
            <a:solidFill>
              <a:schemeClr val="accent5">
                <a:lumMod val="60000"/>
                <a:lumOff val="40000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AA85DF38-76E0-1E37-B53C-3ED77AFFE68F}"/>
              </a:ext>
            </a:extLst>
          </p:cNvPr>
          <p:cNvSpPr/>
          <p:nvPr/>
        </p:nvSpPr>
        <p:spPr>
          <a:xfrm>
            <a:off x="10194969" y="2554584"/>
            <a:ext cx="1147436" cy="3719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noProof="0" dirty="0">
                <a:solidFill>
                  <a:schemeClr val="tx1"/>
                </a:solidFill>
              </a:rPr>
              <a:t>model</a:t>
            </a:r>
            <a:r>
              <a:rPr lang="en-GB" sz="1200" b="1" baseline="30000" dirty="0">
                <a:solidFill>
                  <a:schemeClr val="tx1"/>
                </a:solidFill>
              </a:rPr>
              <a:t>n</a:t>
            </a:r>
            <a:r>
              <a:rPr lang="en-GB" sz="1200" b="0" noProof="0" dirty="0">
                <a:solidFill>
                  <a:schemeClr val="tx1"/>
                </a:solidFill>
              </a:rPr>
              <a:t>: </a:t>
            </a:r>
          </a:p>
          <a:p>
            <a:r>
              <a:rPr lang="en-GB" sz="1200" b="0" noProof="0" dirty="0">
                <a:solidFill>
                  <a:schemeClr val="tx1"/>
                </a:solidFill>
              </a:rPr>
              <a:t>LstmModel</a:t>
            </a:r>
            <a:endParaRPr lang="en-GB" sz="1200" b="0" baseline="30000" noProof="0" dirty="0">
              <a:solidFill>
                <a:schemeClr val="tx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FCC5436-190B-74F2-F9BB-C45370B2C472}"/>
              </a:ext>
            </a:extLst>
          </p:cNvPr>
          <p:cNvSpPr/>
          <p:nvPr/>
        </p:nvSpPr>
        <p:spPr>
          <a:xfrm>
            <a:off x="10177785" y="3197130"/>
            <a:ext cx="1140355" cy="40141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noProof="0" dirty="0">
                <a:solidFill>
                  <a:schemeClr val="tx1"/>
                </a:solidFill>
              </a:rPr>
              <a:t>cModel</a:t>
            </a:r>
            <a:r>
              <a:rPr lang="en-GB" sz="1200" b="1" baseline="30000" dirty="0">
                <a:solidFill>
                  <a:schemeClr val="tx1"/>
                </a:solidFill>
              </a:rPr>
              <a:t>n</a:t>
            </a:r>
            <a:r>
              <a:rPr lang="en-GB" sz="1200" b="0" noProof="0" dirty="0">
                <a:solidFill>
                  <a:schemeClr val="tx1"/>
                </a:solidFill>
              </a:rPr>
              <a:t>: </a:t>
            </a:r>
          </a:p>
          <a:p>
            <a:r>
              <a:rPr lang="en-GB" sz="1200" b="0" noProof="0" dirty="0">
                <a:solidFill>
                  <a:schemeClr val="tx1"/>
                </a:solidFill>
              </a:rPr>
              <a:t>MarkovModel</a:t>
            </a:r>
            <a:endParaRPr lang="en-GB" sz="1200" b="0" baseline="30000" noProof="0" dirty="0">
              <a:solidFill>
                <a:schemeClr val="tx1"/>
              </a:solidFill>
            </a:endParaRPr>
          </a:p>
        </p:txBody>
      </p:sp>
      <p:cxnSp>
        <p:nvCxnSpPr>
          <p:cNvPr id="60" name="Google Shape;225;p7">
            <a:extLst>
              <a:ext uri="{FF2B5EF4-FFF2-40B4-BE49-F238E27FC236}">
                <a16:creationId xmlns:a16="http://schemas.microsoft.com/office/drawing/2014/main" id="{3A2D5180-1F58-0F5F-D1DF-67A17B54FE2C}"/>
              </a:ext>
            </a:extLst>
          </p:cNvPr>
          <p:cNvCxnSpPr>
            <a:cxnSpLocks/>
          </p:cNvCxnSpPr>
          <p:nvPr/>
        </p:nvCxnSpPr>
        <p:spPr>
          <a:xfrm flipV="1">
            <a:off x="10411798" y="3032805"/>
            <a:ext cx="0" cy="129777"/>
          </a:xfrm>
          <a:prstGeom prst="straightConnector1">
            <a:avLst/>
          </a:prstGeom>
          <a:noFill/>
          <a:ln w="38100" cap="flat" cmpd="sng">
            <a:solidFill>
              <a:schemeClr val="accent5">
                <a:lumMod val="60000"/>
                <a:lumOff val="40000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2FE64B4A-D8A6-3B5C-3FCA-38A7A4FC3C06}"/>
              </a:ext>
            </a:extLst>
          </p:cNvPr>
          <p:cNvSpPr/>
          <p:nvPr/>
        </p:nvSpPr>
        <p:spPr>
          <a:xfrm>
            <a:off x="3943255" y="401406"/>
            <a:ext cx="2853521" cy="32973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A6BDE58-60CD-31EA-1681-E6094E53E619}"/>
              </a:ext>
            </a:extLst>
          </p:cNvPr>
          <p:cNvSpPr txBox="1"/>
          <p:nvPr/>
        </p:nvSpPr>
        <p:spPr>
          <a:xfrm>
            <a:off x="4641592" y="502304"/>
            <a:ext cx="1444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LSA</a:t>
            </a:r>
            <a:r>
              <a:rPr lang="en-GB" baseline="30000" dirty="0"/>
              <a:t>2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6C0F9BB-0893-B6E3-D583-51D2A0BB1C9C}"/>
              </a:ext>
            </a:extLst>
          </p:cNvPr>
          <p:cNvSpPr txBox="1"/>
          <p:nvPr/>
        </p:nvSpPr>
        <p:spPr>
          <a:xfrm>
            <a:off x="4763288" y="863907"/>
            <a:ext cx="1443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</a:rPr>
              <a:t>LSA properties</a:t>
            </a:r>
            <a:endParaRPr lang="en-CH" dirty="0"/>
          </a:p>
        </p:txBody>
      </p:sp>
      <p:graphicFrame>
        <p:nvGraphicFramePr>
          <p:cNvPr id="103" name="Table 102">
            <a:extLst>
              <a:ext uri="{FF2B5EF4-FFF2-40B4-BE49-F238E27FC236}">
                <a16:creationId xmlns:a16="http://schemas.microsoft.com/office/drawing/2014/main" id="{6F9264F7-F099-8A6B-AF92-7875D2D44F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520739"/>
              </p:ext>
            </p:extLst>
          </p:nvPr>
        </p:nvGraphicFramePr>
        <p:xfrm>
          <a:off x="4007819" y="1159702"/>
          <a:ext cx="2620605" cy="24645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6661">
                  <a:extLst>
                    <a:ext uri="{9D8B030D-6E8A-4147-A177-3AD203B41FA5}">
                      <a16:colId xmlns:a16="http://schemas.microsoft.com/office/drawing/2014/main" val="1419601033"/>
                    </a:ext>
                  </a:extLst>
                </a:gridCol>
                <a:gridCol w="1223944">
                  <a:extLst>
                    <a:ext uri="{9D8B030D-6E8A-4147-A177-3AD203B41FA5}">
                      <a16:colId xmlns:a16="http://schemas.microsoft.com/office/drawing/2014/main" val="1166825629"/>
                    </a:ext>
                  </a:extLst>
                </a:gridCol>
              </a:tblGrid>
              <a:tr h="280409">
                <a:tc>
                  <a:txBody>
                    <a:bodyPr/>
                    <a:lstStyle/>
                    <a:p>
                      <a:r>
                        <a:rPr lang="en-GB" sz="1100" noProof="0" dirty="0"/>
                        <a:t>Property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noProof="0" dirty="0"/>
                        <a:t>Value : class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827673"/>
                  </a:ext>
                </a:extLst>
              </a:tr>
              <a:tr h="230925">
                <a:tc>
                  <a:txBody>
                    <a:bodyPr/>
                    <a:lstStyle/>
                    <a:p>
                      <a:endParaRPr lang="en-GB" sz="800" noProof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noProof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1195980"/>
                  </a:ext>
                </a:extLst>
              </a:tr>
              <a:tr h="230925">
                <a:tc>
                  <a:txBody>
                    <a:bodyPr/>
                    <a:lstStyle/>
                    <a:p>
                      <a:endParaRPr lang="en-GB" sz="800" noProof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noProof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8481063"/>
                  </a:ext>
                </a:extLst>
              </a:tr>
              <a:tr h="402021">
                <a:tc>
                  <a:txBody>
                    <a:bodyPr/>
                    <a:lstStyle/>
                    <a:p>
                      <a:r>
                        <a:rPr lang="en-GB" sz="1200" noProof="0" dirty="0"/>
                        <a:t>TOTAL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noProof="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935279"/>
                  </a:ext>
                </a:extLst>
              </a:tr>
              <a:tr h="230925">
                <a:tc>
                  <a:txBody>
                    <a:bodyPr/>
                    <a:lstStyle/>
                    <a:p>
                      <a:endParaRPr lang="en-GB" sz="800" noProof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noProof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723912"/>
                  </a:ext>
                </a:extLst>
              </a:tr>
              <a:tr h="410819"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</a:t>
                      </a:r>
                      <a:endParaRPr lang="en-GB" sz="1200" noProof="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b="1" baseline="30000" noProof="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1553693"/>
                  </a:ext>
                </a:extLst>
              </a:tr>
              <a:tr h="230925">
                <a:tc>
                  <a:txBody>
                    <a:bodyPr/>
                    <a:lstStyle/>
                    <a:p>
                      <a:endParaRPr lang="en-GB" sz="800" noProof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b="1" noProof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3108560"/>
                  </a:ext>
                </a:extLst>
              </a:tr>
              <a:tr h="447612">
                <a:tc>
                  <a:txBody>
                    <a:bodyPr/>
                    <a:lstStyle/>
                    <a:p>
                      <a:r>
                        <a:rPr lang="en-GB" sz="1200" noProof="0" dirty="0"/>
                        <a:t>CLUSTER_MODEL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b="1" noProof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255935"/>
                  </a:ext>
                </a:extLst>
              </a:tr>
            </a:tbl>
          </a:graphicData>
        </a:graphic>
      </p:graphicFrame>
      <p:cxnSp>
        <p:nvCxnSpPr>
          <p:cNvPr id="104" name="Google Shape;225;p7">
            <a:extLst>
              <a:ext uri="{FF2B5EF4-FFF2-40B4-BE49-F238E27FC236}">
                <a16:creationId xmlns:a16="http://schemas.microsoft.com/office/drawing/2014/main" id="{EBA2675F-C6C3-E82A-12B4-130EC79468AB}"/>
              </a:ext>
            </a:extLst>
          </p:cNvPr>
          <p:cNvCxnSpPr>
            <a:cxnSpLocks/>
          </p:cNvCxnSpPr>
          <p:nvPr/>
        </p:nvCxnSpPr>
        <p:spPr>
          <a:xfrm flipV="1">
            <a:off x="5623233" y="2378611"/>
            <a:ext cx="0" cy="129777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60000"/>
                <a:lumOff val="40000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05" name="Google Shape;225;p7">
            <a:extLst>
              <a:ext uri="{FF2B5EF4-FFF2-40B4-BE49-F238E27FC236}">
                <a16:creationId xmlns:a16="http://schemas.microsoft.com/office/drawing/2014/main" id="{9CAFA3E5-BFB4-CEA0-C303-B143F2E1A039}"/>
              </a:ext>
            </a:extLst>
          </p:cNvPr>
          <p:cNvCxnSpPr>
            <a:cxnSpLocks/>
          </p:cNvCxnSpPr>
          <p:nvPr/>
        </p:nvCxnSpPr>
        <p:spPr>
          <a:xfrm flipV="1">
            <a:off x="5623233" y="1727647"/>
            <a:ext cx="0" cy="147618"/>
          </a:xfrm>
          <a:prstGeom prst="straightConnector1">
            <a:avLst/>
          </a:prstGeom>
          <a:noFill/>
          <a:ln w="38100" cap="flat" cmpd="sng">
            <a:solidFill>
              <a:schemeClr val="accent2">
                <a:lumMod val="60000"/>
                <a:lumOff val="40000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7EC01E30-55C9-2CC6-60EF-10EC1904A4B9}"/>
              </a:ext>
            </a:extLst>
          </p:cNvPr>
          <p:cNvSpPr/>
          <p:nvPr/>
        </p:nvSpPr>
        <p:spPr>
          <a:xfrm>
            <a:off x="5405694" y="1921095"/>
            <a:ext cx="1135592" cy="3672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noProof="0" dirty="0">
                <a:solidFill>
                  <a:schemeClr val="tx1"/>
                </a:solidFill>
              </a:rPr>
              <a:t>total</a:t>
            </a:r>
            <a:r>
              <a:rPr lang="en-GB" sz="1200" b="1" baseline="30000" noProof="0" dirty="0">
                <a:solidFill>
                  <a:schemeClr val="tx1"/>
                </a:solidFill>
              </a:rPr>
              <a:t>2</a:t>
            </a:r>
            <a:r>
              <a:rPr lang="en-GB" sz="1200" b="1" noProof="0" dirty="0">
                <a:solidFill>
                  <a:schemeClr val="tx1"/>
                </a:solidFill>
              </a:rPr>
              <a:t>: </a:t>
            </a:r>
          </a:p>
          <a:p>
            <a:pPr algn="ctr"/>
            <a:r>
              <a:rPr lang="en-GB" sz="1200" noProof="0" dirty="0">
                <a:solidFill>
                  <a:schemeClr val="tx1"/>
                </a:solidFill>
              </a:rPr>
              <a:t>NodeTotal</a:t>
            </a:r>
            <a:endParaRPr lang="en-CH" sz="1200" dirty="0"/>
          </a:p>
        </p:txBody>
      </p:sp>
      <p:cxnSp>
        <p:nvCxnSpPr>
          <p:cNvPr id="107" name="Google Shape;225;p7">
            <a:extLst>
              <a:ext uri="{FF2B5EF4-FFF2-40B4-BE49-F238E27FC236}">
                <a16:creationId xmlns:a16="http://schemas.microsoft.com/office/drawing/2014/main" id="{AAD5631B-6308-E1D8-5CC7-4513D161F501}"/>
              </a:ext>
            </a:extLst>
          </p:cNvPr>
          <p:cNvCxnSpPr>
            <a:cxnSpLocks/>
          </p:cNvCxnSpPr>
          <p:nvPr/>
        </p:nvCxnSpPr>
        <p:spPr>
          <a:xfrm flipV="1">
            <a:off x="5606093" y="2672961"/>
            <a:ext cx="0" cy="142574"/>
          </a:xfrm>
          <a:prstGeom prst="straightConnector1">
            <a:avLst/>
          </a:prstGeom>
          <a:noFill/>
          <a:ln w="38100" cap="flat" cmpd="sng">
            <a:solidFill>
              <a:schemeClr val="accent5">
                <a:lumMod val="60000"/>
                <a:lumOff val="40000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3D881EA7-153E-3264-B6AB-1796B882AFF9}"/>
              </a:ext>
            </a:extLst>
          </p:cNvPr>
          <p:cNvSpPr/>
          <p:nvPr/>
        </p:nvSpPr>
        <p:spPr>
          <a:xfrm>
            <a:off x="5418115" y="2554469"/>
            <a:ext cx="1147436" cy="3719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noProof="0" dirty="0">
                <a:solidFill>
                  <a:schemeClr val="tx1"/>
                </a:solidFill>
              </a:rPr>
              <a:t>model</a:t>
            </a:r>
            <a:r>
              <a:rPr lang="en-GB" sz="1200" b="1" baseline="30000" noProof="0" dirty="0">
                <a:solidFill>
                  <a:schemeClr val="tx1"/>
                </a:solidFill>
              </a:rPr>
              <a:t>2</a:t>
            </a:r>
            <a:r>
              <a:rPr lang="en-GB" sz="1200" b="0" noProof="0" dirty="0">
                <a:solidFill>
                  <a:schemeClr val="tx1"/>
                </a:solidFill>
              </a:rPr>
              <a:t>: </a:t>
            </a:r>
          </a:p>
          <a:p>
            <a:r>
              <a:rPr lang="en-GB" sz="1200" b="0" noProof="0" dirty="0">
                <a:solidFill>
                  <a:schemeClr val="tx1"/>
                </a:solidFill>
              </a:rPr>
              <a:t>LstmModel</a:t>
            </a:r>
            <a:endParaRPr lang="en-GB" sz="1200" b="0" baseline="30000" noProof="0" dirty="0">
              <a:solidFill>
                <a:schemeClr val="tx1"/>
              </a:solidFill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AAD7CC98-F3B2-BF3D-4DAB-E7AC9132327A}"/>
              </a:ext>
            </a:extLst>
          </p:cNvPr>
          <p:cNvSpPr/>
          <p:nvPr/>
        </p:nvSpPr>
        <p:spPr>
          <a:xfrm>
            <a:off x="5400931" y="3197015"/>
            <a:ext cx="1140355" cy="40141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noProof="0" dirty="0">
                <a:solidFill>
                  <a:schemeClr val="tx1"/>
                </a:solidFill>
              </a:rPr>
              <a:t>cModel</a:t>
            </a:r>
            <a:r>
              <a:rPr lang="en-GB" sz="1200" b="1" baseline="30000" noProof="0" dirty="0">
                <a:solidFill>
                  <a:schemeClr val="tx1"/>
                </a:solidFill>
              </a:rPr>
              <a:t>2</a:t>
            </a:r>
            <a:r>
              <a:rPr lang="en-GB" sz="1200" b="0" noProof="0" dirty="0">
                <a:solidFill>
                  <a:schemeClr val="tx1"/>
                </a:solidFill>
              </a:rPr>
              <a:t>: </a:t>
            </a:r>
          </a:p>
          <a:p>
            <a:r>
              <a:rPr lang="en-GB" sz="1200" b="0" noProof="0" dirty="0">
                <a:solidFill>
                  <a:schemeClr val="tx1"/>
                </a:solidFill>
              </a:rPr>
              <a:t>MarkovModel</a:t>
            </a:r>
            <a:endParaRPr lang="en-GB" sz="1200" b="0" baseline="30000" noProof="0" dirty="0">
              <a:solidFill>
                <a:schemeClr val="tx1"/>
              </a:solidFill>
            </a:endParaRPr>
          </a:p>
        </p:txBody>
      </p:sp>
      <p:cxnSp>
        <p:nvCxnSpPr>
          <p:cNvPr id="114" name="Google Shape;225;p7">
            <a:extLst>
              <a:ext uri="{FF2B5EF4-FFF2-40B4-BE49-F238E27FC236}">
                <a16:creationId xmlns:a16="http://schemas.microsoft.com/office/drawing/2014/main" id="{CCEF74CE-93B7-15ED-9202-14B64BFBCB42}"/>
              </a:ext>
            </a:extLst>
          </p:cNvPr>
          <p:cNvCxnSpPr>
            <a:cxnSpLocks/>
          </p:cNvCxnSpPr>
          <p:nvPr/>
        </p:nvCxnSpPr>
        <p:spPr>
          <a:xfrm flipV="1">
            <a:off x="5634944" y="3032690"/>
            <a:ext cx="0" cy="129777"/>
          </a:xfrm>
          <a:prstGeom prst="straightConnector1">
            <a:avLst/>
          </a:prstGeom>
          <a:noFill/>
          <a:ln w="38100" cap="flat" cmpd="sng">
            <a:solidFill>
              <a:schemeClr val="accent5">
                <a:lumMod val="60000"/>
                <a:lumOff val="40000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08" name="Google Shape;225;p7">
            <a:extLst>
              <a:ext uri="{FF2B5EF4-FFF2-40B4-BE49-F238E27FC236}">
                <a16:creationId xmlns:a16="http://schemas.microsoft.com/office/drawing/2014/main" id="{BCD6E490-B777-4AE8-B32A-E98238286845}"/>
              </a:ext>
            </a:extLst>
          </p:cNvPr>
          <p:cNvCxnSpPr>
            <a:cxnSpLocks/>
          </p:cNvCxnSpPr>
          <p:nvPr/>
        </p:nvCxnSpPr>
        <p:spPr>
          <a:xfrm flipH="1" flipV="1">
            <a:off x="110489" y="1717872"/>
            <a:ext cx="10308295" cy="12745"/>
          </a:xfrm>
          <a:prstGeom prst="straightConnector1">
            <a:avLst/>
          </a:prstGeom>
          <a:noFill/>
          <a:ln w="38100" cap="flat" cmpd="sng">
            <a:solidFill>
              <a:schemeClr val="accent2">
                <a:lumMod val="60000"/>
                <a:lumOff val="40000"/>
              </a:schemeClr>
            </a:solidFill>
            <a:prstDash val="solid"/>
            <a:miter lim="800000"/>
            <a:headEnd type="none" w="sm" len="sm"/>
            <a:tailEnd type="none" w="med" len="med"/>
          </a:ln>
        </p:spPr>
      </p:cxnSp>
      <p:cxnSp>
        <p:nvCxnSpPr>
          <p:cNvPr id="68" name="Google Shape;225;p7">
            <a:extLst>
              <a:ext uri="{FF2B5EF4-FFF2-40B4-BE49-F238E27FC236}">
                <a16:creationId xmlns:a16="http://schemas.microsoft.com/office/drawing/2014/main" id="{058FEFAD-0EE0-17FE-C647-9BB20F1D0149}"/>
              </a:ext>
            </a:extLst>
          </p:cNvPr>
          <p:cNvCxnSpPr>
            <a:cxnSpLocks/>
          </p:cNvCxnSpPr>
          <p:nvPr/>
        </p:nvCxnSpPr>
        <p:spPr>
          <a:xfrm flipH="1" flipV="1">
            <a:off x="201068" y="2369813"/>
            <a:ext cx="10181879" cy="7091"/>
          </a:xfrm>
          <a:prstGeom prst="straightConnector1">
            <a:avLst/>
          </a:prstGeom>
          <a:noFill/>
          <a:ln w="38100" cap="flat" cmpd="sng">
            <a:solidFill>
              <a:schemeClr val="accent1">
                <a:lumMod val="60000"/>
                <a:lumOff val="40000"/>
              </a:schemeClr>
            </a:solidFill>
            <a:prstDash val="solid"/>
            <a:miter lim="800000"/>
            <a:headEnd type="none" w="sm" len="sm"/>
            <a:tailEnd type="none" w="med" len="med"/>
          </a:ln>
        </p:spPr>
      </p:cxnSp>
      <p:cxnSp>
        <p:nvCxnSpPr>
          <p:cNvPr id="87" name="Google Shape;225;p7">
            <a:extLst>
              <a:ext uri="{FF2B5EF4-FFF2-40B4-BE49-F238E27FC236}">
                <a16:creationId xmlns:a16="http://schemas.microsoft.com/office/drawing/2014/main" id="{258F8D87-FBE8-ED7D-214A-B2F1D8F51F01}"/>
              </a:ext>
            </a:extLst>
          </p:cNvPr>
          <p:cNvCxnSpPr>
            <a:cxnSpLocks/>
          </p:cNvCxnSpPr>
          <p:nvPr/>
        </p:nvCxnSpPr>
        <p:spPr>
          <a:xfrm flipH="1">
            <a:off x="347945" y="3023324"/>
            <a:ext cx="10083972" cy="4867"/>
          </a:xfrm>
          <a:prstGeom prst="straightConnector1">
            <a:avLst/>
          </a:prstGeom>
          <a:noFill/>
          <a:ln w="38100" cap="flat" cmpd="sng">
            <a:solidFill>
              <a:schemeClr val="accent5">
                <a:lumMod val="60000"/>
                <a:lumOff val="40000"/>
              </a:schemeClr>
            </a:solidFill>
            <a:prstDash val="solid"/>
            <a:miter lim="800000"/>
            <a:headEnd type="none" w="sm" len="sm"/>
            <a:tailEnd type="none" w="med" len="med"/>
          </a:ln>
        </p:spPr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E65E7A8B-BC6F-B232-ADFF-78CD303B179A}"/>
              </a:ext>
            </a:extLst>
          </p:cNvPr>
          <p:cNvSpPr txBox="1"/>
          <p:nvPr/>
        </p:nvSpPr>
        <p:spPr>
          <a:xfrm>
            <a:off x="2352467" y="4928462"/>
            <a:ext cx="3545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/>
                </a:solidFill>
                <a:latin typeface="+mn-lt"/>
                <a:ea typeface="Calibri"/>
                <a:cs typeface="Calibri"/>
                <a:sym typeface="Calibri"/>
              </a:rPr>
              <a:t>Aggregation of </a:t>
            </a:r>
            <a:r>
              <a:rPr lang="en-GB" b="1" dirty="0">
                <a:solidFill>
                  <a:schemeClr val="tx1"/>
                </a:solidFill>
                <a:latin typeface="+mn-lt"/>
                <a:ea typeface="Calibri"/>
                <a:cs typeface="Calibri"/>
                <a:sym typeface="Calibri"/>
              </a:rPr>
              <a:t>TOTAL</a:t>
            </a:r>
            <a:r>
              <a:rPr lang="en-GB" dirty="0">
                <a:solidFill>
                  <a:schemeClr val="tx1"/>
                </a:solidFill>
                <a:latin typeface="+mn-lt"/>
                <a:ea typeface="Calibri"/>
                <a:cs typeface="Calibri"/>
                <a:sym typeface="Calibri"/>
              </a:rPr>
              <a:t> properties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3747F6C-3B05-B2AA-A3B3-53B750825C20}"/>
              </a:ext>
            </a:extLst>
          </p:cNvPr>
          <p:cNvSpPr txBox="1"/>
          <p:nvPr/>
        </p:nvSpPr>
        <p:spPr>
          <a:xfrm>
            <a:off x="2262005" y="6309815"/>
            <a:ext cx="3545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/>
                </a:solidFill>
                <a:latin typeface="+mn-lt"/>
                <a:ea typeface="Calibri"/>
                <a:cs typeface="Calibri"/>
                <a:sym typeface="Calibri"/>
              </a:rPr>
              <a:t>Aggregation of </a:t>
            </a:r>
            <a:r>
              <a:rPr lang="en-GB" b="1" dirty="0">
                <a:solidFill>
                  <a:schemeClr val="tx1"/>
                </a:solidFill>
                <a:latin typeface="+mn-lt"/>
                <a:ea typeface="Calibri"/>
                <a:cs typeface="Calibri"/>
                <a:sym typeface="Calibri"/>
              </a:rPr>
              <a:t>MODEL</a:t>
            </a:r>
            <a:r>
              <a:rPr lang="en-GB" dirty="0">
                <a:solidFill>
                  <a:schemeClr val="tx1"/>
                </a:solidFill>
                <a:latin typeface="+mn-lt"/>
                <a:ea typeface="Calibri"/>
                <a:cs typeface="Calibri"/>
                <a:sym typeface="Calibri"/>
              </a:rPr>
              <a:t> properties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8B7777BB-BF0E-1E3C-1285-7B2C53187F53}"/>
              </a:ext>
            </a:extLst>
          </p:cNvPr>
          <p:cNvSpPr txBox="1"/>
          <p:nvPr/>
        </p:nvSpPr>
        <p:spPr>
          <a:xfrm>
            <a:off x="2169566" y="7741054"/>
            <a:ext cx="4409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/>
                </a:solidFill>
                <a:latin typeface="+mn-lt"/>
                <a:ea typeface="Calibri"/>
                <a:cs typeface="Calibri"/>
                <a:sym typeface="Calibri"/>
              </a:rPr>
              <a:t>Aggregation of </a:t>
            </a:r>
            <a:r>
              <a:rPr lang="en-GB" b="1" dirty="0">
                <a:solidFill>
                  <a:schemeClr val="tx1"/>
                </a:solidFill>
                <a:latin typeface="+mn-lt"/>
                <a:ea typeface="Calibri"/>
                <a:cs typeface="Calibri"/>
                <a:sym typeface="Calibri"/>
              </a:rPr>
              <a:t>CLUSTER_MODEL</a:t>
            </a:r>
            <a:r>
              <a:rPr lang="en-GB" dirty="0">
                <a:solidFill>
                  <a:schemeClr val="tx1"/>
                </a:solidFill>
                <a:latin typeface="+mn-lt"/>
                <a:ea typeface="Calibri"/>
                <a:cs typeface="Calibri"/>
                <a:sym typeface="Calibri"/>
              </a:rPr>
              <a:t> properties</a:t>
            </a:r>
          </a:p>
        </p:txBody>
      </p:sp>
      <p:cxnSp>
        <p:nvCxnSpPr>
          <p:cNvPr id="121" name="Connector: Elbow 120">
            <a:extLst>
              <a:ext uri="{FF2B5EF4-FFF2-40B4-BE49-F238E27FC236}">
                <a16:creationId xmlns:a16="http://schemas.microsoft.com/office/drawing/2014/main" id="{B71CD040-3439-2BE1-C94E-F47550588C65}"/>
              </a:ext>
            </a:extLst>
          </p:cNvPr>
          <p:cNvCxnSpPr>
            <a:cxnSpLocks/>
            <a:stCxn id="62" idx="3"/>
          </p:cNvCxnSpPr>
          <p:nvPr/>
        </p:nvCxnSpPr>
        <p:spPr>
          <a:xfrm>
            <a:off x="6568257" y="5394733"/>
            <a:ext cx="3527399" cy="1324814"/>
          </a:xfrm>
          <a:prstGeom prst="bentConnector3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or: Elbow 122">
            <a:extLst>
              <a:ext uri="{FF2B5EF4-FFF2-40B4-BE49-F238E27FC236}">
                <a16:creationId xmlns:a16="http://schemas.microsoft.com/office/drawing/2014/main" id="{15763CFE-4FC1-53B9-4ABA-32C2321B48E1}"/>
              </a:ext>
            </a:extLst>
          </p:cNvPr>
          <p:cNvCxnSpPr>
            <a:cxnSpLocks/>
          </p:cNvCxnSpPr>
          <p:nvPr/>
        </p:nvCxnSpPr>
        <p:spPr>
          <a:xfrm>
            <a:off x="6578671" y="6959891"/>
            <a:ext cx="3599114" cy="441050"/>
          </a:xfrm>
          <a:prstGeom prst="bentConnector3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FF594833-85B8-4F6E-AA92-52326D4B5A1C}"/>
              </a:ext>
            </a:extLst>
          </p:cNvPr>
          <p:cNvCxnSpPr>
            <a:cxnSpLocks/>
            <a:stCxn id="65" idx="3"/>
          </p:cNvCxnSpPr>
          <p:nvPr/>
        </p:nvCxnSpPr>
        <p:spPr>
          <a:xfrm>
            <a:off x="6534430" y="8257110"/>
            <a:ext cx="3545873" cy="166915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Google Shape;98;p1">
            <a:extLst>
              <a:ext uri="{FF2B5EF4-FFF2-40B4-BE49-F238E27FC236}">
                <a16:creationId xmlns:a16="http://schemas.microsoft.com/office/drawing/2014/main" id="{A5AEB70A-AEFA-E36D-EB16-1E1DC868754D}"/>
              </a:ext>
            </a:extLst>
          </p:cNvPr>
          <p:cNvSpPr/>
          <p:nvPr/>
        </p:nvSpPr>
        <p:spPr>
          <a:xfrm>
            <a:off x="9939146" y="6595350"/>
            <a:ext cx="1759451" cy="2139149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tx1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sz="1600" dirty="0">
              <a:latin typeface="+mn-lt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A8F27920-A44B-0E33-3AB9-25A7A24FBBE9}"/>
              </a:ext>
            </a:extLst>
          </p:cNvPr>
          <p:cNvSpPr txBox="1"/>
          <p:nvPr/>
        </p:nvSpPr>
        <p:spPr>
          <a:xfrm>
            <a:off x="654439" y="3854755"/>
            <a:ext cx="486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1: Retrieving objects to be aggregated</a:t>
            </a:r>
            <a:endParaRPr lang="en-CH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1E7DC499-FB84-ED6F-CEDC-87C22298D578}"/>
              </a:ext>
            </a:extLst>
          </p:cNvPr>
          <p:cNvSpPr txBox="1"/>
          <p:nvPr/>
        </p:nvSpPr>
        <p:spPr>
          <a:xfrm>
            <a:off x="2710739" y="4345218"/>
            <a:ext cx="2828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2: aggregation processing</a:t>
            </a:r>
            <a:endParaRPr lang="en-CH" dirty="0"/>
          </a:p>
        </p:txBody>
      </p:sp>
      <p:sp>
        <p:nvSpPr>
          <p:cNvPr id="152" name="Google Shape;98;p1">
            <a:extLst>
              <a:ext uri="{FF2B5EF4-FFF2-40B4-BE49-F238E27FC236}">
                <a16:creationId xmlns:a16="http://schemas.microsoft.com/office/drawing/2014/main" id="{E2635E0B-3456-63B8-BDBB-B922FD27E346}"/>
              </a:ext>
            </a:extLst>
          </p:cNvPr>
          <p:cNvSpPr/>
          <p:nvPr/>
        </p:nvSpPr>
        <p:spPr>
          <a:xfrm>
            <a:off x="2056080" y="4790955"/>
            <a:ext cx="4569633" cy="4261605"/>
          </a:xfrm>
          <a:prstGeom prst="roundRect">
            <a:avLst>
              <a:gd name="adj" fmla="val 5759"/>
            </a:avLst>
          </a:prstGeom>
          <a:noFill/>
          <a:ln w="25400" cap="flat" cmpd="sng">
            <a:solidFill>
              <a:schemeClr val="tx1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sz="1600" dirty="0">
              <a:latin typeface="+mn-lt"/>
            </a:endParaRPr>
          </a:p>
        </p:txBody>
      </p:sp>
      <p:sp>
        <p:nvSpPr>
          <p:cNvPr id="153" name="Google Shape;98;p1">
            <a:extLst>
              <a:ext uri="{FF2B5EF4-FFF2-40B4-BE49-F238E27FC236}">
                <a16:creationId xmlns:a16="http://schemas.microsoft.com/office/drawing/2014/main" id="{6AC4CE80-E8FD-125E-6BFB-0AD3DEE0F547}"/>
              </a:ext>
            </a:extLst>
          </p:cNvPr>
          <p:cNvSpPr/>
          <p:nvPr/>
        </p:nvSpPr>
        <p:spPr>
          <a:xfrm>
            <a:off x="318965" y="1590723"/>
            <a:ext cx="11457804" cy="2280569"/>
          </a:xfrm>
          <a:prstGeom prst="roundRect">
            <a:avLst>
              <a:gd name="adj" fmla="val 5759"/>
            </a:avLst>
          </a:prstGeom>
          <a:noFill/>
          <a:ln w="25400" cap="flat" cmpd="sng">
            <a:solidFill>
              <a:schemeClr val="tx1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sz="1600" dirty="0">
              <a:latin typeface="+mn-lt"/>
            </a:endParaRP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7B64768B-595C-80CF-9D97-A4D8F77B0D64}"/>
              </a:ext>
            </a:extLst>
          </p:cNvPr>
          <p:cNvSpPr/>
          <p:nvPr/>
        </p:nvSpPr>
        <p:spPr>
          <a:xfrm>
            <a:off x="6671390" y="5227155"/>
            <a:ext cx="780986" cy="34541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noProof="0" dirty="0">
                <a:solidFill>
                  <a:schemeClr val="tx1"/>
                </a:solidFill>
              </a:rPr>
              <a:t>total</a:t>
            </a:r>
            <a:r>
              <a:rPr lang="en-GB" sz="1100" b="1" baseline="30000" dirty="0">
                <a:solidFill>
                  <a:schemeClr val="tx1"/>
                </a:solidFill>
              </a:rPr>
              <a:t>aggr</a:t>
            </a:r>
            <a:endParaRPr lang="en-GB" sz="1100" b="1" noProof="0" dirty="0">
              <a:solidFill>
                <a:schemeClr val="tx1"/>
              </a:solidFill>
            </a:endParaRP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B0DF2EE8-F622-1CFB-B740-8F22236460FE}"/>
              </a:ext>
            </a:extLst>
          </p:cNvPr>
          <p:cNvSpPr/>
          <p:nvPr/>
        </p:nvSpPr>
        <p:spPr>
          <a:xfrm>
            <a:off x="6657791" y="6751873"/>
            <a:ext cx="824460" cy="34541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noProof="0" dirty="0">
                <a:solidFill>
                  <a:schemeClr val="tx1"/>
                </a:solidFill>
              </a:rPr>
              <a:t>model</a:t>
            </a:r>
            <a:r>
              <a:rPr lang="en-GB" sz="1100" b="1" baseline="30000" dirty="0">
                <a:solidFill>
                  <a:schemeClr val="tx1"/>
                </a:solidFill>
              </a:rPr>
              <a:t>aggr</a:t>
            </a:r>
            <a:endParaRPr lang="en-GB" sz="1100" b="1" noProof="0" dirty="0">
              <a:solidFill>
                <a:schemeClr val="tx1"/>
              </a:solidFill>
            </a:endParaRP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05758DC1-0164-FF65-05CA-F59248E99A01}"/>
              </a:ext>
            </a:extLst>
          </p:cNvPr>
          <p:cNvSpPr/>
          <p:nvPr/>
        </p:nvSpPr>
        <p:spPr>
          <a:xfrm>
            <a:off x="6651343" y="8067184"/>
            <a:ext cx="905653" cy="356841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noProof="0" dirty="0">
                <a:solidFill>
                  <a:schemeClr val="tx1"/>
                </a:solidFill>
              </a:rPr>
              <a:t>cModel</a:t>
            </a:r>
            <a:r>
              <a:rPr lang="en-GB" sz="1200" b="1" baseline="30000" dirty="0">
                <a:solidFill>
                  <a:schemeClr val="tx1"/>
                </a:solidFill>
              </a:rPr>
              <a:t>aggr</a:t>
            </a:r>
            <a:endParaRPr lang="en-GB" sz="1200" b="1" noProof="0" dirty="0">
              <a:solidFill>
                <a:schemeClr val="tx1"/>
              </a:solidFill>
            </a:endParaRPr>
          </a:p>
        </p:txBody>
      </p:sp>
      <p:pic>
        <p:nvPicPr>
          <p:cNvPr id="166" name="Google Shape;221;p7" descr="Icon&#10;&#10;Description automatically generated">
            <a:extLst>
              <a:ext uri="{FF2B5EF4-FFF2-40B4-BE49-F238E27FC236}">
                <a16:creationId xmlns:a16="http://schemas.microsoft.com/office/drawing/2014/main" id="{F100E7A2-6DF8-985F-E156-3A6FA036A57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912952" y="5400985"/>
            <a:ext cx="363352" cy="3685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221;p7" descr="Icon&#10;&#10;Description automatically generated">
            <a:extLst>
              <a:ext uri="{FF2B5EF4-FFF2-40B4-BE49-F238E27FC236}">
                <a16:creationId xmlns:a16="http://schemas.microsoft.com/office/drawing/2014/main" id="{2E01CD16-2EB6-8BB9-1BB7-1BEC25714E15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912952" y="6800623"/>
            <a:ext cx="363352" cy="3685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221;p7" descr="Icon&#10;&#10;Description automatically generated">
            <a:extLst>
              <a:ext uri="{FF2B5EF4-FFF2-40B4-BE49-F238E27FC236}">
                <a16:creationId xmlns:a16="http://schemas.microsoft.com/office/drawing/2014/main" id="{F124DD94-1A79-167C-A790-AA4B0894F6F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912952" y="8302637"/>
            <a:ext cx="363352" cy="3685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0593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412</Words>
  <Application>Microsoft Office PowerPoint</Application>
  <PresentationFormat>Custom</PresentationFormat>
  <Paragraphs>166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2013 - 2022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Philippe GLASS</dc:creator>
  <cp:lastModifiedBy>Philippe Glass</cp:lastModifiedBy>
  <cp:revision>884</cp:revision>
  <dcterms:created xsi:type="dcterms:W3CDTF">2021-09-24T11:12:32Z</dcterms:created>
  <dcterms:modified xsi:type="dcterms:W3CDTF">2024-11-08T15:12:47Z</dcterms:modified>
</cp:coreProperties>
</file>