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9" r:id="rId2"/>
    <p:sldId id="294" r:id="rId3"/>
    <p:sldId id="306" r:id="rId4"/>
    <p:sldId id="305" r:id="rId5"/>
    <p:sldId id="339" r:id="rId6"/>
    <p:sldId id="340" r:id="rId7"/>
    <p:sldId id="327" r:id="rId8"/>
    <p:sldId id="328" r:id="rId9"/>
    <p:sldId id="303" r:id="rId10"/>
    <p:sldId id="299" r:id="rId11"/>
    <p:sldId id="298" r:id="rId12"/>
    <p:sldId id="300" r:id="rId13"/>
    <p:sldId id="329" r:id="rId14"/>
    <p:sldId id="337" r:id="rId15"/>
    <p:sldId id="334" r:id="rId16"/>
    <p:sldId id="330" r:id="rId17"/>
    <p:sldId id="341" r:id="rId18"/>
    <p:sldId id="33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5"/>
    <a:srgbClr val="FF2F2F"/>
    <a:srgbClr val="FFB9B9"/>
    <a:srgbClr val="FFCCCC"/>
    <a:srgbClr val="91C46E"/>
    <a:srgbClr val="57FFA3"/>
    <a:srgbClr val="A2CD85"/>
    <a:srgbClr val="8BC167"/>
    <a:srgbClr val="85DFFF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2" autoAdjust="0"/>
    <p:restoredTop sz="95097" autoAdjust="0"/>
  </p:normalViewPr>
  <p:slideViewPr>
    <p:cSldViewPr snapToGrid="0">
      <p:cViewPr varScale="1">
        <p:scale>
          <a:sx n="82" d="100"/>
          <a:sy n="82" d="100"/>
        </p:scale>
        <p:origin x="1037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m</a:t>
            </a:r>
            <a:r>
              <a:rPr lang="en-US" dirty="0"/>
              <a:t>odel comparison for cluster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Summary!$A$54</c:f>
              <c:strCache>
                <c:ptCount val="1"/>
                <c:pt idx="0">
                  <c:v>Markov Chains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Summary!$B$54:$G$54</c:f>
              <c:numCache>
                <c:formatCode>0.00%</c:formatCode>
                <c:ptCount val="6"/>
                <c:pt idx="0">
                  <c:v>0.75051241890639475</c:v>
                </c:pt>
                <c:pt idx="1">
                  <c:v>0.74748660328435601</c:v>
                </c:pt>
                <c:pt idx="2">
                  <c:v>0.74591084337349389</c:v>
                </c:pt>
                <c:pt idx="3">
                  <c:v>0.75419999999999998</c:v>
                </c:pt>
                <c:pt idx="4">
                  <c:v>0.75290000000000001</c:v>
                </c:pt>
                <c:pt idx="5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6-41A2-8F2C-F9A8697BE383}"/>
            </c:ext>
          </c:extLst>
        </c:ser>
        <c:ser>
          <c:idx val="2"/>
          <c:order val="1"/>
          <c:tx>
            <c:strRef>
              <c:f>Summary!$A$55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Summary!$B$55:$G$55</c:f>
              <c:numCache>
                <c:formatCode>0.00%</c:formatCode>
                <c:ptCount val="6"/>
                <c:pt idx="0">
                  <c:v>0.88387458786587414</c:v>
                </c:pt>
                <c:pt idx="1">
                  <c:v>0.8643530120481927</c:v>
                </c:pt>
                <c:pt idx="2">
                  <c:v>0.89029999999999998</c:v>
                </c:pt>
                <c:pt idx="3">
                  <c:v>0.90029999999999999</c:v>
                </c:pt>
                <c:pt idx="4">
                  <c:v>0.89080000000000004</c:v>
                </c:pt>
                <c:pt idx="5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26-41A2-8F2C-F9A8697BE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3909424"/>
        <c:axId val="145574016"/>
      </c:barChart>
      <c:catAx>
        <c:axId val="15839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574016"/>
        <c:crosses val="autoZero"/>
        <c:auto val="1"/>
        <c:lblAlgn val="ctr"/>
        <c:lblOffset val="100"/>
        <c:noMultiLvlLbl val="0"/>
      </c:catAx>
      <c:valAx>
        <c:axId val="14557401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8390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Markov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Summary!$B$23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Summary!$A$24:$A$28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Summary!$B$24:$B$28</c:f>
              <c:numCache>
                <c:formatCode>0.00%</c:formatCode>
                <c:ptCount val="5"/>
                <c:pt idx="0">
                  <c:v>0.74748660328435601</c:v>
                </c:pt>
                <c:pt idx="1">
                  <c:v>0.74591084337349389</c:v>
                </c:pt>
                <c:pt idx="2">
                  <c:v>0.75419999999999998</c:v>
                </c:pt>
                <c:pt idx="3">
                  <c:v>0.75290000000000001</c:v>
                </c:pt>
                <c:pt idx="4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Summary!$C$23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7.0017504376094025E-2"/>
                  <c:y val="-8.187134502923981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4B2-426D-903A-2516054562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Summary!$C$24:$C$28</c:f>
              <c:numCache>
                <c:formatCode>0.00%</c:formatCode>
                <c:ptCount val="5"/>
                <c:pt idx="0">
                  <c:v>0.75051241890639475</c:v>
                </c:pt>
                <c:pt idx="1">
                  <c:v>0.75051241890639475</c:v>
                </c:pt>
                <c:pt idx="2">
                  <c:v>0.75051241890639475</c:v>
                </c:pt>
                <c:pt idx="3">
                  <c:v>0.75051241890639475</c:v>
                </c:pt>
                <c:pt idx="4">
                  <c:v>0.75051241890639475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LSTM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Summary!$B$38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Summary!$A$39:$A$43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Summary!$B$39:$B$43</c:f>
              <c:numCache>
                <c:formatCode>0.00%</c:formatCode>
                <c:ptCount val="5"/>
                <c:pt idx="0">
                  <c:v>0.8643530120481927</c:v>
                </c:pt>
                <c:pt idx="1">
                  <c:v>0.89029999999999998</c:v>
                </c:pt>
                <c:pt idx="2">
                  <c:v>0.90029999999999999</c:v>
                </c:pt>
                <c:pt idx="3">
                  <c:v>0.89080000000000004</c:v>
                </c:pt>
                <c:pt idx="4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Summary!$C$38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21888680425314E-2"/>
                  <c:y val="-9.884248203180491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52D-491B-8A6F-E97D6717C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Summary!$C$39:$C$43</c:f>
              <c:numCache>
                <c:formatCode>0.00%</c:formatCode>
                <c:ptCount val="5"/>
                <c:pt idx="0">
                  <c:v>0.88387458786587414</c:v>
                </c:pt>
                <c:pt idx="1">
                  <c:v>0.88387458786587414</c:v>
                </c:pt>
                <c:pt idx="2">
                  <c:v>0.88387458786587414</c:v>
                </c:pt>
                <c:pt idx="3">
                  <c:v>0.88387458786587414</c:v>
                </c:pt>
                <c:pt idx="4">
                  <c:v>0.88387458786587414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Ensemble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Summary!$B$72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Summary!$A$73:$A$75</c:f>
              <c:strCache>
                <c:ptCount val="3"/>
                <c:pt idx="0">
                  <c:v>CLUSTER local learning</c:v>
                </c:pt>
                <c:pt idx="1">
                  <c:v>CLUSTER dist_power_last</c:v>
                </c:pt>
                <c:pt idx="2">
                  <c:v>CLUSTER dist_power_hist</c:v>
                </c:pt>
              </c:strCache>
            </c:strRef>
          </c:cat>
          <c:val>
            <c:numRef>
              <c:f>Summary!$B$73:$B$75</c:f>
              <c:numCache>
                <c:formatCode>0.00%</c:formatCode>
                <c:ptCount val="3"/>
                <c:pt idx="0">
                  <c:v>0.81129444888178914</c:v>
                </c:pt>
                <c:pt idx="1">
                  <c:v>0.89234976809840694</c:v>
                </c:pt>
                <c:pt idx="2">
                  <c:v>0.84178521793082051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994782617454095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AVERAGE</a:t>
                    </a:r>
                  </a:p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75-4350-A0B2-E2674F671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Summary!$C$73:$C$75</c:f>
              <c:numCache>
                <c:formatCode>0.00%</c:formatCode>
                <c:ptCount val="3"/>
                <c:pt idx="0">
                  <c:v>0.85432301222142337</c:v>
                </c:pt>
                <c:pt idx="1">
                  <c:v>0.85432301222142337</c:v>
                </c:pt>
                <c:pt idx="2">
                  <c:v>0.85432301222142337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27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7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20/12/2024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entagon 163">
            <a:extLst>
              <a:ext uri="{FF2B5EF4-FFF2-40B4-BE49-F238E27FC236}">
                <a16:creationId xmlns:a16="http://schemas.microsoft.com/office/drawing/2014/main" id="{5FAF2EE9-CE2D-DE04-6519-D27537888AFE}"/>
              </a:ext>
            </a:extLst>
          </p:cNvPr>
          <p:cNvSpPr/>
          <p:nvPr/>
        </p:nvSpPr>
        <p:spPr>
          <a:xfrm>
            <a:off x="828690" y="4027877"/>
            <a:ext cx="2520000" cy="2520000"/>
          </a:xfrm>
          <a:prstGeom prst="pentagon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 panose="020B0604020202020204" pitchFamily="34" charset="0"/>
            </a:endParaRPr>
          </a:p>
        </p:txBody>
      </p:sp>
      <p:cxnSp>
        <p:nvCxnSpPr>
          <p:cNvPr id="182" name="Google Shape;229;p7">
            <a:extLst>
              <a:ext uri="{FF2B5EF4-FFF2-40B4-BE49-F238E27FC236}">
                <a16:creationId xmlns:a16="http://schemas.microsoft.com/office/drawing/2014/main" id="{89384D1B-3C07-BDAD-3054-DD4DC2A49356}"/>
              </a:ext>
            </a:extLst>
          </p:cNvPr>
          <p:cNvCxnSpPr>
            <a:cxnSpLocks/>
          </p:cNvCxnSpPr>
          <p:nvPr/>
        </p:nvCxnSpPr>
        <p:spPr>
          <a:xfrm flipH="1">
            <a:off x="2861626" y="5074988"/>
            <a:ext cx="374830" cy="12960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96B014-A7F4-A1FE-587A-31B87658CC21}"/>
              </a:ext>
            </a:extLst>
          </p:cNvPr>
          <p:cNvSpPr/>
          <p:nvPr/>
        </p:nvSpPr>
        <p:spPr>
          <a:xfrm>
            <a:off x="6899467" y="116901"/>
            <a:ext cx="1079999" cy="2389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856BCDB-F570-F7FC-A151-74F32CA15A1A}"/>
              </a:ext>
            </a:extLst>
          </p:cNvPr>
          <p:cNvSpPr/>
          <p:nvPr/>
        </p:nvSpPr>
        <p:spPr>
          <a:xfrm>
            <a:off x="5771751" y="116904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1814959" y="64954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1824883" y="1130360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835072" y="2092953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30520" y="161279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>
            <a:off x="220350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26;p7">
            <a:extLst>
              <a:ext uri="{FF2B5EF4-FFF2-40B4-BE49-F238E27FC236}">
                <a16:creationId xmlns:a16="http://schemas.microsoft.com/office/drawing/2014/main" id="{159D967F-FEFC-C183-BD72-783F041F7A2B}"/>
              </a:ext>
            </a:extLst>
          </p:cNvPr>
          <p:cNvSpPr/>
          <p:nvPr/>
        </p:nvSpPr>
        <p:spPr>
          <a:xfrm>
            <a:off x="1835072" y="17104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2" name="Google Shape;229;p7">
            <a:extLst>
              <a:ext uri="{FF2B5EF4-FFF2-40B4-BE49-F238E27FC236}">
                <a16:creationId xmlns:a16="http://schemas.microsoft.com/office/drawing/2014/main" id="{1BA98DB1-3D09-0B58-2DF4-BB0DDA455D4A}"/>
              </a:ext>
            </a:extLst>
          </p:cNvPr>
          <p:cNvCxnSpPr>
            <a:cxnSpLocks/>
          </p:cNvCxnSpPr>
          <p:nvPr/>
        </p:nvCxnSpPr>
        <p:spPr>
          <a:xfrm>
            <a:off x="2818687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29;p7">
            <a:extLst>
              <a:ext uri="{FF2B5EF4-FFF2-40B4-BE49-F238E27FC236}">
                <a16:creationId xmlns:a16="http://schemas.microsoft.com/office/drawing/2014/main" id="{9BF754B3-1FC7-D196-285C-F97787443974}"/>
              </a:ext>
            </a:extLst>
          </p:cNvPr>
          <p:cNvCxnSpPr>
            <a:cxnSpLocks/>
          </p:cNvCxnSpPr>
          <p:nvPr/>
        </p:nvCxnSpPr>
        <p:spPr>
          <a:xfrm>
            <a:off x="3453319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29;p7">
            <a:extLst>
              <a:ext uri="{FF2B5EF4-FFF2-40B4-BE49-F238E27FC236}">
                <a16:creationId xmlns:a16="http://schemas.microsoft.com/office/drawing/2014/main" id="{6AC3B758-EA1E-A715-BBED-F7153C049F45}"/>
              </a:ext>
            </a:extLst>
          </p:cNvPr>
          <p:cNvCxnSpPr>
            <a:cxnSpLocks/>
          </p:cNvCxnSpPr>
          <p:nvPr/>
        </p:nvCxnSpPr>
        <p:spPr>
          <a:xfrm>
            <a:off x="4054130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29;p7">
            <a:extLst>
              <a:ext uri="{FF2B5EF4-FFF2-40B4-BE49-F238E27FC236}">
                <a16:creationId xmlns:a16="http://schemas.microsoft.com/office/drawing/2014/main" id="{043248A7-8493-47FC-ECF4-71B98DC40659}"/>
              </a:ext>
            </a:extLst>
          </p:cNvPr>
          <p:cNvCxnSpPr>
            <a:cxnSpLocks/>
          </p:cNvCxnSpPr>
          <p:nvPr/>
        </p:nvCxnSpPr>
        <p:spPr>
          <a:xfrm>
            <a:off x="220350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229;p7">
            <a:extLst>
              <a:ext uri="{FF2B5EF4-FFF2-40B4-BE49-F238E27FC236}">
                <a16:creationId xmlns:a16="http://schemas.microsoft.com/office/drawing/2014/main" id="{7FD1DAF1-34E4-DCC6-F786-2ED167BFB8B7}"/>
              </a:ext>
            </a:extLst>
          </p:cNvPr>
          <p:cNvCxnSpPr>
            <a:cxnSpLocks/>
          </p:cNvCxnSpPr>
          <p:nvPr/>
        </p:nvCxnSpPr>
        <p:spPr>
          <a:xfrm>
            <a:off x="2818687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229;p7">
            <a:extLst>
              <a:ext uri="{FF2B5EF4-FFF2-40B4-BE49-F238E27FC236}">
                <a16:creationId xmlns:a16="http://schemas.microsoft.com/office/drawing/2014/main" id="{75EB5E8C-25DA-86AA-6D12-A1CB42520DB0}"/>
              </a:ext>
            </a:extLst>
          </p:cNvPr>
          <p:cNvCxnSpPr>
            <a:cxnSpLocks/>
          </p:cNvCxnSpPr>
          <p:nvPr/>
        </p:nvCxnSpPr>
        <p:spPr>
          <a:xfrm>
            <a:off x="3453319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229;p7">
            <a:extLst>
              <a:ext uri="{FF2B5EF4-FFF2-40B4-BE49-F238E27FC236}">
                <a16:creationId xmlns:a16="http://schemas.microsoft.com/office/drawing/2014/main" id="{834E365C-17B9-0C59-44E1-7C91A79BDD75}"/>
              </a:ext>
            </a:extLst>
          </p:cNvPr>
          <p:cNvCxnSpPr>
            <a:cxnSpLocks/>
          </p:cNvCxnSpPr>
          <p:nvPr/>
        </p:nvCxnSpPr>
        <p:spPr>
          <a:xfrm>
            <a:off x="4054130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29;p7">
            <a:extLst>
              <a:ext uri="{FF2B5EF4-FFF2-40B4-BE49-F238E27FC236}">
                <a16:creationId xmlns:a16="http://schemas.microsoft.com/office/drawing/2014/main" id="{FEF9C4FD-00E4-86E8-AE18-18143D063D74}"/>
              </a:ext>
            </a:extLst>
          </p:cNvPr>
          <p:cNvCxnSpPr>
            <a:cxnSpLocks/>
          </p:cNvCxnSpPr>
          <p:nvPr/>
        </p:nvCxnSpPr>
        <p:spPr>
          <a:xfrm>
            <a:off x="220350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" name="Google Shape;229;p7">
            <a:extLst>
              <a:ext uri="{FF2B5EF4-FFF2-40B4-BE49-F238E27FC236}">
                <a16:creationId xmlns:a16="http://schemas.microsoft.com/office/drawing/2014/main" id="{04F7B8E1-CC07-B99B-E15E-22A4692DCCD0}"/>
              </a:ext>
            </a:extLst>
          </p:cNvPr>
          <p:cNvCxnSpPr>
            <a:cxnSpLocks/>
          </p:cNvCxnSpPr>
          <p:nvPr/>
        </p:nvCxnSpPr>
        <p:spPr>
          <a:xfrm>
            <a:off x="2818687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229;p7">
            <a:extLst>
              <a:ext uri="{FF2B5EF4-FFF2-40B4-BE49-F238E27FC236}">
                <a16:creationId xmlns:a16="http://schemas.microsoft.com/office/drawing/2014/main" id="{336F7B0C-668F-218B-FA53-76D3A6C2B0A7}"/>
              </a:ext>
            </a:extLst>
          </p:cNvPr>
          <p:cNvCxnSpPr>
            <a:cxnSpLocks/>
          </p:cNvCxnSpPr>
          <p:nvPr/>
        </p:nvCxnSpPr>
        <p:spPr>
          <a:xfrm>
            <a:off x="3453319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" name="Google Shape;229;p7">
            <a:extLst>
              <a:ext uri="{FF2B5EF4-FFF2-40B4-BE49-F238E27FC236}">
                <a16:creationId xmlns:a16="http://schemas.microsoft.com/office/drawing/2014/main" id="{E1A41C95-630E-C849-4E53-413F52EF7C47}"/>
              </a:ext>
            </a:extLst>
          </p:cNvPr>
          <p:cNvCxnSpPr>
            <a:cxnSpLocks/>
          </p:cNvCxnSpPr>
          <p:nvPr/>
        </p:nvCxnSpPr>
        <p:spPr>
          <a:xfrm>
            <a:off x="4054130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229;p7">
            <a:extLst>
              <a:ext uri="{FF2B5EF4-FFF2-40B4-BE49-F238E27FC236}">
                <a16:creationId xmlns:a16="http://schemas.microsoft.com/office/drawing/2014/main" id="{E640E917-696F-6770-3169-9F0D1A6CA039}"/>
              </a:ext>
            </a:extLst>
          </p:cNvPr>
          <p:cNvCxnSpPr>
            <a:cxnSpLocks/>
          </p:cNvCxnSpPr>
          <p:nvPr/>
        </p:nvCxnSpPr>
        <p:spPr>
          <a:xfrm>
            <a:off x="220350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" name="Google Shape;229;p7">
            <a:extLst>
              <a:ext uri="{FF2B5EF4-FFF2-40B4-BE49-F238E27FC236}">
                <a16:creationId xmlns:a16="http://schemas.microsoft.com/office/drawing/2014/main" id="{EBD26A17-8ABB-0691-BE3B-69B6BF66F45E}"/>
              </a:ext>
            </a:extLst>
          </p:cNvPr>
          <p:cNvCxnSpPr>
            <a:cxnSpLocks/>
          </p:cNvCxnSpPr>
          <p:nvPr/>
        </p:nvCxnSpPr>
        <p:spPr>
          <a:xfrm>
            <a:off x="2818687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229;p7">
            <a:extLst>
              <a:ext uri="{FF2B5EF4-FFF2-40B4-BE49-F238E27FC236}">
                <a16:creationId xmlns:a16="http://schemas.microsoft.com/office/drawing/2014/main" id="{7286EF94-E7E2-B498-47E1-9084204C7323}"/>
              </a:ext>
            </a:extLst>
          </p:cNvPr>
          <p:cNvCxnSpPr>
            <a:cxnSpLocks/>
          </p:cNvCxnSpPr>
          <p:nvPr/>
        </p:nvCxnSpPr>
        <p:spPr>
          <a:xfrm>
            <a:off x="3453319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5" name="Google Shape;229;p7">
            <a:extLst>
              <a:ext uri="{FF2B5EF4-FFF2-40B4-BE49-F238E27FC236}">
                <a16:creationId xmlns:a16="http://schemas.microsoft.com/office/drawing/2014/main" id="{7666938B-2AF0-E717-DCFE-02BFBAFD39E1}"/>
              </a:ext>
            </a:extLst>
          </p:cNvPr>
          <p:cNvCxnSpPr>
            <a:cxnSpLocks/>
          </p:cNvCxnSpPr>
          <p:nvPr/>
        </p:nvCxnSpPr>
        <p:spPr>
          <a:xfrm>
            <a:off x="4054130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229;p7">
            <a:extLst>
              <a:ext uri="{FF2B5EF4-FFF2-40B4-BE49-F238E27FC236}">
                <a16:creationId xmlns:a16="http://schemas.microsoft.com/office/drawing/2014/main" id="{A9B182F3-DCEF-2D7A-10F0-28BFD560A4DA}"/>
              </a:ext>
            </a:extLst>
          </p:cNvPr>
          <p:cNvCxnSpPr>
            <a:cxnSpLocks/>
          </p:cNvCxnSpPr>
          <p:nvPr/>
        </p:nvCxnSpPr>
        <p:spPr>
          <a:xfrm>
            <a:off x="220350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29;p7">
            <a:extLst>
              <a:ext uri="{FF2B5EF4-FFF2-40B4-BE49-F238E27FC236}">
                <a16:creationId xmlns:a16="http://schemas.microsoft.com/office/drawing/2014/main" id="{9BF4A37C-09E8-9201-A65A-4657309C176C}"/>
              </a:ext>
            </a:extLst>
          </p:cNvPr>
          <p:cNvCxnSpPr>
            <a:cxnSpLocks/>
          </p:cNvCxnSpPr>
          <p:nvPr/>
        </p:nvCxnSpPr>
        <p:spPr>
          <a:xfrm>
            <a:off x="2818687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9;p7">
            <a:extLst>
              <a:ext uri="{FF2B5EF4-FFF2-40B4-BE49-F238E27FC236}">
                <a16:creationId xmlns:a16="http://schemas.microsoft.com/office/drawing/2014/main" id="{820C2EEE-E6FF-4A55-8A0B-3A2E873DF6FF}"/>
              </a:ext>
            </a:extLst>
          </p:cNvPr>
          <p:cNvCxnSpPr>
            <a:cxnSpLocks/>
          </p:cNvCxnSpPr>
          <p:nvPr/>
        </p:nvCxnSpPr>
        <p:spPr>
          <a:xfrm>
            <a:off x="3453319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229;p7">
            <a:extLst>
              <a:ext uri="{FF2B5EF4-FFF2-40B4-BE49-F238E27FC236}">
                <a16:creationId xmlns:a16="http://schemas.microsoft.com/office/drawing/2014/main" id="{CFEE8E2E-27EC-45C5-0DB4-01AC66C38223}"/>
              </a:ext>
            </a:extLst>
          </p:cNvPr>
          <p:cNvCxnSpPr>
            <a:cxnSpLocks/>
          </p:cNvCxnSpPr>
          <p:nvPr/>
        </p:nvCxnSpPr>
        <p:spPr>
          <a:xfrm>
            <a:off x="4054130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229;p7">
            <a:extLst>
              <a:ext uri="{FF2B5EF4-FFF2-40B4-BE49-F238E27FC236}">
                <a16:creationId xmlns:a16="http://schemas.microsoft.com/office/drawing/2014/main" id="{DF26C305-6E04-829F-BB17-459422FFB895}"/>
              </a:ext>
            </a:extLst>
          </p:cNvPr>
          <p:cNvCxnSpPr>
            <a:cxnSpLocks/>
          </p:cNvCxnSpPr>
          <p:nvPr/>
        </p:nvCxnSpPr>
        <p:spPr>
          <a:xfrm>
            <a:off x="8048020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" name="Google Shape;229;p7">
            <a:extLst>
              <a:ext uri="{FF2B5EF4-FFF2-40B4-BE49-F238E27FC236}">
                <a16:creationId xmlns:a16="http://schemas.microsoft.com/office/drawing/2014/main" id="{AC5C71B8-6674-EAA8-5AF5-D9A8CAF06935}"/>
              </a:ext>
            </a:extLst>
          </p:cNvPr>
          <p:cNvCxnSpPr>
            <a:cxnSpLocks/>
          </p:cNvCxnSpPr>
          <p:nvPr/>
        </p:nvCxnSpPr>
        <p:spPr>
          <a:xfrm>
            <a:off x="8663202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05B6CC20-C1DA-2EAA-0A11-841806A14D4A}"/>
              </a:ext>
            </a:extLst>
          </p:cNvPr>
          <p:cNvCxnSpPr>
            <a:cxnSpLocks/>
          </p:cNvCxnSpPr>
          <p:nvPr/>
        </p:nvCxnSpPr>
        <p:spPr>
          <a:xfrm>
            <a:off x="9297833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29;p7">
            <a:extLst>
              <a:ext uri="{FF2B5EF4-FFF2-40B4-BE49-F238E27FC236}">
                <a16:creationId xmlns:a16="http://schemas.microsoft.com/office/drawing/2014/main" id="{053F64C3-DCAB-5DD4-478A-63433080D6CB}"/>
              </a:ext>
            </a:extLst>
          </p:cNvPr>
          <p:cNvCxnSpPr>
            <a:cxnSpLocks/>
          </p:cNvCxnSpPr>
          <p:nvPr/>
        </p:nvCxnSpPr>
        <p:spPr>
          <a:xfrm>
            <a:off x="9898644" y="227057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55F3A68F-E143-444B-8729-C94962F9B02B}"/>
              </a:ext>
            </a:extLst>
          </p:cNvPr>
          <p:cNvCxnSpPr>
            <a:cxnSpLocks/>
          </p:cNvCxnSpPr>
          <p:nvPr/>
        </p:nvCxnSpPr>
        <p:spPr>
          <a:xfrm>
            <a:off x="8048020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952FFF2D-FC77-726A-12A0-2D210A92E5A1}"/>
              </a:ext>
            </a:extLst>
          </p:cNvPr>
          <p:cNvCxnSpPr>
            <a:cxnSpLocks/>
          </p:cNvCxnSpPr>
          <p:nvPr/>
        </p:nvCxnSpPr>
        <p:spPr>
          <a:xfrm>
            <a:off x="8663202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29336A3A-BE19-53B9-C66F-49FA9E49C119}"/>
              </a:ext>
            </a:extLst>
          </p:cNvPr>
          <p:cNvCxnSpPr>
            <a:cxnSpLocks/>
          </p:cNvCxnSpPr>
          <p:nvPr/>
        </p:nvCxnSpPr>
        <p:spPr>
          <a:xfrm>
            <a:off x="9297833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DF56BDC-D81D-D593-DAE1-A8B0AE518D2E}"/>
              </a:ext>
            </a:extLst>
          </p:cNvPr>
          <p:cNvCxnSpPr>
            <a:cxnSpLocks/>
          </p:cNvCxnSpPr>
          <p:nvPr/>
        </p:nvCxnSpPr>
        <p:spPr>
          <a:xfrm>
            <a:off x="9898644" y="1789190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229;p7">
            <a:extLst>
              <a:ext uri="{FF2B5EF4-FFF2-40B4-BE49-F238E27FC236}">
                <a16:creationId xmlns:a16="http://schemas.microsoft.com/office/drawing/2014/main" id="{B71BC38F-9E19-C58E-6651-A9DE025C77B0}"/>
              </a:ext>
            </a:extLst>
          </p:cNvPr>
          <p:cNvCxnSpPr>
            <a:cxnSpLocks/>
          </p:cNvCxnSpPr>
          <p:nvPr/>
        </p:nvCxnSpPr>
        <p:spPr>
          <a:xfrm>
            <a:off x="8048020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" name="Google Shape;229;p7">
            <a:extLst>
              <a:ext uri="{FF2B5EF4-FFF2-40B4-BE49-F238E27FC236}">
                <a16:creationId xmlns:a16="http://schemas.microsoft.com/office/drawing/2014/main" id="{2247BDB4-9D60-656D-2582-E437CF142B60}"/>
              </a:ext>
            </a:extLst>
          </p:cNvPr>
          <p:cNvCxnSpPr>
            <a:cxnSpLocks/>
          </p:cNvCxnSpPr>
          <p:nvPr/>
        </p:nvCxnSpPr>
        <p:spPr>
          <a:xfrm>
            <a:off x="8663202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2" name="Google Shape;229;p7">
            <a:extLst>
              <a:ext uri="{FF2B5EF4-FFF2-40B4-BE49-F238E27FC236}">
                <a16:creationId xmlns:a16="http://schemas.microsoft.com/office/drawing/2014/main" id="{B46E7421-6ADE-2A98-4795-EF949D79CA74}"/>
              </a:ext>
            </a:extLst>
          </p:cNvPr>
          <p:cNvCxnSpPr>
            <a:cxnSpLocks/>
          </p:cNvCxnSpPr>
          <p:nvPr/>
        </p:nvCxnSpPr>
        <p:spPr>
          <a:xfrm>
            <a:off x="9297833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8" name="Google Shape;229;p7">
            <a:extLst>
              <a:ext uri="{FF2B5EF4-FFF2-40B4-BE49-F238E27FC236}">
                <a16:creationId xmlns:a16="http://schemas.microsoft.com/office/drawing/2014/main" id="{15A7E59E-AF40-9DF2-1DCD-1D7150EC7BC5}"/>
              </a:ext>
            </a:extLst>
          </p:cNvPr>
          <p:cNvCxnSpPr>
            <a:cxnSpLocks/>
          </p:cNvCxnSpPr>
          <p:nvPr/>
        </p:nvCxnSpPr>
        <p:spPr>
          <a:xfrm>
            <a:off x="9898644" y="131036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" name="Google Shape;229;p7">
            <a:extLst>
              <a:ext uri="{FF2B5EF4-FFF2-40B4-BE49-F238E27FC236}">
                <a16:creationId xmlns:a16="http://schemas.microsoft.com/office/drawing/2014/main" id="{3ACDF81F-A819-9046-2B6B-BA13CF8C1A44}"/>
              </a:ext>
            </a:extLst>
          </p:cNvPr>
          <p:cNvCxnSpPr>
            <a:cxnSpLocks/>
          </p:cNvCxnSpPr>
          <p:nvPr/>
        </p:nvCxnSpPr>
        <p:spPr>
          <a:xfrm>
            <a:off x="8048020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229;p7">
            <a:extLst>
              <a:ext uri="{FF2B5EF4-FFF2-40B4-BE49-F238E27FC236}">
                <a16:creationId xmlns:a16="http://schemas.microsoft.com/office/drawing/2014/main" id="{10879A14-366D-2620-AD44-BDADD1AA9544}"/>
              </a:ext>
            </a:extLst>
          </p:cNvPr>
          <p:cNvCxnSpPr>
            <a:cxnSpLocks/>
          </p:cNvCxnSpPr>
          <p:nvPr/>
        </p:nvCxnSpPr>
        <p:spPr>
          <a:xfrm>
            <a:off x="8663202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29;p7">
            <a:extLst>
              <a:ext uri="{FF2B5EF4-FFF2-40B4-BE49-F238E27FC236}">
                <a16:creationId xmlns:a16="http://schemas.microsoft.com/office/drawing/2014/main" id="{89AB2F9C-BDB9-C04A-344F-1E86A71A446A}"/>
              </a:ext>
            </a:extLst>
          </p:cNvPr>
          <p:cNvCxnSpPr>
            <a:cxnSpLocks/>
          </p:cNvCxnSpPr>
          <p:nvPr/>
        </p:nvCxnSpPr>
        <p:spPr>
          <a:xfrm>
            <a:off x="9297833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2" name="Google Shape;229;p7">
            <a:extLst>
              <a:ext uri="{FF2B5EF4-FFF2-40B4-BE49-F238E27FC236}">
                <a16:creationId xmlns:a16="http://schemas.microsoft.com/office/drawing/2014/main" id="{5416DACE-0BBE-1C5D-227F-1B83C485189D}"/>
              </a:ext>
            </a:extLst>
          </p:cNvPr>
          <p:cNvCxnSpPr>
            <a:cxnSpLocks/>
          </p:cNvCxnSpPr>
          <p:nvPr/>
        </p:nvCxnSpPr>
        <p:spPr>
          <a:xfrm>
            <a:off x="9898644" y="829540"/>
            <a:ext cx="553095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3" name="Google Shape;229;p7">
            <a:extLst>
              <a:ext uri="{FF2B5EF4-FFF2-40B4-BE49-F238E27FC236}">
                <a16:creationId xmlns:a16="http://schemas.microsoft.com/office/drawing/2014/main" id="{39B582E0-5E3C-0698-D856-9C162437D7B8}"/>
              </a:ext>
            </a:extLst>
          </p:cNvPr>
          <p:cNvCxnSpPr>
            <a:cxnSpLocks/>
          </p:cNvCxnSpPr>
          <p:nvPr/>
        </p:nvCxnSpPr>
        <p:spPr>
          <a:xfrm>
            <a:off x="8048020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4" name="Google Shape;229;p7">
            <a:extLst>
              <a:ext uri="{FF2B5EF4-FFF2-40B4-BE49-F238E27FC236}">
                <a16:creationId xmlns:a16="http://schemas.microsoft.com/office/drawing/2014/main" id="{A05B3EA3-5625-4CF2-2E14-1798129953B1}"/>
              </a:ext>
            </a:extLst>
          </p:cNvPr>
          <p:cNvCxnSpPr>
            <a:cxnSpLocks/>
          </p:cNvCxnSpPr>
          <p:nvPr/>
        </p:nvCxnSpPr>
        <p:spPr>
          <a:xfrm>
            <a:off x="8663202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5" name="Google Shape;229;p7">
            <a:extLst>
              <a:ext uri="{FF2B5EF4-FFF2-40B4-BE49-F238E27FC236}">
                <a16:creationId xmlns:a16="http://schemas.microsoft.com/office/drawing/2014/main" id="{F9F376F6-1D1D-2CF9-20AA-B78BC3B2B550}"/>
              </a:ext>
            </a:extLst>
          </p:cNvPr>
          <p:cNvCxnSpPr>
            <a:cxnSpLocks/>
          </p:cNvCxnSpPr>
          <p:nvPr/>
        </p:nvCxnSpPr>
        <p:spPr>
          <a:xfrm>
            <a:off x="9297833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274C9712-236B-6742-0F19-9861CC0C41F4}"/>
              </a:ext>
            </a:extLst>
          </p:cNvPr>
          <p:cNvCxnSpPr>
            <a:cxnSpLocks/>
          </p:cNvCxnSpPr>
          <p:nvPr/>
        </p:nvCxnSpPr>
        <p:spPr>
          <a:xfrm>
            <a:off x="9898644" y="351048"/>
            <a:ext cx="553095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D181A66-77F3-0AA4-31F6-7B91725DC8C1}"/>
              </a:ext>
            </a:extLst>
          </p:cNvPr>
          <p:cNvSpPr/>
          <p:nvPr/>
        </p:nvSpPr>
        <p:spPr>
          <a:xfrm>
            <a:off x="4640198" y="117711"/>
            <a:ext cx="1079999" cy="2389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cxnSp>
        <p:nvCxnSpPr>
          <p:cNvPr id="93" name="Google Shape;229;p7">
            <a:extLst>
              <a:ext uri="{FF2B5EF4-FFF2-40B4-BE49-F238E27FC236}">
                <a16:creationId xmlns:a16="http://schemas.microsoft.com/office/drawing/2014/main" id="{AC2BAD2A-C794-8B69-5241-393A5E94DDC9}"/>
              </a:ext>
            </a:extLst>
          </p:cNvPr>
          <p:cNvCxnSpPr>
            <a:cxnSpLocks/>
          </p:cNvCxnSpPr>
          <p:nvPr/>
        </p:nvCxnSpPr>
        <p:spPr>
          <a:xfrm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229;p7">
            <a:extLst>
              <a:ext uri="{FF2B5EF4-FFF2-40B4-BE49-F238E27FC236}">
                <a16:creationId xmlns:a16="http://schemas.microsoft.com/office/drawing/2014/main" id="{3275DE13-C529-9DA2-1D0D-CA44D1A35AAF}"/>
              </a:ext>
            </a:extLst>
          </p:cNvPr>
          <p:cNvCxnSpPr>
            <a:cxnSpLocks/>
          </p:cNvCxnSpPr>
          <p:nvPr/>
        </p:nvCxnSpPr>
        <p:spPr>
          <a:xfrm>
            <a:off x="2196998" y="227057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4" name="Google Shape;229;p7">
            <a:extLst>
              <a:ext uri="{FF2B5EF4-FFF2-40B4-BE49-F238E27FC236}">
                <a16:creationId xmlns:a16="http://schemas.microsoft.com/office/drawing/2014/main" id="{FC5E7A39-6B18-7F2B-B1FE-77AF683ADB62}"/>
              </a:ext>
            </a:extLst>
          </p:cNvPr>
          <p:cNvCxnSpPr>
            <a:cxnSpLocks/>
          </p:cNvCxnSpPr>
          <p:nvPr/>
        </p:nvCxnSpPr>
        <p:spPr>
          <a:xfrm>
            <a:off x="2196998" y="178919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6" name="Google Shape;229;p7">
            <a:extLst>
              <a:ext uri="{FF2B5EF4-FFF2-40B4-BE49-F238E27FC236}">
                <a16:creationId xmlns:a16="http://schemas.microsoft.com/office/drawing/2014/main" id="{BF8E438E-9994-F83B-F5D0-A66CFD7877A0}"/>
              </a:ext>
            </a:extLst>
          </p:cNvPr>
          <p:cNvCxnSpPr>
            <a:cxnSpLocks/>
          </p:cNvCxnSpPr>
          <p:nvPr/>
        </p:nvCxnSpPr>
        <p:spPr>
          <a:xfrm>
            <a:off x="2198162" y="131036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7" name="Google Shape;229;p7">
            <a:extLst>
              <a:ext uri="{FF2B5EF4-FFF2-40B4-BE49-F238E27FC236}">
                <a16:creationId xmlns:a16="http://schemas.microsoft.com/office/drawing/2014/main" id="{5EFE4D65-6526-B6B8-385F-651BF3D96468}"/>
              </a:ext>
            </a:extLst>
          </p:cNvPr>
          <p:cNvCxnSpPr>
            <a:cxnSpLocks/>
          </p:cNvCxnSpPr>
          <p:nvPr/>
        </p:nvCxnSpPr>
        <p:spPr>
          <a:xfrm>
            <a:off x="2189914" y="829540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08" name="Google Shape;229;p7">
            <a:extLst>
              <a:ext uri="{FF2B5EF4-FFF2-40B4-BE49-F238E27FC236}">
                <a16:creationId xmlns:a16="http://schemas.microsoft.com/office/drawing/2014/main" id="{DB6CAB06-FFD3-73D7-075E-EE364139216B}"/>
              </a:ext>
            </a:extLst>
          </p:cNvPr>
          <p:cNvCxnSpPr>
            <a:cxnSpLocks/>
          </p:cNvCxnSpPr>
          <p:nvPr/>
        </p:nvCxnSpPr>
        <p:spPr>
          <a:xfrm>
            <a:off x="2196999" y="351048"/>
            <a:ext cx="8280000" cy="0"/>
          </a:xfrm>
          <a:prstGeom prst="straightConnector1">
            <a:avLst/>
          </a:prstGeom>
          <a:noFill/>
          <a:ln w="6350" cap="flat" cmpd="sng">
            <a:noFill/>
            <a:prstDash val="sysDash"/>
            <a:miter lim="800000"/>
            <a:headEnd type="none" w="sm" len="sm"/>
            <a:tailEnd type="none" w="med" len="med"/>
          </a:ln>
        </p:spPr>
      </p:cxnSp>
      <p:cxnSp>
        <p:nvCxnSpPr>
          <p:cNvPr id="117" name="Google Shape;229;p7">
            <a:extLst>
              <a:ext uri="{FF2B5EF4-FFF2-40B4-BE49-F238E27FC236}">
                <a16:creationId xmlns:a16="http://schemas.microsoft.com/office/drawing/2014/main" id="{55700927-47AF-CB09-503E-83D306A4E7BC}"/>
              </a:ext>
            </a:extLst>
          </p:cNvPr>
          <p:cNvCxnSpPr>
            <a:cxnSpLocks/>
            <a:stCxn id="88" idx="1"/>
          </p:cNvCxnSpPr>
          <p:nvPr/>
        </p:nvCxnSpPr>
        <p:spPr>
          <a:xfrm>
            <a:off x="4640198" y="1312344"/>
            <a:ext cx="1079999" cy="423506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1" name="Google Shape;229;p7">
            <a:extLst>
              <a:ext uri="{FF2B5EF4-FFF2-40B4-BE49-F238E27FC236}">
                <a16:creationId xmlns:a16="http://schemas.microsoft.com/office/drawing/2014/main" id="{C497A77E-9C40-C769-BB3D-93829E5A416D}"/>
              </a:ext>
            </a:extLst>
          </p:cNvPr>
          <p:cNvCxnSpPr>
            <a:cxnSpLocks/>
          </p:cNvCxnSpPr>
          <p:nvPr/>
        </p:nvCxnSpPr>
        <p:spPr>
          <a:xfrm>
            <a:off x="4640196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229;p7">
            <a:extLst>
              <a:ext uri="{FF2B5EF4-FFF2-40B4-BE49-F238E27FC236}">
                <a16:creationId xmlns:a16="http://schemas.microsoft.com/office/drawing/2014/main" id="{FEC3624B-DF9D-6E7E-9E24-613E906294C7}"/>
              </a:ext>
            </a:extLst>
          </p:cNvPr>
          <p:cNvCxnSpPr>
            <a:cxnSpLocks/>
          </p:cNvCxnSpPr>
          <p:nvPr/>
        </p:nvCxnSpPr>
        <p:spPr>
          <a:xfrm>
            <a:off x="4654938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229;p7">
            <a:extLst>
              <a:ext uri="{FF2B5EF4-FFF2-40B4-BE49-F238E27FC236}">
                <a16:creationId xmlns:a16="http://schemas.microsoft.com/office/drawing/2014/main" id="{28B45265-BAAA-844F-2D96-BAE2831274F8}"/>
              </a:ext>
            </a:extLst>
          </p:cNvPr>
          <p:cNvCxnSpPr>
            <a:cxnSpLocks/>
          </p:cNvCxnSpPr>
          <p:nvPr/>
        </p:nvCxnSpPr>
        <p:spPr>
          <a:xfrm flipV="1">
            <a:off x="4640194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229;p7">
            <a:extLst>
              <a:ext uri="{FF2B5EF4-FFF2-40B4-BE49-F238E27FC236}">
                <a16:creationId xmlns:a16="http://schemas.microsoft.com/office/drawing/2014/main" id="{06445359-C563-623A-3717-3598E7CBBFA0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4640194" y="776200"/>
            <a:ext cx="1080000" cy="536144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229;p7">
            <a:extLst>
              <a:ext uri="{FF2B5EF4-FFF2-40B4-BE49-F238E27FC236}">
                <a16:creationId xmlns:a16="http://schemas.microsoft.com/office/drawing/2014/main" id="{7B8B2624-B8E6-A2ED-FE76-2593A80276FC}"/>
              </a:ext>
            </a:extLst>
          </p:cNvPr>
          <p:cNvCxnSpPr>
            <a:cxnSpLocks/>
          </p:cNvCxnSpPr>
          <p:nvPr/>
        </p:nvCxnSpPr>
        <p:spPr>
          <a:xfrm flipV="1">
            <a:off x="4640194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229;p7">
            <a:extLst>
              <a:ext uri="{FF2B5EF4-FFF2-40B4-BE49-F238E27FC236}">
                <a16:creationId xmlns:a16="http://schemas.microsoft.com/office/drawing/2014/main" id="{C3E833CA-9D51-49A4-028D-50F210680A54}"/>
              </a:ext>
            </a:extLst>
          </p:cNvPr>
          <p:cNvCxnSpPr>
            <a:cxnSpLocks/>
            <a:endCxn id="88" idx="3"/>
          </p:cNvCxnSpPr>
          <p:nvPr/>
        </p:nvCxnSpPr>
        <p:spPr>
          <a:xfrm flipV="1">
            <a:off x="4640194" y="1312344"/>
            <a:ext cx="1080000" cy="423506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30A2644C-0016-7861-5B37-98C212DEE805}"/>
              </a:ext>
            </a:extLst>
          </p:cNvPr>
          <p:cNvCxnSpPr>
            <a:cxnSpLocks/>
          </p:cNvCxnSpPr>
          <p:nvPr/>
        </p:nvCxnSpPr>
        <p:spPr>
          <a:xfrm flipV="1">
            <a:off x="4640194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229;p7">
            <a:extLst>
              <a:ext uri="{FF2B5EF4-FFF2-40B4-BE49-F238E27FC236}">
                <a16:creationId xmlns:a16="http://schemas.microsoft.com/office/drawing/2014/main" id="{E4EAAF34-2561-F525-6177-22273B9BFAF7}"/>
              </a:ext>
            </a:extLst>
          </p:cNvPr>
          <p:cNvCxnSpPr>
            <a:cxnSpLocks/>
          </p:cNvCxnSpPr>
          <p:nvPr/>
        </p:nvCxnSpPr>
        <p:spPr>
          <a:xfrm flipV="1">
            <a:off x="4639344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229;p7">
            <a:extLst>
              <a:ext uri="{FF2B5EF4-FFF2-40B4-BE49-F238E27FC236}">
                <a16:creationId xmlns:a16="http://schemas.microsoft.com/office/drawing/2014/main" id="{CE6BFB6D-D07E-E86B-04B5-2293FE1A56A1}"/>
              </a:ext>
            </a:extLst>
          </p:cNvPr>
          <p:cNvCxnSpPr>
            <a:cxnSpLocks/>
          </p:cNvCxnSpPr>
          <p:nvPr/>
        </p:nvCxnSpPr>
        <p:spPr>
          <a:xfrm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229;p7">
            <a:extLst>
              <a:ext uri="{FF2B5EF4-FFF2-40B4-BE49-F238E27FC236}">
                <a16:creationId xmlns:a16="http://schemas.microsoft.com/office/drawing/2014/main" id="{AC860854-7219-8647-C9F9-D549DA29D88B}"/>
              </a:ext>
            </a:extLst>
          </p:cNvPr>
          <p:cNvCxnSpPr>
            <a:cxnSpLocks/>
            <a:stCxn id="131" idx="1"/>
          </p:cNvCxnSpPr>
          <p:nvPr/>
        </p:nvCxnSpPr>
        <p:spPr>
          <a:xfrm>
            <a:off x="5771751" y="1311540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229;p7">
            <a:extLst>
              <a:ext uri="{FF2B5EF4-FFF2-40B4-BE49-F238E27FC236}">
                <a16:creationId xmlns:a16="http://schemas.microsoft.com/office/drawing/2014/main" id="{64947882-68CB-0600-1A11-6593C88944DB}"/>
              </a:ext>
            </a:extLst>
          </p:cNvPr>
          <p:cNvCxnSpPr>
            <a:cxnSpLocks/>
          </p:cNvCxnSpPr>
          <p:nvPr/>
        </p:nvCxnSpPr>
        <p:spPr>
          <a:xfrm>
            <a:off x="5771750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229;p7">
            <a:extLst>
              <a:ext uri="{FF2B5EF4-FFF2-40B4-BE49-F238E27FC236}">
                <a16:creationId xmlns:a16="http://schemas.microsoft.com/office/drawing/2014/main" id="{95D20720-D84D-BBFD-D28E-2C28CBC49A29}"/>
              </a:ext>
            </a:extLst>
          </p:cNvPr>
          <p:cNvCxnSpPr>
            <a:cxnSpLocks/>
          </p:cNvCxnSpPr>
          <p:nvPr/>
        </p:nvCxnSpPr>
        <p:spPr>
          <a:xfrm>
            <a:off x="5786492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229;p7">
            <a:extLst>
              <a:ext uri="{FF2B5EF4-FFF2-40B4-BE49-F238E27FC236}">
                <a16:creationId xmlns:a16="http://schemas.microsoft.com/office/drawing/2014/main" id="{56804B1B-F3E3-65DA-B455-9B4FFE60C6CC}"/>
              </a:ext>
            </a:extLst>
          </p:cNvPr>
          <p:cNvCxnSpPr>
            <a:cxnSpLocks/>
          </p:cNvCxnSpPr>
          <p:nvPr/>
        </p:nvCxnSpPr>
        <p:spPr>
          <a:xfrm flipV="1">
            <a:off x="5771748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229;p7">
            <a:extLst>
              <a:ext uri="{FF2B5EF4-FFF2-40B4-BE49-F238E27FC236}">
                <a16:creationId xmlns:a16="http://schemas.microsoft.com/office/drawing/2014/main" id="{72EEEFB5-5405-9B00-AA21-B184D0C74EB9}"/>
              </a:ext>
            </a:extLst>
          </p:cNvPr>
          <p:cNvCxnSpPr>
            <a:cxnSpLocks/>
            <a:endCxn id="131" idx="3"/>
          </p:cNvCxnSpPr>
          <p:nvPr/>
        </p:nvCxnSpPr>
        <p:spPr>
          <a:xfrm>
            <a:off x="5771748" y="776203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229;p7">
            <a:extLst>
              <a:ext uri="{FF2B5EF4-FFF2-40B4-BE49-F238E27FC236}">
                <a16:creationId xmlns:a16="http://schemas.microsoft.com/office/drawing/2014/main" id="{9190CAB3-6E5E-4DAF-FBEE-BA8648DCFEDC}"/>
              </a:ext>
            </a:extLst>
          </p:cNvPr>
          <p:cNvCxnSpPr>
            <a:cxnSpLocks/>
          </p:cNvCxnSpPr>
          <p:nvPr/>
        </p:nvCxnSpPr>
        <p:spPr>
          <a:xfrm flipV="1">
            <a:off x="5771748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229;p7">
            <a:extLst>
              <a:ext uri="{FF2B5EF4-FFF2-40B4-BE49-F238E27FC236}">
                <a16:creationId xmlns:a16="http://schemas.microsoft.com/office/drawing/2014/main" id="{15B84383-2FF2-B26D-1F38-EE7C2D03D4BD}"/>
              </a:ext>
            </a:extLst>
          </p:cNvPr>
          <p:cNvCxnSpPr>
            <a:cxnSpLocks/>
            <a:endCxn id="131" idx="3"/>
          </p:cNvCxnSpPr>
          <p:nvPr/>
        </p:nvCxnSpPr>
        <p:spPr>
          <a:xfrm flipV="1">
            <a:off x="5771748" y="1311540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229;p7">
            <a:extLst>
              <a:ext uri="{FF2B5EF4-FFF2-40B4-BE49-F238E27FC236}">
                <a16:creationId xmlns:a16="http://schemas.microsoft.com/office/drawing/2014/main" id="{D93ECF59-C250-7EF6-CA8D-21FF474E0C99}"/>
              </a:ext>
            </a:extLst>
          </p:cNvPr>
          <p:cNvCxnSpPr>
            <a:cxnSpLocks/>
          </p:cNvCxnSpPr>
          <p:nvPr/>
        </p:nvCxnSpPr>
        <p:spPr>
          <a:xfrm flipV="1">
            <a:off x="5771748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229;p7">
            <a:extLst>
              <a:ext uri="{FF2B5EF4-FFF2-40B4-BE49-F238E27FC236}">
                <a16:creationId xmlns:a16="http://schemas.microsoft.com/office/drawing/2014/main" id="{5FD62BF6-A2F1-CE22-B8EC-C97B9E161947}"/>
              </a:ext>
            </a:extLst>
          </p:cNvPr>
          <p:cNvCxnSpPr>
            <a:cxnSpLocks/>
          </p:cNvCxnSpPr>
          <p:nvPr/>
        </p:nvCxnSpPr>
        <p:spPr>
          <a:xfrm flipV="1">
            <a:off x="5770897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229;p7">
            <a:extLst>
              <a:ext uri="{FF2B5EF4-FFF2-40B4-BE49-F238E27FC236}">
                <a16:creationId xmlns:a16="http://schemas.microsoft.com/office/drawing/2014/main" id="{8E8B9B9E-D48A-CA7A-9A5B-B4AF36E7C93D}"/>
              </a:ext>
            </a:extLst>
          </p:cNvPr>
          <p:cNvCxnSpPr>
            <a:cxnSpLocks/>
          </p:cNvCxnSpPr>
          <p:nvPr/>
        </p:nvCxnSpPr>
        <p:spPr>
          <a:xfrm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229;p7">
            <a:extLst>
              <a:ext uri="{FF2B5EF4-FFF2-40B4-BE49-F238E27FC236}">
                <a16:creationId xmlns:a16="http://schemas.microsoft.com/office/drawing/2014/main" id="{73C97B1C-CED3-A8A6-4122-2B729A5B5016}"/>
              </a:ext>
            </a:extLst>
          </p:cNvPr>
          <p:cNvCxnSpPr>
            <a:cxnSpLocks/>
            <a:stCxn id="142" idx="1"/>
          </p:cNvCxnSpPr>
          <p:nvPr/>
        </p:nvCxnSpPr>
        <p:spPr>
          <a:xfrm>
            <a:off x="6899467" y="1311540"/>
            <a:ext cx="1079999" cy="424313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229;p7">
            <a:extLst>
              <a:ext uri="{FF2B5EF4-FFF2-40B4-BE49-F238E27FC236}">
                <a16:creationId xmlns:a16="http://schemas.microsoft.com/office/drawing/2014/main" id="{E79341E5-C1F2-BB86-DCA2-3335E4793927}"/>
              </a:ext>
            </a:extLst>
          </p:cNvPr>
          <p:cNvCxnSpPr>
            <a:cxnSpLocks/>
          </p:cNvCxnSpPr>
          <p:nvPr/>
        </p:nvCxnSpPr>
        <p:spPr>
          <a:xfrm>
            <a:off x="6899464" y="1791179"/>
            <a:ext cx="1080001" cy="47883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229;p7">
            <a:extLst>
              <a:ext uri="{FF2B5EF4-FFF2-40B4-BE49-F238E27FC236}">
                <a16:creationId xmlns:a16="http://schemas.microsoft.com/office/drawing/2014/main" id="{B8C18540-FCDF-84D6-6A8F-C98084DF01A3}"/>
              </a:ext>
            </a:extLst>
          </p:cNvPr>
          <p:cNvCxnSpPr>
            <a:cxnSpLocks/>
          </p:cNvCxnSpPr>
          <p:nvPr/>
        </p:nvCxnSpPr>
        <p:spPr>
          <a:xfrm>
            <a:off x="6914207" y="353040"/>
            <a:ext cx="1065256" cy="191010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229;p7">
            <a:extLst>
              <a:ext uri="{FF2B5EF4-FFF2-40B4-BE49-F238E27FC236}">
                <a16:creationId xmlns:a16="http://schemas.microsoft.com/office/drawing/2014/main" id="{F5934A66-37E7-8E85-7350-BC904DC58546}"/>
              </a:ext>
            </a:extLst>
          </p:cNvPr>
          <p:cNvCxnSpPr>
            <a:cxnSpLocks/>
          </p:cNvCxnSpPr>
          <p:nvPr/>
        </p:nvCxnSpPr>
        <p:spPr>
          <a:xfrm flipV="1">
            <a:off x="6899463" y="351048"/>
            <a:ext cx="1080000" cy="478492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8" name="Google Shape;229;p7">
            <a:extLst>
              <a:ext uri="{FF2B5EF4-FFF2-40B4-BE49-F238E27FC236}">
                <a16:creationId xmlns:a16="http://schemas.microsoft.com/office/drawing/2014/main" id="{4B10308E-88BE-FBAB-CDC5-5B2D3475219E}"/>
              </a:ext>
            </a:extLst>
          </p:cNvPr>
          <p:cNvCxnSpPr>
            <a:cxnSpLocks/>
            <a:endCxn id="142" idx="3"/>
          </p:cNvCxnSpPr>
          <p:nvPr/>
        </p:nvCxnSpPr>
        <p:spPr>
          <a:xfrm>
            <a:off x="6899463" y="776203"/>
            <a:ext cx="1080000" cy="53533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229;p7">
            <a:extLst>
              <a:ext uri="{FF2B5EF4-FFF2-40B4-BE49-F238E27FC236}">
                <a16:creationId xmlns:a16="http://schemas.microsoft.com/office/drawing/2014/main" id="{5AA0E69E-21A8-2DC9-8D5D-4611E849A87E}"/>
              </a:ext>
            </a:extLst>
          </p:cNvPr>
          <p:cNvCxnSpPr>
            <a:cxnSpLocks/>
          </p:cNvCxnSpPr>
          <p:nvPr/>
        </p:nvCxnSpPr>
        <p:spPr>
          <a:xfrm flipV="1">
            <a:off x="6899463" y="829540"/>
            <a:ext cx="1080000" cy="48082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229;p7">
            <a:extLst>
              <a:ext uri="{FF2B5EF4-FFF2-40B4-BE49-F238E27FC236}">
                <a16:creationId xmlns:a16="http://schemas.microsoft.com/office/drawing/2014/main" id="{B2ABF2C6-B670-525D-D1C9-681F6612886A}"/>
              </a:ext>
            </a:extLst>
          </p:cNvPr>
          <p:cNvCxnSpPr>
            <a:cxnSpLocks/>
            <a:endCxn id="142" idx="3"/>
          </p:cNvCxnSpPr>
          <p:nvPr/>
        </p:nvCxnSpPr>
        <p:spPr>
          <a:xfrm flipV="1">
            <a:off x="6899463" y="1311540"/>
            <a:ext cx="1080000" cy="42431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229;p7">
            <a:extLst>
              <a:ext uri="{FF2B5EF4-FFF2-40B4-BE49-F238E27FC236}">
                <a16:creationId xmlns:a16="http://schemas.microsoft.com/office/drawing/2014/main" id="{70127C3D-88D1-3DCA-24B6-2349D5E3059A}"/>
              </a:ext>
            </a:extLst>
          </p:cNvPr>
          <p:cNvCxnSpPr>
            <a:cxnSpLocks/>
          </p:cNvCxnSpPr>
          <p:nvPr/>
        </p:nvCxnSpPr>
        <p:spPr>
          <a:xfrm flipV="1">
            <a:off x="6899463" y="1789190"/>
            <a:ext cx="1080000" cy="4813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229;p7">
            <a:extLst>
              <a:ext uri="{FF2B5EF4-FFF2-40B4-BE49-F238E27FC236}">
                <a16:creationId xmlns:a16="http://schemas.microsoft.com/office/drawing/2014/main" id="{2F2F23E7-5104-C72A-76BF-09871A04D5CB}"/>
              </a:ext>
            </a:extLst>
          </p:cNvPr>
          <p:cNvCxnSpPr>
            <a:cxnSpLocks/>
          </p:cNvCxnSpPr>
          <p:nvPr/>
        </p:nvCxnSpPr>
        <p:spPr>
          <a:xfrm flipV="1">
            <a:off x="6898613" y="355593"/>
            <a:ext cx="1080853" cy="1917363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55" name="Right Brace 154">
            <a:extLst>
              <a:ext uri="{FF2B5EF4-FFF2-40B4-BE49-F238E27FC236}">
                <a16:creationId xmlns:a16="http://schemas.microsoft.com/office/drawing/2014/main" id="{C8A23933-5494-60B1-180D-41456AB77614}"/>
              </a:ext>
            </a:extLst>
          </p:cNvPr>
          <p:cNvSpPr/>
          <p:nvPr/>
        </p:nvSpPr>
        <p:spPr>
          <a:xfrm rot="5400000">
            <a:off x="6265132" y="945296"/>
            <a:ext cx="72000" cy="3356663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7" name="Right Brace 156">
            <a:extLst>
              <a:ext uri="{FF2B5EF4-FFF2-40B4-BE49-F238E27FC236}">
                <a16:creationId xmlns:a16="http://schemas.microsoft.com/office/drawing/2014/main" id="{6DDCBB4F-DE4C-B85F-1E53-3B690D6EDA29}"/>
              </a:ext>
            </a:extLst>
          </p:cNvPr>
          <p:cNvSpPr/>
          <p:nvPr/>
        </p:nvSpPr>
        <p:spPr>
          <a:xfrm rot="5400000">
            <a:off x="3337673" y="1417624"/>
            <a:ext cx="72000" cy="2412000"/>
          </a:xfrm>
          <a:prstGeom prst="rightBrac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071D04-5D6B-7B13-98AF-826589608279}"/>
              </a:ext>
            </a:extLst>
          </p:cNvPr>
          <p:cNvSpPr txBox="1"/>
          <p:nvPr/>
        </p:nvSpPr>
        <p:spPr>
          <a:xfrm>
            <a:off x="4960830" y="2766446"/>
            <a:ext cx="3087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2 inter-node communications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9D79638-7D77-EDAE-DC71-A41A731380E2}"/>
              </a:ext>
            </a:extLst>
          </p:cNvPr>
          <p:cNvSpPr txBox="1"/>
          <p:nvPr/>
        </p:nvSpPr>
        <p:spPr>
          <a:xfrm>
            <a:off x="2620917" y="2766634"/>
            <a:ext cx="1690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cs typeface="Arial" panose="020B0604020202020204" pitchFamily="34" charset="0"/>
              </a:rPr>
              <a:t>τ</a:t>
            </a:r>
            <a:r>
              <a:rPr lang="en-US" sz="1600" dirty="0">
                <a:cs typeface="Arial" panose="020B0604020202020204" pitchFamily="34" charset="0"/>
              </a:rPr>
              <a:t>1 local updates</a:t>
            </a:r>
          </a:p>
        </p:txBody>
      </p:sp>
      <p:sp>
        <p:nvSpPr>
          <p:cNvPr id="165" name="Google Shape;227;p7">
            <a:extLst>
              <a:ext uri="{FF2B5EF4-FFF2-40B4-BE49-F238E27FC236}">
                <a16:creationId xmlns:a16="http://schemas.microsoft.com/office/drawing/2014/main" id="{A081C243-A57B-415C-48DF-E92AF4253C55}"/>
              </a:ext>
            </a:extLst>
          </p:cNvPr>
          <p:cNvSpPr/>
          <p:nvPr/>
        </p:nvSpPr>
        <p:spPr>
          <a:xfrm>
            <a:off x="678599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2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7" name="Google Shape;228;p7">
            <a:extLst>
              <a:ext uri="{FF2B5EF4-FFF2-40B4-BE49-F238E27FC236}">
                <a16:creationId xmlns:a16="http://schemas.microsoft.com/office/drawing/2014/main" id="{3E32C093-B6BB-193E-6375-07733AC7D2C7}"/>
              </a:ext>
            </a:extLst>
          </p:cNvPr>
          <p:cNvSpPr/>
          <p:nvPr/>
        </p:nvSpPr>
        <p:spPr>
          <a:xfrm>
            <a:off x="1928639" y="3875274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3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8" name="Google Shape;243;p7">
            <a:extLst>
              <a:ext uri="{FF2B5EF4-FFF2-40B4-BE49-F238E27FC236}">
                <a16:creationId xmlns:a16="http://schemas.microsoft.com/office/drawing/2014/main" id="{D1074C91-9066-9058-5FC1-526D70B2E3E0}"/>
              </a:ext>
            </a:extLst>
          </p:cNvPr>
          <p:cNvSpPr/>
          <p:nvPr/>
        </p:nvSpPr>
        <p:spPr>
          <a:xfrm>
            <a:off x="2709224" y="6371448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5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69" name="Google Shape;228;p7">
            <a:extLst>
              <a:ext uri="{FF2B5EF4-FFF2-40B4-BE49-F238E27FC236}">
                <a16:creationId xmlns:a16="http://schemas.microsoft.com/office/drawing/2014/main" id="{D285FDF7-5947-13AE-C857-5028E9A82960}"/>
              </a:ext>
            </a:extLst>
          </p:cNvPr>
          <p:cNvSpPr/>
          <p:nvPr/>
        </p:nvSpPr>
        <p:spPr>
          <a:xfrm>
            <a:off x="3168690" y="4794426"/>
            <a:ext cx="360000" cy="36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4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2" name="Google Shape;226;p7">
            <a:extLst>
              <a:ext uri="{FF2B5EF4-FFF2-40B4-BE49-F238E27FC236}">
                <a16:creationId xmlns:a16="http://schemas.microsoft.com/office/drawing/2014/main" id="{32B7683E-5268-B920-F8F8-5483C19DC777}"/>
              </a:ext>
            </a:extLst>
          </p:cNvPr>
          <p:cNvSpPr/>
          <p:nvPr/>
        </p:nvSpPr>
        <p:spPr>
          <a:xfrm>
            <a:off x="1142973" y="636992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fr-FR" sz="14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1</a:t>
            </a:r>
            <a:endParaRPr sz="14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4" name="Google Shape;213;p7">
            <a:extLst>
              <a:ext uri="{FF2B5EF4-FFF2-40B4-BE49-F238E27FC236}">
                <a16:creationId xmlns:a16="http://schemas.microsoft.com/office/drawing/2014/main" id="{7B244769-2CF5-8A66-4F6F-19A9093EB270}"/>
              </a:ext>
            </a:extLst>
          </p:cNvPr>
          <p:cNvSpPr/>
          <p:nvPr/>
        </p:nvSpPr>
        <p:spPr>
          <a:xfrm>
            <a:off x="222582" y="4882995"/>
            <a:ext cx="374758" cy="181346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2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5" name="Google Shape;214;p7">
            <a:extLst>
              <a:ext uri="{FF2B5EF4-FFF2-40B4-BE49-F238E27FC236}">
                <a16:creationId xmlns:a16="http://schemas.microsoft.com/office/drawing/2014/main" id="{3780A14F-71D3-7F01-5BBD-38642169721F}"/>
              </a:ext>
            </a:extLst>
          </p:cNvPr>
          <p:cNvSpPr/>
          <p:nvPr/>
        </p:nvSpPr>
        <p:spPr>
          <a:xfrm>
            <a:off x="1928639" y="3632215"/>
            <a:ext cx="360000" cy="181346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3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6" name="Google Shape;215;p7">
            <a:extLst>
              <a:ext uri="{FF2B5EF4-FFF2-40B4-BE49-F238E27FC236}">
                <a16:creationId xmlns:a16="http://schemas.microsoft.com/office/drawing/2014/main" id="{807881AC-1FF8-1167-0AD2-7D7B3F790C04}"/>
              </a:ext>
            </a:extLst>
          </p:cNvPr>
          <p:cNvSpPr/>
          <p:nvPr/>
        </p:nvSpPr>
        <p:spPr>
          <a:xfrm>
            <a:off x="3200210" y="6461902"/>
            <a:ext cx="32848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77" name="Google Shape;214;p7">
            <a:extLst>
              <a:ext uri="{FF2B5EF4-FFF2-40B4-BE49-F238E27FC236}">
                <a16:creationId xmlns:a16="http://schemas.microsoft.com/office/drawing/2014/main" id="{2AB5F562-875B-7CC5-375C-96F43759731F}"/>
              </a:ext>
            </a:extLst>
          </p:cNvPr>
          <p:cNvSpPr/>
          <p:nvPr/>
        </p:nvSpPr>
        <p:spPr>
          <a:xfrm>
            <a:off x="3566918" y="4883440"/>
            <a:ext cx="360000" cy="181346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ea typeface="Calibri"/>
                <a:cs typeface="Arial" panose="020B0604020202020204" pitchFamily="34" charset="0"/>
                <a:sym typeface="Calibri"/>
              </a:rPr>
              <a:t>4</a:t>
            </a:r>
            <a:endParaRPr sz="1400" baseline="-25000" dirty="0">
              <a:ea typeface="Arial"/>
              <a:cs typeface="Arial" panose="020B0604020202020204" pitchFamily="34" charset="0"/>
              <a:sym typeface="Arial"/>
            </a:endParaRPr>
          </a:p>
        </p:txBody>
      </p:sp>
      <p:cxnSp>
        <p:nvCxnSpPr>
          <p:cNvPr id="178" name="Google Shape;229;p7">
            <a:extLst>
              <a:ext uri="{FF2B5EF4-FFF2-40B4-BE49-F238E27FC236}">
                <a16:creationId xmlns:a16="http://schemas.microsoft.com/office/drawing/2014/main" id="{839151C8-2FD9-EC4E-98DF-5E15A0F855E5}"/>
              </a:ext>
            </a:extLst>
          </p:cNvPr>
          <p:cNvCxnSpPr>
            <a:cxnSpLocks/>
          </p:cNvCxnSpPr>
          <p:nvPr/>
        </p:nvCxnSpPr>
        <p:spPr>
          <a:xfrm flipH="1" flipV="1">
            <a:off x="936243" y="5133939"/>
            <a:ext cx="383485" cy="1217594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1" name="Google Shape;229;p7">
            <a:extLst>
              <a:ext uri="{FF2B5EF4-FFF2-40B4-BE49-F238E27FC236}">
                <a16:creationId xmlns:a16="http://schemas.microsoft.com/office/drawing/2014/main" id="{0B17A2A7-5E6D-D608-9FBA-F01C5417D608}"/>
              </a:ext>
            </a:extLst>
          </p:cNvPr>
          <p:cNvCxnSpPr>
            <a:cxnSpLocks/>
            <a:stCxn id="167" idx="3"/>
          </p:cNvCxnSpPr>
          <p:nvPr/>
        </p:nvCxnSpPr>
        <p:spPr>
          <a:xfrm flipH="1">
            <a:off x="1029138" y="4182555"/>
            <a:ext cx="952222" cy="740149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229;p7">
            <a:extLst>
              <a:ext uri="{FF2B5EF4-FFF2-40B4-BE49-F238E27FC236}">
                <a16:creationId xmlns:a16="http://schemas.microsoft.com/office/drawing/2014/main" id="{17E10E13-AC9C-3F50-03E9-8D0C8B173551}"/>
              </a:ext>
            </a:extLst>
          </p:cNvPr>
          <p:cNvCxnSpPr>
            <a:cxnSpLocks/>
          </p:cNvCxnSpPr>
          <p:nvPr/>
        </p:nvCxnSpPr>
        <p:spPr>
          <a:xfrm flipV="1">
            <a:off x="1505356" y="6493114"/>
            <a:ext cx="1206251" cy="20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4" name="Google Shape;229;p7">
            <a:extLst>
              <a:ext uri="{FF2B5EF4-FFF2-40B4-BE49-F238E27FC236}">
                <a16:creationId xmlns:a16="http://schemas.microsoft.com/office/drawing/2014/main" id="{0B66BC9E-F688-D801-962B-6C2745B52793}"/>
              </a:ext>
            </a:extLst>
          </p:cNvPr>
          <p:cNvCxnSpPr>
            <a:cxnSpLocks/>
          </p:cNvCxnSpPr>
          <p:nvPr/>
        </p:nvCxnSpPr>
        <p:spPr>
          <a:xfrm flipV="1">
            <a:off x="977292" y="4075866"/>
            <a:ext cx="946175" cy="72517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229;p7">
            <a:extLst>
              <a:ext uri="{FF2B5EF4-FFF2-40B4-BE49-F238E27FC236}">
                <a16:creationId xmlns:a16="http://schemas.microsoft.com/office/drawing/2014/main" id="{E1F138E1-EFD3-C6C2-CFCC-F85BCEA132EF}"/>
              </a:ext>
            </a:extLst>
          </p:cNvPr>
          <p:cNvCxnSpPr>
            <a:cxnSpLocks/>
          </p:cNvCxnSpPr>
          <p:nvPr/>
        </p:nvCxnSpPr>
        <p:spPr>
          <a:xfrm>
            <a:off x="822525" y="5172818"/>
            <a:ext cx="380877" cy="1242291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229;p7">
            <a:extLst>
              <a:ext uri="{FF2B5EF4-FFF2-40B4-BE49-F238E27FC236}">
                <a16:creationId xmlns:a16="http://schemas.microsoft.com/office/drawing/2014/main" id="{4D603497-A94F-CE5E-E0AA-49C8FB3A32AE}"/>
              </a:ext>
            </a:extLst>
          </p:cNvPr>
          <p:cNvCxnSpPr>
            <a:cxnSpLocks/>
          </p:cNvCxnSpPr>
          <p:nvPr/>
        </p:nvCxnSpPr>
        <p:spPr>
          <a:xfrm>
            <a:off x="2294808" y="4117975"/>
            <a:ext cx="940453" cy="71105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50000"/>
              </a:schemeClr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229;p7">
            <a:extLst>
              <a:ext uri="{FF2B5EF4-FFF2-40B4-BE49-F238E27FC236}">
                <a16:creationId xmlns:a16="http://schemas.microsoft.com/office/drawing/2014/main" id="{C23D093C-E1BD-8541-4DD2-84EE9C3C76BD}"/>
              </a:ext>
            </a:extLst>
          </p:cNvPr>
          <p:cNvCxnSpPr>
            <a:cxnSpLocks/>
          </p:cNvCxnSpPr>
          <p:nvPr/>
        </p:nvCxnSpPr>
        <p:spPr>
          <a:xfrm flipH="1" flipV="1">
            <a:off x="2228267" y="4213679"/>
            <a:ext cx="906124" cy="704543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229;p7">
            <a:extLst>
              <a:ext uri="{FF2B5EF4-FFF2-40B4-BE49-F238E27FC236}">
                <a16:creationId xmlns:a16="http://schemas.microsoft.com/office/drawing/2014/main" id="{52B7F573-791A-46FA-876C-A4B78485E15C}"/>
              </a:ext>
            </a:extLst>
          </p:cNvPr>
          <p:cNvCxnSpPr>
            <a:cxnSpLocks/>
          </p:cNvCxnSpPr>
          <p:nvPr/>
        </p:nvCxnSpPr>
        <p:spPr>
          <a:xfrm flipH="1">
            <a:off x="1501061" y="6609590"/>
            <a:ext cx="1208165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229;p7">
            <a:extLst>
              <a:ext uri="{FF2B5EF4-FFF2-40B4-BE49-F238E27FC236}">
                <a16:creationId xmlns:a16="http://schemas.microsoft.com/office/drawing/2014/main" id="{E08338ED-40BB-B5E9-AA29-630A9EFFE0DE}"/>
              </a:ext>
            </a:extLst>
          </p:cNvPr>
          <p:cNvCxnSpPr>
            <a:cxnSpLocks/>
          </p:cNvCxnSpPr>
          <p:nvPr/>
        </p:nvCxnSpPr>
        <p:spPr>
          <a:xfrm flipV="1">
            <a:off x="2990354" y="5160914"/>
            <a:ext cx="378955" cy="121506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242" name="Google Shape;215;p7">
            <a:extLst>
              <a:ext uri="{FF2B5EF4-FFF2-40B4-BE49-F238E27FC236}">
                <a16:creationId xmlns:a16="http://schemas.microsoft.com/office/drawing/2014/main" id="{C038C76B-03E3-3601-64F5-8CC5696EEBED}"/>
              </a:ext>
            </a:extLst>
          </p:cNvPr>
          <p:cNvSpPr/>
          <p:nvPr/>
        </p:nvSpPr>
        <p:spPr>
          <a:xfrm>
            <a:off x="718815" y="6468092"/>
            <a:ext cx="335547" cy="181346"/>
          </a:xfrm>
          <a:prstGeom prst="roundRect">
            <a:avLst>
              <a:gd name="adj" fmla="val 16667"/>
            </a:avLst>
          </a:prstGeom>
          <a:solidFill>
            <a:srgbClr val="FF2F2F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W</a:t>
            </a:r>
            <a:r>
              <a:rPr lang="en-US" sz="800" baseline="-25000" dirty="0">
                <a:solidFill>
                  <a:schemeClr val="lt1"/>
                </a:solidFill>
                <a:ea typeface="Calibri"/>
                <a:cs typeface="Arial" panose="020B0604020202020204" pitchFamily="34" charset="0"/>
                <a:sym typeface="Calibri"/>
              </a:rPr>
              <a:t>5</a:t>
            </a:r>
            <a:endParaRPr lang="en-US" sz="1400" baseline="-25000" dirty="0">
              <a:solidFill>
                <a:srgbClr val="000000"/>
              </a:solidFill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245" name="Table 245">
            <a:extLst>
              <a:ext uri="{FF2B5EF4-FFF2-40B4-BE49-F238E27FC236}">
                <a16:creationId xmlns:a16="http://schemas.microsoft.com/office/drawing/2014/main" id="{AC5EF2E7-D633-DB43-CCCB-2B2E973C6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6642"/>
              </p:ext>
            </p:extLst>
          </p:nvPr>
        </p:nvGraphicFramePr>
        <p:xfrm>
          <a:off x="5086028" y="4289949"/>
          <a:ext cx="4297183" cy="1433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806">
                  <a:extLst>
                    <a:ext uri="{9D8B030D-6E8A-4147-A177-3AD203B41FA5}">
                      <a16:colId xmlns:a16="http://schemas.microsoft.com/office/drawing/2014/main" val="2626032354"/>
                    </a:ext>
                  </a:extLst>
                </a:gridCol>
                <a:gridCol w="3412377">
                  <a:extLst>
                    <a:ext uri="{9D8B030D-6E8A-4147-A177-3AD203B41FA5}">
                      <a16:colId xmlns:a16="http://schemas.microsoft.com/office/drawing/2014/main" val="3707605951"/>
                    </a:ext>
                  </a:extLst>
                </a:gridCol>
              </a:tblGrid>
              <a:tr h="33528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Node 3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1375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          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 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 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          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3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688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(    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3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+ 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9</a:t>
                      </a:r>
                      <a:endParaRPr lang="fr-FR" sz="1200" b="0" i="0" u="none" strike="noStrike" baseline="0" dirty="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091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/>
                        <a:t>Step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</a:t>
                      </a:r>
                      <a:r>
                        <a:rPr lang="fr-FR" sz="1200" b="0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6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+ 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708620"/>
                  </a:ext>
                </a:extLst>
              </a:tr>
              <a:tr h="274801">
                <a:tc>
                  <a:txBody>
                    <a:bodyPr/>
                    <a:lstStyle/>
                    <a:p>
                      <a:r>
                        <a:rPr lang="en-US" sz="1200" dirty="0"/>
                        <a:t>Step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(14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19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17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+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14</a:t>
                      </a:r>
                      <a:r>
                        <a:rPr lang="en-US" sz="1200" dirty="0">
                          <a:ea typeface="Calibri"/>
                          <a:cs typeface="Calibri"/>
                          <a:sym typeface="Calibri"/>
                        </a:rPr>
                        <a:t> W</a:t>
                      </a:r>
                      <a:r>
                        <a:rPr lang="en-US" sz="1200" baseline="-25000" dirty="0"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r>
                        <a:rPr lang="pl-PL" sz="1200" b="1" i="0" u="none" strike="noStrike" baseline="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fr-FR" sz="1200" b="1" i="0" u="none" strike="noStrike" baseline="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lang="pl-PL" sz="1200" b="0" i="0" u="none" strike="noStrike" baseline="0" dirty="0">
                          <a:latin typeface="Times New Roman" panose="02020603050405020304" pitchFamily="18" charset="0"/>
                        </a:rPr>
                        <a:t>) / 81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64602"/>
                  </a:ext>
                </a:extLst>
              </a:tr>
            </a:tbl>
          </a:graphicData>
        </a:graphic>
      </p:graphicFrame>
      <p:sp>
        <p:nvSpPr>
          <p:cNvPr id="260" name="Arc 259">
            <a:extLst>
              <a:ext uri="{FF2B5EF4-FFF2-40B4-BE49-F238E27FC236}">
                <a16:creationId xmlns:a16="http://schemas.microsoft.com/office/drawing/2014/main" id="{EF58D759-4DE0-1BB5-55E1-EB0AADEAEC67}"/>
              </a:ext>
            </a:extLst>
          </p:cNvPr>
          <p:cNvSpPr/>
          <p:nvPr/>
        </p:nvSpPr>
        <p:spPr>
          <a:xfrm>
            <a:off x="2032582" y="3226854"/>
            <a:ext cx="5345992" cy="2072064"/>
          </a:xfrm>
          <a:prstGeom prst="arc">
            <a:avLst>
              <a:gd name="adj1" fmla="val 11617533"/>
              <a:gd name="adj2" fmla="val 40583"/>
            </a:avLst>
          </a:prstGeom>
          <a:ln w="190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FCFE3DA-A6FD-8591-473A-D12B9B352A7C}"/>
              </a:ext>
            </a:extLst>
          </p:cNvPr>
          <p:cNvSpPr txBox="1"/>
          <p:nvPr/>
        </p:nvSpPr>
        <p:spPr>
          <a:xfrm>
            <a:off x="1077085" y="199212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1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56A404E-443E-AE35-BD11-99443330757F}"/>
              </a:ext>
            </a:extLst>
          </p:cNvPr>
          <p:cNvSpPr txBox="1"/>
          <p:nvPr/>
        </p:nvSpPr>
        <p:spPr>
          <a:xfrm>
            <a:off x="1077084" y="678186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2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0F71858-CC37-120F-C3AA-7867288FBDC7}"/>
              </a:ext>
            </a:extLst>
          </p:cNvPr>
          <p:cNvSpPr txBox="1"/>
          <p:nvPr/>
        </p:nvSpPr>
        <p:spPr>
          <a:xfrm>
            <a:off x="1075901" y="1159979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3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FE2A5E7-F727-A177-3B62-919F3784B0F8}"/>
              </a:ext>
            </a:extLst>
          </p:cNvPr>
          <p:cNvSpPr txBox="1"/>
          <p:nvPr/>
        </p:nvSpPr>
        <p:spPr>
          <a:xfrm>
            <a:off x="1077486" y="1644353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4</a:t>
            </a:r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6EFDA7A-6022-72F0-E5D8-7DA87E75695C}"/>
              </a:ext>
            </a:extLst>
          </p:cNvPr>
          <p:cNvSpPr txBox="1"/>
          <p:nvPr/>
        </p:nvSpPr>
        <p:spPr>
          <a:xfrm>
            <a:off x="1077590" y="2119117"/>
            <a:ext cx="97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cs typeface="Arial" panose="020B0604020202020204" pitchFamily="34" charset="0"/>
              </a:rPr>
              <a:t>Node 5</a:t>
            </a:r>
            <a:endParaRPr lang="en-US" sz="1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09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2" grpId="0" animBg="1"/>
      <p:bldP spid="53" grpId="0" animBg="1"/>
      <p:bldP spid="2" grpId="0" animBg="1"/>
      <p:bldP spid="165" grpId="0" animBg="1"/>
      <p:bldP spid="167" grpId="0" animBg="1"/>
      <p:bldP spid="168" grpId="0" animBg="1"/>
      <p:bldP spid="169" grpId="0" animBg="1"/>
      <p:bldP spid="172" grpId="0" animBg="1"/>
      <p:bldP spid="174" grpId="0" animBg="1"/>
      <p:bldP spid="175" grpId="0" animBg="1"/>
      <p:bldP spid="176" grpId="0" animBg="1"/>
      <p:bldP spid="177" grpId="0" animBg="1"/>
      <p:bldP spid="24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8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99C4BFC-2F88-4DB3-8167-D164B53A31E6}"/>
              </a:ext>
            </a:extLst>
          </p:cNvPr>
          <p:cNvGraphicFramePr>
            <a:graphicFrameLocks/>
          </p:cNvGraphicFramePr>
          <p:nvPr/>
        </p:nvGraphicFramePr>
        <p:xfrm>
          <a:off x="1214121" y="3429000"/>
          <a:ext cx="5353866" cy="280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Model applied on single GEDs and GEDs clusters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1CA496B8-93D0-D5E8-403A-321BD920D180}"/>
              </a:ext>
            </a:extLst>
          </p:cNvPr>
          <p:cNvSpPr txBox="1"/>
          <p:nvPr/>
        </p:nvSpPr>
        <p:spPr>
          <a:xfrm>
            <a:off x="806975" y="1384970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Experimentations with Markov chains and LSTM models</a:t>
            </a:r>
          </a:p>
        </p:txBody>
      </p:sp>
      <p:sp>
        <p:nvSpPr>
          <p:cNvPr id="3" name="Google Shape;136;g24e9f82cf36_0_16">
            <a:extLst>
              <a:ext uri="{FF2B5EF4-FFF2-40B4-BE49-F238E27FC236}">
                <a16:creationId xmlns:a16="http://schemas.microsoft.com/office/drawing/2014/main" id="{93EA6E25-9C42-C3DB-4CA2-EBD58B87046E}"/>
              </a:ext>
            </a:extLst>
          </p:cNvPr>
          <p:cNvSpPr txBox="1"/>
          <p:nvPr/>
        </p:nvSpPr>
        <p:spPr>
          <a:xfrm>
            <a:off x="806975" y="1805141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Use of topologies with 2 and 4 GEDs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143A0109-1315-20EF-DD3F-22956553AE8D}"/>
              </a:ext>
            </a:extLst>
          </p:cNvPr>
          <p:cNvSpPr txBox="1"/>
          <p:nvPr/>
        </p:nvSpPr>
        <p:spPr>
          <a:xfrm>
            <a:off x="806974" y="2294730"/>
            <a:ext cx="62680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Comparison of 4 different aggregators : sampling number, power loss, min loss, GED power profile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785C2D-29D1-4E7E-955F-482C07CD48CE}"/>
              </a:ext>
            </a:extLst>
          </p:cNvPr>
          <p:cNvGraphicFramePr>
            <a:graphicFrameLocks/>
          </p:cNvGraphicFramePr>
          <p:nvPr/>
        </p:nvGraphicFramePr>
        <p:xfrm>
          <a:off x="7167418" y="827829"/>
          <a:ext cx="4217606" cy="289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69F46F-C5FC-464B-B399-C72BB1DA5324}"/>
              </a:ext>
            </a:extLst>
          </p:cNvPr>
          <p:cNvGraphicFramePr>
            <a:graphicFrameLocks/>
          </p:cNvGraphicFramePr>
          <p:nvPr/>
        </p:nvGraphicFramePr>
        <p:xfrm>
          <a:off x="7167419" y="3725597"/>
          <a:ext cx="4622933" cy="298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Google Shape;140;g24e9f82cf36_0_16">
            <a:extLst>
              <a:ext uri="{FF2B5EF4-FFF2-40B4-BE49-F238E27FC236}">
                <a16:creationId xmlns:a16="http://schemas.microsoft.com/office/drawing/2014/main" id="{7D6FAB60-146B-E0EE-1D17-2C74386243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10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0436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1239783" y="3514439"/>
            <a:ext cx="7260827" cy="3199077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788253" y="875154"/>
            <a:ext cx="3146615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4106440" y="875154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687274" y="877881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8468309" y="4790833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GEDs can have </a:t>
            </a:r>
            <a:r>
              <a:rPr lang="en-GB" b="1" dirty="0">
                <a:solidFill>
                  <a:srgbClr val="FF0000"/>
                </a:solidFill>
              </a:rPr>
              <a:t>different</a:t>
            </a:r>
            <a:r>
              <a:rPr lang="en-GB" dirty="0"/>
              <a:t> learning model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1108641" y="986330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1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1554382" y="1911712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NBR-1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826200" y="1891434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NBR-2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8315631" y="1938985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NBR-n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651819" y="3692401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3229200" y="3995833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777227" y="5398511"/>
            <a:ext cx="26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4180600" y="4064016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NBR-1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5032171" y="4076935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NBR-2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835821" y="4076935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NBR-n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3310849" y="4070481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</a:t>
            </a:r>
          </a:p>
          <a:p>
            <a:pPr algn="ctr"/>
            <a:r>
              <a:rPr lang="en-GB" sz="800" dirty="0"/>
              <a:t>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5024698" y="3112615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6564010" y="5913865"/>
            <a:ext cx="147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cs typeface="Arial" panose="020B0604020202020204" pitchFamily="34" charset="0"/>
              </a:rPr>
              <a:t>Local node (N0)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3230651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4139027" y="4733312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5554873" y="4561533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325" y="4782036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666330" y="4493426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 Prediction</a:t>
            </a:r>
          </a:p>
        </p:txBody>
      </p:sp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3333750" y="5426047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/>
              <a:t>Local</a:t>
            </a:r>
          </a:p>
          <a:p>
            <a:pPr algn="ctr"/>
            <a:r>
              <a:rPr lang="en-GB" sz="800" dirty="0"/>
              <a:t>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4265826" y="1000761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2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973262" y="1033563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Neighbour n</a:t>
            </a:r>
          </a:p>
          <a:p>
            <a:r>
              <a:rPr lang="en-GB" sz="1100" dirty="0">
                <a:solidFill>
                  <a:schemeClr val="tx1"/>
                </a:solidFill>
              </a:rPr>
              <a:t>learning 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7266675" y="1190412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759478" y="6018958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GED-k Learning</a:t>
            </a:r>
          </a:p>
          <a:p>
            <a:r>
              <a:rPr lang="en-GB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6222674" y="2415003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917833" y="1575912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5321182" y="1609766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797382" y="1642474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3584133" y="5666648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2560478" y="2397734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713749" y="3496861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811175" y="2512433"/>
            <a:ext cx="1537861" cy="992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5545187" y="2498950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915088" y="2509445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3830187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5352471" y="2430290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C9C01-75DF-23B4-5194-8078FA4A5EF2}"/>
              </a:ext>
            </a:extLst>
          </p:cNvPr>
          <p:cNvSpPr txBox="1"/>
          <p:nvPr/>
        </p:nvSpPr>
        <p:spPr>
          <a:xfrm>
            <a:off x="2757662" y="1543402"/>
            <a:ext cx="1643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calculation of predictions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60" y="1070075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836" y="1039884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357" y="1025997"/>
            <a:ext cx="893703" cy="529060"/>
          </a:xfrm>
          <a:prstGeom prst="rect">
            <a:avLst/>
          </a:prstGeom>
        </p:spPr>
      </p:pic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2517" y="2218603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600" y="2213090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3352" y="2209627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610" y="6063232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H="1" flipV="1">
            <a:off x="6797961" y="3490725"/>
            <a:ext cx="4621" cy="671001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1303410" y="2203216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4589596" y="2198957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8087093" y="2207028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0" name="Google Shape;136;g24e9f82cf36_0_16">
            <a:extLst>
              <a:ext uri="{FF2B5EF4-FFF2-40B4-BE49-F238E27FC236}">
                <a16:creationId xmlns:a16="http://schemas.microsoft.com/office/drawing/2014/main" id="{BE76C326-FFAC-9C20-DA4D-B9F7BF9DB3CF}"/>
              </a:ext>
            </a:extLst>
          </p:cNvPr>
          <p:cNvSpPr txBox="1"/>
          <p:nvPr/>
        </p:nvSpPr>
        <p:spPr>
          <a:xfrm>
            <a:off x="8503998" y="5652489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Each EGD manages model distribution and aggregation.</a:t>
            </a:r>
          </a:p>
        </p:txBody>
      </p:sp>
      <p:sp>
        <p:nvSpPr>
          <p:cNvPr id="8" name="Google Shape;136;g24e9f82cf36_0_16">
            <a:extLst>
              <a:ext uri="{FF2B5EF4-FFF2-40B4-BE49-F238E27FC236}">
                <a16:creationId xmlns:a16="http://schemas.microsoft.com/office/drawing/2014/main" id="{BF582741-1596-18A1-910B-06F7DFCC9233}"/>
              </a:ext>
            </a:extLst>
          </p:cNvPr>
          <p:cNvSpPr txBox="1"/>
          <p:nvPr/>
        </p:nvSpPr>
        <p:spPr>
          <a:xfrm>
            <a:off x="8698020" y="3901053"/>
            <a:ext cx="32289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predictions: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864523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867420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871727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221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103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004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711955" y="2492566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chemeClr val="accent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322608" y="2518192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9993352" y="2470062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Neighbour</a:t>
            </a:r>
            <a:r>
              <a:rPr lang="en-GB" b="1" baseline="30000" dirty="0">
                <a:solidFill>
                  <a:srgbClr val="00206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38" name="Google Shape;93;p1">
            <a:extLst>
              <a:ext uri="{FF2B5EF4-FFF2-40B4-BE49-F238E27FC236}">
                <a16:creationId xmlns:a16="http://schemas.microsoft.com/office/drawing/2014/main" id="{FAB0BA11-B86F-76C1-CAC4-DA7EE18A3B1E}"/>
              </a:ext>
            </a:extLst>
          </p:cNvPr>
          <p:cNvSpPr txBox="1">
            <a:spLocks/>
          </p:cNvSpPr>
          <p:nvPr/>
        </p:nvSpPr>
        <p:spPr>
          <a:xfrm>
            <a:off x="1345623" y="250158"/>
            <a:ext cx="10038097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latin typeface="+mn-lt"/>
              </a:rPr>
              <a:t>Implementation of Gossip ensemble Learning with the coordination model</a:t>
            </a:r>
            <a:endParaRPr lang="en-US" sz="2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A8F6B7-C9FA-F663-5D24-E886C3A74E1C}"/>
              </a:ext>
            </a:extLst>
          </p:cNvPr>
          <p:cNvSpPr txBox="1"/>
          <p:nvPr/>
        </p:nvSpPr>
        <p:spPr>
          <a:xfrm rot="19652469">
            <a:off x="6409170" y="2853544"/>
            <a:ext cx="185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-&gt; 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  </a:t>
            </a:r>
            <a:endParaRPr lang="en-GB" sz="11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415DE-9AA3-7C54-6B92-B3A7C303871E}"/>
              </a:ext>
            </a:extLst>
          </p:cNvPr>
          <p:cNvSpPr txBox="1"/>
          <p:nvPr/>
        </p:nvSpPr>
        <p:spPr>
          <a:xfrm rot="16200000">
            <a:off x="5375634" y="2824497"/>
            <a:ext cx="9757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-&gt; 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2  </a:t>
            </a:r>
            <a:endParaRPr lang="en-GB" sz="11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7CAF6-BC00-0C20-7960-F6AE58C151BE}"/>
              </a:ext>
            </a:extLst>
          </p:cNvPr>
          <p:cNvSpPr txBox="1"/>
          <p:nvPr/>
        </p:nvSpPr>
        <p:spPr>
          <a:xfrm rot="2380513">
            <a:off x="2911995" y="2936265"/>
            <a:ext cx="185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1</a:t>
            </a:r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&lt;-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CD4D72-7F95-6DF6-A9BC-F93EED502063}"/>
              </a:ext>
            </a:extLst>
          </p:cNvPr>
          <p:cNvSpPr txBox="1"/>
          <p:nvPr/>
        </p:nvSpPr>
        <p:spPr>
          <a:xfrm rot="19652469">
            <a:off x="6786047" y="3100979"/>
            <a:ext cx="20161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&lt;- Reception from neighbour</a:t>
            </a:r>
            <a:r>
              <a:rPr lang="en-GB" sz="1100" baseline="30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  </a:t>
            </a:r>
            <a:endParaRPr lang="en-GB" sz="1100" dirty="0">
              <a:solidFill>
                <a:schemeClr val="accent1">
                  <a:lumMod val="5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D2A96A-D6DE-2E4A-81D1-E4A284B0BB3E}"/>
              </a:ext>
            </a:extLst>
          </p:cNvPr>
          <p:cNvSpPr txBox="1"/>
          <p:nvPr/>
        </p:nvSpPr>
        <p:spPr>
          <a:xfrm rot="2445091">
            <a:off x="2310229" y="3098251"/>
            <a:ext cx="19742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Reception from neighbour</a:t>
            </a:r>
            <a:r>
              <a:rPr lang="en-GB" sz="1100" baseline="30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1 </a:t>
            </a:r>
            <a:r>
              <a:rPr lang="en-GB" sz="11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-&gt; </a:t>
            </a:r>
            <a:r>
              <a:rPr lang="en-GB" sz="1100" baseline="30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endParaRPr lang="en-GB" sz="1100" dirty="0">
              <a:solidFill>
                <a:schemeClr val="accent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D26ED5-50CF-82DF-50FF-36FD188ABDBD}"/>
              </a:ext>
            </a:extLst>
          </p:cNvPr>
          <p:cNvSpPr txBox="1"/>
          <p:nvPr/>
        </p:nvSpPr>
        <p:spPr>
          <a:xfrm rot="5400000">
            <a:off x="4485223" y="2939970"/>
            <a:ext cx="1333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Reception from neighbour</a:t>
            </a:r>
            <a:r>
              <a:rPr lang="en-GB" sz="11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-&gt; </a:t>
            </a:r>
            <a:r>
              <a:rPr lang="en-GB" sz="11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 </a:t>
            </a:r>
            <a:endParaRPr lang="en-GB" sz="11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09FD70-F92C-4F42-85ED-D62B6CA24893}"/>
              </a:ext>
            </a:extLst>
          </p:cNvPr>
          <p:cNvSpPr txBox="1"/>
          <p:nvPr/>
        </p:nvSpPr>
        <p:spPr>
          <a:xfrm>
            <a:off x="11089397" y="1122770"/>
            <a:ext cx="188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(1) : model training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33E642-A221-A94F-723D-E4A3FB0BE5DE}"/>
              </a:ext>
            </a:extLst>
          </p:cNvPr>
          <p:cNvSpPr txBox="1"/>
          <p:nvPr/>
        </p:nvSpPr>
        <p:spPr>
          <a:xfrm rot="19738491">
            <a:off x="7634856" y="320358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7BD014-C2C4-7907-636A-1F71731C5E41}"/>
              </a:ext>
            </a:extLst>
          </p:cNvPr>
          <p:cNvSpPr txBox="1"/>
          <p:nvPr/>
        </p:nvSpPr>
        <p:spPr>
          <a:xfrm rot="2559929">
            <a:off x="2469048" y="279163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D897331-9983-D241-EC7E-DE9864D4235F}"/>
              </a:ext>
            </a:extLst>
          </p:cNvPr>
          <p:cNvSpPr txBox="1"/>
          <p:nvPr/>
        </p:nvSpPr>
        <p:spPr>
          <a:xfrm rot="5400000">
            <a:off x="4656690" y="2992485"/>
            <a:ext cx="45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D2A64-3EBE-4AC2-DBE2-7367B031AF87}"/>
              </a:ext>
            </a:extLst>
          </p:cNvPr>
          <p:cNvSpPr txBox="1"/>
          <p:nvPr/>
        </p:nvSpPr>
        <p:spPr>
          <a:xfrm>
            <a:off x="6489085" y="4791897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4B7241-CB08-FFDB-3C7A-D61E7A5EC483}"/>
              </a:ext>
            </a:extLst>
          </p:cNvPr>
          <p:cNvSpPr txBox="1"/>
          <p:nvPr/>
        </p:nvSpPr>
        <p:spPr>
          <a:xfrm rot="19652085">
            <a:off x="6277115" y="333956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95DBC0-BC47-9182-E79B-E621CD71BCB8}"/>
              </a:ext>
            </a:extLst>
          </p:cNvPr>
          <p:cNvSpPr txBox="1"/>
          <p:nvPr/>
        </p:nvSpPr>
        <p:spPr>
          <a:xfrm rot="2293402">
            <a:off x="4283138" y="341404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925EBF-FE12-6C35-4BA3-BC26FA6DD890}"/>
              </a:ext>
            </a:extLst>
          </p:cNvPr>
          <p:cNvSpPr txBox="1"/>
          <p:nvPr/>
        </p:nvSpPr>
        <p:spPr>
          <a:xfrm rot="16200000">
            <a:off x="5478957" y="344093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7378499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Ensemble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Model applied on a single GED and on a GEDs cluster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0B019E59-D69A-3DAD-0FEF-DECE86029D64}"/>
              </a:ext>
            </a:extLst>
          </p:cNvPr>
          <p:cNvSpPr txBox="1"/>
          <p:nvPr/>
        </p:nvSpPr>
        <p:spPr>
          <a:xfrm>
            <a:off x="819096" y="1466906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Experimentations with Markov chains on GED-1 and LSTM models on GED-2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C1B784BA-7519-DF36-0537-DE6B71423149}"/>
              </a:ext>
            </a:extLst>
          </p:cNvPr>
          <p:cNvSpPr txBox="1"/>
          <p:nvPr/>
        </p:nvSpPr>
        <p:spPr>
          <a:xfrm>
            <a:off x="819096" y="2027650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dirty="0"/>
              <a:t>Comparison of 2 different aggregators : last power and power history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806525-35CA-48D5-AB2B-6BB54F71DDBB}"/>
              </a:ext>
            </a:extLst>
          </p:cNvPr>
          <p:cNvGraphicFramePr>
            <a:graphicFrameLocks/>
          </p:cNvGraphicFramePr>
          <p:nvPr/>
        </p:nvGraphicFramePr>
        <p:xfrm>
          <a:off x="1800561" y="2723928"/>
          <a:ext cx="6831375" cy="348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3728539-CE1A-829F-76B0-355C80E89C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12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6642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12;p7">
            <a:extLst>
              <a:ext uri="{FF2B5EF4-FFF2-40B4-BE49-F238E27FC236}">
                <a16:creationId xmlns:a16="http://schemas.microsoft.com/office/drawing/2014/main" id="{5B06DEC9-5ED9-56A3-E729-B1B3F6B04590}"/>
              </a:ext>
            </a:extLst>
          </p:cNvPr>
          <p:cNvSpPr/>
          <p:nvPr/>
        </p:nvSpPr>
        <p:spPr>
          <a:xfrm>
            <a:off x="1204775" y="3764591"/>
            <a:ext cx="10419100" cy="2524854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2400" b="1" u="sng" dirty="0"/>
          </a:p>
          <a:p>
            <a:pPr algn="ctr"/>
            <a:endParaRPr lang="en-GB" sz="2400" b="1" u="sng" dirty="0"/>
          </a:p>
          <a:p>
            <a:pPr algn="ctr"/>
            <a:endParaRPr lang="en-GB" sz="2400" b="1" u="sng" dirty="0">
              <a:solidFill>
                <a:schemeClr val="bg1"/>
              </a:solidFill>
            </a:endParaRPr>
          </a:p>
          <a:p>
            <a:pPr algn="ctr"/>
            <a:endParaRPr lang="en-GB" sz="2400" b="1" u="sng" dirty="0">
              <a:solidFill>
                <a:schemeClr val="bg1"/>
              </a:solidFill>
            </a:endParaRPr>
          </a:p>
          <a:p>
            <a:pPr algn="ctr"/>
            <a:endParaRPr lang="en-GB" sz="2400" b="1" u="sng" dirty="0">
              <a:solidFill>
                <a:schemeClr val="bg1"/>
              </a:solidFill>
            </a:endParaRPr>
          </a:p>
          <a:p>
            <a:pPr algn="ctr"/>
            <a:r>
              <a:rPr lang="en-GB" sz="2400" b="1" u="sng" dirty="0">
                <a:solidFill>
                  <a:schemeClr val="bg1"/>
                </a:solidFill>
              </a:rPr>
              <a:t>obj</a:t>
            </a:r>
            <a:r>
              <a:rPr lang="en-GB" sz="2400" b="1" u="sng" baseline="30000" dirty="0">
                <a:solidFill>
                  <a:schemeClr val="bg1"/>
                </a:solidFill>
              </a:rPr>
              <a:t>1  </a:t>
            </a:r>
            <a:r>
              <a:rPr lang="en-GB" sz="2400" b="1" u="sng" dirty="0">
                <a:solidFill>
                  <a:schemeClr val="bg1"/>
                </a:solidFill>
              </a:rPr>
              <a:t>: “upper layer” object</a:t>
            </a:r>
            <a:endParaRPr lang="en-GB" sz="2400" b="1" u="sng" baseline="30000" dirty="0">
              <a:solidFill>
                <a:schemeClr val="bg1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(class defined in the coordination platform service)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CDC15-AB48-2404-FD1C-EDE6D75B8620}"/>
              </a:ext>
            </a:extLst>
          </p:cNvPr>
          <p:cNvSpPr/>
          <p:nvPr/>
        </p:nvSpPr>
        <p:spPr>
          <a:xfrm>
            <a:off x="512065" y="117991"/>
            <a:ext cx="11608345" cy="34448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Google Shape;98;p1">
            <a:extLst>
              <a:ext uri="{FF2B5EF4-FFF2-40B4-BE49-F238E27FC236}">
                <a16:creationId xmlns:a16="http://schemas.microsoft.com/office/drawing/2014/main" id="{FD5705A6-FB32-FA26-4B4F-9D19589852FB}"/>
              </a:ext>
            </a:extLst>
          </p:cNvPr>
          <p:cNvSpPr/>
          <p:nvPr/>
        </p:nvSpPr>
        <p:spPr>
          <a:xfrm>
            <a:off x="1471874" y="3884439"/>
            <a:ext cx="9519760" cy="1062956"/>
          </a:xfrm>
          <a:prstGeom prst="roundRect">
            <a:avLst>
              <a:gd name="adj" fmla="val 16667"/>
            </a:avLst>
          </a:prstGeom>
          <a:solidFill>
            <a:schemeClr val="bg2">
              <a:lumMod val="9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2998265" y="666749"/>
            <a:ext cx="2439604" cy="1850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3500178" y="674958"/>
            <a:ext cx="19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 1 (local agent)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95F0B0-F6A9-A840-618A-D53641FA4180}"/>
              </a:ext>
            </a:extLst>
          </p:cNvPr>
          <p:cNvSpPr/>
          <p:nvPr/>
        </p:nvSpPr>
        <p:spPr>
          <a:xfrm>
            <a:off x="6180952" y="660694"/>
            <a:ext cx="2100464" cy="1848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5BBAE-B82F-40DD-4BC1-2FD1FF0F8FD6}"/>
              </a:ext>
            </a:extLst>
          </p:cNvPr>
          <p:cNvSpPr txBox="1"/>
          <p:nvPr/>
        </p:nvSpPr>
        <p:spPr>
          <a:xfrm>
            <a:off x="6757806" y="674958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 2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AD9DE7-7B38-310C-2505-D9087805D5DD}"/>
              </a:ext>
            </a:extLst>
          </p:cNvPr>
          <p:cNvSpPr/>
          <p:nvPr/>
        </p:nvSpPr>
        <p:spPr>
          <a:xfrm>
            <a:off x="9510867" y="660694"/>
            <a:ext cx="2169069" cy="18487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742D196-3D8D-13C7-FA57-435CB5F2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95539"/>
              </p:ext>
            </p:extLst>
          </p:nvPr>
        </p:nvGraphicFramePr>
        <p:xfrm>
          <a:off x="9626134" y="1080644"/>
          <a:ext cx="1921188" cy="138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851712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object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noProof="0" dirty="0"/>
                        <a:t>obj </a:t>
                      </a:r>
                      <a:r>
                        <a:rPr lang="en-GB" sz="1200" b="1" baseline="30000" noProof="0" dirty="0"/>
                        <a:t>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83941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F3817F7-FCD4-1EBB-7A2D-580F567A2C6B}"/>
              </a:ext>
            </a:extLst>
          </p:cNvPr>
          <p:cNvSpPr txBox="1"/>
          <p:nvPr/>
        </p:nvSpPr>
        <p:spPr>
          <a:xfrm>
            <a:off x="10156326" y="674958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LSA 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0BCE1C-58CA-4D2E-B4B7-394216968D08}"/>
              </a:ext>
            </a:extLst>
          </p:cNvPr>
          <p:cNvSpPr txBox="1"/>
          <p:nvPr/>
        </p:nvSpPr>
        <p:spPr>
          <a:xfrm>
            <a:off x="8586848" y="1164317"/>
            <a:ext cx="924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32" name="Google Shape;225;p7">
            <a:extLst>
              <a:ext uri="{FF2B5EF4-FFF2-40B4-BE49-F238E27FC236}">
                <a16:creationId xmlns:a16="http://schemas.microsoft.com/office/drawing/2014/main" id="{C9947D6A-1480-1040-2B7D-54443D30E4EC}"/>
              </a:ext>
            </a:extLst>
          </p:cNvPr>
          <p:cNvCxnSpPr>
            <a:cxnSpLocks/>
          </p:cNvCxnSpPr>
          <p:nvPr/>
        </p:nvCxnSpPr>
        <p:spPr>
          <a:xfrm>
            <a:off x="11080345" y="2209800"/>
            <a:ext cx="0" cy="7439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212;p7">
            <a:extLst>
              <a:ext uri="{FF2B5EF4-FFF2-40B4-BE49-F238E27FC236}">
                <a16:creationId xmlns:a16="http://schemas.microsoft.com/office/drawing/2014/main" id="{F522F1DA-9F8E-FE92-3C7D-33ED735DA5FC}"/>
              </a:ext>
            </a:extLst>
          </p:cNvPr>
          <p:cNvSpPr/>
          <p:nvPr/>
        </p:nvSpPr>
        <p:spPr>
          <a:xfrm>
            <a:off x="10424163" y="2961247"/>
            <a:ext cx="1471486" cy="3772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GB" sz="14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aggretable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2;p7">
            <a:extLst>
              <a:ext uri="{FF2B5EF4-FFF2-40B4-BE49-F238E27FC236}">
                <a16:creationId xmlns:a16="http://schemas.microsoft.com/office/drawing/2014/main" id="{0B2CD78C-C219-D401-2230-78AF2CBE265D}"/>
              </a:ext>
            </a:extLst>
          </p:cNvPr>
          <p:cNvSpPr/>
          <p:nvPr/>
        </p:nvSpPr>
        <p:spPr>
          <a:xfrm>
            <a:off x="7056542" y="2979533"/>
            <a:ext cx="1530306" cy="3772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GB" sz="14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aggretable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5B7D2280-3EF1-5B0B-7A7F-58E5C14BC4C3}"/>
              </a:ext>
            </a:extLst>
          </p:cNvPr>
          <p:cNvCxnSpPr>
            <a:cxnSpLocks/>
            <a:stCxn id="48" idx="1"/>
            <a:endCxn id="69" idx="0"/>
          </p:cNvCxnSpPr>
          <p:nvPr/>
        </p:nvCxnSpPr>
        <p:spPr>
          <a:xfrm>
            <a:off x="6672978" y="3621083"/>
            <a:ext cx="2093" cy="144216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219;p7">
            <a:extLst>
              <a:ext uri="{FF2B5EF4-FFF2-40B4-BE49-F238E27FC236}">
                <a16:creationId xmlns:a16="http://schemas.microsoft.com/office/drawing/2014/main" id="{1F74F4EC-D7CD-244D-EA7E-0EB6D634ABE6}"/>
              </a:ext>
            </a:extLst>
          </p:cNvPr>
          <p:cNvSpPr/>
          <p:nvPr/>
        </p:nvSpPr>
        <p:spPr>
          <a:xfrm rot="5400000">
            <a:off x="6482499" y="-1861259"/>
            <a:ext cx="380957" cy="10583724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0EF2E4BE-A029-EC2E-A297-2472A3EBD2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5782" y="4082248"/>
            <a:ext cx="664049" cy="6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2068C14-0634-B2F3-C3EA-2582823A2010}"/>
              </a:ext>
            </a:extLst>
          </p:cNvPr>
          <p:cNvSpPr/>
          <p:nvPr/>
        </p:nvSpPr>
        <p:spPr>
          <a:xfrm>
            <a:off x="1511827" y="2976767"/>
            <a:ext cx="1088836" cy="3828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&lt;operator&gt;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Google Shape;212;p7">
            <a:extLst>
              <a:ext uri="{FF2B5EF4-FFF2-40B4-BE49-F238E27FC236}">
                <a16:creationId xmlns:a16="http://schemas.microsoft.com/office/drawing/2014/main" id="{E9126382-4551-1566-C2F9-7008F96B311D}"/>
              </a:ext>
            </a:extLst>
          </p:cNvPr>
          <p:cNvSpPr/>
          <p:nvPr/>
        </p:nvSpPr>
        <p:spPr>
          <a:xfrm>
            <a:off x="5909917" y="5063244"/>
            <a:ext cx="1530306" cy="37723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GB" sz="14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1’</a:t>
            </a: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aggretable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225;p7">
            <a:extLst>
              <a:ext uri="{FF2B5EF4-FFF2-40B4-BE49-F238E27FC236}">
                <a16:creationId xmlns:a16="http://schemas.microsoft.com/office/drawing/2014/main" id="{0CE0880D-166F-592F-C5A4-F1C41D449CE6}"/>
              </a:ext>
            </a:extLst>
          </p:cNvPr>
          <p:cNvCxnSpPr>
            <a:cxnSpLocks/>
          </p:cNvCxnSpPr>
          <p:nvPr/>
        </p:nvCxnSpPr>
        <p:spPr>
          <a:xfrm flipH="1">
            <a:off x="2706694" y="859624"/>
            <a:ext cx="59357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57D646-B452-0F03-CBD1-90FFA638D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59872"/>
              </p:ext>
            </p:extLst>
          </p:nvPr>
        </p:nvGraphicFramePr>
        <p:xfrm>
          <a:off x="6259221" y="1095194"/>
          <a:ext cx="1921188" cy="1381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47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851712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object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&lt;propName&gt;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noProof="0" dirty="0"/>
                        <a:t>obj 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83941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1859F1-BF82-DF71-4C25-5FDE8F6C0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41842"/>
              </p:ext>
            </p:extLst>
          </p:nvPr>
        </p:nvGraphicFramePr>
        <p:xfrm>
          <a:off x="3114077" y="1112893"/>
          <a:ext cx="2223332" cy="137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93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716396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object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&lt;propName&gt;_AGGR</a:t>
                      </a:r>
                      <a:endParaRPr lang="en-CH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obj </a:t>
                      </a:r>
                      <a:r>
                        <a:rPr lang="en-GB" sz="1200" baseline="30000" noProof="0" dirty="0"/>
                        <a:t>1’</a:t>
                      </a:r>
                      <a:endParaRPr lang="en-CH" sz="1200" baseline="30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&lt;propName&gt;</a:t>
                      </a:r>
                      <a:endParaRPr lang="en-CH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/>
                        <a:t>obj </a:t>
                      </a:r>
                      <a:r>
                        <a:rPr lang="fr-FR" sz="1200" b="1" baseline="30000" dirty="0"/>
                        <a:t>1</a:t>
                      </a:r>
                      <a:endParaRPr lang="en-CH" sz="1200" b="1" baseline="300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75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200" baseline="30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cxnSp>
        <p:nvCxnSpPr>
          <p:cNvPr id="5" name="Google Shape;225;p7">
            <a:extLst>
              <a:ext uri="{FF2B5EF4-FFF2-40B4-BE49-F238E27FC236}">
                <a16:creationId xmlns:a16="http://schemas.microsoft.com/office/drawing/2014/main" id="{5BFA546A-7EF6-E4E8-DB5B-BB9A7F55BB07}"/>
              </a:ext>
            </a:extLst>
          </p:cNvPr>
          <p:cNvCxnSpPr>
            <a:cxnSpLocks/>
          </p:cNvCxnSpPr>
          <p:nvPr/>
        </p:nvCxnSpPr>
        <p:spPr>
          <a:xfrm>
            <a:off x="7681825" y="2209800"/>
            <a:ext cx="3132" cy="7404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25;p7">
            <a:extLst>
              <a:ext uri="{FF2B5EF4-FFF2-40B4-BE49-F238E27FC236}">
                <a16:creationId xmlns:a16="http://schemas.microsoft.com/office/drawing/2014/main" id="{F3E2CECB-5D5E-8B33-DD68-0019007A0676}"/>
              </a:ext>
            </a:extLst>
          </p:cNvPr>
          <p:cNvCxnSpPr>
            <a:cxnSpLocks/>
          </p:cNvCxnSpPr>
          <p:nvPr/>
        </p:nvCxnSpPr>
        <p:spPr>
          <a:xfrm>
            <a:off x="5150526" y="2209801"/>
            <a:ext cx="0" cy="7439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" name="Arrow: Bent 10">
            <a:extLst>
              <a:ext uri="{FF2B5EF4-FFF2-40B4-BE49-F238E27FC236}">
                <a16:creationId xmlns:a16="http://schemas.microsoft.com/office/drawing/2014/main" id="{E1862CE7-8489-C6C9-0DFF-1BCBEF69AFF5}"/>
              </a:ext>
            </a:extLst>
          </p:cNvPr>
          <p:cNvSpPr/>
          <p:nvPr/>
        </p:nvSpPr>
        <p:spPr>
          <a:xfrm rot="5400000" flipV="1">
            <a:off x="1314404" y="1957299"/>
            <a:ext cx="1817505" cy="2036761"/>
          </a:xfrm>
          <a:prstGeom prst="bentArrow">
            <a:avLst>
              <a:gd name="adj1" fmla="val 1041"/>
              <a:gd name="adj2" fmla="val 4796"/>
              <a:gd name="adj3" fmla="val 5357"/>
              <a:gd name="adj4" fmla="val 43750"/>
            </a:avLst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CAE5D-98CF-6B33-CB07-596939587AE3}"/>
              </a:ext>
            </a:extLst>
          </p:cNvPr>
          <p:cNvSpPr txBox="1"/>
          <p:nvPr/>
        </p:nvSpPr>
        <p:spPr>
          <a:xfrm>
            <a:off x="7371920" y="4140328"/>
            <a:ext cx="289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Aggregate calculation performed by Obj1</a:t>
            </a:r>
          </a:p>
        </p:txBody>
      </p:sp>
      <p:sp>
        <p:nvSpPr>
          <p:cNvPr id="39" name="Google Shape;212;p7">
            <a:extLst>
              <a:ext uri="{FF2B5EF4-FFF2-40B4-BE49-F238E27FC236}">
                <a16:creationId xmlns:a16="http://schemas.microsoft.com/office/drawing/2014/main" id="{1DA30092-5AB9-8517-90E2-0D4741C84F4A}"/>
              </a:ext>
            </a:extLst>
          </p:cNvPr>
          <p:cNvSpPr/>
          <p:nvPr/>
        </p:nvSpPr>
        <p:spPr>
          <a:xfrm>
            <a:off x="4343767" y="2979534"/>
            <a:ext cx="1530306" cy="3772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GB" sz="14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aggretable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C4FF0B-CF14-F4F2-2188-3F357DF30FC9}"/>
              </a:ext>
            </a:extLst>
          </p:cNvPr>
          <p:cNvSpPr/>
          <p:nvPr/>
        </p:nvSpPr>
        <p:spPr>
          <a:xfrm>
            <a:off x="1381115" y="734319"/>
            <a:ext cx="1325579" cy="4831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Aggregator specification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38" name="Google Shape;225;p7">
            <a:extLst>
              <a:ext uri="{FF2B5EF4-FFF2-40B4-BE49-F238E27FC236}">
                <a16:creationId xmlns:a16="http://schemas.microsoft.com/office/drawing/2014/main" id="{DD3EAB25-6662-48B5-FF9D-056FFE7CB95F}"/>
              </a:ext>
            </a:extLst>
          </p:cNvPr>
          <p:cNvCxnSpPr>
            <a:cxnSpLocks/>
          </p:cNvCxnSpPr>
          <p:nvPr/>
        </p:nvCxnSpPr>
        <p:spPr>
          <a:xfrm>
            <a:off x="2213525" y="1217451"/>
            <a:ext cx="0" cy="1756453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FDE0B60-5AF0-7F55-0C0C-AC8871680587}"/>
              </a:ext>
            </a:extLst>
          </p:cNvPr>
          <p:cNvSpPr txBox="1"/>
          <p:nvPr/>
        </p:nvSpPr>
        <p:spPr>
          <a:xfrm>
            <a:off x="894702" y="3025442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0A335C-189A-C112-1496-81CD2E6001D3}"/>
              </a:ext>
            </a:extLst>
          </p:cNvPr>
          <p:cNvSpPr txBox="1"/>
          <p:nvPr/>
        </p:nvSpPr>
        <p:spPr>
          <a:xfrm>
            <a:off x="2508726" y="2269016"/>
            <a:ext cx="447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E76916-C80A-AD3F-3173-498C38152DE3}"/>
              </a:ext>
            </a:extLst>
          </p:cNvPr>
          <p:cNvSpPr txBox="1"/>
          <p:nvPr/>
        </p:nvSpPr>
        <p:spPr>
          <a:xfrm>
            <a:off x="1351105" y="6387396"/>
            <a:ext cx="73479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5" indent="-342905">
              <a:buFont typeface="+mj-lt"/>
              <a:buAutoNum type="arabicPeriod"/>
            </a:pPr>
            <a:r>
              <a:rPr lang="en-GB" sz="900" dirty="0"/>
              <a:t>Retrieval of objects to aggregate from LSA properties</a:t>
            </a:r>
          </a:p>
          <a:p>
            <a:pPr marL="342905" indent="-342905">
              <a:buFont typeface="+mj-lt"/>
              <a:buAutoNum type="arabicPeriod"/>
            </a:pPr>
            <a:r>
              <a:rPr lang="en-GB" sz="900" dirty="0"/>
              <a:t>Execution of Obj</a:t>
            </a:r>
            <a:r>
              <a:rPr lang="en-GB" sz="900" baseline="30000" dirty="0"/>
              <a:t>1</a:t>
            </a:r>
            <a:r>
              <a:rPr lang="en-GB" sz="900" dirty="0"/>
              <a:t>.aggregate</a:t>
            </a:r>
          </a:p>
          <a:p>
            <a:pPr marL="342905" indent="-342905">
              <a:buFont typeface="+mj-lt"/>
              <a:buAutoNum type="arabicPeriod"/>
            </a:pPr>
            <a:r>
              <a:rPr lang="en-GB" sz="900" dirty="0"/>
              <a:t>Update of &lt;propName&gt;_AGGR in LSA 1</a:t>
            </a: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EDBBCDEA-3BCB-FA75-9FCB-8D40D7CE008D}"/>
              </a:ext>
            </a:extLst>
          </p:cNvPr>
          <p:cNvSpPr/>
          <p:nvPr/>
        </p:nvSpPr>
        <p:spPr>
          <a:xfrm>
            <a:off x="162236" y="1700583"/>
            <a:ext cx="2973360" cy="2307399"/>
          </a:xfrm>
          <a:prstGeom prst="bentArrow">
            <a:avLst>
              <a:gd name="adj1" fmla="val 1372"/>
              <a:gd name="adj2" fmla="val 4796"/>
              <a:gd name="adj3" fmla="val 5351"/>
              <a:gd name="adj4" fmla="val 4375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25FB652-EAF5-ADAD-3E4D-21B5EC79357A}"/>
              </a:ext>
            </a:extLst>
          </p:cNvPr>
          <p:cNvSpPr/>
          <p:nvPr/>
        </p:nvSpPr>
        <p:spPr>
          <a:xfrm rot="5400000" flipH="1" flipV="1">
            <a:off x="2415138" y="1742344"/>
            <a:ext cx="1297433" cy="5828728"/>
          </a:xfrm>
          <a:prstGeom prst="bentArrow">
            <a:avLst>
              <a:gd name="adj1" fmla="val 2229"/>
              <a:gd name="adj2" fmla="val 1530"/>
              <a:gd name="adj3" fmla="val 0"/>
              <a:gd name="adj4" fmla="val 4375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F3472F-6013-8B45-4DC1-3EC0450BF4D4}"/>
              </a:ext>
            </a:extLst>
          </p:cNvPr>
          <p:cNvSpPr txBox="1"/>
          <p:nvPr/>
        </p:nvSpPr>
        <p:spPr>
          <a:xfrm>
            <a:off x="3684370" y="117991"/>
            <a:ext cx="786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Middleware layer</a:t>
            </a:r>
            <a:r>
              <a:rPr lang="en-GB" sz="2400" b="1" dirty="0"/>
              <a:t>  </a:t>
            </a:r>
            <a:r>
              <a:rPr lang="en-GB" sz="2400" dirty="0"/>
              <a:t>(Derived from Sapere Middleware)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DB7C6-7D84-517C-04D3-5B67934C19BF}"/>
              </a:ext>
            </a:extLst>
          </p:cNvPr>
          <p:cNvSpPr txBox="1"/>
          <p:nvPr/>
        </p:nvSpPr>
        <p:spPr>
          <a:xfrm>
            <a:off x="1612151" y="3934096"/>
            <a:ext cx="337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dirty="0">
                <a:latin typeface="Calibri"/>
                <a:ea typeface="Calibri"/>
                <a:cs typeface="Calibri"/>
                <a:sym typeface="Calibri"/>
              </a:rPr>
              <a:t>Execution of Obj1.aggregate (2)</a:t>
            </a:r>
            <a:endParaRPr lang="en-GB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469A1C-D8C1-BC68-5AF7-269F6544BEF1}"/>
              </a:ext>
            </a:extLst>
          </p:cNvPr>
          <p:cNvSpPr/>
          <p:nvPr/>
        </p:nvSpPr>
        <p:spPr>
          <a:xfrm>
            <a:off x="2775925" y="2976638"/>
            <a:ext cx="1390236" cy="3809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&lt;LSA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authentication&gt;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" name="Google Shape;225;p7">
            <a:extLst>
              <a:ext uri="{FF2B5EF4-FFF2-40B4-BE49-F238E27FC236}">
                <a16:creationId xmlns:a16="http://schemas.microsoft.com/office/drawing/2014/main" id="{3B7D4EE8-9925-FFC0-DCC6-AB4D9FAF872D}"/>
              </a:ext>
            </a:extLst>
          </p:cNvPr>
          <p:cNvCxnSpPr>
            <a:cxnSpLocks/>
          </p:cNvCxnSpPr>
          <p:nvPr/>
        </p:nvCxnSpPr>
        <p:spPr>
          <a:xfrm>
            <a:off x="2896404" y="859624"/>
            <a:ext cx="0" cy="211428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923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3" grpId="0" animBg="1"/>
      <p:bldP spid="42" grpId="0" animBg="1"/>
      <p:bldP spid="48" grpId="0" animBg="1"/>
      <p:bldP spid="69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400050" y="106131"/>
            <a:ext cx="3190876" cy="2579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1098386" y="1975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89033B-6F37-CF89-5FA1-79A619546A6D}"/>
              </a:ext>
            </a:extLst>
          </p:cNvPr>
          <p:cNvSpPr txBox="1"/>
          <p:nvPr/>
        </p:nvSpPr>
        <p:spPr>
          <a:xfrm>
            <a:off x="1220083" y="559106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46B59-D4AB-AF95-EFA7-E48C132E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64277"/>
              </p:ext>
            </p:extLst>
          </p:nvPr>
        </p:nvGraphicFramePr>
        <p:xfrm>
          <a:off x="501350" y="871605"/>
          <a:ext cx="296972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7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786051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19774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total1: NodeTotal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model1: </a:t>
                      </a:r>
                      <a:r>
                        <a:rPr lang="en-GB" sz="1100" b="1" noProof="0" dirty="0" err="1"/>
                        <a:t>LSTMmodel</a:t>
                      </a:r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186088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CLUSTER_MODEL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solidFill>
                            <a:schemeClr val="tx1"/>
                          </a:solidFill>
                        </a:rPr>
                        <a:t>cModel1: </a:t>
                      </a:r>
                      <a:r>
                        <a:rPr lang="en-GB" sz="1100" b="1" noProof="0" dirty="0" err="1">
                          <a:solidFill>
                            <a:schemeClr val="tx1"/>
                          </a:solidFill>
                        </a:rPr>
                        <a:t>MarkovMOdel</a:t>
                      </a:r>
                      <a:endParaRPr lang="en-GB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705B73-2724-C9F3-4C50-BF182C111B1D}"/>
              </a:ext>
            </a:extLst>
          </p:cNvPr>
          <p:cNvSpPr/>
          <p:nvPr/>
        </p:nvSpPr>
        <p:spPr>
          <a:xfrm>
            <a:off x="3886200" y="106131"/>
            <a:ext cx="3190876" cy="2579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E2694-A1D8-60FC-DE93-30142D5622A7}"/>
              </a:ext>
            </a:extLst>
          </p:cNvPr>
          <p:cNvSpPr txBox="1"/>
          <p:nvPr/>
        </p:nvSpPr>
        <p:spPr>
          <a:xfrm>
            <a:off x="4584536" y="1975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1877D-C6F6-B249-3CA1-E5BAC0327053}"/>
              </a:ext>
            </a:extLst>
          </p:cNvPr>
          <p:cNvSpPr txBox="1"/>
          <p:nvPr/>
        </p:nvSpPr>
        <p:spPr>
          <a:xfrm>
            <a:off x="4706233" y="549581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FC5B15-D09A-EAE4-022B-7321D34E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92590"/>
              </p:ext>
            </p:extLst>
          </p:nvPr>
        </p:nvGraphicFramePr>
        <p:xfrm>
          <a:off x="3987500" y="871605"/>
          <a:ext cx="296972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7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786051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19774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total2: NodeTotal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/>
                        <a:t>model2: </a:t>
                      </a:r>
                      <a:r>
                        <a:rPr lang="en-GB" sz="1100" b="1" noProof="0" dirty="0" err="1"/>
                        <a:t>LSTMmodel</a:t>
                      </a:r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186088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CLUSTER_MODEL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>
                          <a:solidFill>
                            <a:schemeClr val="tx1"/>
                          </a:solidFill>
                        </a:rPr>
                        <a:t>cModel2: </a:t>
                      </a:r>
                      <a:r>
                        <a:rPr lang="en-GB" sz="1100" b="1" noProof="0" dirty="0" err="1">
                          <a:solidFill>
                            <a:schemeClr val="tx1"/>
                          </a:solidFill>
                        </a:rPr>
                        <a:t>MarkovMOdel</a:t>
                      </a:r>
                      <a:endParaRPr lang="en-GB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DC5ECE2-3D9C-2AC4-DF4A-7FF78EFCBC16}"/>
              </a:ext>
            </a:extLst>
          </p:cNvPr>
          <p:cNvSpPr/>
          <p:nvPr/>
        </p:nvSpPr>
        <p:spPr>
          <a:xfrm>
            <a:off x="8877300" y="106131"/>
            <a:ext cx="3190876" cy="2579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4319B-3E3F-7A45-7435-B9FF50C8748C}"/>
              </a:ext>
            </a:extLst>
          </p:cNvPr>
          <p:cNvSpPr txBox="1"/>
          <p:nvPr/>
        </p:nvSpPr>
        <p:spPr>
          <a:xfrm>
            <a:off x="9575636" y="1975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DAAE4-613F-30C4-1213-9CBDDA423742}"/>
              </a:ext>
            </a:extLst>
          </p:cNvPr>
          <p:cNvSpPr txBox="1"/>
          <p:nvPr/>
        </p:nvSpPr>
        <p:spPr>
          <a:xfrm>
            <a:off x="9697333" y="549581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4C36ED0-BE20-5170-4199-D44FD80E5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84506"/>
              </p:ext>
            </p:extLst>
          </p:nvPr>
        </p:nvGraphicFramePr>
        <p:xfrm>
          <a:off x="8978600" y="871605"/>
          <a:ext cx="2969727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367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786051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19774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 err="1"/>
                        <a:t>Totaln</a:t>
                      </a:r>
                      <a:r>
                        <a:rPr lang="en-GB" sz="1100" noProof="0" dirty="0"/>
                        <a:t>: NodeTotal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 err="1"/>
                        <a:t>modeln</a:t>
                      </a:r>
                      <a:r>
                        <a:rPr lang="en-GB" sz="1100" b="1" noProof="0" dirty="0"/>
                        <a:t>: </a:t>
                      </a:r>
                      <a:r>
                        <a:rPr lang="en-GB" sz="1100" b="1" noProof="0" dirty="0" err="1"/>
                        <a:t>LSTMmodel</a:t>
                      </a:r>
                      <a:endParaRPr lang="en-GB" sz="1100" b="1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186088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CLUSTER_MODEL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1" noProof="0" dirty="0" err="1">
                          <a:solidFill>
                            <a:schemeClr val="tx1"/>
                          </a:solidFill>
                        </a:rPr>
                        <a:t>cModeln</a:t>
                      </a:r>
                      <a:r>
                        <a:rPr lang="en-GB" sz="1100" b="1" noProof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GB" sz="1100" b="1" noProof="0" dirty="0" err="1">
                          <a:solidFill>
                            <a:schemeClr val="tx1"/>
                          </a:solidFill>
                        </a:rPr>
                        <a:t>MarkovMOdel</a:t>
                      </a:r>
                      <a:endParaRPr lang="en-GB" sz="11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5370B41-C2ED-161D-65CA-614CC588E32E}"/>
              </a:ext>
            </a:extLst>
          </p:cNvPr>
          <p:cNvSpPr/>
          <p:nvPr/>
        </p:nvSpPr>
        <p:spPr>
          <a:xfrm>
            <a:off x="4229102" y="3710278"/>
            <a:ext cx="7609386" cy="2503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3A2495-BCE8-D134-D09E-72826F1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31548"/>
              </p:ext>
            </p:extLst>
          </p:nvPr>
        </p:nvGraphicFramePr>
        <p:xfrm>
          <a:off x="4295776" y="4416144"/>
          <a:ext cx="7380909" cy="170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824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5733085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7394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306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5872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TOTAL_AGGR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total1’ = total1.aggregate(‘</a:t>
                      </a:r>
                      <a:r>
                        <a:rPr lang="en-GB" sz="1100" b="1" noProof="0" dirty="0"/>
                        <a:t>SUM</a:t>
                      </a:r>
                      <a:r>
                        <a:rPr lang="en-GB" sz="1100" noProof="0" dirty="0"/>
                        <a:t>’, total1, total2, …., </a:t>
                      </a:r>
                      <a:r>
                        <a:rPr lang="en-GB" sz="1100" noProof="0" dirty="0" err="1"/>
                        <a:t>totaln</a:t>
                      </a:r>
                      <a:r>
                        <a:rPr lang="en-GB" sz="1100" noProof="0" dirty="0"/>
                        <a:t>, </a:t>
                      </a:r>
                      <a:r>
                        <a:rPr lang="en-GB" sz="1100" b="1" noProof="0" dirty="0"/>
                        <a:t>lsa1.authentication</a:t>
                      </a:r>
                      <a:r>
                        <a:rPr lang="en-GB" sz="1100" noProof="0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306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7394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MODEL_AGGR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/>
                        <a:t>model1’= model1.aggregate(‘</a:t>
                      </a:r>
                      <a:r>
                        <a:rPr lang="en-GB" sz="1100" b="1" noProof="0" dirty="0" err="1"/>
                        <a:t>samplingNb</a:t>
                      </a:r>
                      <a:r>
                        <a:rPr lang="en-GB" sz="1100" b="0" noProof="0" dirty="0"/>
                        <a:t>’, model1, model2, …., </a:t>
                      </a:r>
                      <a:r>
                        <a:rPr lang="en-GB" sz="1100" b="0" noProof="0" dirty="0" err="1"/>
                        <a:t>modeln</a:t>
                      </a:r>
                      <a:r>
                        <a:rPr lang="en-GB" sz="1100" b="0" noProof="0" dirty="0"/>
                        <a:t>, </a:t>
                      </a:r>
                      <a:r>
                        <a:rPr lang="en-GB" sz="1100" b="1" noProof="0" dirty="0"/>
                        <a:t>lsa1.authentication</a:t>
                      </a:r>
                      <a:r>
                        <a:rPr lang="en-GB" sz="1100" b="0" noProof="0" dirty="0"/>
                        <a:t>)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5872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CLUSTER_MODEL_AGGR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cModel1’: cModel1.</a:t>
                      </a:r>
                      <a:r>
                        <a:rPr lang="en-GB" sz="1100" b="0" noProof="0" dirty="0"/>
                        <a:t> aggregate(‘</a:t>
                      </a:r>
                      <a:r>
                        <a:rPr lang="en-GB" sz="1100" b="1" noProof="0" dirty="0" err="1"/>
                        <a:t>PowerLoss</a:t>
                      </a:r>
                      <a:r>
                        <a:rPr lang="en-GB" sz="1100" b="0" noProof="0" dirty="0"/>
                        <a:t>’, model1, model2, …., </a:t>
                      </a:r>
                      <a:r>
                        <a:rPr lang="en-GB" sz="1100" b="0" noProof="0" dirty="0" err="1"/>
                        <a:t>modeln</a:t>
                      </a:r>
                      <a:r>
                        <a:rPr lang="en-GB" sz="1100" b="0" noProof="0" dirty="0"/>
                        <a:t>, </a:t>
                      </a:r>
                      <a:r>
                        <a:rPr lang="en-GB" sz="1100" b="1" noProof="0" dirty="0"/>
                        <a:t>lsa1.authentication</a:t>
                      </a:r>
                      <a:r>
                        <a:rPr lang="en-GB" sz="1100" b="0" noProof="0" dirty="0"/>
                        <a:t>)</a:t>
                      </a:r>
                      <a:endParaRPr lang="en-GB" sz="11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20D7FF1-CD79-EFA5-569E-C70194104785}"/>
              </a:ext>
            </a:extLst>
          </p:cNvPr>
          <p:cNvSpPr txBox="1"/>
          <p:nvPr/>
        </p:nvSpPr>
        <p:spPr>
          <a:xfrm>
            <a:off x="5349328" y="3710278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1C1216-59E9-7441-7655-6A3F12995DB5}"/>
              </a:ext>
            </a:extLst>
          </p:cNvPr>
          <p:cNvSpPr txBox="1"/>
          <p:nvPr/>
        </p:nvSpPr>
        <p:spPr>
          <a:xfrm>
            <a:off x="5471025" y="4071880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C8762-5EF8-895B-5CBA-E10594DE8278}"/>
              </a:ext>
            </a:extLst>
          </p:cNvPr>
          <p:cNvSpPr txBox="1"/>
          <p:nvPr/>
        </p:nvSpPr>
        <p:spPr>
          <a:xfrm>
            <a:off x="7802810" y="90274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  <a:endParaRPr lang="en-CH" dirty="0"/>
          </a:p>
        </p:txBody>
      </p:sp>
      <p:cxnSp>
        <p:nvCxnSpPr>
          <p:cNvPr id="36" name="Google Shape;225;p7">
            <a:extLst>
              <a:ext uri="{FF2B5EF4-FFF2-40B4-BE49-F238E27FC236}">
                <a16:creationId xmlns:a16="http://schemas.microsoft.com/office/drawing/2014/main" id="{D2B1998D-D0FE-6956-156D-C87563A0DC6E}"/>
              </a:ext>
            </a:extLst>
          </p:cNvPr>
          <p:cNvCxnSpPr>
            <a:cxnSpLocks/>
          </p:cNvCxnSpPr>
          <p:nvPr/>
        </p:nvCxnSpPr>
        <p:spPr>
          <a:xfrm>
            <a:off x="3268054" y="2578485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0" name="Google Shape;225;p7">
            <a:extLst>
              <a:ext uri="{FF2B5EF4-FFF2-40B4-BE49-F238E27FC236}">
                <a16:creationId xmlns:a16="http://schemas.microsoft.com/office/drawing/2014/main" id="{16E1FD1B-2014-D004-66BE-56177587EA9B}"/>
              </a:ext>
            </a:extLst>
          </p:cNvPr>
          <p:cNvCxnSpPr>
            <a:cxnSpLocks/>
          </p:cNvCxnSpPr>
          <p:nvPr/>
        </p:nvCxnSpPr>
        <p:spPr>
          <a:xfrm>
            <a:off x="2005004" y="1796518"/>
            <a:ext cx="0" cy="128005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25;p7">
            <a:extLst>
              <a:ext uri="{FF2B5EF4-FFF2-40B4-BE49-F238E27FC236}">
                <a16:creationId xmlns:a16="http://schemas.microsoft.com/office/drawing/2014/main" id="{367564FF-87E3-F9CD-3B73-C4D1232F3A9B}"/>
              </a:ext>
            </a:extLst>
          </p:cNvPr>
          <p:cNvCxnSpPr>
            <a:cxnSpLocks/>
          </p:cNvCxnSpPr>
          <p:nvPr/>
        </p:nvCxnSpPr>
        <p:spPr>
          <a:xfrm>
            <a:off x="3368695" y="2578485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" name="Google Shape;225;p7">
            <a:extLst>
              <a:ext uri="{FF2B5EF4-FFF2-40B4-BE49-F238E27FC236}">
                <a16:creationId xmlns:a16="http://schemas.microsoft.com/office/drawing/2014/main" id="{A8872E20-D554-6A85-C4A3-EC66A36C0DE9}"/>
              </a:ext>
            </a:extLst>
          </p:cNvPr>
          <p:cNvCxnSpPr>
            <a:cxnSpLocks/>
          </p:cNvCxnSpPr>
          <p:nvPr/>
        </p:nvCxnSpPr>
        <p:spPr>
          <a:xfrm>
            <a:off x="6815331" y="2578485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AA88AAE4-24C5-C67B-D288-482D096565D1}"/>
              </a:ext>
            </a:extLst>
          </p:cNvPr>
          <p:cNvCxnSpPr>
            <a:cxnSpLocks/>
          </p:cNvCxnSpPr>
          <p:nvPr/>
        </p:nvCxnSpPr>
        <p:spPr>
          <a:xfrm>
            <a:off x="5500243" y="1821386"/>
            <a:ext cx="0" cy="1173938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" name="Google Shape;225;p7">
            <a:extLst>
              <a:ext uri="{FF2B5EF4-FFF2-40B4-BE49-F238E27FC236}">
                <a16:creationId xmlns:a16="http://schemas.microsoft.com/office/drawing/2014/main" id="{A0BB95A1-8F96-F924-3E39-8F7040FE6461}"/>
              </a:ext>
            </a:extLst>
          </p:cNvPr>
          <p:cNvCxnSpPr>
            <a:cxnSpLocks/>
          </p:cNvCxnSpPr>
          <p:nvPr/>
        </p:nvCxnSpPr>
        <p:spPr>
          <a:xfrm>
            <a:off x="6915972" y="2578485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25;p7">
            <a:extLst>
              <a:ext uri="{FF2B5EF4-FFF2-40B4-BE49-F238E27FC236}">
                <a16:creationId xmlns:a16="http://schemas.microsoft.com/office/drawing/2014/main" id="{34A2484C-3814-7448-C502-ED836E2A3FBE}"/>
              </a:ext>
            </a:extLst>
          </p:cNvPr>
          <p:cNvCxnSpPr>
            <a:cxnSpLocks/>
          </p:cNvCxnSpPr>
          <p:nvPr/>
        </p:nvCxnSpPr>
        <p:spPr>
          <a:xfrm>
            <a:off x="11335729" y="2587838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5;p7">
            <a:extLst>
              <a:ext uri="{FF2B5EF4-FFF2-40B4-BE49-F238E27FC236}">
                <a16:creationId xmlns:a16="http://schemas.microsoft.com/office/drawing/2014/main" id="{03B19F8A-DBC8-C1A8-0CE0-743801B5E38F}"/>
              </a:ext>
            </a:extLst>
          </p:cNvPr>
          <p:cNvCxnSpPr>
            <a:cxnSpLocks/>
          </p:cNvCxnSpPr>
          <p:nvPr/>
        </p:nvCxnSpPr>
        <p:spPr>
          <a:xfrm>
            <a:off x="10417016" y="1828937"/>
            <a:ext cx="0" cy="116638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" name="Google Shape;225;p7">
            <a:extLst>
              <a:ext uri="{FF2B5EF4-FFF2-40B4-BE49-F238E27FC236}">
                <a16:creationId xmlns:a16="http://schemas.microsoft.com/office/drawing/2014/main" id="{192CBC92-321D-DA6F-FE06-BE3F44973F93}"/>
              </a:ext>
            </a:extLst>
          </p:cNvPr>
          <p:cNvCxnSpPr>
            <a:cxnSpLocks/>
          </p:cNvCxnSpPr>
          <p:nvPr/>
        </p:nvCxnSpPr>
        <p:spPr>
          <a:xfrm>
            <a:off x="11436370" y="2587838"/>
            <a:ext cx="0" cy="407486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" name="Google Shape;98;p1">
            <a:extLst>
              <a:ext uri="{FF2B5EF4-FFF2-40B4-BE49-F238E27FC236}">
                <a16:creationId xmlns:a16="http://schemas.microsoft.com/office/drawing/2014/main" id="{0EB0829F-C998-68DF-DEA3-DFAFE885DA7D}"/>
              </a:ext>
            </a:extLst>
          </p:cNvPr>
          <p:cNvSpPr/>
          <p:nvPr/>
        </p:nvSpPr>
        <p:spPr>
          <a:xfrm>
            <a:off x="1077170" y="3156273"/>
            <a:ext cx="2599357" cy="4074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Aggregation of TOTAL</a:t>
            </a:r>
            <a:endParaRPr lang="en-GB" sz="1600" dirty="0">
              <a:latin typeface="+mn-lt"/>
            </a:endParaRPr>
          </a:p>
        </p:txBody>
      </p:sp>
      <p:sp>
        <p:nvSpPr>
          <p:cNvPr id="63" name="Google Shape;98;p1">
            <a:extLst>
              <a:ext uri="{FF2B5EF4-FFF2-40B4-BE49-F238E27FC236}">
                <a16:creationId xmlns:a16="http://schemas.microsoft.com/office/drawing/2014/main" id="{A527782C-648A-4867-A257-A81F2B2FCE70}"/>
              </a:ext>
            </a:extLst>
          </p:cNvPr>
          <p:cNvSpPr/>
          <p:nvPr/>
        </p:nvSpPr>
        <p:spPr>
          <a:xfrm>
            <a:off x="1058243" y="5583867"/>
            <a:ext cx="2532683" cy="40748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Aggregation of MODEL</a:t>
            </a:r>
            <a:endParaRPr lang="en-GB" sz="1600" dirty="0">
              <a:latin typeface="+mn-lt"/>
            </a:endParaRPr>
          </a:p>
        </p:txBody>
      </p:sp>
      <p:sp>
        <p:nvSpPr>
          <p:cNvPr id="65" name="Google Shape;98;p1">
            <a:extLst>
              <a:ext uri="{FF2B5EF4-FFF2-40B4-BE49-F238E27FC236}">
                <a16:creationId xmlns:a16="http://schemas.microsoft.com/office/drawing/2014/main" id="{3C099852-6094-F4E9-7F91-EA41992236A9}"/>
              </a:ext>
            </a:extLst>
          </p:cNvPr>
          <p:cNvSpPr/>
          <p:nvPr/>
        </p:nvSpPr>
        <p:spPr>
          <a:xfrm>
            <a:off x="1058242" y="6145248"/>
            <a:ext cx="2532683" cy="40748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6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Aggregation of MODEL</a:t>
            </a:r>
            <a:endParaRPr lang="en-GB" sz="1600" dirty="0">
              <a:latin typeface="+mn-lt"/>
            </a:endParaRPr>
          </a:p>
        </p:txBody>
      </p:sp>
      <p:cxnSp>
        <p:nvCxnSpPr>
          <p:cNvPr id="84" name="Google Shape;225;p7">
            <a:extLst>
              <a:ext uri="{FF2B5EF4-FFF2-40B4-BE49-F238E27FC236}">
                <a16:creationId xmlns:a16="http://schemas.microsoft.com/office/drawing/2014/main" id="{DE6C9131-B30D-3197-0E0B-C0DAC1F2EA8F}"/>
              </a:ext>
            </a:extLst>
          </p:cNvPr>
          <p:cNvCxnSpPr>
            <a:cxnSpLocks/>
          </p:cNvCxnSpPr>
          <p:nvPr/>
        </p:nvCxnSpPr>
        <p:spPr>
          <a:xfrm>
            <a:off x="2038333" y="3585739"/>
            <a:ext cx="0" cy="168347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5;p7">
            <a:extLst>
              <a:ext uri="{FF2B5EF4-FFF2-40B4-BE49-F238E27FC236}">
                <a16:creationId xmlns:a16="http://schemas.microsoft.com/office/drawing/2014/main" id="{69FF17C5-38E9-4E13-51F6-9BEAAF03A1E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05004" y="5269209"/>
            <a:ext cx="229077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" name="Google Shape;225;p7">
            <a:extLst>
              <a:ext uri="{FF2B5EF4-FFF2-40B4-BE49-F238E27FC236}">
                <a16:creationId xmlns:a16="http://schemas.microsoft.com/office/drawing/2014/main" id="{58511193-FD39-7B29-B651-F20750F7F906}"/>
              </a:ext>
            </a:extLst>
          </p:cNvPr>
          <p:cNvCxnSpPr>
            <a:cxnSpLocks/>
          </p:cNvCxnSpPr>
          <p:nvPr/>
        </p:nvCxnSpPr>
        <p:spPr>
          <a:xfrm flipH="1">
            <a:off x="2091903" y="2995324"/>
            <a:ext cx="3379122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225;p7">
            <a:extLst>
              <a:ext uri="{FF2B5EF4-FFF2-40B4-BE49-F238E27FC236}">
                <a16:creationId xmlns:a16="http://schemas.microsoft.com/office/drawing/2014/main" id="{877D9D79-3877-4432-AACB-45E1444F5D2D}"/>
              </a:ext>
            </a:extLst>
          </p:cNvPr>
          <p:cNvCxnSpPr>
            <a:cxnSpLocks/>
          </p:cNvCxnSpPr>
          <p:nvPr/>
        </p:nvCxnSpPr>
        <p:spPr>
          <a:xfrm flipH="1">
            <a:off x="2121121" y="3076575"/>
            <a:ext cx="8295895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098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2;p7">
            <a:extLst>
              <a:ext uri="{FF2B5EF4-FFF2-40B4-BE49-F238E27FC236}">
                <a16:creationId xmlns:a16="http://schemas.microsoft.com/office/drawing/2014/main" id="{4DD76A32-126C-6E86-7C65-21B800BB7CBF}"/>
              </a:ext>
            </a:extLst>
          </p:cNvPr>
          <p:cNvSpPr/>
          <p:nvPr/>
        </p:nvSpPr>
        <p:spPr>
          <a:xfrm>
            <a:off x="1114590" y="1005061"/>
            <a:ext cx="10930209" cy="5280235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2;p7">
            <a:extLst>
              <a:ext uri="{FF2B5EF4-FFF2-40B4-BE49-F238E27FC236}">
                <a16:creationId xmlns:a16="http://schemas.microsoft.com/office/drawing/2014/main" id="{F522F1DA-9F8E-FE92-3C7D-33ED735DA5FC}"/>
              </a:ext>
            </a:extLst>
          </p:cNvPr>
          <p:cNvSpPr/>
          <p:nvPr/>
        </p:nvSpPr>
        <p:spPr>
          <a:xfrm>
            <a:off x="9450153" y="558546"/>
            <a:ext cx="2283036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LM-n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2;p7">
            <a:extLst>
              <a:ext uri="{FF2B5EF4-FFF2-40B4-BE49-F238E27FC236}">
                <a16:creationId xmlns:a16="http://schemas.microsoft.com/office/drawing/2014/main" id="{0B2CD78C-C219-D401-2230-78AF2CBE265D}"/>
              </a:ext>
            </a:extLst>
          </p:cNvPr>
          <p:cNvSpPr/>
          <p:nvPr/>
        </p:nvSpPr>
        <p:spPr>
          <a:xfrm>
            <a:off x="6238295" y="550388"/>
            <a:ext cx="1968249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LM-2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5B7D2280-3EF1-5B0B-7A7F-58E5C14BC4C3}"/>
              </a:ext>
            </a:extLst>
          </p:cNvPr>
          <p:cNvCxnSpPr>
            <a:cxnSpLocks/>
            <a:stCxn id="48" idx="1"/>
          </p:cNvCxnSpPr>
          <p:nvPr/>
        </p:nvCxnSpPr>
        <p:spPr>
          <a:xfrm>
            <a:off x="7574827" y="3026811"/>
            <a:ext cx="13287" cy="21792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219;p7">
            <a:extLst>
              <a:ext uri="{FF2B5EF4-FFF2-40B4-BE49-F238E27FC236}">
                <a16:creationId xmlns:a16="http://schemas.microsoft.com/office/drawing/2014/main" id="{1F74F4EC-D7CD-244D-EA7E-0EB6D634ABE6}"/>
              </a:ext>
            </a:extLst>
          </p:cNvPr>
          <p:cNvSpPr/>
          <p:nvPr/>
        </p:nvSpPr>
        <p:spPr>
          <a:xfrm rot="5400000">
            <a:off x="7352449" y="-1596571"/>
            <a:ext cx="444756" cy="8802007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225;p7">
            <a:extLst>
              <a:ext uri="{FF2B5EF4-FFF2-40B4-BE49-F238E27FC236}">
                <a16:creationId xmlns:a16="http://schemas.microsoft.com/office/drawing/2014/main" id="{5BFA546A-7EF6-E4E8-DB5B-BB9A7F55BB07}"/>
              </a:ext>
            </a:extLst>
          </p:cNvPr>
          <p:cNvCxnSpPr>
            <a:cxnSpLocks/>
          </p:cNvCxnSpPr>
          <p:nvPr/>
        </p:nvCxnSpPr>
        <p:spPr>
          <a:xfrm>
            <a:off x="7574827" y="3721415"/>
            <a:ext cx="0" cy="30316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25;p7">
            <a:extLst>
              <a:ext uri="{FF2B5EF4-FFF2-40B4-BE49-F238E27FC236}">
                <a16:creationId xmlns:a16="http://schemas.microsoft.com/office/drawing/2014/main" id="{F3E2CECB-5D5E-8B33-DD68-0019007A0676}"/>
              </a:ext>
            </a:extLst>
          </p:cNvPr>
          <p:cNvCxnSpPr>
            <a:cxnSpLocks/>
          </p:cNvCxnSpPr>
          <p:nvPr/>
        </p:nvCxnSpPr>
        <p:spPr>
          <a:xfrm>
            <a:off x="4710576" y="699850"/>
            <a:ext cx="0" cy="157367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212;p7">
            <a:extLst>
              <a:ext uri="{FF2B5EF4-FFF2-40B4-BE49-F238E27FC236}">
                <a16:creationId xmlns:a16="http://schemas.microsoft.com/office/drawing/2014/main" id="{1DA30092-5AB9-8517-90E2-0D4741C84F4A}"/>
              </a:ext>
            </a:extLst>
          </p:cNvPr>
          <p:cNvSpPr/>
          <p:nvPr/>
        </p:nvSpPr>
        <p:spPr>
          <a:xfrm>
            <a:off x="3514624" y="546654"/>
            <a:ext cx="2221940" cy="302152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compacted LM-1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DE0B60-5AF0-7F55-0C0C-AC8871680587}"/>
              </a:ext>
            </a:extLst>
          </p:cNvPr>
          <p:cNvSpPr txBox="1"/>
          <p:nvPr/>
        </p:nvSpPr>
        <p:spPr>
          <a:xfrm>
            <a:off x="1277038" y="1213505"/>
            <a:ext cx="135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(1): unpack received models</a:t>
            </a:r>
          </a:p>
        </p:txBody>
      </p:sp>
      <p:sp>
        <p:nvSpPr>
          <p:cNvPr id="10" name="Google Shape;212;p7">
            <a:extLst>
              <a:ext uri="{FF2B5EF4-FFF2-40B4-BE49-F238E27FC236}">
                <a16:creationId xmlns:a16="http://schemas.microsoft.com/office/drawing/2014/main" id="{CC63D0A4-D082-5984-8EEA-C68E60F30700}"/>
              </a:ext>
            </a:extLst>
          </p:cNvPr>
          <p:cNvSpPr/>
          <p:nvPr/>
        </p:nvSpPr>
        <p:spPr>
          <a:xfrm>
            <a:off x="9599424" y="2282237"/>
            <a:ext cx="1998879" cy="44475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“Full” Learning Model-n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2;p7">
            <a:extLst>
              <a:ext uri="{FF2B5EF4-FFF2-40B4-BE49-F238E27FC236}">
                <a16:creationId xmlns:a16="http://schemas.microsoft.com/office/drawing/2014/main" id="{9F907C04-3649-9DAE-3AA5-6584DB08C0B8}"/>
              </a:ext>
            </a:extLst>
          </p:cNvPr>
          <p:cNvSpPr/>
          <p:nvPr/>
        </p:nvSpPr>
        <p:spPr>
          <a:xfrm>
            <a:off x="6217473" y="2264381"/>
            <a:ext cx="1998879" cy="451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“Full” Learning Model-2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12;p7">
            <a:extLst>
              <a:ext uri="{FF2B5EF4-FFF2-40B4-BE49-F238E27FC236}">
                <a16:creationId xmlns:a16="http://schemas.microsoft.com/office/drawing/2014/main" id="{67F82F64-2586-BE4C-3C8E-B2F841A7096A}"/>
              </a:ext>
            </a:extLst>
          </p:cNvPr>
          <p:cNvSpPr/>
          <p:nvPr/>
        </p:nvSpPr>
        <p:spPr>
          <a:xfrm>
            <a:off x="3576039" y="2264381"/>
            <a:ext cx="2082653" cy="4511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“Full” Learning Model-1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DDEFE44-BDFF-BF3B-92B7-3133069F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379" y="1329347"/>
            <a:ext cx="766210" cy="43033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87A8774-2456-2038-FBF5-27D0736083FB}"/>
              </a:ext>
            </a:extLst>
          </p:cNvPr>
          <p:cNvSpPr/>
          <p:nvPr/>
        </p:nvSpPr>
        <p:spPr>
          <a:xfrm>
            <a:off x="3768185" y="1289507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pic>
        <p:nvPicPr>
          <p:cNvPr id="33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B4B40BEE-67A5-DF3E-8072-5472C5C864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8872" y="1389801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58F08993-7F95-CB77-DE8C-FD1A85BB5E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446" y="1367210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2527A15-0F89-33B6-E725-DCF548741B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4950" y="1367944"/>
            <a:ext cx="270150" cy="293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225;p7">
            <a:extLst>
              <a:ext uri="{FF2B5EF4-FFF2-40B4-BE49-F238E27FC236}">
                <a16:creationId xmlns:a16="http://schemas.microsoft.com/office/drawing/2014/main" id="{DF594253-8176-BF2A-91D8-10E388359758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flipH="1">
            <a:off x="7216913" y="852540"/>
            <a:ext cx="5507" cy="141184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225;p7">
            <a:extLst>
              <a:ext uri="{FF2B5EF4-FFF2-40B4-BE49-F238E27FC236}">
                <a16:creationId xmlns:a16="http://schemas.microsoft.com/office/drawing/2014/main" id="{44B26A45-D56D-4E10-7491-D5B2543EB9E7}"/>
              </a:ext>
            </a:extLst>
          </p:cNvPr>
          <p:cNvCxnSpPr>
            <a:cxnSpLocks/>
            <a:stCxn id="43" idx="2"/>
            <a:endCxn id="10" idx="0"/>
          </p:cNvCxnSpPr>
          <p:nvPr/>
        </p:nvCxnSpPr>
        <p:spPr>
          <a:xfrm>
            <a:off x="10591671" y="860698"/>
            <a:ext cx="7193" cy="142153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E98C443-FDBA-1EE3-CDE0-9014445E8DE0}"/>
              </a:ext>
            </a:extLst>
          </p:cNvPr>
          <p:cNvSpPr/>
          <p:nvPr/>
        </p:nvSpPr>
        <p:spPr>
          <a:xfrm>
            <a:off x="6273759" y="1266915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7A0F59-141A-8D20-CA5C-F95281ED61DD}"/>
              </a:ext>
            </a:extLst>
          </p:cNvPr>
          <p:cNvSpPr/>
          <p:nvPr/>
        </p:nvSpPr>
        <p:spPr>
          <a:xfrm>
            <a:off x="9734262" y="1267649"/>
            <a:ext cx="1714819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unpack</a:t>
            </a:r>
          </a:p>
        </p:txBody>
      </p:sp>
      <p:sp>
        <p:nvSpPr>
          <p:cNvPr id="62" name="Google Shape;212;p7">
            <a:extLst>
              <a:ext uri="{FF2B5EF4-FFF2-40B4-BE49-F238E27FC236}">
                <a16:creationId xmlns:a16="http://schemas.microsoft.com/office/drawing/2014/main" id="{54EBB5C2-8923-9FC6-2272-C8ED9B9316EF}"/>
              </a:ext>
            </a:extLst>
          </p:cNvPr>
          <p:cNvSpPr/>
          <p:nvPr/>
        </p:nvSpPr>
        <p:spPr>
          <a:xfrm>
            <a:off x="6593632" y="4075448"/>
            <a:ext cx="2281016" cy="5669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aggregated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“Full” learning model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00B489-71EB-8F13-D6C5-0AE11FEFF7E3}"/>
              </a:ext>
            </a:extLst>
          </p:cNvPr>
          <p:cNvSpPr txBox="1"/>
          <p:nvPr/>
        </p:nvSpPr>
        <p:spPr>
          <a:xfrm>
            <a:off x="2619402" y="3060586"/>
            <a:ext cx="241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(2) : aggregate “full” models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E995C4F7-E463-E809-9E95-40E3851E70D5}"/>
              </a:ext>
            </a:extLst>
          </p:cNvPr>
          <p:cNvSpPr/>
          <p:nvPr/>
        </p:nvSpPr>
        <p:spPr>
          <a:xfrm flipH="1">
            <a:off x="2679656" y="1244439"/>
            <a:ext cx="264000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BF189D10-B8F2-E6CD-15F2-7743C46560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1824" y="1352617"/>
            <a:ext cx="270150" cy="29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96893336-AD7A-D685-77BF-1A1F6B4E03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94950" y="1372743"/>
            <a:ext cx="270150" cy="29374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Arrow: Down 78">
            <a:extLst>
              <a:ext uri="{FF2B5EF4-FFF2-40B4-BE49-F238E27FC236}">
                <a16:creationId xmlns:a16="http://schemas.microsoft.com/office/drawing/2014/main" id="{9D6D4801-48BD-0803-6C2E-9584F36D3F9A}"/>
              </a:ext>
            </a:extLst>
          </p:cNvPr>
          <p:cNvSpPr/>
          <p:nvPr/>
        </p:nvSpPr>
        <p:spPr>
          <a:xfrm>
            <a:off x="4511615" y="93355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BF51DCAA-B0FA-EC74-3AD4-22B8C4FB74D6}"/>
              </a:ext>
            </a:extLst>
          </p:cNvPr>
          <p:cNvSpPr/>
          <p:nvPr/>
        </p:nvSpPr>
        <p:spPr>
          <a:xfrm>
            <a:off x="6913635" y="108411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2620CC87-21C8-DA74-22B5-388552C0AAF8}"/>
              </a:ext>
            </a:extLst>
          </p:cNvPr>
          <p:cNvSpPr/>
          <p:nvPr/>
        </p:nvSpPr>
        <p:spPr>
          <a:xfrm>
            <a:off x="10379479" y="108411"/>
            <a:ext cx="370936" cy="36597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AE47E9-B15B-777E-E835-E97FF0512E36}"/>
              </a:ext>
            </a:extLst>
          </p:cNvPr>
          <p:cNvSpPr txBox="1"/>
          <p:nvPr/>
        </p:nvSpPr>
        <p:spPr>
          <a:xfrm>
            <a:off x="8582201" y="479472"/>
            <a:ext cx="5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6767FF5-8541-8266-935F-BA3EE08423A3}"/>
              </a:ext>
            </a:extLst>
          </p:cNvPr>
          <p:cNvSpPr txBox="1"/>
          <p:nvPr/>
        </p:nvSpPr>
        <p:spPr>
          <a:xfrm>
            <a:off x="8510983" y="2305280"/>
            <a:ext cx="54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pic>
        <p:nvPicPr>
          <p:cNvPr id="13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67032B6-5222-32BC-1131-107A352960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946" y="4677359"/>
            <a:ext cx="652366" cy="626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365F74-4459-8575-618B-F047B645C6BF}"/>
              </a:ext>
            </a:extLst>
          </p:cNvPr>
          <p:cNvSpPr txBox="1"/>
          <p:nvPr/>
        </p:nvSpPr>
        <p:spPr>
          <a:xfrm>
            <a:off x="1626331" y="5454299"/>
            <a:ext cx="4080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Aggregation of compacted Learning models</a:t>
            </a:r>
          </a:p>
        </p:txBody>
      </p:sp>
      <p:sp>
        <p:nvSpPr>
          <p:cNvPr id="19" name="Google Shape;212;p7">
            <a:extLst>
              <a:ext uri="{FF2B5EF4-FFF2-40B4-BE49-F238E27FC236}">
                <a16:creationId xmlns:a16="http://schemas.microsoft.com/office/drawing/2014/main" id="{89BA146B-A660-5BC4-8296-345E68AE8E0D}"/>
              </a:ext>
            </a:extLst>
          </p:cNvPr>
          <p:cNvSpPr/>
          <p:nvPr/>
        </p:nvSpPr>
        <p:spPr>
          <a:xfrm>
            <a:off x="6349702" y="5690991"/>
            <a:ext cx="2900657" cy="31846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4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compacted aggregated LM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25;p7">
            <a:extLst>
              <a:ext uri="{FF2B5EF4-FFF2-40B4-BE49-F238E27FC236}">
                <a16:creationId xmlns:a16="http://schemas.microsoft.com/office/drawing/2014/main" id="{7E5050BD-6DFA-3B61-BF7F-B2913D316E11}"/>
              </a:ext>
            </a:extLst>
          </p:cNvPr>
          <p:cNvCxnSpPr>
            <a:cxnSpLocks/>
          </p:cNvCxnSpPr>
          <p:nvPr/>
        </p:nvCxnSpPr>
        <p:spPr>
          <a:xfrm>
            <a:off x="7594591" y="4643069"/>
            <a:ext cx="0" cy="104792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82AD86F-B6ED-2672-92CB-276BBF866BA1}"/>
              </a:ext>
            </a:extLst>
          </p:cNvPr>
          <p:cNvSpPr/>
          <p:nvPr/>
        </p:nvSpPr>
        <p:spPr>
          <a:xfrm>
            <a:off x="6796165" y="4838484"/>
            <a:ext cx="1410380" cy="49433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</a:t>
            </a:r>
          </a:p>
        </p:txBody>
      </p:sp>
      <p:pic>
        <p:nvPicPr>
          <p:cNvPr id="1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E5F207D8-072F-ED64-79FD-F751A459DE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3636" y="4926335"/>
            <a:ext cx="305816" cy="280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Arrow: Down 23">
            <a:extLst>
              <a:ext uri="{FF2B5EF4-FFF2-40B4-BE49-F238E27FC236}">
                <a16:creationId xmlns:a16="http://schemas.microsoft.com/office/drawing/2014/main" id="{A3EF2B86-BD2F-22D4-D73E-D5ECE9B32BE8}"/>
              </a:ext>
            </a:extLst>
          </p:cNvPr>
          <p:cNvSpPr/>
          <p:nvPr/>
        </p:nvSpPr>
        <p:spPr>
          <a:xfrm>
            <a:off x="7429094" y="6088238"/>
            <a:ext cx="370936" cy="59021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E57B16-69E4-A179-501A-2B2013E3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576752" y="4873982"/>
            <a:ext cx="766210" cy="4303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D6087C-D934-8D9C-CBF4-91519BB22106}"/>
              </a:ext>
            </a:extLst>
          </p:cNvPr>
          <p:cNvSpPr txBox="1"/>
          <p:nvPr/>
        </p:nvSpPr>
        <p:spPr>
          <a:xfrm>
            <a:off x="3819735" y="4636539"/>
            <a:ext cx="1624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(3):pack aggregated model</a:t>
            </a:r>
          </a:p>
        </p:txBody>
      </p:sp>
      <p:sp>
        <p:nvSpPr>
          <p:cNvPr id="31" name="Google Shape;212;p7">
            <a:extLst>
              <a:ext uri="{FF2B5EF4-FFF2-40B4-BE49-F238E27FC236}">
                <a16:creationId xmlns:a16="http://schemas.microsoft.com/office/drawing/2014/main" id="{9835A6BC-72E7-25A0-1CF8-09E0410A296D}"/>
              </a:ext>
            </a:extLst>
          </p:cNvPr>
          <p:cNvSpPr/>
          <p:nvPr/>
        </p:nvSpPr>
        <p:spPr>
          <a:xfrm>
            <a:off x="5341338" y="3143366"/>
            <a:ext cx="5294480" cy="556641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dirty="0"/>
              <a:t>Aggregation of “Full” learning models</a:t>
            </a:r>
          </a:p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A2D85FD0-7F01-3C1B-A3A5-6C7FC9C20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5242" y="3235015"/>
            <a:ext cx="324596" cy="34532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Right Brace 48">
            <a:extLst>
              <a:ext uri="{FF2B5EF4-FFF2-40B4-BE49-F238E27FC236}">
                <a16:creationId xmlns:a16="http://schemas.microsoft.com/office/drawing/2014/main" id="{C32D5A02-4DB7-637D-D51A-AEAB8682B69B}"/>
              </a:ext>
            </a:extLst>
          </p:cNvPr>
          <p:cNvSpPr/>
          <p:nvPr/>
        </p:nvSpPr>
        <p:spPr>
          <a:xfrm flipH="1">
            <a:off x="6400756" y="4775039"/>
            <a:ext cx="264000" cy="64633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2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3" grpId="0" animBg="1"/>
      <p:bldP spid="42" grpId="0" animBg="1"/>
      <p:bldP spid="48" grpId="0" animBg="1"/>
      <p:bldP spid="39" grpId="0" animBg="1"/>
      <p:bldP spid="10" grpId="0" animBg="1"/>
      <p:bldP spid="14" grpId="0" animBg="1"/>
      <p:bldP spid="15" grpId="0" animBg="1"/>
      <p:bldP spid="62" grpId="0" animBg="1"/>
      <p:bldP spid="19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B032E2AA-CE02-6417-896F-714A543E009C}"/>
              </a:ext>
            </a:extLst>
          </p:cNvPr>
          <p:cNvSpPr txBox="1">
            <a:spLocks noGrp="1"/>
          </p:cNvSpPr>
          <p:nvPr/>
        </p:nvSpPr>
        <p:spPr>
          <a:xfrm>
            <a:off x="1301605" y="143893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Gossip Federated Learning : the </a:t>
            </a:r>
            <a:r>
              <a:rPr lang="en-GB" sz="2400" b="1" dirty="0">
                <a:latin typeface="+mn-lt"/>
              </a:rPr>
              <a:t>different aggregation functions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/>
              <p:nvPr/>
            </p:nvSpPr>
            <p:spPr>
              <a:xfrm>
                <a:off x="4913074" y="792121"/>
                <a:ext cx="33846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Model←</a:t>
                </a:r>
                <a:r>
                  <a:rPr lang="en-GB" sz="1400" dirty="0"/>
                  <a:t> </a:t>
                </a:r>
                <a:r>
                  <a:rPr lang="en-GB" sz="2800" dirty="0"/>
                  <a:t>∑</a:t>
                </a:r>
                <a:r>
                  <a:rPr lang="en-GB" sz="2400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coef</a:t>
                </a:r>
                <a:r>
                  <a:rPr lang="en-GB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en-GB" sz="2400" dirty="0"/>
                  <a:t> </a:t>
                </a:r>
                <a:r>
                  <a:rPr lang="en-GB" dirty="0"/>
                  <a:t>Mode</a:t>
                </a:r>
                <a:r>
                  <a:rPr lang="en-GB" sz="2400" dirty="0"/>
                  <a:t>l</a:t>
                </a:r>
                <a:r>
                  <a:rPr lang="en-GB" baseline="30000" dirty="0"/>
                  <a:t>k</a:t>
                </a:r>
                <a:endParaRPr lang="en-GB" sz="1400" dirty="0"/>
              </a:p>
              <a:p>
                <a:r>
                  <a:rPr lang="en-GB" sz="1200" dirty="0"/>
                  <a:t>                     kϵ K</a:t>
                </a:r>
                <a:r>
                  <a:rPr lang="en-GB" sz="1200" baseline="30000" dirty="0"/>
                  <a:t>v</a:t>
                </a:r>
                <a14:m>
                  <m:oMath xmlns:m="http://schemas.openxmlformats.org/officeDocument/2006/math">
                    <m:r>
                      <a:rPr lang="en-GB" sz="12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aseline="-25000" dirty="0"/>
              </a:p>
            </p:txBody>
          </p:sp>
        </mc:Choice>
        <mc:Fallback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74" y="792121"/>
                <a:ext cx="3384618" cy="707886"/>
              </a:xfrm>
              <a:prstGeom prst="rect">
                <a:avLst/>
              </a:prstGeom>
              <a:blipFill>
                <a:blip r:embed="rId2"/>
                <a:stretch>
                  <a:fillRect l="-1622" t="-8621" b="-60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/>
              <p:nvPr/>
            </p:nvSpPr>
            <p:spPr>
              <a:xfrm>
                <a:off x="811884" y="2392052"/>
                <a:ext cx="1411486" cy="93435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800" i="1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7030A0"/>
                    </a:solidFill>
                  </a:rPr>
                  <a:t>                 </a:t>
                </a:r>
                <a:r>
                  <a:rPr lang="en-GB" sz="900" dirty="0" err="1">
                    <a:solidFill>
                      <a:srgbClr val="7030A0"/>
                    </a:solidFill>
                  </a:rPr>
                  <a:t>i</a:t>
                </a:r>
                <a:r>
                  <a:rPr lang="en-GB" sz="900" dirty="0">
                    <a:solidFill>
                      <a:srgbClr val="7030A0"/>
                    </a:solidFill>
                  </a:rPr>
                  <a:t>ϵ K</a:t>
                </a:r>
                <a:r>
                  <a:rPr lang="en-GB" sz="900" baseline="30000" dirty="0">
                    <a:solidFill>
                      <a:srgbClr val="7030A0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7030A0"/>
                    </a:solidFill>
                  </a:rPr>
                  <a:t>j</a:t>
                </a:r>
              </a:p>
            </p:txBody>
          </p:sp>
        </mc:Choice>
        <mc:Fallback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84" y="2392052"/>
                <a:ext cx="1411486" cy="934358"/>
              </a:xfrm>
              <a:prstGeom prst="rect">
                <a:avLst/>
              </a:prstGeom>
              <a:blipFill>
                <a:blip r:embed="rId3"/>
                <a:stretch>
                  <a:fillRect b="-1282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/>
              <p:nvPr/>
            </p:nvSpPr>
            <p:spPr>
              <a:xfrm>
                <a:off x="6418111" y="2694585"/>
                <a:ext cx="2422073" cy="8463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? 1 :0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sz="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GB" sz="1400" dirty="0">
                    <a:solidFill>
                      <a:srgbClr val="0070C0"/>
                    </a:solidFill>
                  </a:rPr>
                  <a:t>← argmin(LOSS</a:t>
                </a:r>
                <a:r>
                  <a:rPr lang="en-GB" sz="1400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GB" sz="1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GB" sz="900" dirty="0">
                    <a:solidFill>
                      <a:srgbClr val="0070C0"/>
                    </a:solidFill>
                  </a:rPr>
                  <a:t>                                   iϵ K</a:t>
                </a:r>
                <a:r>
                  <a:rPr lang="en-GB" sz="900" baseline="30000" dirty="0">
                    <a:solidFill>
                      <a:srgbClr val="0070C0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0070C0"/>
                    </a:solidFill>
                  </a:rPr>
                  <a:t>j</a:t>
                </a:r>
              </a:p>
            </p:txBody>
          </p:sp>
        </mc:Choice>
        <mc:Fallback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11" y="2694585"/>
                <a:ext cx="2422073" cy="846386"/>
              </a:xfrm>
              <a:prstGeom prst="rect">
                <a:avLst/>
              </a:prstGeom>
              <a:blipFill>
                <a:blip r:embed="rId4"/>
                <a:stretch>
                  <a:fillRect b="-212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C546D3-C4B0-1F09-FCDA-9E2F3BAE671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816528" y="1253649"/>
            <a:ext cx="4542538" cy="1132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4C36B-4ADB-DB8C-C8E6-71DDC371A79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4295800" y="1253649"/>
            <a:ext cx="2063267" cy="143573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BFA09-5A16-B191-7758-544CAACC5126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6359067" y="1253649"/>
            <a:ext cx="1270081" cy="144093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/>
              <p:nvPr/>
            </p:nvSpPr>
            <p:spPr>
              <a:xfrm>
                <a:off x="3119610" y="2689381"/>
                <a:ext cx="2352380" cy="969433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𝐿𝑂𝑆𝑆</m:t>
                        </m:r>
                        <m:r>
                          <a:rPr lang="en-GB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fr-FR" sz="2800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LOSS</m:t>
                            </m:r>
                            <m:r>
                              <a:rPr lang="en-US" sz="2800" i="1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0000FF"/>
                    </a:solidFill>
                  </a:rPr>
                  <a:t>  iϵ K</a:t>
                </a:r>
                <a:r>
                  <a:rPr lang="en-GB" sz="900" baseline="30000" dirty="0">
                    <a:solidFill>
                      <a:srgbClr val="0000FF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0000FF"/>
                    </a:solidFill>
                  </a:rPr>
                  <a:t>j</a:t>
                </a:r>
                <a:r>
                  <a:rPr lang="en-GB" sz="900" dirty="0">
                    <a:solidFill>
                      <a:srgbClr val="0000FF"/>
                    </a:solidFill>
                  </a:rPr>
                  <a:t>, LOSSi = computed loss with W</a:t>
                </a:r>
                <a:r>
                  <a:rPr lang="en-GB" sz="900" baseline="30000" dirty="0">
                    <a:solidFill>
                      <a:srgbClr val="0000FF"/>
                    </a:solidFill>
                  </a:rPr>
                  <a:t>v,i</a:t>
                </a:r>
              </a:p>
            </p:txBody>
          </p:sp>
        </mc:Choice>
        <mc:Fallback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10" y="2689381"/>
                <a:ext cx="2352380" cy="969433"/>
              </a:xfrm>
              <a:prstGeom prst="rect">
                <a:avLst/>
              </a:prstGeom>
              <a:blipFill>
                <a:blip r:embed="rId5"/>
                <a:stretch>
                  <a:fillRect b="-1863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4">
            <a:extLst>
              <a:ext uri="{FF2B5EF4-FFF2-40B4-BE49-F238E27FC236}">
                <a16:creationId xmlns:a16="http://schemas.microsoft.com/office/drawing/2014/main" id="{29EAAE29-FEC3-94C1-1A93-E84DD4844D54}"/>
              </a:ext>
            </a:extLst>
          </p:cNvPr>
          <p:cNvSpPr txBox="1"/>
          <p:nvPr/>
        </p:nvSpPr>
        <p:spPr>
          <a:xfrm rot="20748702">
            <a:off x="2283903" y="1711979"/>
            <a:ext cx="183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Number of samples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8B64FD2-84F5-0810-9565-6E162D235131}"/>
              </a:ext>
            </a:extLst>
          </p:cNvPr>
          <p:cNvSpPr txBox="1"/>
          <p:nvPr/>
        </p:nvSpPr>
        <p:spPr>
          <a:xfrm rot="19278056">
            <a:off x="4599066" y="1773965"/>
            <a:ext cx="119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Power Loss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7D00501-FC34-53B4-C6C3-A90E97DECCC1}"/>
              </a:ext>
            </a:extLst>
          </p:cNvPr>
          <p:cNvSpPr txBox="1"/>
          <p:nvPr/>
        </p:nvSpPr>
        <p:spPr>
          <a:xfrm rot="2906729">
            <a:off x="6556236" y="1711978"/>
            <a:ext cx="9082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Min loss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63E9034-86AA-431D-8910-0997FE6DA7F3}"/>
              </a:ext>
            </a:extLst>
          </p:cNvPr>
          <p:cNvSpPr txBox="1"/>
          <p:nvPr/>
        </p:nvSpPr>
        <p:spPr>
          <a:xfrm>
            <a:off x="175045" y="3564691"/>
            <a:ext cx="273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Quantitative approach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96EAD5-DEF3-EA8D-CC21-E04105CAF78F}"/>
              </a:ext>
            </a:extLst>
          </p:cNvPr>
          <p:cNvSpPr txBox="1"/>
          <p:nvPr/>
        </p:nvSpPr>
        <p:spPr>
          <a:xfrm>
            <a:off x="3328760" y="3920765"/>
            <a:ext cx="24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FF"/>
                </a:solidFill>
              </a:rPr>
              <a:t>Approach based on model loss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A4B25C6-1AB1-1025-7479-A77ECEE3F224}"/>
              </a:ext>
            </a:extLst>
          </p:cNvPr>
          <p:cNvSpPr txBox="1"/>
          <p:nvPr/>
        </p:nvSpPr>
        <p:spPr>
          <a:xfrm>
            <a:off x="6256960" y="3920765"/>
            <a:ext cx="29641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Approach based on the minimal model loss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22BAFEE-24BB-18D6-9226-4C8691319F47}"/>
              </a:ext>
            </a:extLst>
          </p:cNvPr>
          <p:cNvSpPr txBox="1"/>
          <p:nvPr/>
        </p:nvSpPr>
        <p:spPr>
          <a:xfrm>
            <a:off x="83759" y="4851361"/>
            <a:ext cx="2736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</a:rPr>
              <a:t>a model which contains more samples in training data should be more accurate.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2A9A6F09-DBBC-171F-5686-7B0ACCF85682}"/>
              </a:ext>
            </a:extLst>
          </p:cNvPr>
          <p:cNvSpPr txBox="1"/>
          <p:nvPr/>
        </p:nvSpPr>
        <p:spPr>
          <a:xfrm>
            <a:off x="3001098" y="4864933"/>
            <a:ext cx="2899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how the node model prediction is similar to the validation values (use the validation data set).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9000EED8-6870-A228-5CA6-5B3EE4142785}"/>
              </a:ext>
            </a:extLst>
          </p:cNvPr>
          <p:cNvSpPr txBox="1"/>
          <p:nvPr/>
        </p:nvSpPr>
        <p:spPr>
          <a:xfrm>
            <a:off x="6291795" y="4847909"/>
            <a:ext cx="296415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the metamodel composed with the different received models does not perform that the single model that minimises the loss value.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3C7DEC-1960-6BD0-72E8-71D18E7E7E52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6359067" y="1253649"/>
            <a:ext cx="4211077" cy="1185175"/>
          </a:xfrm>
          <a:prstGeom prst="straightConnector1">
            <a:avLst/>
          </a:prstGeom>
          <a:ln w="25400">
            <a:solidFill>
              <a:srgbClr val="308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>
            <a:extLst>
              <a:ext uri="{FF2B5EF4-FFF2-40B4-BE49-F238E27FC236}">
                <a16:creationId xmlns:a16="http://schemas.microsoft.com/office/drawing/2014/main" id="{DF56531A-7E1D-0075-DB3B-7EF428B3FD40}"/>
              </a:ext>
            </a:extLst>
          </p:cNvPr>
          <p:cNvSpPr txBox="1"/>
          <p:nvPr/>
        </p:nvSpPr>
        <p:spPr>
          <a:xfrm rot="841210">
            <a:off x="7502416" y="1505632"/>
            <a:ext cx="13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308834"/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/>
              <p:nvPr/>
            </p:nvSpPr>
            <p:spPr>
              <a:xfrm>
                <a:off x="9393954" y="2438824"/>
                <a:ext cx="2352380" cy="11079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𝐷𝐼𝑆𝑇𝑘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GB" sz="2800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DISTi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chemeClr val="accent6"/>
                    </a:solidFill>
                  </a:rPr>
                  <a:t>  iϵ K</a:t>
                </a:r>
                <a:r>
                  <a:rPr lang="en-GB" sz="900" baseline="30000" dirty="0">
                    <a:solidFill>
                      <a:schemeClr val="accent6"/>
                    </a:solidFill>
                  </a:rPr>
                  <a:t>v</a:t>
                </a:r>
                <a:r>
                  <a:rPr lang="en-GB" sz="900" baseline="-25000" dirty="0">
                    <a:solidFill>
                      <a:schemeClr val="accent6"/>
                    </a:solidFill>
                  </a:rPr>
                  <a:t>j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, DIST = computed profile distance with node i</a:t>
                </a:r>
                <a:endParaRPr lang="en-GB" sz="900" baseline="30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954" y="2438824"/>
                <a:ext cx="2352380" cy="1107932"/>
              </a:xfrm>
              <a:prstGeom prst="rect">
                <a:avLst/>
              </a:prstGeom>
              <a:blipFill>
                <a:blip r:embed="rId6"/>
                <a:stretch>
                  <a:fillRect b="-108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9">
            <a:extLst>
              <a:ext uri="{FF2B5EF4-FFF2-40B4-BE49-F238E27FC236}">
                <a16:creationId xmlns:a16="http://schemas.microsoft.com/office/drawing/2014/main" id="{D2DA87F8-9D25-131F-7D36-368AB19E9EEC}"/>
              </a:ext>
            </a:extLst>
          </p:cNvPr>
          <p:cNvSpPr txBox="1"/>
          <p:nvPr/>
        </p:nvSpPr>
        <p:spPr>
          <a:xfrm>
            <a:off x="9255953" y="3749358"/>
            <a:ext cx="27367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08834"/>
                </a:solidFill>
              </a:rPr>
              <a:t>Approach based on the power profile similarities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CAA21370-7496-952D-CAF9-C543172B6A52}"/>
              </a:ext>
            </a:extLst>
          </p:cNvPr>
          <p:cNvSpPr txBox="1"/>
          <p:nvPr/>
        </p:nvSpPr>
        <p:spPr>
          <a:xfrm>
            <a:off x="9578829" y="4856920"/>
            <a:ext cx="23336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/>
                </a:solidFill>
              </a:rPr>
              <a:t>a model from a node which contains a more similar power profile should be more accurate.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14FB78-72D3-EA5B-80D3-DD701C986477}"/>
              </a:ext>
            </a:extLst>
          </p:cNvPr>
          <p:cNvSpPr txBox="1"/>
          <p:nvPr/>
        </p:nvSpPr>
        <p:spPr>
          <a:xfrm>
            <a:off x="286369" y="2383176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DBEDF-FD96-1FCD-D963-ADA7929708AC}"/>
              </a:ext>
            </a:extLst>
          </p:cNvPr>
          <p:cNvSpPr txBox="1"/>
          <p:nvPr/>
        </p:nvSpPr>
        <p:spPr>
          <a:xfrm>
            <a:off x="4247097" y="870375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2486A-5034-CE95-861D-8DFDB18AFBB1}"/>
              </a:ext>
            </a:extLst>
          </p:cNvPr>
          <p:cNvSpPr/>
          <p:nvPr/>
        </p:nvSpPr>
        <p:spPr>
          <a:xfrm>
            <a:off x="6096001" y="883794"/>
            <a:ext cx="526131" cy="369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9A9F1-C762-D708-425B-537935EF9F6F}"/>
              </a:ext>
            </a:extLst>
          </p:cNvPr>
          <p:cNvSpPr txBox="1"/>
          <p:nvPr/>
        </p:nvSpPr>
        <p:spPr>
          <a:xfrm>
            <a:off x="2467945" y="2624526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564E-49A4-E75F-9A17-6D6737184CF8}"/>
              </a:ext>
            </a:extLst>
          </p:cNvPr>
          <p:cNvSpPr txBox="1"/>
          <p:nvPr/>
        </p:nvSpPr>
        <p:spPr>
          <a:xfrm>
            <a:off x="5729917" y="2755391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(1c)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0BF72-5D23-8C90-E20A-1BCC9EE2275F}"/>
              </a:ext>
            </a:extLst>
          </p:cNvPr>
          <p:cNvSpPr txBox="1"/>
          <p:nvPr/>
        </p:nvSpPr>
        <p:spPr>
          <a:xfrm>
            <a:off x="8919542" y="2540092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(1d)</a:t>
            </a:r>
          </a:p>
        </p:txBody>
      </p:sp>
    </p:spTree>
    <p:extLst>
      <p:ext uri="{BB962C8B-B14F-4D97-AF65-F5344CB8AC3E}">
        <p14:creationId xmlns:p14="http://schemas.microsoft.com/office/powerpoint/2010/main" val="150191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B032E2AA-CE02-6417-896F-714A543E009C}"/>
              </a:ext>
            </a:extLst>
          </p:cNvPr>
          <p:cNvSpPr txBox="1">
            <a:spLocks noGrp="1"/>
          </p:cNvSpPr>
          <p:nvPr/>
        </p:nvSpPr>
        <p:spPr>
          <a:xfrm>
            <a:off x="1301605" y="190544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Gossip Ensemble Learning : the </a:t>
            </a:r>
            <a:r>
              <a:rPr lang="en-GB" sz="2400" b="1" dirty="0">
                <a:latin typeface="+mn-lt"/>
              </a:rPr>
              <a:t>different aggregation functions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/>
              <p:nvPr/>
            </p:nvSpPr>
            <p:spPr>
              <a:xfrm>
                <a:off x="4698469" y="866767"/>
                <a:ext cx="363568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Prediction ←</a:t>
                </a:r>
                <a:r>
                  <a:rPr lang="en-GB" sz="1400" dirty="0"/>
                  <a:t> </a:t>
                </a:r>
                <a:r>
                  <a:rPr lang="en-GB" sz="2800" dirty="0"/>
                  <a:t>∑</a:t>
                </a:r>
                <a:r>
                  <a:rPr lang="en-GB" sz="2400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coef</a:t>
                </a:r>
                <a:r>
                  <a:rPr lang="en-GB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en-GB" sz="2400" dirty="0"/>
                  <a:t> </a:t>
                </a:r>
                <a:r>
                  <a:rPr lang="en-GB" dirty="0"/>
                  <a:t>Prediction</a:t>
                </a:r>
                <a:r>
                  <a:rPr lang="en-GB" baseline="30000" dirty="0"/>
                  <a:t>k</a:t>
                </a:r>
                <a:endParaRPr lang="en-GB" sz="1400" dirty="0"/>
              </a:p>
              <a:p>
                <a:r>
                  <a:rPr lang="en-GB" sz="1200" dirty="0"/>
                  <a:t>                     kϵ K</a:t>
                </a:r>
                <a:r>
                  <a:rPr lang="en-GB" sz="1200" baseline="30000" dirty="0"/>
                  <a:t>v</a:t>
                </a:r>
                <a14:m>
                  <m:oMath xmlns:m="http://schemas.openxmlformats.org/officeDocument/2006/math">
                    <m:r>
                      <a:rPr lang="en-GB" sz="12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aseline="-25000" dirty="0"/>
              </a:p>
            </p:txBody>
          </p:sp>
        </mc:Choice>
        <mc:Fallback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69" y="866767"/>
                <a:ext cx="3635684" cy="707886"/>
              </a:xfrm>
              <a:prstGeom prst="rect">
                <a:avLst/>
              </a:prstGeom>
              <a:blipFill>
                <a:blip r:embed="rId2"/>
                <a:stretch>
                  <a:fillRect l="-1510" t="-7759" b="-60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4C36B-4ADB-DB8C-C8E6-71DDC371A793}"/>
              </a:ext>
            </a:extLst>
          </p:cNvPr>
          <p:cNvCxnSpPr>
            <a:cxnSpLocks/>
            <a:stCxn id="20" idx="2"/>
            <a:endCxn id="28" idx="0"/>
          </p:cNvCxnSpPr>
          <p:nvPr/>
        </p:nvCxnSpPr>
        <p:spPr>
          <a:xfrm flipH="1">
            <a:off x="4198625" y="1345499"/>
            <a:ext cx="2325344" cy="139234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">
            <a:extLst>
              <a:ext uri="{FF2B5EF4-FFF2-40B4-BE49-F238E27FC236}">
                <a16:creationId xmlns:a16="http://schemas.microsoft.com/office/drawing/2014/main" id="{58B64FD2-84F5-0810-9565-6E162D235131}"/>
              </a:ext>
            </a:extLst>
          </p:cNvPr>
          <p:cNvSpPr txBox="1"/>
          <p:nvPr/>
        </p:nvSpPr>
        <p:spPr>
          <a:xfrm rot="19787670">
            <a:off x="4587521" y="1735112"/>
            <a:ext cx="119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Last Power 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96EAD5-DEF3-EA8D-CC21-E04105CAF78F}"/>
              </a:ext>
            </a:extLst>
          </p:cNvPr>
          <p:cNvSpPr txBox="1"/>
          <p:nvPr/>
        </p:nvSpPr>
        <p:spPr>
          <a:xfrm>
            <a:off x="2279100" y="4011233"/>
            <a:ext cx="387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rgbClr val="00B050"/>
                </a:solidFill>
              </a:rPr>
              <a:t>Approach based on the last state similarities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2A9A6F09-DBBC-171F-5686-7B0ACCF85682}"/>
              </a:ext>
            </a:extLst>
          </p:cNvPr>
          <p:cNvSpPr txBox="1"/>
          <p:nvPr/>
        </p:nvSpPr>
        <p:spPr>
          <a:xfrm>
            <a:off x="2337430" y="4948859"/>
            <a:ext cx="3819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B050"/>
                </a:solidFill>
              </a:rPr>
              <a:t>a prediction from a node which contains a more similar state should be more accurate.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3C7DEC-1960-6BD0-72E8-71D18E7E7E52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6523969" y="1345499"/>
            <a:ext cx="2024789" cy="1418528"/>
          </a:xfrm>
          <a:prstGeom prst="straightConnector1">
            <a:avLst/>
          </a:prstGeom>
          <a:ln w="25400">
            <a:solidFill>
              <a:srgbClr val="308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>
            <a:extLst>
              <a:ext uri="{FF2B5EF4-FFF2-40B4-BE49-F238E27FC236}">
                <a16:creationId xmlns:a16="http://schemas.microsoft.com/office/drawing/2014/main" id="{DF56531A-7E1D-0075-DB3B-7EF428B3FD40}"/>
              </a:ext>
            </a:extLst>
          </p:cNvPr>
          <p:cNvSpPr txBox="1"/>
          <p:nvPr/>
        </p:nvSpPr>
        <p:spPr>
          <a:xfrm rot="2117837">
            <a:off x="6916525" y="1770204"/>
            <a:ext cx="13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/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/>
              <p:nvPr/>
            </p:nvSpPr>
            <p:spPr>
              <a:xfrm>
                <a:off x="7372568" y="2764027"/>
                <a:ext cx="2352380" cy="11079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𝐷𝐼𝑆𝑇𝑘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GB" sz="2800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DISTi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chemeClr val="accent6"/>
                    </a:solidFill>
                  </a:rPr>
                  <a:t>  iϵ K</a:t>
                </a:r>
                <a:r>
                  <a:rPr lang="en-GB" sz="900" baseline="30000" dirty="0">
                    <a:solidFill>
                      <a:schemeClr val="accent6"/>
                    </a:solidFill>
                  </a:rPr>
                  <a:t>v</a:t>
                </a:r>
                <a:r>
                  <a:rPr lang="en-GB" sz="900" baseline="-25000" dirty="0">
                    <a:solidFill>
                      <a:schemeClr val="accent6"/>
                    </a:solidFill>
                  </a:rPr>
                  <a:t>j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, DIST = computed profile distance with node i</a:t>
                </a:r>
                <a:endParaRPr lang="en-GB" sz="900" baseline="30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568" y="2764027"/>
                <a:ext cx="2352380" cy="1107932"/>
              </a:xfrm>
              <a:prstGeom prst="rect">
                <a:avLst/>
              </a:prstGeom>
              <a:blipFill>
                <a:blip r:embed="rId3"/>
                <a:stretch>
                  <a:fillRect b="-108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9">
            <a:extLst>
              <a:ext uri="{FF2B5EF4-FFF2-40B4-BE49-F238E27FC236}">
                <a16:creationId xmlns:a16="http://schemas.microsoft.com/office/drawing/2014/main" id="{D2DA87F8-9D25-131F-7D36-368AB19E9EEC}"/>
              </a:ext>
            </a:extLst>
          </p:cNvPr>
          <p:cNvSpPr txBox="1"/>
          <p:nvPr/>
        </p:nvSpPr>
        <p:spPr>
          <a:xfrm>
            <a:off x="6260903" y="4011233"/>
            <a:ext cx="442597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accent6"/>
                </a:solidFill>
              </a:rPr>
              <a:t>Approach based on the power profile similarities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CAA21370-7496-952D-CAF9-C543172B6A52}"/>
              </a:ext>
            </a:extLst>
          </p:cNvPr>
          <p:cNvSpPr txBox="1"/>
          <p:nvPr/>
        </p:nvSpPr>
        <p:spPr>
          <a:xfrm>
            <a:off x="6523968" y="4957289"/>
            <a:ext cx="434204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/>
                </a:solidFill>
              </a:rPr>
              <a:t>a prediction from a node which contains a more similar power profile history should be more accurate.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DBEDF-FD96-1FCD-D963-ADA7929708AC}"/>
              </a:ext>
            </a:extLst>
          </p:cNvPr>
          <p:cNvSpPr txBox="1"/>
          <p:nvPr/>
        </p:nvSpPr>
        <p:spPr>
          <a:xfrm>
            <a:off x="4247097" y="973014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2486A-5034-CE95-861D-8DFDB18AFBB1}"/>
              </a:ext>
            </a:extLst>
          </p:cNvPr>
          <p:cNvSpPr/>
          <p:nvPr/>
        </p:nvSpPr>
        <p:spPr>
          <a:xfrm>
            <a:off x="6260903" y="975644"/>
            <a:ext cx="526131" cy="3698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9A9F1-C762-D708-425B-537935EF9F6F}"/>
              </a:ext>
            </a:extLst>
          </p:cNvPr>
          <p:cNvSpPr txBox="1"/>
          <p:nvPr/>
        </p:nvSpPr>
        <p:spPr>
          <a:xfrm>
            <a:off x="2342048" y="2805176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F0BF72-5D23-8C90-E20A-1BCC9EE2275F}"/>
              </a:ext>
            </a:extLst>
          </p:cNvPr>
          <p:cNvSpPr txBox="1"/>
          <p:nvPr/>
        </p:nvSpPr>
        <p:spPr>
          <a:xfrm>
            <a:off x="6836737" y="2848138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(1b)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">
                <a:extLst>
                  <a:ext uri="{FF2B5EF4-FFF2-40B4-BE49-F238E27FC236}">
                    <a16:creationId xmlns:a16="http://schemas.microsoft.com/office/drawing/2014/main" id="{202E5D63-402A-EAC9-3910-86082D19F1C7}"/>
                  </a:ext>
                </a:extLst>
              </p:cNvPr>
              <p:cNvSpPr txBox="1"/>
              <p:nvPr/>
            </p:nvSpPr>
            <p:spPr>
              <a:xfrm>
                <a:off x="3022435" y="2737843"/>
                <a:ext cx="2352380" cy="11079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2800" i="1" baseline="30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𝐷𝐼𝑆𝑇𝑘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B050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GB" sz="2800" baseline="30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DISTi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B05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00B050"/>
                    </a:solidFill>
                  </a:rPr>
                  <a:t>  iϵ K</a:t>
                </a:r>
                <a:r>
                  <a:rPr lang="en-GB" sz="900" baseline="30000" dirty="0">
                    <a:solidFill>
                      <a:srgbClr val="00B050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00B050"/>
                    </a:solidFill>
                  </a:rPr>
                  <a:t>j</a:t>
                </a:r>
                <a:r>
                  <a:rPr lang="en-GB" sz="900" dirty="0">
                    <a:solidFill>
                      <a:srgbClr val="00B050"/>
                    </a:solidFill>
                  </a:rPr>
                  <a:t>, DIST = computed profile distance with node i</a:t>
                </a:r>
                <a:endParaRPr lang="en-GB" sz="900" baseline="30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8" name="TextBox 2">
                <a:extLst>
                  <a:ext uri="{FF2B5EF4-FFF2-40B4-BE49-F238E27FC236}">
                    <a16:creationId xmlns:a16="http://schemas.microsoft.com/office/drawing/2014/main" id="{202E5D63-402A-EAC9-3910-86082D19F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35" y="2737843"/>
                <a:ext cx="2352380" cy="1107932"/>
              </a:xfrm>
              <a:prstGeom prst="rect">
                <a:avLst/>
              </a:prstGeom>
              <a:blipFill>
                <a:blip r:embed="rId4"/>
                <a:stretch>
                  <a:fillRect b="-1087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449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A9233C-12D8-7B07-9685-C5229A1FD7AD}"/>
              </a:ext>
            </a:extLst>
          </p:cNvPr>
          <p:cNvSpPr/>
          <p:nvPr/>
        </p:nvSpPr>
        <p:spPr>
          <a:xfrm>
            <a:off x="600075" y="2748134"/>
            <a:ext cx="11525250" cy="17430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106990-D862-F6E9-686C-D70678772D31}"/>
              </a:ext>
            </a:extLst>
          </p:cNvPr>
          <p:cNvSpPr/>
          <p:nvPr/>
        </p:nvSpPr>
        <p:spPr>
          <a:xfrm>
            <a:off x="600075" y="4895850"/>
            <a:ext cx="11525250" cy="1743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F4D52C-B211-5D1E-0B52-9C94C031BC7D}"/>
              </a:ext>
            </a:extLst>
          </p:cNvPr>
          <p:cNvSpPr/>
          <p:nvPr/>
        </p:nvSpPr>
        <p:spPr>
          <a:xfrm>
            <a:off x="8992139" y="3209827"/>
            <a:ext cx="1800044" cy="7700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</a:rPr>
              <a:t>Gossip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02FC41-41D8-A315-D159-D258EEF92A73}"/>
              </a:ext>
            </a:extLst>
          </p:cNvPr>
          <p:cNvSpPr/>
          <p:nvPr/>
        </p:nvSpPr>
        <p:spPr>
          <a:xfrm>
            <a:off x="10093445" y="5311796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AB1E0-815A-2136-20E4-2642C21F2E67}"/>
              </a:ext>
            </a:extLst>
          </p:cNvPr>
          <p:cNvSpPr/>
          <p:nvPr/>
        </p:nvSpPr>
        <p:spPr>
          <a:xfrm>
            <a:off x="7760293" y="5311796"/>
            <a:ext cx="1800044" cy="77008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Aggregation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35C1BA-38A5-6481-BEB0-E62827D4CEC0}"/>
              </a:ext>
            </a:extLst>
          </p:cNvPr>
          <p:cNvSpPr/>
          <p:nvPr/>
        </p:nvSpPr>
        <p:spPr>
          <a:xfrm>
            <a:off x="5656190" y="5311796"/>
            <a:ext cx="1567569" cy="77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Decay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4A6C0D-89ED-B293-EF2E-FA9714CE213A}"/>
              </a:ext>
            </a:extLst>
          </p:cNvPr>
          <p:cNvSpPr/>
          <p:nvPr/>
        </p:nvSpPr>
        <p:spPr>
          <a:xfrm>
            <a:off x="3765912" y="5311796"/>
            <a:ext cx="1480722" cy="7700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0E32E-1385-ECCA-A7C5-3F1DDE982EA9}"/>
              </a:ext>
            </a:extLst>
          </p:cNvPr>
          <p:cNvSpPr txBox="1"/>
          <p:nvPr/>
        </p:nvSpPr>
        <p:spPr>
          <a:xfrm>
            <a:off x="689488" y="5219786"/>
            <a:ext cx="2987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Basic</a:t>
            </a:r>
          </a:p>
          <a:p>
            <a:pPr algn="ctr"/>
            <a:r>
              <a:rPr lang="en-GB" sz="2800" b="1" dirty="0"/>
              <a:t>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6B32D-B690-BA90-4106-98E363CF198B}"/>
              </a:ext>
            </a:extLst>
          </p:cNvPr>
          <p:cNvSpPr txBox="1"/>
          <p:nvPr/>
        </p:nvSpPr>
        <p:spPr>
          <a:xfrm>
            <a:off x="696986" y="3148917"/>
            <a:ext cx="1811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Composed</a:t>
            </a:r>
          </a:p>
          <a:p>
            <a:pPr algn="ctr"/>
            <a:r>
              <a:rPr lang="en-GB" sz="2800" b="1" dirty="0"/>
              <a:t>Patterns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FEA893-57D8-1004-6BC9-07502BAFEFC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60315" y="3979914"/>
            <a:ext cx="1022800" cy="133188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D5231C-304F-F6A8-EC1A-2E009C27DC97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970667" y="3979914"/>
            <a:ext cx="1022800" cy="1331882"/>
          </a:xfrm>
          <a:prstGeom prst="straightConnector1">
            <a:avLst/>
          </a:prstGeom>
          <a:ln w="19050">
            <a:solidFill>
              <a:srgbClr val="00206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EBAF75-9EA4-2953-2D78-2F1F2873002B}"/>
              </a:ext>
            </a:extLst>
          </p:cNvPr>
          <p:cNvSpPr/>
          <p:nvPr/>
        </p:nvSpPr>
        <p:spPr>
          <a:xfrm>
            <a:off x="7633314" y="2960846"/>
            <a:ext cx="4438651" cy="3326642"/>
          </a:xfrm>
          <a:prstGeom prst="roundRect">
            <a:avLst>
              <a:gd name="adj" fmla="val 675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471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5747365" y="1685666"/>
            <a:ext cx="710100" cy="678600"/>
          </a:xfrm>
          <a:prstGeom prst="ellipse">
            <a:avLst/>
          </a:prstGeom>
          <a:solidFill>
            <a:srgbClr val="7F7F7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015202" y="106148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7917442" y="1059615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/>
          <p:nvPr/>
        </p:nvCxnSpPr>
        <p:spPr>
          <a:xfrm rot="10800000">
            <a:off x="6457465" y="2024966"/>
            <a:ext cx="4037400" cy="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" name="Google Shape;230;p7">
            <a:extLst>
              <a:ext uri="{FF2B5EF4-FFF2-40B4-BE49-F238E27FC236}">
                <a16:creationId xmlns:a16="http://schemas.microsoft.com/office/drawing/2014/main" id="{472956E4-521D-7F14-46C0-0968E1BDF556}"/>
              </a:ext>
            </a:extLst>
          </p:cNvPr>
          <p:cNvCxnSpPr/>
          <p:nvPr/>
        </p:nvCxnSpPr>
        <p:spPr>
          <a:xfrm rot="10800000">
            <a:off x="10494856" y="1740620"/>
            <a:ext cx="0" cy="29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9184741" y="1165954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32;p7">
            <a:extLst>
              <a:ext uri="{FF2B5EF4-FFF2-40B4-BE49-F238E27FC236}">
                <a16:creationId xmlns:a16="http://schemas.microsoft.com/office/drawing/2014/main" id="{5FEDF8B9-6E73-AACE-935F-2C29ABA04169}"/>
              </a:ext>
            </a:extLst>
          </p:cNvPr>
          <p:cNvCxnSpPr/>
          <p:nvPr/>
        </p:nvCxnSpPr>
        <p:spPr>
          <a:xfrm rot="10800000">
            <a:off x="8268851" y="1743267"/>
            <a:ext cx="0" cy="2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33;p7">
            <a:extLst>
              <a:ext uri="{FF2B5EF4-FFF2-40B4-BE49-F238E27FC236}">
                <a16:creationId xmlns:a16="http://schemas.microsoft.com/office/drawing/2014/main" id="{6B6068E7-024F-2AC3-EFD5-DE729662530A}"/>
              </a:ext>
            </a:extLst>
          </p:cNvPr>
          <p:cNvCxnSpPr/>
          <p:nvPr/>
        </p:nvCxnSpPr>
        <p:spPr>
          <a:xfrm rot="10800000">
            <a:off x="7370262" y="1741787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34;p7">
            <a:extLst>
              <a:ext uri="{FF2B5EF4-FFF2-40B4-BE49-F238E27FC236}">
                <a16:creationId xmlns:a16="http://schemas.microsoft.com/office/drawing/2014/main" id="{C4FC6FF0-2A38-27E3-A455-BE2940C1EDF0}"/>
              </a:ext>
            </a:extLst>
          </p:cNvPr>
          <p:cNvCxnSpPr/>
          <p:nvPr/>
        </p:nvCxnSpPr>
        <p:spPr>
          <a:xfrm rot="10800000">
            <a:off x="7411846" y="1731331"/>
            <a:ext cx="0" cy="4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E33EBCF6-ECFF-FB1D-A634-963D8D51A320}"/>
              </a:ext>
            </a:extLst>
          </p:cNvPr>
          <p:cNvCxnSpPr/>
          <p:nvPr/>
        </p:nvCxnSpPr>
        <p:spPr>
          <a:xfrm rot="10800000">
            <a:off x="8313546" y="1741481"/>
            <a:ext cx="0" cy="3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36;p7">
            <a:extLst>
              <a:ext uri="{FF2B5EF4-FFF2-40B4-BE49-F238E27FC236}">
                <a16:creationId xmlns:a16="http://schemas.microsoft.com/office/drawing/2014/main" id="{C1EAB6B7-3DB7-7CBF-1D06-BB890DF33802}"/>
              </a:ext>
            </a:extLst>
          </p:cNvPr>
          <p:cNvCxnSpPr/>
          <p:nvPr/>
        </p:nvCxnSpPr>
        <p:spPr>
          <a:xfrm rot="10800000" flipH="1">
            <a:off x="10557451" y="1742681"/>
            <a:ext cx="1500" cy="398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7">
            <a:extLst>
              <a:ext uri="{FF2B5EF4-FFF2-40B4-BE49-F238E27FC236}">
                <a16:creationId xmlns:a16="http://schemas.microsoft.com/office/drawing/2014/main" id="{93DD23CA-0F64-3C8D-173E-31D52BFEEC9F}"/>
              </a:ext>
            </a:extLst>
          </p:cNvPr>
          <p:cNvCxnSpPr/>
          <p:nvPr/>
        </p:nvCxnSpPr>
        <p:spPr>
          <a:xfrm>
            <a:off x="6429707" y="2133931"/>
            <a:ext cx="4127700" cy="1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38;p7">
            <a:extLst>
              <a:ext uri="{FF2B5EF4-FFF2-40B4-BE49-F238E27FC236}">
                <a16:creationId xmlns:a16="http://schemas.microsoft.com/office/drawing/2014/main" id="{F6B8F2A7-F27C-7C75-B78D-212A4976D580}"/>
              </a:ext>
            </a:extLst>
          </p:cNvPr>
          <p:cNvSpPr/>
          <p:nvPr/>
        </p:nvSpPr>
        <p:spPr>
          <a:xfrm>
            <a:off x="8956737" y="1833094"/>
            <a:ext cx="1224000" cy="164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&lt;&lt;--   Received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9;p7">
            <a:extLst>
              <a:ext uri="{FF2B5EF4-FFF2-40B4-BE49-F238E27FC236}">
                <a16:creationId xmlns:a16="http://schemas.microsoft.com/office/drawing/2014/main" id="{E4035CC3-2F37-3B39-727E-91C6CD873226}"/>
              </a:ext>
            </a:extLst>
          </p:cNvPr>
          <p:cNvSpPr/>
          <p:nvPr/>
        </p:nvSpPr>
        <p:spPr>
          <a:xfrm>
            <a:off x="6878976" y="2164824"/>
            <a:ext cx="1072500" cy="156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 model data   --&gt;&gt;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40;p7">
            <a:extLst>
              <a:ext uri="{FF2B5EF4-FFF2-40B4-BE49-F238E27FC236}">
                <a16:creationId xmlns:a16="http://schemas.microsoft.com/office/drawing/2014/main" id="{4C4B1048-67A7-9D1E-982C-82563E0C2746}"/>
              </a:ext>
            </a:extLst>
          </p:cNvPr>
          <p:cNvSpPr/>
          <p:nvPr/>
        </p:nvSpPr>
        <p:spPr>
          <a:xfrm>
            <a:off x="7019141" y="118299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41;p7">
            <a:extLst>
              <a:ext uri="{FF2B5EF4-FFF2-40B4-BE49-F238E27FC236}">
                <a16:creationId xmlns:a16="http://schemas.microsoft.com/office/drawing/2014/main" id="{A666D761-B45F-E5EA-C7E8-E8B23D418012}"/>
              </a:ext>
            </a:extLst>
          </p:cNvPr>
          <p:cNvSpPr/>
          <p:nvPr/>
        </p:nvSpPr>
        <p:spPr>
          <a:xfrm>
            <a:off x="7946254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7">
            <a:extLst>
              <a:ext uri="{FF2B5EF4-FFF2-40B4-BE49-F238E27FC236}">
                <a16:creationId xmlns:a16="http://schemas.microsoft.com/office/drawing/2014/main" id="{D55793B1-98C7-19F1-0EB9-BD90117BC9C9}"/>
              </a:ext>
            </a:extLst>
          </p:cNvPr>
          <p:cNvSpPr/>
          <p:nvPr/>
        </p:nvSpPr>
        <p:spPr>
          <a:xfrm>
            <a:off x="5716879" y="1743271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0;p7">
            <a:extLst>
              <a:ext uri="{FF2B5EF4-FFF2-40B4-BE49-F238E27FC236}">
                <a16:creationId xmlns:a16="http://schemas.microsoft.com/office/drawing/2014/main" id="{59226C32-01E4-7D5A-C6FF-08FE659D798F}"/>
              </a:ext>
            </a:extLst>
          </p:cNvPr>
          <p:cNvSpPr txBox="1"/>
          <p:nvPr/>
        </p:nvSpPr>
        <p:spPr>
          <a:xfrm>
            <a:off x="7673633" y="697544"/>
            <a:ext cx="3049352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 nodes of current Node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0139806" y="1062020"/>
            <a:ext cx="710100" cy="6786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44;p7">
            <a:extLst>
              <a:ext uri="{FF2B5EF4-FFF2-40B4-BE49-F238E27FC236}">
                <a16:creationId xmlns:a16="http://schemas.microsoft.com/office/drawing/2014/main" id="{6E848527-2330-41B4-62B6-D2A0D0AAE4A5}"/>
              </a:ext>
            </a:extLst>
          </p:cNvPr>
          <p:cNvSpPr/>
          <p:nvPr/>
        </p:nvSpPr>
        <p:spPr>
          <a:xfrm>
            <a:off x="10133757" y="1179965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09;p7">
            <a:extLst>
              <a:ext uri="{FF2B5EF4-FFF2-40B4-BE49-F238E27FC236}">
                <a16:creationId xmlns:a16="http://schemas.microsoft.com/office/drawing/2014/main" id="{0A29D517-650C-9B91-7289-E39DDF00A1F7}"/>
              </a:ext>
            </a:extLst>
          </p:cNvPr>
          <p:cNvSpPr txBox="1"/>
          <p:nvPr/>
        </p:nvSpPr>
        <p:spPr>
          <a:xfrm>
            <a:off x="283882" y="660870"/>
            <a:ext cx="4335417" cy="6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61" indent="-340161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“propagation” eco-law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1904"/>
            </a:pP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07;p7">
            <a:extLst>
              <a:ext uri="{FF2B5EF4-FFF2-40B4-BE49-F238E27FC236}">
                <a16:creationId xmlns:a16="http://schemas.microsoft.com/office/drawing/2014/main" id="{E21A99F9-3713-5D33-D802-EB51B5740081}"/>
              </a:ext>
            </a:extLst>
          </p:cNvPr>
          <p:cNvSpPr txBox="1"/>
          <p:nvPr/>
        </p:nvSpPr>
        <p:spPr>
          <a:xfrm>
            <a:off x="378595" y="3080771"/>
            <a:ext cx="9918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60" indent="-340160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“aggregation” eco-law</a:t>
            </a:r>
            <a:endParaRPr sz="19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2195872" y="3802409"/>
            <a:ext cx="1530308" cy="19890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2195872" y="414799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2195872" y="4473119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2195872" y="5031701"/>
            <a:ext cx="1530308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NB 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2524073" y="4541840"/>
            <a:ext cx="641996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7434704" y="4446099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 data of current node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218;p7">
            <a:extLst>
              <a:ext uri="{FF2B5EF4-FFF2-40B4-BE49-F238E27FC236}">
                <a16:creationId xmlns:a16="http://schemas.microsoft.com/office/drawing/2014/main" id="{D6EA1DB8-50CE-9FCC-16DF-87A5D4BDB6F9}"/>
              </a:ext>
            </a:extLst>
          </p:cNvPr>
          <p:cNvCxnSpPr/>
          <p:nvPr/>
        </p:nvCxnSpPr>
        <p:spPr>
          <a:xfrm rot="10800000" flipH="1">
            <a:off x="6681236" y="4527990"/>
            <a:ext cx="674604" cy="189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3977642" y="3892144"/>
            <a:ext cx="339237" cy="1271693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20;p7">
            <a:extLst>
              <a:ext uri="{FF2B5EF4-FFF2-40B4-BE49-F238E27FC236}">
                <a16:creationId xmlns:a16="http://schemas.microsoft.com/office/drawing/2014/main" id="{954F2F21-3564-68B6-34D3-4A4D40DE33AF}"/>
              </a:ext>
            </a:extLst>
          </p:cNvPr>
          <p:cNvSpPr/>
          <p:nvPr/>
        </p:nvSpPr>
        <p:spPr>
          <a:xfrm>
            <a:off x="5076936" y="4450534"/>
            <a:ext cx="1530308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Aggregated  model data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67656" y="4278049"/>
            <a:ext cx="416143" cy="41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222;p7">
            <a:extLst>
              <a:ext uri="{FF2B5EF4-FFF2-40B4-BE49-F238E27FC236}">
                <a16:creationId xmlns:a16="http://schemas.microsoft.com/office/drawing/2014/main" id="{6641900A-CC06-B151-CFB8-FC21B26F66A3}"/>
              </a:ext>
            </a:extLst>
          </p:cNvPr>
          <p:cNvSpPr txBox="1"/>
          <p:nvPr/>
        </p:nvSpPr>
        <p:spPr>
          <a:xfrm>
            <a:off x="6741340" y="4263483"/>
            <a:ext cx="55926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000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endParaRPr sz="19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/>
          <p:nvPr/>
        </p:nvCxnSpPr>
        <p:spPr>
          <a:xfrm>
            <a:off x="4572390" y="4532632"/>
            <a:ext cx="504546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68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34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5255492" y="1037692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4712784" y="4000712"/>
            <a:ext cx="2289455" cy="11914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1200" dirty="0"/>
              <a:t>Average aggregation:</a:t>
            </a:r>
          </a:p>
          <a:p>
            <a:pPr algn="ctr">
              <a:buClr>
                <a:srgbClr val="000000"/>
              </a:buClr>
              <a:buSzPts val="800"/>
            </a:pPr>
            <a:r>
              <a:rPr lang="en-GB" sz="3600" dirty="0"/>
              <a:t>Σ</a:t>
            </a:r>
            <a:r>
              <a:rPr lang="en-GB" sz="1600" dirty="0"/>
              <a:t>(</a:t>
            </a:r>
            <a:r>
              <a:rPr lang="en-GB" sz="1600" dirty="0" err="1"/>
              <a:t>n</a:t>
            </a:r>
            <a:r>
              <a:rPr lang="en-GB" sz="1600" baseline="-25000" dirty="0" err="1"/>
              <a:t>k</a:t>
            </a:r>
            <a:r>
              <a:rPr lang="en-GB" sz="1600" dirty="0"/>
              <a:t>/</a:t>
            </a:r>
            <a:r>
              <a:rPr lang="en-US" sz="1600" dirty="0"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ea typeface="Calibri"/>
                <a:cs typeface="Calibri"/>
                <a:sym typeface="Calibri"/>
              </a:rPr>
              <a:t>n</a:t>
            </a:r>
            <a:r>
              <a:rPr lang="en-US" sz="1600" baseline="-25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600" baseline="-25000" dirty="0">
                <a:ea typeface="Calibri"/>
                <a:cs typeface="Calibri"/>
                <a:sym typeface="Calibri"/>
              </a:rPr>
              <a:t> </a:t>
            </a:r>
            <a:r>
              <a:rPr lang="en-GB" sz="1600" dirty="0"/>
              <a:t>)*</a:t>
            </a:r>
            <a:r>
              <a:rPr lang="en-GB" sz="1600" dirty="0" err="1">
                <a:ea typeface="Calibri"/>
                <a:cs typeface="Calibri"/>
                <a:sym typeface="Calibri"/>
              </a:rPr>
              <a:t>W</a:t>
            </a:r>
            <a:r>
              <a:rPr lang="en-GB" sz="1600" baseline="30000" dirty="0" err="1">
                <a:ea typeface="Calibri"/>
                <a:cs typeface="Calibri"/>
                <a:sym typeface="Calibri"/>
              </a:rPr>
              <a:t>k</a:t>
            </a:r>
            <a:endParaRPr lang="en-GB" sz="1600" baseline="30000" dirty="0"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(</a:t>
            </a:r>
            <a:r>
              <a:rPr lang="en-US" sz="1600" dirty="0" err="1">
                <a:ea typeface="Calibri"/>
                <a:cs typeface="Calibri"/>
                <a:sym typeface="Calibri"/>
              </a:rPr>
              <a:t>n</a:t>
            </a:r>
            <a:r>
              <a:rPr lang="en-US" sz="1600" baseline="-25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600" dirty="0">
                <a:ea typeface="Calibri"/>
                <a:cs typeface="Calibri"/>
                <a:sym typeface="Calibri"/>
              </a:rPr>
              <a:t> = </a:t>
            </a:r>
            <a:r>
              <a:rPr lang="el-GR" sz="1600" dirty="0"/>
              <a:t>Σ</a:t>
            </a:r>
            <a:r>
              <a:rPr lang="fr-FR" sz="1600" dirty="0"/>
              <a:t> </a:t>
            </a:r>
            <a:r>
              <a:rPr lang="en-GB" sz="1600" dirty="0" err="1"/>
              <a:t>n</a:t>
            </a:r>
            <a:r>
              <a:rPr lang="en-GB" sz="1600" baseline="-25000" dirty="0" err="1"/>
              <a:t>k</a:t>
            </a:r>
            <a:r>
              <a:rPr lang="en-GB" sz="1600" baseline="30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  <a:endParaRPr lang="en-GB" sz="16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19376270">
            <a:off x="7412675" y="1419661"/>
            <a:ext cx="404304" cy="159855"/>
          </a:xfrm>
          <a:prstGeom prst="roundRect">
            <a:avLst>
              <a:gd name="adj" fmla="val 16667"/>
            </a:avLst>
          </a:prstGeom>
          <a:solidFill>
            <a:schemeClr val="accent2">
              <a:lumMod val="50000"/>
            </a:schemeClr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>
            <a:off x="3333357" y="2754903"/>
            <a:ext cx="398531" cy="17962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2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646151" y="1839893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2427120">
            <a:off x="3758907" y="1563080"/>
            <a:ext cx="367916" cy="178834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>
            <a:off x="7742647" y="2754903"/>
            <a:ext cx="428337" cy="17883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3438582" y="1399091"/>
            <a:ext cx="1615527" cy="1368178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4" name="Google Shape;242;p7">
            <a:extLst>
              <a:ext uri="{FF2B5EF4-FFF2-40B4-BE49-F238E27FC236}">
                <a16:creationId xmlns:a16="http://schemas.microsoft.com/office/drawing/2014/main" id="{1F8D23E0-BC66-1BDE-FD5B-98F1A6C14574}"/>
              </a:ext>
            </a:extLst>
          </p:cNvPr>
          <p:cNvSpPr/>
          <p:nvPr/>
        </p:nvSpPr>
        <p:spPr>
          <a:xfrm>
            <a:off x="8762531" y="1088115"/>
            <a:ext cx="702610" cy="22585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node 2</a:t>
            </a:r>
            <a:endParaRPr sz="1200" dirty="0">
              <a:solidFill>
                <a:schemeClr val="accent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42;p7">
            <a:extLst>
              <a:ext uri="{FF2B5EF4-FFF2-40B4-BE49-F238E27FC236}">
                <a16:creationId xmlns:a16="http://schemas.microsoft.com/office/drawing/2014/main" id="{222BACD7-20CD-57D1-E9DC-A70D72AC3FDE}"/>
              </a:ext>
            </a:extLst>
          </p:cNvPr>
          <p:cNvSpPr/>
          <p:nvPr/>
        </p:nvSpPr>
        <p:spPr>
          <a:xfrm>
            <a:off x="9353706" y="2890582"/>
            <a:ext cx="702609" cy="19294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node 1</a:t>
            </a:r>
            <a:endParaRPr sz="1200" dirty="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42;p7">
            <a:extLst>
              <a:ext uri="{FF2B5EF4-FFF2-40B4-BE49-F238E27FC236}">
                <a16:creationId xmlns:a16="http://schemas.microsoft.com/office/drawing/2014/main" id="{7E8D4ABB-E86B-D71A-9E64-9A52676028E1}"/>
              </a:ext>
            </a:extLst>
          </p:cNvPr>
          <p:cNvSpPr/>
          <p:nvPr/>
        </p:nvSpPr>
        <p:spPr>
          <a:xfrm>
            <a:off x="2164228" y="1073929"/>
            <a:ext cx="702608" cy="20029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2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42;p7">
            <a:extLst>
              <a:ext uri="{FF2B5EF4-FFF2-40B4-BE49-F238E27FC236}">
                <a16:creationId xmlns:a16="http://schemas.microsoft.com/office/drawing/2014/main" id="{F1817A2C-C6F2-B283-B057-CD0A46251650}"/>
              </a:ext>
            </a:extLst>
          </p:cNvPr>
          <p:cNvSpPr/>
          <p:nvPr/>
        </p:nvSpPr>
        <p:spPr>
          <a:xfrm>
            <a:off x="1505805" y="2863507"/>
            <a:ext cx="755844" cy="22002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node n</a:t>
            </a:r>
            <a:endParaRPr sz="1200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40;p7">
            <a:extLst>
              <a:ext uri="{FF2B5EF4-FFF2-40B4-BE49-F238E27FC236}">
                <a16:creationId xmlns:a16="http://schemas.microsoft.com/office/drawing/2014/main" id="{2C7AAEC3-9A02-8793-AFA2-F49C85FB0AE8}"/>
              </a:ext>
            </a:extLst>
          </p:cNvPr>
          <p:cNvSpPr/>
          <p:nvPr/>
        </p:nvSpPr>
        <p:spPr>
          <a:xfrm>
            <a:off x="4970374" y="3521384"/>
            <a:ext cx="1651895" cy="39174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server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 descr="A picture containing text, computer, indoor&#10;&#10;Description automatically generated">
            <a:extLst>
              <a:ext uri="{FF2B5EF4-FFF2-40B4-BE49-F238E27FC236}">
                <a16:creationId xmlns:a16="http://schemas.microsoft.com/office/drawing/2014/main" id="{DAFF03DB-283C-010F-31B8-3896DE6C9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949" y="2477657"/>
            <a:ext cx="1129436" cy="1028508"/>
          </a:xfrm>
          <a:prstGeom prst="rect">
            <a:avLst/>
          </a:prstGeom>
        </p:spPr>
      </p:pic>
      <p:cxnSp>
        <p:nvCxnSpPr>
          <p:cNvPr id="12" name="Google Shape;235;p7">
            <a:extLst>
              <a:ext uri="{FF2B5EF4-FFF2-40B4-BE49-F238E27FC236}">
                <a16:creationId xmlns:a16="http://schemas.microsoft.com/office/drawing/2014/main" id="{BD66E9D5-C22A-5F3F-D7E6-8836FCAD2958}"/>
              </a:ext>
            </a:extLst>
          </p:cNvPr>
          <p:cNvCxnSpPr>
            <a:cxnSpLocks/>
          </p:cNvCxnSpPr>
          <p:nvPr/>
        </p:nvCxnSpPr>
        <p:spPr>
          <a:xfrm flipH="1">
            <a:off x="3160496" y="2991357"/>
            <a:ext cx="1960732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AF93168A-B9C7-3483-BBAC-A1218AA84BD5}"/>
              </a:ext>
            </a:extLst>
          </p:cNvPr>
          <p:cNvCxnSpPr>
            <a:cxnSpLocks/>
          </p:cNvCxnSpPr>
          <p:nvPr/>
        </p:nvCxnSpPr>
        <p:spPr>
          <a:xfrm flipH="1">
            <a:off x="6239505" y="2991357"/>
            <a:ext cx="2183527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7" name="Google Shape;235;p7">
            <a:extLst>
              <a:ext uri="{FF2B5EF4-FFF2-40B4-BE49-F238E27FC236}">
                <a16:creationId xmlns:a16="http://schemas.microsoft.com/office/drawing/2014/main" id="{DD938C18-CA5A-5EDD-1EBF-A486207F5DCE}"/>
              </a:ext>
            </a:extLst>
          </p:cNvPr>
          <p:cNvCxnSpPr>
            <a:cxnSpLocks/>
          </p:cNvCxnSpPr>
          <p:nvPr/>
        </p:nvCxnSpPr>
        <p:spPr>
          <a:xfrm flipH="1">
            <a:off x="6239505" y="1355652"/>
            <a:ext cx="1801157" cy="134997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ED9177C1-160A-5F36-3FF0-DB00539E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98" y="3286154"/>
            <a:ext cx="634705" cy="623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56EED-D897-4EA7-576A-C98800CF0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726" y="179790"/>
            <a:ext cx="468646" cy="7509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44A2707-78A7-069D-EC9D-E1E9C06D4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984" y="190395"/>
            <a:ext cx="468646" cy="75096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EC20C89-F813-783F-1A32-9F5AB7543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048" y="3119101"/>
            <a:ext cx="639273" cy="639273"/>
          </a:xfrm>
          <a:prstGeom prst="rect">
            <a:avLst/>
          </a:prstGeom>
        </p:spPr>
      </p:pic>
      <p:sp>
        <p:nvSpPr>
          <p:cNvPr id="43" name="Flowchart: Magnetic Disk 42">
            <a:extLst>
              <a:ext uri="{FF2B5EF4-FFF2-40B4-BE49-F238E27FC236}">
                <a16:creationId xmlns:a16="http://schemas.microsoft.com/office/drawing/2014/main" id="{54F3415E-2D32-4E69-70BA-0B6932E1510D}"/>
              </a:ext>
            </a:extLst>
          </p:cNvPr>
          <p:cNvSpPr/>
          <p:nvPr/>
        </p:nvSpPr>
        <p:spPr>
          <a:xfrm>
            <a:off x="2396193" y="2823351"/>
            <a:ext cx="702609" cy="3712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7339E59-9A42-B6F3-3115-239E33AF5729}"/>
              </a:ext>
            </a:extLst>
          </p:cNvPr>
          <p:cNvSpPr/>
          <p:nvPr/>
        </p:nvSpPr>
        <p:spPr>
          <a:xfrm>
            <a:off x="8576452" y="2760018"/>
            <a:ext cx="702609" cy="371229"/>
          </a:xfrm>
          <a:prstGeom prst="flowChartMagneticDisk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E907CF52-1E32-F090-9D2B-248D3F97F4FF}"/>
              </a:ext>
            </a:extLst>
          </p:cNvPr>
          <p:cNvSpPr/>
          <p:nvPr/>
        </p:nvSpPr>
        <p:spPr>
          <a:xfrm>
            <a:off x="2948692" y="984426"/>
            <a:ext cx="702609" cy="371229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66085DDF-5E4C-6C27-CEF0-D9593D313D9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56225" y="1136429"/>
            <a:ext cx="159508" cy="1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C7E05495-5524-1584-B6B9-92535E2C0FA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46151" y="2977354"/>
            <a:ext cx="159508" cy="15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09BE4EB9-6DE5-73FD-85F5-074D4DA5B4D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20682" y="2954602"/>
            <a:ext cx="159508" cy="15479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3B0CE131-0D96-3AFB-586F-896DCB7AF57D}"/>
              </a:ext>
            </a:extLst>
          </p:cNvPr>
          <p:cNvSpPr/>
          <p:nvPr/>
        </p:nvSpPr>
        <p:spPr>
          <a:xfrm>
            <a:off x="8006758" y="971662"/>
            <a:ext cx="702609" cy="371229"/>
          </a:xfrm>
          <a:prstGeom prst="flowChartMagneticDisk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45ADEC46-24E5-5546-2D42-E302462ADC5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02058" y="1130355"/>
            <a:ext cx="159508" cy="154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49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 animBg="1"/>
      <p:bldP spid="49" grpId="0" animBg="1"/>
      <p:bldP spid="50" grpId="0" animBg="1"/>
      <p:bldP spid="54" grpId="0"/>
      <p:bldP spid="58" grpId="0" animBg="1"/>
      <p:bldP spid="59" grpId="0" animBg="1"/>
      <p:bldP spid="74" grpId="0" animBg="1"/>
      <p:bldP spid="75" grpId="0" animBg="1"/>
      <p:bldP spid="76" grpId="0" animBg="1"/>
      <p:bldP spid="77" grpId="0" animBg="1"/>
      <p:bldP spid="1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229;p7">
            <a:extLst>
              <a:ext uri="{FF2B5EF4-FFF2-40B4-BE49-F238E27FC236}">
                <a16:creationId xmlns:a16="http://schemas.microsoft.com/office/drawing/2014/main" id="{8CDC00BB-7C1C-83ED-706C-ED3D61055C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252430" y="756638"/>
            <a:ext cx="732246" cy="79200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5579628" y="3995444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014568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46326" y="1184155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4520307" y="96603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38547" y="1580155"/>
            <a:ext cx="1807780" cy="78960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3746450" y="663048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724550" y="3665178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5871919" y="449931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5883976" y="495920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5883974" y="528433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5883972" y="614283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5947864" y="5400391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6956276" y="515898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 &lt;- </a:t>
            </a:r>
            <a:r>
              <a:rPr lang="el-GR" sz="1200" dirty="0"/>
              <a:t>Σ</a:t>
            </a:r>
            <a:r>
              <a:rPr lang="fr-FR" sz="1200" dirty="0"/>
              <a:t> n</a:t>
            </a:r>
            <a:r>
              <a:rPr lang="fr-FR" sz="1200" baseline="30000" dirty="0"/>
              <a:t>i</a:t>
            </a:r>
            <a:endParaRPr lang="en-US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US" sz="1200" dirty="0">
                <a:ea typeface="Calibri"/>
                <a:cs typeface="Calibri"/>
                <a:sym typeface="Calibri"/>
              </a:rPr>
              <a:t>&lt;- </a:t>
            </a:r>
            <a:r>
              <a:rPr lang="el-GR" sz="2000" dirty="0"/>
              <a:t>Σ</a:t>
            </a:r>
            <a:r>
              <a:rPr lang="fr-FR" sz="800" baseline="-25000" dirty="0"/>
              <a:t>i=0…n</a:t>
            </a:r>
            <a:r>
              <a:rPr lang="fr-FR" sz="1200" dirty="0"/>
              <a:t>(n</a:t>
            </a:r>
            <a:r>
              <a:rPr lang="fr-FR" sz="1200" baseline="30000" dirty="0"/>
              <a:t>i </a:t>
            </a:r>
            <a:r>
              <a:rPr lang="en-US" sz="1200" dirty="0"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).W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i </a:t>
            </a:r>
            <a:endParaRPr lang="en-US" sz="1200" dirty="0">
              <a:ea typeface="Arial"/>
              <a:cs typeface="Arial"/>
              <a:sym typeface="Arial"/>
            </a:endParaRPr>
          </a:p>
        </p:txBody>
      </p: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6444853" y="451752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>
            <a:cxnSpLocks/>
          </p:cNvCxnSpPr>
          <p:nvPr/>
        </p:nvCxnSpPr>
        <p:spPr>
          <a:xfrm>
            <a:off x="6653751" y="543517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6632D4B9-E2A9-67F8-EEF1-FD4DDBE14A3B}"/>
              </a:ext>
            </a:extLst>
          </p:cNvPr>
          <p:cNvCxnSpPr>
            <a:cxnSpLocks/>
          </p:cNvCxnSpPr>
          <p:nvPr/>
        </p:nvCxnSpPr>
        <p:spPr>
          <a:xfrm>
            <a:off x="4985028" y="907880"/>
            <a:ext cx="92888" cy="110668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29;p7">
            <a:extLst>
              <a:ext uri="{FF2B5EF4-FFF2-40B4-BE49-F238E27FC236}">
                <a16:creationId xmlns:a16="http://schemas.microsoft.com/office/drawing/2014/main" id="{40156BD2-AE19-0F2F-E868-6E86CD250526}"/>
              </a:ext>
            </a:extLst>
          </p:cNvPr>
          <p:cNvCxnSpPr>
            <a:cxnSpLocks/>
          </p:cNvCxnSpPr>
          <p:nvPr/>
        </p:nvCxnSpPr>
        <p:spPr>
          <a:xfrm flipV="1">
            <a:off x="2445823" y="2658219"/>
            <a:ext cx="2020417" cy="12155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5097245">
            <a:off x="4948986" y="969859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 rot="19782558">
            <a:off x="2411497" y="3569127"/>
            <a:ext cx="352949" cy="17883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68690" y="143265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054509" y="2562312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229;p7">
            <a:extLst>
              <a:ext uri="{FF2B5EF4-FFF2-40B4-BE49-F238E27FC236}">
                <a16:creationId xmlns:a16="http://schemas.microsoft.com/office/drawing/2014/main" id="{5FAB4DE6-88EE-22FF-7226-E406CC32EF08}"/>
              </a:ext>
            </a:extLst>
          </p:cNvPr>
          <p:cNvCxnSpPr>
            <a:cxnSpLocks/>
          </p:cNvCxnSpPr>
          <p:nvPr/>
        </p:nvCxnSpPr>
        <p:spPr>
          <a:xfrm>
            <a:off x="2533053" y="1882102"/>
            <a:ext cx="1968869" cy="46683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829591">
            <a:off x="2753455" y="1752531"/>
            <a:ext cx="310077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 rot="20219089">
            <a:off x="7098537" y="1697785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</p:cNvCxnSpPr>
          <p:nvPr/>
        </p:nvCxnSpPr>
        <p:spPr>
          <a:xfrm flipV="1">
            <a:off x="5618861" y="1524840"/>
            <a:ext cx="1798507" cy="7809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837170">
            <a:off x="4085588" y="2364080"/>
            <a:ext cx="339036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</p:cNvCxnSpPr>
          <p:nvPr/>
        </p:nvCxnSpPr>
        <p:spPr>
          <a:xfrm flipH="1" flipV="1">
            <a:off x="4916308" y="915279"/>
            <a:ext cx="92475" cy="10665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2680144" y="1967566"/>
            <a:ext cx="1806403" cy="4310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>
            <a:off x="2505525" y="2677429"/>
            <a:ext cx="2039727" cy="12251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214;p7">
            <a:extLst>
              <a:ext uri="{FF2B5EF4-FFF2-40B4-BE49-F238E27FC236}">
                <a16:creationId xmlns:a16="http://schemas.microsoft.com/office/drawing/2014/main" id="{A1532B5D-FE7C-5861-75FB-FBDE07E63228}"/>
              </a:ext>
            </a:extLst>
          </p:cNvPr>
          <p:cNvSpPr/>
          <p:nvPr/>
        </p:nvSpPr>
        <p:spPr>
          <a:xfrm>
            <a:off x="5883974" y="5722273"/>
            <a:ext cx="511126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216;p7">
            <a:extLst>
              <a:ext uri="{FF2B5EF4-FFF2-40B4-BE49-F238E27FC236}">
                <a16:creationId xmlns:a16="http://schemas.microsoft.com/office/drawing/2014/main" id="{D789A65A-596B-CD4B-339D-B76374141FDD}"/>
              </a:ext>
            </a:extLst>
          </p:cNvPr>
          <p:cNvSpPr txBox="1"/>
          <p:nvPr/>
        </p:nvSpPr>
        <p:spPr>
          <a:xfrm>
            <a:off x="5953867" y="584187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3096" y="5722195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>
            <a:off x="8124849" y="1754649"/>
            <a:ext cx="450046" cy="23078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122340" y="955929"/>
            <a:ext cx="364944" cy="34421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229;p7">
            <a:extLst>
              <a:ext uri="{FF2B5EF4-FFF2-40B4-BE49-F238E27FC236}">
                <a16:creationId xmlns:a16="http://schemas.microsoft.com/office/drawing/2014/main" id="{44C8E00A-E197-CBA6-B6DB-A0870120D7EB}"/>
              </a:ext>
            </a:extLst>
          </p:cNvPr>
          <p:cNvCxnSpPr>
            <a:cxnSpLocks/>
          </p:cNvCxnSpPr>
          <p:nvPr/>
        </p:nvCxnSpPr>
        <p:spPr>
          <a:xfrm flipH="1">
            <a:off x="826966" y="1934111"/>
            <a:ext cx="1060762" cy="60923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229;p7">
            <a:extLst>
              <a:ext uri="{FF2B5EF4-FFF2-40B4-BE49-F238E27FC236}">
                <a16:creationId xmlns:a16="http://schemas.microsoft.com/office/drawing/2014/main" id="{C347B015-6E1B-9A3D-D369-B60298D51100}"/>
              </a:ext>
            </a:extLst>
          </p:cNvPr>
          <p:cNvCxnSpPr>
            <a:cxnSpLocks/>
          </p:cNvCxnSpPr>
          <p:nvPr/>
        </p:nvCxnSpPr>
        <p:spPr>
          <a:xfrm flipH="1" flipV="1">
            <a:off x="1015813" y="1510125"/>
            <a:ext cx="844323" cy="13535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4025546" y="90356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5312307" y="129680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933" y="3087723"/>
            <a:ext cx="1124603" cy="69344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662229" y="4226945"/>
            <a:ext cx="1178307" cy="466305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</p:cNvCxnSpPr>
          <p:nvPr/>
        </p:nvCxnSpPr>
        <p:spPr>
          <a:xfrm>
            <a:off x="7907044" y="1842282"/>
            <a:ext cx="340322" cy="97645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29;p7">
            <a:extLst>
              <a:ext uri="{FF2B5EF4-FFF2-40B4-BE49-F238E27FC236}">
                <a16:creationId xmlns:a16="http://schemas.microsoft.com/office/drawing/2014/main" id="{68C7C5D2-3C96-5BB0-C15C-08BBF3FA11F9}"/>
              </a:ext>
            </a:extLst>
          </p:cNvPr>
          <p:cNvCxnSpPr>
            <a:cxnSpLocks/>
          </p:cNvCxnSpPr>
          <p:nvPr/>
        </p:nvCxnSpPr>
        <p:spPr>
          <a:xfrm flipH="1" flipV="1">
            <a:off x="5254018" y="697641"/>
            <a:ext cx="2101369" cy="79646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5231903" y="618730"/>
            <a:ext cx="2229237" cy="833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29;p7">
            <a:extLst>
              <a:ext uri="{FF2B5EF4-FFF2-40B4-BE49-F238E27FC236}">
                <a16:creationId xmlns:a16="http://schemas.microsoft.com/office/drawing/2014/main" id="{6A629172-9C83-7A1C-9532-AA627677DBB5}"/>
              </a:ext>
            </a:extLst>
          </p:cNvPr>
          <p:cNvCxnSpPr>
            <a:cxnSpLocks/>
          </p:cNvCxnSpPr>
          <p:nvPr/>
        </p:nvCxnSpPr>
        <p:spPr>
          <a:xfrm flipV="1">
            <a:off x="2348146" y="537860"/>
            <a:ext cx="410438" cy="9267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026943" y="279119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7;p7">
            <a:extLst>
              <a:ext uri="{FF2B5EF4-FFF2-40B4-BE49-F238E27FC236}">
                <a16:creationId xmlns:a16="http://schemas.microsoft.com/office/drawing/2014/main" id="{34EA3780-A571-F8BA-09FF-48BD6FB109B7}"/>
              </a:ext>
            </a:extLst>
          </p:cNvPr>
          <p:cNvSpPr/>
          <p:nvPr/>
        </p:nvSpPr>
        <p:spPr>
          <a:xfrm>
            <a:off x="8536178" y="1776217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8418216" y="39336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7;p7">
            <a:extLst>
              <a:ext uri="{FF2B5EF4-FFF2-40B4-BE49-F238E27FC236}">
                <a16:creationId xmlns:a16="http://schemas.microsoft.com/office/drawing/2014/main" id="{483D2032-392C-B224-9574-F8D05034BF6A}"/>
              </a:ext>
            </a:extLst>
          </p:cNvPr>
          <p:cNvSpPr/>
          <p:nvPr/>
        </p:nvSpPr>
        <p:spPr>
          <a:xfrm>
            <a:off x="116866" y="2476234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248651" y="1140113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41;p7">
            <a:extLst>
              <a:ext uri="{FF2B5EF4-FFF2-40B4-BE49-F238E27FC236}">
                <a16:creationId xmlns:a16="http://schemas.microsoft.com/office/drawing/2014/main" id="{5ADAEEE5-2B43-7F10-8E95-C8182334A101}"/>
              </a:ext>
            </a:extLst>
          </p:cNvPr>
          <p:cNvSpPr/>
          <p:nvPr/>
        </p:nvSpPr>
        <p:spPr>
          <a:xfrm>
            <a:off x="4569457" y="323957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41;p7">
            <a:extLst>
              <a:ext uri="{FF2B5EF4-FFF2-40B4-BE49-F238E27FC236}">
                <a16:creationId xmlns:a16="http://schemas.microsoft.com/office/drawing/2014/main" id="{522032B9-9D71-1A60-FF4E-A7129F7C2EDF}"/>
              </a:ext>
            </a:extLst>
          </p:cNvPr>
          <p:cNvSpPr/>
          <p:nvPr/>
        </p:nvSpPr>
        <p:spPr>
          <a:xfrm>
            <a:off x="1914165" y="1666517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13;p7">
            <a:extLst>
              <a:ext uri="{FF2B5EF4-FFF2-40B4-BE49-F238E27FC236}">
                <a16:creationId xmlns:a16="http://schemas.microsoft.com/office/drawing/2014/main" id="{7D5DACAE-13D2-4C3D-996C-4C5C54C77139}"/>
              </a:ext>
            </a:extLst>
          </p:cNvPr>
          <p:cNvSpPr/>
          <p:nvPr/>
        </p:nvSpPr>
        <p:spPr>
          <a:xfrm rot="5109834">
            <a:off x="4711545" y="1783612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13;p7">
            <a:extLst>
              <a:ext uri="{FF2B5EF4-FFF2-40B4-BE49-F238E27FC236}">
                <a16:creationId xmlns:a16="http://schemas.microsoft.com/office/drawing/2014/main" id="{BB6CBB4D-598B-E6B8-2D24-6DBB0144B402}"/>
              </a:ext>
            </a:extLst>
          </p:cNvPr>
          <p:cNvSpPr/>
          <p:nvPr/>
        </p:nvSpPr>
        <p:spPr>
          <a:xfrm rot="20196421">
            <a:off x="5602545" y="2042481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19769751">
            <a:off x="4211135" y="2820956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41;p7">
            <a:extLst>
              <a:ext uri="{FF2B5EF4-FFF2-40B4-BE49-F238E27FC236}">
                <a16:creationId xmlns:a16="http://schemas.microsoft.com/office/drawing/2014/main" id="{8750AC0E-B4B0-2F0C-7638-CF51F3379DC5}"/>
              </a:ext>
            </a:extLst>
          </p:cNvPr>
          <p:cNvSpPr/>
          <p:nvPr/>
        </p:nvSpPr>
        <p:spPr>
          <a:xfrm>
            <a:off x="7504010" y="141199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41;p7">
            <a:extLst>
              <a:ext uri="{FF2B5EF4-FFF2-40B4-BE49-F238E27FC236}">
                <a16:creationId xmlns:a16="http://schemas.microsoft.com/office/drawing/2014/main" id="{3F898B39-ABD1-6A8E-F932-E602BC57D32A}"/>
              </a:ext>
            </a:extLst>
          </p:cNvPr>
          <p:cNvSpPr/>
          <p:nvPr/>
        </p:nvSpPr>
        <p:spPr>
          <a:xfrm>
            <a:off x="4633637" y="2243023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41;p7">
            <a:extLst>
              <a:ext uri="{FF2B5EF4-FFF2-40B4-BE49-F238E27FC236}">
                <a16:creationId xmlns:a16="http://schemas.microsoft.com/office/drawing/2014/main" id="{812298CB-B526-29B0-CBDC-5037A1D89C23}"/>
              </a:ext>
            </a:extLst>
          </p:cNvPr>
          <p:cNvSpPr/>
          <p:nvPr/>
        </p:nvSpPr>
        <p:spPr>
          <a:xfrm>
            <a:off x="1760847" y="3919345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29;p7">
            <a:extLst>
              <a:ext uri="{FF2B5EF4-FFF2-40B4-BE49-F238E27FC236}">
                <a16:creationId xmlns:a16="http://schemas.microsoft.com/office/drawing/2014/main" id="{5E103462-93C4-00B8-98B7-54BA78E3C450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5489895" y="2347103"/>
            <a:ext cx="1072234" cy="1648340"/>
          </a:xfrm>
          <a:prstGeom prst="straightConnector1">
            <a:avLst/>
          </a:prstGeom>
          <a:noFill/>
          <a:ln w="41275" cap="flat" cmpd="sng">
            <a:solidFill>
              <a:schemeClr val="bg1">
                <a:lumMod val="50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D5F296-B397-D490-C5E7-E81AE7D3DCEB}"/>
              </a:ext>
            </a:extLst>
          </p:cNvPr>
          <p:cNvSpPr txBox="1"/>
          <p:nvPr/>
        </p:nvSpPr>
        <p:spPr>
          <a:xfrm>
            <a:off x="1813258" y="1801248"/>
            <a:ext cx="89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i</a:t>
            </a:r>
          </a:p>
          <a:p>
            <a:endParaRPr lang="en-GB" sz="11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4472956" y="477405"/>
            <a:ext cx="91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394689" y="1541838"/>
            <a:ext cx="92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cs typeface="Arial" panose="020B0604020202020204" pitchFamily="34" charset="0"/>
              </a:rPr>
              <a:t>Neighbour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1687997" y="4060839"/>
            <a:ext cx="971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393039" y="2452444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Current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5765612" y="4057824"/>
            <a:ext cx="32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current node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0)</a:t>
            </a:r>
            <a:endParaRPr 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6CBCB-D091-21D6-957D-4E56B5002A33}"/>
              </a:ext>
            </a:extLst>
          </p:cNvPr>
          <p:cNvSpPr txBox="1"/>
          <p:nvPr/>
        </p:nvSpPr>
        <p:spPr>
          <a:xfrm>
            <a:off x="3419251" y="4455135"/>
            <a:ext cx="23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the </a:t>
            </a:r>
            <a:r>
              <a:rPr lang="en-GB" sz="1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current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79FC1-95E3-56A5-79B7-85B5F06B1A65}"/>
              </a:ext>
            </a:extLst>
          </p:cNvPr>
          <p:cNvSpPr txBox="1"/>
          <p:nvPr/>
        </p:nvSpPr>
        <p:spPr>
          <a:xfrm>
            <a:off x="4576132" y="4910220"/>
            <a:ext cx="10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634B5-7680-8F95-257E-93606148748E}"/>
              </a:ext>
            </a:extLst>
          </p:cNvPr>
          <p:cNvSpPr txBox="1"/>
          <p:nvPr/>
        </p:nvSpPr>
        <p:spPr>
          <a:xfrm>
            <a:off x="4576132" y="5244212"/>
            <a:ext cx="110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68C34-C9A9-FC29-55A6-525282F4A0CF}"/>
              </a:ext>
            </a:extLst>
          </p:cNvPr>
          <p:cNvSpPr txBox="1"/>
          <p:nvPr/>
        </p:nvSpPr>
        <p:spPr>
          <a:xfrm>
            <a:off x="4569406" y="5678341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neighbour 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B9012-E63C-945F-26A3-9CE5C0D6A4AA}"/>
              </a:ext>
            </a:extLst>
          </p:cNvPr>
          <p:cNvSpPr txBox="1"/>
          <p:nvPr/>
        </p:nvSpPr>
        <p:spPr>
          <a:xfrm>
            <a:off x="4585941" y="6108105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5E227C32-5499-A3EE-6A07-0AEFBDDEF4FB}"/>
              </a:ext>
            </a:extLst>
          </p:cNvPr>
          <p:cNvCxnSpPr>
            <a:cxnSpLocks/>
          </p:cNvCxnSpPr>
          <p:nvPr/>
        </p:nvCxnSpPr>
        <p:spPr>
          <a:xfrm>
            <a:off x="5403278" y="504533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3CD29041-21D2-E8B2-691D-0E6AF8909FAA}"/>
              </a:ext>
            </a:extLst>
          </p:cNvPr>
          <p:cNvCxnSpPr>
            <a:cxnSpLocks/>
          </p:cNvCxnSpPr>
          <p:nvPr/>
        </p:nvCxnSpPr>
        <p:spPr>
          <a:xfrm>
            <a:off x="5394984" y="4598766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80319E9F-0940-D06E-C5B9-8F06F5314096}"/>
              </a:ext>
            </a:extLst>
          </p:cNvPr>
          <p:cNvCxnSpPr>
            <a:cxnSpLocks/>
          </p:cNvCxnSpPr>
          <p:nvPr/>
        </p:nvCxnSpPr>
        <p:spPr>
          <a:xfrm>
            <a:off x="5413088" y="539086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B4060DC6-22F5-D3FE-34D3-C14FC7DF9354}"/>
              </a:ext>
            </a:extLst>
          </p:cNvPr>
          <p:cNvCxnSpPr>
            <a:cxnSpLocks/>
          </p:cNvCxnSpPr>
          <p:nvPr/>
        </p:nvCxnSpPr>
        <p:spPr>
          <a:xfrm>
            <a:off x="5405309" y="5819485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81A9097-3543-5A55-9D6E-C3853225F7B7}"/>
              </a:ext>
            </a:extLst>
          </p:cNvPr>
          <p:cNvCxnSpPr>
            <a:cxnSpLocks/>
          </p:cNvCxnSpPr>
          <p:nvPr/>
        </p:nvCxnSpPr>
        <p:spPr>
          <a:xfrm>
            <a:off x="5398166" y="623432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232379">
            <a:off x="5991222" y="1598390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3D584C-5F7B-D1BD-413A-D2F9DC736375}"/>
              </a:ext>
            </a:extLst>
          </p:cNvPr>
          <p:cNvSpPr txBox="1"/>
          <p:nvPr/>
        </p:nvSpPr>
        <p:spPr>
          <a:xfrm rot="1197176">
            <a:off x="5380349" y="667624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30B1BA-2F72-0A00-D525-9EE0E53DEC14}"/>
              </a:ext>
            </a:extLst>
          </p:cNvPr>
          <p:cNvSpPr txBox="1"/>
          <p:nvPr/>
        </p:nvSpPr>
        <p:spPr>
          <a:xfrm rot="20188069">
            <a:off x="6135742" y="1884448"/>
            <a:ext cx="1120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1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CFD667-C15D-301F-4FA7-3371444A6A69}"/>
              </a:ext>
            </a:extLst>
          </p:cNvPr>
          <p:cNvSpPr txBox="1"/>
          <p:nvPr/>
        </p:nvSpPr>
        <p:spPr>
          <a:xfrm rot="19755528">
            <a:off x="2671333" y="3117448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n</a:t>
            </a:r>
            <a:endParaRPr lang="en-GB" sz="900" dirty="0">
              <a:solidFill>
                <a:srgbClr val="00206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8BA7AC-C645-0C6E-D36B-BD5C29964715}"/>
              </a:ext>
            </a:extLst>
          </p:cNvPr>
          <p:cNvSpPr txBox="1"/>
          <p:nvPr/>
        </p:nvSpPr>
        <p:spPr>
          <a:xfrm rot="802774">
            <a:off x="3074847" y="1971165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i</a:t>
            </a:r>
            <a:endParaRPr lang="en-GB" sz="9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0EF502-E0A1-FA35-C028-E1E3BA1D75B1}"/>
              </a:ext>
            </a:extLst>
          </p:cNvPr>
          <p:cNvSpPr txBox="1"/>
          <p:nvPr/>
        </p:nvSpPr>
        <p:spPr>
          <a:xfrm rot="19759021">
            <a:off x="3292306" y="3026148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AF2988-1A41-B322-A2C5-B018FFDE133E}"/>
              </a:ext>
            </a:extLst>
          </p:cNvPr>
          <p:cNvSpPr txBox="1"/>
          <p:nvPr/>
        </p:nvSpPr>
        <p:spPr>
          <a:xfrm rot="5000911">
            <a:off x="4447022" y="1224043"/>
            <a:ext cx="68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B4BBCEA6-A9AE-E701-F776-3A7CF7BC6736}"/>
              </a:ext>
            </a:extLst>
          </p:cNvPr>
          <p:cNvSpPr/>
          <p:nvPr/>
        </p:nvSpPr>
        <p:spPr>
          <a:xfrm flipH="1">
            <a:off x="6058807" y="4348684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8016-99C8-2E40-EFAC-B16089DEF7EC}"/>
              </a:ext>
            </a:extLst>
          </p:cNvPr>
          <p:cNvSpPr txBox="1"/>
          <p:nvPr/>
        </p:nvSpPr>
        <p:spPr>
          <a:xfrm>
            <a:off x="7047048" y="4884699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8EFF921E-4CFF-424E-AEF4-EDBCD17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48" y="3327357"/>
            <a:ext cx="361968" cy="361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48D00A-A085-E467-BF86-5C43A7524B62}"/>
              </a:ext>
            </a:extLst>
          </p:cNvPr>
          <p:cNvSpPr txBox="1"/>
          <p:nvPr/>
        </p:nvSpPr>
        <p:spPr>
          <a:xfrm>
            <a:off x="3459705" y="5318194"/>
            <a:ext cx="10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neighbour nodes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3DFC93-94D6-4A75-1748-067A046C1553}"/>
              </a:ext>
            </a:extLst>
          </p:cNvPr>
          <p:cNvSpPr/>
          <p:nvPr/>
        </p:nvSpPr>
        <p:spPr>
          <a:xfrm>
            <a:off x="4518176" y="4978413"/>
            <a:ext cx="64711" cy="13978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CCDAF-28EF-6354-F1BB-BA7926BB7C57}"/>
              </a:ext>
            </a:extLst>
          </p:cNvPr>
          <p:cNvSpPr txBox="1"/>
          <p:nvPr/>
        </p:nvSpPr>
        <p:spPr>
          <a:xfrm>
            <a:off x="4823333" y="5453284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1FF91-D692-2973-1C80-9D1F33DE55B1}"/>
              </a:ext>
            </a:extLst>
          </p:cNvPr>
          <p:cNvSpPr txBox="1"/>
          <p:nvPr/>
        </p:nvSpPr>
        <p:spPr>
          <a:xfrm>
            <a:off x="4827857" y="5890967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3" name="Google Shape;225;p7">
            <a:extLst>
              <a:ext uri="{FF2B5EF4-FFF2-40B4-BE49-F238E27FC236}">
                <a16:creationId xmlns:a16="http://schemas.microsoft.com/office/drawing/2014/main" id="{2262DCB8-D25E-F13E-2424-C9E5105A64FF}"/>
              </a:ext>
            </a:extLst>
          </p:cNvPr>
          <p:cNvCxnSpPr>
            <a:cxnSpLocks/>
          </p:cNvCxnSpPr>
          <p:nvPr/>
        </p:nvCxnSpPr>
        <p:spPr>
          <a:xfrm>
            <a:off x="8624361" y="5433800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29B5BD-F5F1-CB44-D61A-8D47E2582FF4}"/>
              </a:ext>
            </a:extLst>
          </p:cNvPr>
          <p:cNvSpPr txBox="1"/>
          <p:nvPr/>
        </p:nvSpPr>
        <p:spPr>
          <a:xfrm>
            <a:off x="5815631" y="2232135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4FC5-9C0C-3E0E-242B-8517DA65EE46}"/>
              </a:ext>
            </a:extLst>
          </p:cNvPr>
          <p:cNvSpPr txBox="1"/>
          <p:nvPr/>
        </p:nvSpPr>
        <p:spPr>
          <a:xfrm>
            <a:off x="5600566" y="366961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074E1-C52A-DBC5-ECF1-E82286528FF7}"/>
              </a:ext>
            </a:extLst>
          </p:cNvPr>
          <p:cNvSpPr txBox="1"/>
          <p:nvPr/>
        </p:nvSpPr>
        <p:spPr>
          <a:xfrm>
            <a:off x="5054674" y="154777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33FB4-B93B-BDA8-8D3B-597EE2944BAB}"/>
              </a:ext>
            </a:extLst>
          </p:cNvPr>
          <p:cNvSpPr txBox="1"/>
          <p:nvPr/>
        </p:nvSpPr>
        <p:spPr>
          <a:xfrm>
            <a:off x="3971425" y="196833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78D9F-7A9F-0CC0-2E45-4FA458135595}"/>
              </a:ext>
            </a:extLst>
          </p:cNvPr>
          <p:cNvSpPr txBox="1"/>
          <p:nvPr/>
        </p:nvSpPr>
        <p:spPr>
          <a:xfrm>
            <a:off x="3764360" y="267264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2952C-1A5B-92CB-1119-614BB968193D}"/>
              </a:ext>
            </a:extLst>
          </p:cNvPr>
          <p:cNvSpPr txBox="1"/>
          <p:nvPr/>
        </p:nvSpPr>
        <p:spPr>
          <a:xfrm>
            <a:off x="6793536" y="1390031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C5E67-9670-8AD9-2A42-9C37076FA504}"/>
              </a:ext>
            </a:extLst>
          </p:cNvPr>
          <p:cNvSpPr txBox="1"/>
          <p:nvPr/>
        </p:nvSpPr>
        <p:spPr>
          <a:xfrm>
            <a:off x="4537042" y="95592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6D1BB-2683-EFB8-F152-708B969D5229}"/>
              </a:ext>
            </a:extLst>
          </p:cNvPr>
          <p:cNvSpPr txBox="1"/>
          <p:nvPr/>
        </p:nvSpPr>
        <p:spPr>
          <a:xfrm>
            <a:off x="2735568" y="204289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5B47D0-5096-3B7B-BA01-FF0DA343B9F4}"/>
              </a:ext>
            </a:extLst>
          </p:cNvPr>
          <p:cNvSpPr txBox="1"/>
          <p:nvPr/>
        </p:nvSpPr>
        <p:spPr>
          <a:xfrm>
            <a:off x="2758584" y="3677435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84F9FB-4487-9EB9-DBE0-3A62127BD847}"/>
              </a:ext>
            </a:extLst>
          </p:cNvPr>
          <p:cNvSpPr txBox="1"/>
          <p:nvPr/>
        </p:nvSpPr>
        <p:spPr>
          <a:xfrm>
            <a:off x="4297501" y="192954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49" grpId="0" animBg="1"/>
      <p:bldP spid="50" grpId="0" animBg="1"/>
      <p:bldP spid="53" grpId="0" animBg="1"/>
      <p:bldP spid="54" grpId="0"/>
      <p:bldP spid="58" grpId="0" animBg="1"/>
      <p:bldP spid="59" grpId="0" animBg="1"/>
      <p:bldP spid="64" grpId="0" animBg="1"/>
      <p:bldP spid="171" grpId="0" animBg="1"/>
      <p:bldP spid="173" grpId="0"/>
      <p:bldP spid="219" grpId="0" animBg="1"/>
      <p:bldP spid="220" grpId="0" animBg="1"/>
      <p:bldP spid="221" grpId="0" animBg="1"/>
      <p:bldP spid="222" grpId="0" animBg="1"/>
      <p:bldP spid="223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4" grpId="0" animBg="1"/>
      <p:bldP spid="236" grpId="0" animBg="1"/>
      <p:bldP spid="2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2670632" y="4240480"/>
            <a:ext cx="3666650" cy="11231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9289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988449" y="236605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3387379" y="36778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2295413" y="1684348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996913" y="238923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0287" y="4797678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4179379" y="69855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807720" y="1485900"/>
            <a:ext cx="305179" cy="1019316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29;p7">
            <a:extLst>
              <a:ext uri="{FF2B5EF4-FFF2-40B4-BE49-F238E27FC236}">
                <a16:creationId xmlns:a16="http://schemas.microsoft.com/office/drawing/2014/main" id="{68C7C5D2-3C96-5BB0-C15C-08BBF3FA11F9}"/>
              </a:ext>
            </a:extLst>
          </p:cNvPr>
          <p:cNvCxnSpPr>
            <a:cxnSpLocks/>
            <a:stCxn id="138" idx="1"/>
          </p:cNvCxnSpPr>
          <p:nvPr/>
        </p:nvCxnSpPr>
        <p:spPr>
          <a:xfrm flipH="1" flipV="1">
            <a:off x="4179379" y="536258"/>
            <a:ext cx="3027509" cy="22780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569066" y="3973102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7149724" y="304659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359418" y="751685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41;p7">
            <a:extLst>
              <a:ext uri="{FF2B5EF4-FFF2-40B4-BE49-F238E27FC236}">
                <a16:creationId xmlns:a16="http://schemas.microsoft.com/office/drawing/2014/main" id="{5ADAEEE5-2B43-7F10-8E95-C8182334A101}"/>
              </a:ext>
            </a:extLst>
          </p:cNvPr>
          <p:cNvSpPr/>
          <p:nvPr/>
        </p:nvSpPr>
        <p:spPr>
          <a:xfrm>
            <a:off x="3488391" y="143305"/>
            <a:ext cx="551810" cy="24805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41;p7">
            <a:extLst>
              <a:ext uri="{FF2B5EF4-FFF2-40B4-BE49-F238E27FC236}">
                <a16:creationId xmlns:a16="http://schemas.microsoft.com/office/drawing/2014/main" id="{8750AC0E-B4B0-2F0C-7638-CF51F3379DC5}"/>
              </a:ext>
            </a:extLst>
          </p:cNvPr>
          <p:cNvSpPr/>
          <p:nvPr/>
        </p:nvSpPr>
        <p:spPr>
          <a:xfrm>
            <a:off x="8110686" y="2492501"/>
            <a:ext cx="547525" cy="22363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41;p7">
            <a:extLst>
              <a:ext uri="{FF2B5EF4-FFF2-40B4-BE49-F238E27FC236}">
                <a16:creationId xmlns:a16="http://schemas.microsoft.com/office/drawing/2014/main" id="{3F898B39-ABD1-6A8E-F932-E602BC57D32A}"/>
              </a:ext>
            </a:extLst>
          </p:cNvPr>
          <p:cNvSpPr/>
          <p:nvPr/>
        </p:nvSpPr>
        <p:spPr>
          <a:xfrm>
            <a:off x="4766302" y="3016774"/>
            <a:ext cx="580698" cy="290249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41;p7">
            <a:extLst>
              <a:ext uri="{FF2B5EF4-FFF2-40B4-BE49-F238E27FC236}">
                <a16:creationId xmlns:a16="http://schemas.microsoft.com/office/drawing/2014/main" id="{812298CB-B526-29B0-CBDC-5037A1D89C23}"/>
              </a:ext>
            </a:extLst>
          </p:cNvPr>
          <p:cNvSpPr/>
          <p:nvPr/>
        </p:nvSpPr>
        <p:spPr>
          <a:xfrm>
            <a:off x="1112899" y="2475373"/>
            <a:ext cx="550036" cy="2255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29;p7">
            <a:extLst>
              <a:ext uri="{FF2B5EF4-FFF2-40B4-BE49-F238E27FC236}">
                <a16:creationId xmlns:a16="http://schemas.microsoft.com/office/drawing/2014/main" id="{5E103462-93C4-00B8-98B7-54BA78E3C450}"/>
              </a:ext>
            </a:extLst>
          </p:cNvPr>
          <p:cNvCxnSpPr>
            <a:cxnSpLocks/>
          </p:cNvCxnSpPr>
          <p:nvPr/>
        </p:nvCxnSpPr>
        <p:spPr>
          <a:xfrm flipH="1">
            <a:off x="3876512" y="3307023"/>
            <a:ext cx="901580" cy="906499"/>
          </a:xfrm>
          <a:prstGeom prst="straightConnector1">
            <a:avLst/>
          </a:prstGeom>
          <a:noFill/>
          <a:ln w="41275" cap="flat" cmpd="sng">
            <a:solidFill>
              <a:schemeClr val="bg1">
                <a:lumMod val="50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3387379" y="338417"/>
            <a:ext cx="91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986054" y="2700908"/>
            <a:ext cx="92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  <a:r>
              <a:rPr lang="en-GB" sz="1100" b="1" baseline="300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964384" y="2720754"/>
            <a:ext cx="87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="1" baseline="30000" dirty="0">
                <a:solidFill>
                  <a:schemeClr val="bg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393039" y="33668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3247113" y="4199203"/>
            <a:ext cx="1552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</a:t>
            </a:r>
            <a:endParaRPr lang="en-US" sz="1600" b="1" dirty="0"/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8EFF921E-4CFF-424E-AEF4-EDBCD17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66" y="3813510"/>
            <a:ext cx="361968" cy="3619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6A4FC5-9C0C-3E0E-242B-8517DA65EE46}"/>
              </a:ext>
            </a:extLst>
          </p:cNvPr>
          <p:cNvSpPr txBox="1"/>
          <p:nvPr/>
        </p:nvSpPr>
        <p:spPr>
          <a:xfrm>
            <a:off x="2720287" y="4233585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84F9FB-4487-9EB9-DBE0-3A62127BD847}"/>
              </a:ext>
            </a:extLst>
          </p:cNvPr>
          <p:cNvSpPr txBox="1"/>
          <p:nvPr/>
        </p:nvSpPr>
        <p:spPr>
          <a:xfrm>
            <a:off x="4234557" y="302497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/>
          </a:p>
        </p:txBody>
      </p:sp>
      <p:cxnSp>
        <p:nvCxnSpPr>
          <p:cNvPr id="114" name="Google Shape;229;p7">
            <a:extLst>
              <a:ext uri="{FF2B5EF4-FFF2-40B4-BE49-F238E27FC236}">
                <a16:creationId xmlns:a16="http://schemas.microsoft.com/office/drawing/2014/main" id="{E7D1F13A-8182-EBF9-AC93-4761855DDBDD}"/>
              </a:ext>
            </a:extLst>
          </p:cNvPr>
          <p:cNvCxnSpPr>
            <a:cxnSpLocks/>
          </p:cNvCxnSpPr>
          <p:nvPr/>
        </p:nvCxnSpPr>
        <p:spPr>
          <a:xfrm flipV="1">
            <a:off x="1203770" y="540867"/>
            <a:ext cx="2169348" cy="55513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20" name="Google Shape;229;p7">
            <a:extLst>
              <a:ext uri="{FF2B5EF4-FFF2-40B4-BE49-F238E27FC236}">
                <a16:creationId xmlns:a16="http://schemas.microsoft.com/office/drawing/2014/main" id="{CFA21509-E44C-02BA-BEEE-C818A7E3CEA6}"/>
              </a:ext>
            </a:extLst>
          </p:cNvPr>
          <p:cNvCxnSpPr>
            <a:cxnSpLocks/>
          </p:cNvCxnSpPr>
          <p:nvPr/>
        </p:nvCxnSpPr>
        <p:spPr>
          <a:xfrm flipH="1">
            <a:off x="8055971" y="179023"/>
            <a:ext cx="1498053" cy="46249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27" name="Google Shape;229;p7">
            <a:extLst>
              <a:ext uri="{FF2B5EF4-FFF2-40B4-BE49-F238E27FC236}">
                <a16:creationId xmlns:a16="http://schemas.microsoft.com/office/drawing/2014/main" id="{5F171339-BCF7-AF35-F954-91BAD0556DC8}"/>
              </a:ext>
            </a:extLst>
          </p:cNvPr>
          <p:cNvCxnSpPr>
            <a:cxnSpLocks/>
          </p:cNvCxnSpPr>
          <p:nvPr/>
        </p:nvCxnSpPr>
        <p:spPr>
          <a:xfrm flipH="1" flipV="1">
            <a:off x="8531225" y="3118122"/>
            <a:ext cx="324904" cy="84476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30" name="Google Shape;229;p7">
            <a:extLst>
              <a:ext uri="{FF2B5EF4-FFF2-40B4-BE49-F238E27FC236}">
                <a16:creationId xmlns:a16="http://schemas.microsoft.com/office/drawing/2014/main" id="{ED2E5146-121E-237B-8E3F-455B1D24E96E}"/>
              </a:ext>
            </a:extLst>
          </p:cNvPr>
          <p:cNvCxnSpPr>
            <a:cxnSpLocks/>
          </p:cNvCxnSpPr>
          <p:nvPr/>
        </p:nvCxnSpPr>
        <p:spPr>
          <a:xfrm flipH="1" flipV="1">
            <a:off x="7731894" y="1087412"/>
            <a:ext cx="625536" cy="123239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D46B7FB-0CC1-DFCD-EECC-DCD5DE1DC499}"/>
              </a:ext>
            </a:extLst>
          </p:cNvPr>
          <p:cNvSpPr txBox="1"/>
          <p:nvPr/>
        </p:nvSpPr>
        <p:spPr>
          <a:xfrm>
            <a:off x="7206888" y="548614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5B985-DC5B-EFAA-EDAB-7EEE625C81AA}"/>
              </a:ext>
            </a:extLst>
          </p:cNvPr>
          <p:cNvSpPr txBox="1"/>
          <p:nvPr/>
        </p:nvSpPr>
        <p:spPr>
          <a:xfrm>
            <a:off x="8566251" y="4213522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751B6-2C89-AA28-CDAE-B13FA31EA23C}"/>
              </a:ext>
            </a:extLst>
          </p:cNvPr>
          <p:cNvSpPr txBox="1"/>
          <p:nvPr/>
        </p:nvSpPr>
        <p:spPr>
          <a:xfrm>
            <a:off x="388549" y="949356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41" name="Google Shape;229;p7">
            <a:extLst>
              <a:ext uri="{FF2B5EF4-FFF2-40B4-BE49-F238E27FC236}">
                <a16:creationId xmlns:a16="http://schemas.microsoft.com/office/drawing/2014/main" id="{C0E5E31C-416B-3C26-C8E2-10D551DDD419}"/>
              </a:ext>
            </a:extLst>
          </p:cNvPr>
          <p:cNvCxnSpPr>
            <a:cxnSpLocks/>
          </p:cNvCxnSpPr>
          <p:nvPr/>
        </p:nvCxnSpPr>
        <p:spPr>
          <a:xfrm flipH="1">
            <a:off x="8632349" y="237252"/>
            <a:ext cx="1130772" cy="223812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57" name="Google Shape;229;p7">
            <a:extLst>
              <a:ext uri="{FF2B5EF4-FFF2-40B4-BE49-F238E27FC236}">
                <a16:creationId xmlns:a16="http://schemas.microsoft.com/office/drawing/2014/main" id="{5D1BCBF0-8137-B2B2-0405-C601127EBE1A}"/>
              </a:ext>
            </a:extLst>
          </p:cNvPr>
          <p:cNvCxnSpPr>
            <a:cxnSpLocks/>
          </p:cNvCxnSpPr>
          <p:nvPr/>
        </p:nvCxnSpPr>
        <p:spPr>
          <a:xfrm>
            <a:off x="2667791" y="-36747"/>
            <a:ext cx="689221" cy="39835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AA64696A-A35A-8B99-BA32-6EECC47FFDC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-40446" y="2851559"/>
            <a:ext cx="1004830" cy="35743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68" name="Google Shape;241;p7">
            <a:extLst>
              <a:ext uri="{FF2B5EF4-FFF2-40B4-BE49-F238E27FC236}">
                <a16:creationId xmlns:a16="http://schemas.microsoft.com/office/drawing/2014/main" id="{719A0B75-FA48-8144-07FA-A97B06D19485}"/>
              </a:ext>
            </a:extLst>
          </p:cNvPr>
          <p:cNvSpPr/>
          <p:nvPr/>
        </p:nvSpPr>
        <p:spPr>
          <a:xfrm>
            <a:off x="7292005" y="360226"/>
            <a:ext cx="561219" cy="23980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41;p7">
            <a:extLst>
              <a:ext uri="{FF2B5EF4-FFF2-40B4-BE49-F238E27FC236}">
                <a16:creationId xmlns:a16="http://schemas.microsoft.com/office/drawing/2014/main" id="{DA7E303D-3106-5763-9B86-FBFBBAD72A99}"/>
              </a:ext>
            </a:extLst>
          </p:cNvPr>
          <p:cNvSpPr/>
          <p:nvPr/>
        </p:nvSpPr>
        <p:spPr>
          <a:xfrm>
            <a:off x="8688627" y="4007677"/>
            <a:ext cx="493287" cy="2404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7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41;p7">
            <a:extLst>
              <a:ext uri="{FF2B5EF4-FFF2-40B4-BE49-F238E27FC236}">
                <a16:creationId xmlns:a16="http://schemas.microsoft.com/office/drawing/2014/main" id="{D52C023C-1C37-755E-5F39-E0D2267D1E26}"/>
              </a:ext>
            </a:extLst>
          </p:cNvPr>
          <p:cNvSpPr/>
          <p:nvPr/>
        </p:nvSpPr>
        <p:spPr>
          <a:xfrm>
            <a:off x="483308" y="764058"/>
            <a:ext cx="544219" cy="21544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229;p7">
            <a:extLst>
              <a:ext uri="{FF2B5EF4-FFF2-40B4-BE49-F238E27FC236}">
                <a16:creationId xmlns:a16="http://schemas.microsoft.com/office/drawing/2014/main" id="{429C896C-0030-8915-FE02-48BDE0F817F2}"/>
              </a:ext>
            </a:extLst>
          </p:cNvPr>
          <p:cNvCxnSpPr>
            <a:cxnSpLocks/>
          </p:cNvCxnSpPr>
          <p:nvPr/>
        </p:nvCxnSpPr>
        <p:spPr>
          <a:xfrm flipH="1">
            <a:off x="-221404" y="1259317"/>
            <a:ext cx="595388" cy="1640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6" name="Google Shape;229;p7">
            <a:extLst>
              <a:ext uri="{FF2B5EF4-FFF2-40B4-BE49-F238E27FC236}">
                <a16:creationId xmlns:a16="http://schemas.microsoft.com/office/drawing/2014/main" id="{FF74C777-DD63-BCCB-D5BA-256CA9BBB48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838738" y="2851559"/>
            <a:ext cx="2647808" cy="648288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E7483406-EF4B-9F86-821A-4E3CF2AEFFCB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783379" y="828778"/>
            <a:ext cx="1097716" cy="212837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93" name="Google Shape;229;p7">
            <a:extLst>
              <a:ext uri="{FF2B5EF4-FFF2-40B4-BE49-F238E27FC236}">
                <a16:creationId xmlns:a16="http://schemas.microsoft.com/office/drawing/2014/main" id="{5A421EB2-FA9F-B5C8-CB21-92F69D1E00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38546" y="2831713"/>
            <a:ext cx="2347508" cy="66813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pic>
        <p:nvPicPr>
          <p:cNvPr id="99" name="Picture 98" descr="A diagram of a network&#10;&#10;Description automatically generated">
            <a:extLst>
              <a:ext uri="{FF2B5EF4-FFF2-40B4-BE49-F238E27FC236}">
                <a16:creationId xmlns:a16="http://schemas.microsoft.com/office/drawing/2014/main" id="{125A7F1C-B135-37D7-3CE3-D013E357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4" y="4496479"/>
            <a:ext cx="1312755" cy="777133"/>
          </a:xfrm>
          <a:prstGeom prst="rect">
            <a:avLst/>
          </a:prstGeom>
        </p:spPr>
      </p:pic>
      <p:sp>
        <p:nvSpPr>
          <p:cNvPr id="101" name="Arrow: U-Turn 100">
            <a:extLst>
              <a:ext uri="{FF2B5EF4-FFF2-40B4-BE49-F238E27FC236}">
                <a16:creationId xmlns:a16="http://schemas.microsoft.com/office/drawing/2014/main" id="{48CEBB06-2DD8-5365-2F13-0686001CF71D}"/>
              </a:ext>
            </a:extLst>
          </p:cNvPr>
          <p:cNvSpPr/>
          <p:nvPr/>
        </p:nvSpPr>
        <p:spPr>
          <a:xfrm rot="5400000" flipH="1">
            <a:off x="4663756" y="3859363"/>
            <a:ext cx="1051879" cy="101175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0" name="Google Shape;212;p7">
            <a:extLst>
              <a:ext uri="{FF2B5EF4-FFF2-40B4-BE49-F238E27FC236}">
                <a16:creationId xmlns:a16="http://schemas.microsoft.com/office/drawing/2014/main" id="{11F00D4E-FFC0-11A6-D984-5DD042D32704}"/>
              </a:ext>
            </a:extLst>
          </p:cNvPr>
          <p:cNvSpPr/>
          <p:nvPr/>
        </p:nvSpPr>
        <p:spPr>
          <a:xfrm>
            <a:off x="4835874" y="4618583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4788-E532-25A2-CBE3-BA4313C90762}"/>
              </a:ext>
            </a:extLst>
          </p:cNvPr>
          <p:cNvSpPr txBox="1"/>
          <p:nvPr/>
        </p:nvSpPr>
        <p:spPr>
          <a:xfrm>
            <a:off x="7292005" y="4997576"/>
            <a:ext cx="273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(1) :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76636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22" grpId="0" animBg="1"/>
      <p:bldP spid="219" grpId="0" animBg="1"/>
      <p:bldP spid="221" grpId="0" animBg="1"/>
      <p:bldP spid="223" grpId="0" animBg="1"/>
      <p:bldP spid="227" grpId="0" animBg="1"/>
      <p:bldP spid="234" grpId="0" animBg="1"/>
      <p:bldP spid="236" grpId="0" animBg="1"/>
      <p:bldP spid="238" grpId="0" animBg="1"/>
      <p:bldP spid="168" grpId="0" animBg="1"/>
      <p:bldP spid="169" grpId="0" animBg="1"/>
      <p:bldP spid="170" grpId="0" animBg="1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2670632" y="4335368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928963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988449" y="2366058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3387379" y="36778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</p:cNvCxnSpPr>
          <p:nvPr/>
        </p:nvCxnSpPr>
        <p:spPr>
          <a:xfrm flipH="1">
            <a:off x="5648518" y="2781126"/>
            <a:ext cx="2270896" cy="6333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2295413" y="1684348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996913" y="2389230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2962923" y="4839239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0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2974980" y="5248327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2974978" y="5624255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2974976" y="6482761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3038868" y="5956215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4047280" y="5498909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GB" sz="1200" dirty="0" err="1">
                <a:ea typeface="Calibri"/>
                <a:cs typeface="Calibri"/>
                <a:sym typeface="Calibri"/>
              </a:rPr>
              <a:t>n</a:t>
            </a:r>
            <a:r>
              <a:rPr lang="en-GB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GB" sz="1200" dirty="0">
                <a:ea typeface="Calibri"/>
                <a:cs typeface="Calibri"/>
                <a:sym typeface="Calibri"/>
              </a:rPr>
              <a:t> &lt;- </a:t>
            </a:r>
            <a:r>
              <a:rPr lang="en-GB" sz="1200" dirty="0"/>
              <a:t>Σ </a:t>
            </a:r>
            <a:r>
              <a:rPr lang="en-GB" sz="1200" dirty="0" err="1"/>
              <a:t>n</a:t>
            </a:r>
            <a:r>
              <a:rPr lang="en-GB" sz="1200" baseline="30000" dirty="0" err="1"/>
              <a:t>i</a:t>
            </a:r>
            <a:endParaRPr lang="en-GB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GB" sz="1200" dirty="0">
                <a:ea typeface="Calibri"/>
                <a:cs typeface="Calibri"/>
                <a:sym typeface="Calibri"/>
              </a:rPr>
              <a:t>&lt;- </a:t>
            </a:r>
            <a:r>
              <a:rPr lang="en-GB" sz="2000" dirty="0" err="1"/>
              <a:t>Σ</a:t>
            </a:r>
            <a:r>
              <a:rPr lang="en-GB" sz="800" baseline="-25000" dirty="0" err="1"/>
              <a:t>i</a:t>
            </a:r>
            <a:r>
              <a:rPr lang="en-GB" sz="800" baseline="-25000" dirty="0"/>
              <a:t>=0…n</a:t>
            </a:r>
            <a:r>
              <a:rPr lang="en-GB" sz="1200" dirty="0"/>
              <a:t>(</a:t>
            </a:r>
            <a:r>
              <a:rPr lang="en-GB" sz="1200" dirty="0" err="1"/>
              <a:t>n</a:t>
            </a:r>
            <a:r>
              <a:rPr lang="en-GB" sz="1200" baseline="30000" dirty="0" err="1"/>
              <a:t>i</a:t>
            </a:r>
            <a:r>
              <a:rPr lang="en-GB" sz="1200" baseline="30000" dirty="0"/>
              <a:t> </a:t>
            </a:r>
            <a:r>
              <a:rPr lang="en-GB" sz="1200" dirty="0">
                <a:ea typeface="Calibri"/>
                <a:cs typeface="Calibri"/>
                <a:sym typeface="Calibri"/>
              </a:rPr>
              <a:t>/</a:t>
            </a:r>
            <a:r>
              <a:rPr lang="en-GB" sz="1200" dirty="0" err="1">
                <a:ea typeface="Calibri"/>
                <a:cs typeface="Calibri"/>
                <a:sym typeface="Calibri"/>
              </a:rPr>
              <a:t>n</a:t>
            </a:r>
            <a:r>
              <a:rPr lang="en-GB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GB" sz="1200" dirty="0">
                <a:ea typeface="Calibri"/>
                <a:cs typeface="Calibri"/>
                <a:sym typeface="Calibri"/>
              </a:rPr>
              <a:t>).W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i 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3535857" y="4857449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>
            <a:cxnSpLocks/>
          </p:cNvCxnSpPr>
          <p:nvPr/>
        </p:nvCxnSpPr>
        <p:spPr>
          <a:xfrm>
            <a:off x="3744755" y="5775100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6632D4B9-E2A9-67F8-EEF1-FD4DDBE14A3B}"/>
              </a:ext>
            </a:extLst>
          </p:cNvPr>
          <p:cNvCxnSpPr>
            <a:cxnSpLocks/>
          </p:cNvCxnSpPr>
          <p:nvPr/>
        </p:nvCxnSpPr>
        <p:spPr>
          <a:xfrm>
            <a:off x="3847257" y="781872"/>
            <a:ext cx="1102705" cy="2122925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29;p7">
            <a:extLst>
              <a:ext uri="{FF2B5EF4-FFF2-40B4-BE49-F238E27FC236}">
                <a16:creationId xmlns:a16="http://schemas.microsoft.com/office/drawing/2014/main" id="{40156BD2-AE19-0F2F-E868-6E86CD25052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838738" y="2851559"/>
            <a:ext cx="2665219" cy="46782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3715246">
            <a:off x="4577927" y="2720737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 rot="542622">
            <a:off x="4118826" y="3042927"/>
            <a:ext cx="352949" cy="17629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GB"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 rot="20669915">
            <a:off x="5628648" y="3148456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</p:cNvCxnSpPr>
          <p:nvPr/>
        </p:nvCxnSpPr>
        <p:spPr>
          <a:xfrm flipV="1">
            <a:off x="5651403" y="2815539"/>
            <a:ext cx="2332345" cy="657538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</p:cNvCxnSpPr>
          <p:nvPr/>
        </p:nvCxnSpPr>
        <p:spPr>
          <a:xfrm flipH="1" flipV="1">
            <a:off x="3926463" y="828267"/>
            <a:ext cx="1071078" cy="2054127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 flipV="1">
            <a:off x="1819600" y="2900815"/>
            <a:ext cx="2598657" cy="454202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4100" y="6062119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 flipV="1">
            <a:off x="8566527" y="213744"/>
            <a:ext cx="1091823" cy="216938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</p:cNvCxnSpPr>
          <p:nvPr/>
        </p:nvCxnSpPr>
        <p:spPr>
          <a:xfrm flipH="1" flipV="1">
            <a:off x="7629784" y="1075056"/>
            <a:ext cx="696639" cy="129266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2881338" y="-19857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4179379" y="69855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807720" y="1485900"/>
            <a:ext cx="305179" cy="1019316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-158367" y="2898577"/>
            <a:ext cx="1178307" cy="466305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</p:cNvCxnSpPr>
          <p:nvPr/>
        </p:nvCxnSpPr>
        <p:spPr>
          <a:xfrm>
            <a:off x="8449167" y="3024185"/>
            <a:ext cx="340322" cy="97645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29;p7">
            <a:extLst>
              <a:ext uri="{FF2B5EF4-FFF2-40B4-BE49-F238E27FC236}">
                <a16:creationId xmlns:a16="http://schemas.microsoft.com/office/drawing/2014/main" id="{68C7C5D2-3C96-5BB0-C15C-08BBF3FA11F9}"/>
              </a:ext>
            </a:extLst>
          </p:cNvPr>
          <p:cNvCxnSpPr>
            <a:cxnSpLocks/>
          </p:cNvCxnSpPr>
          <p:nvPr/>
        </p:nvCxnSpPr>
        <p:spPr>
          <a:xfrm flipH="1" flipV="1">
            <a:off x="4154765" y="566005"/>
            <a:ext cx="2891601" cy="10982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4191333" y="485821"/>
            <a:ext cx="2888473" cy="117938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569066" y="3973102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7149724" y="304659"/>
            <a:ext cx="836329" cy="7703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359418" y="751685"/>
            <a:ext cx="792000" cy="7317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41;p7">
            <a:extLst>
              <a:ext uri="{FF2B5EF4-FFF2-40B4-BE49-F238E27FC236}">
                <a16:creationId xmlns:a16="http://schemas.microsoft.com/office/drawing/2014/main" id="{5ADAEEE5-2B43-7F10-8E95-C8182334A101}"/>
              </a:ext>
            </a:extLst>
          </p:cNvPr>
          <p:cNvSpPr/>
          <p:nvPr/>
        </p:nvSpPr>
        <p:spPr>
          <a:xfrm>
            <a:off x="3425249" y="21374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13;p7">
            <a:extLst>
              <a:ext uri="{FF2B5EF4-FFF2-40B4-BE49-F238E27FC236}">
                <a16:creationId xmlns:a16="http://schemas.microsoft.com/office/drawing/2014/main" id="{7D5DACAE-13D2-4C3D-996C-4C5C54C77139}"/>
              </a:ext>
            </a:extLst>
          </p:cNvPr>
          <p:cNvSpPr/>
          <p:nvPr/>
        </p:nvSpPr>
        <p:spPr>
          <a:xfrm rot="3677100">
            <a:off x="4898900" y="2627056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>
                <a:ea typeface="Calibri"/>
                <a:cs typeface="Calibri"/>
                <a:sym typeface="Calibri"/>
              </a:rPr>
              <a:t>0</a:t>
            </a:r>
            <a:endParaRPr lang="en-GB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13;p7">
            <a:extLst>
              <a:ext uri="{FF2B5EF4-FFF2-40B4-BE49-F238E27FC236}">
                <a16:creationId xmlns:a16="http://schemas.microsoft.com/office/drawing/2014/main" id="{BB6CBB4D-598B-E6B8-2D24-6DBB0144B402}"/>
              </a:ext>
            </a:extLst>
          </p:cNvPr>
          <p:cNvSpPr/>
          <p:nvPr/>
        </p:nvSpPr>
        <p:spPr>
          <a:xfrm rot="20631175">
            <a:off x="5702759" y="3469681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>
                <a:ea typeface="Calibri"/>
                <a:cs typeface="Calibri"/>
                <a:sym typeface="Calibri"/>
              </a:rPr>
              <a:t>0</a:t>
            </a:r>
            <a:endParaRPr lang="en-GB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518902">
            <a:off x="4085329" y="3388490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30000" dirty="0">
                <a:ea typeface="Calibri"/>
                <a:cs typeface="Calibri"/>
                <a:sym typeface="Calibri"/>
              </a:rPr>
              <a:t>0</a:t>
            </a:r>
            <a:endParaRPr lang="en-GB"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41;p7">
            <a:extLst>
              <a:ext uri="{FF2B5EF4-FFF2-40B4-BE49-F238E27FC236}">
                <a16:creationId xmlns:a16="http://schemas.microsoft.com/office/drawing/2014/main" id="{8750AC0E-B4B0-2F0C-7638-CF51F3379DC5}"/>
              </a:ext>
            </a:extLst>
          </p:cNvPr>
          <p:cNvSpPr/>
          <p:nvPr/>
        </p:nvSpPr>
        <p:spPr>
          <a:xfrm>
            <a:off x="8058917" y="255055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41;p7">
            <a:extLst>
              <a:ext uri="{FF2B5EF4-FFF2-40B4-BE49-F238E27FC236}">
                <a16:creationId xmlns:a16="http://schemas.microsoft.com/office/drawing/2014/main" id="{3F898B39-ABD1-6A8E-F932-E602BC57D32A}"/>
              </a:ext>
            </a:extLst>
          </p:cNvPr>
          <p:cNvSpPr/>
          <p:nvPr/>
        </p:nvSpPr>
        <p:spPr>
          <a:xfrm>
            <a:off x="4692550" y="3156805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41;p7">
            <a:extLst>
              <a:ext uri="{FF2B5EF4-FFF2-40B4-BE49-F238E27FC236}">
                <a16:creationId xmlns:a16="http://schemas.microsoft.com/office/drawing/2014/main" id="{812298CB-B526-29B0-CBDC-5037A1D89C23}"/>
              </a:ext>
            </a:extLst>
          </p:cNvPr>
          <p:cNvSpPr/>
          <p:nvPr/>
        </p:nvSpPr>
        <p:spPr>
          <a:xfrm>
            <a:off x="1047139" y="2566063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29;p7">
            <a:extLst>
              <a:ext uri="{FF2B5EF4-FFF2-40B4-BE49-F238E27FC236}">
                <a16:creationId xmlns:a16="http://schemas.microsoft.com/office/drawing/2014/main" id="{5E103462-93C4-00B8-98B7-54BA78E3C450}"/>
              </a:ext>
            </a:extLst>
          </p:cNvPr>
          <p:cNvCxnSpPr>
            <a:cxnSpLocks/>
          </p:cNvCxnSpPr>
          <p:nvPr/>
        </p:nvCxnSpPr>
        <p:spPr>
          <a:xfrm flipH="1">
            <a:off x="3594943" y="3352883"/>
            <a:ext cx="1117420" cy="1012434"/>
          </a:xfrm>
          <a:prstGeom prst="straightConnector1">
            <a:avLst/>
          </a:prstGeom>
          <a:noFill/>
          <a:ln w="41275" cap="flat" cmpd="sng">
            <a:solidFill>
              <a:schemeClr val="bg1">
                <a:lumMod val="50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3387379" y="338417"/>
            <a:ext cx="91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aseline="30000" dirty="0">
                <a:solidFill>
                  <a:schemeClr val="bg1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986054" y="2700908"/>
            <a:ext cx="92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cs typeface="Arial" panose="020B0604020202020204" pitchFamily="34" charset="0"/>
              </a:rPr>
              <a:t>Neighbour</a:t>
            </a:r>
            <a:r>
              <a:rPr lang="en-GB" sz="1100" b="1" baseline="300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964384" y="2720754"/>
            <a:ext cx="874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solidFill>
                  <a:schemeClr val="bg1"/>
                </a:solidFill>
                <a:cs typeface="Arial" panose="020B0604020202020204" pitchFamily="34" charset="0"/>
              </a:rPr>
              <a:t>Neighbour</a:t>
            </a:r>
            <a:r>
              <a:rPr lang="en-GB" sz="1100" b="1" baseline="30000" dirty="0">
                <a:solidFill>
                  <a:schemeClr val="bg1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393039" y="3366839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local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3028985" y="4295110"/>
            <a:ext cx="3233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local node (N0)</a:t>
            </a:r>
            <a:endParaRPr lang="en-GB" sz="16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6CBCB-D091-21D6-957D-4E56B5002A33}"/>
              </a:ext>
            </a:extLst>
          </p:cNvPr>
          <p:cNvSpPr txBox="1"/>
          <p:nvPr/>
        </p:nvSpPr>
        <p:spPr>
          <a:xfrm>
            <a:off x="298503" y="4795059"/>
            <a:ext cx="2247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a typeface="Calibri"/>
                <a:cs typeface="Calibri"/>
                <a:sym typeface="Calibri"/>
              </a:rPr>
              <a:t>Model weights from </a:t>
            </a:r>
            <a:r>
              <a:rPr lang="en-GB" sz="12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local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79FC1-95E3-56A5-79B7-85B5F06B1A65}"/>
              </a:ext>
            </a:extLst>
          </p:cNvPr>
          <p:cNvSpPr txBox="1"/>
          <p:nvPr/>
        </p:nvSpPr>
        <p:spPr>
          <a:xfrm>
            <a:off x="1667136" y="5123144"/>
            <a:ext cx="10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634B5-7680-8F95-257E-93606148748E}"/>
              </a:ext>
            </a:extLst>
          </p:cNvPr>
          <p:cNvSpPr txBox="1"/>
          <p:nvPr/>
        </p:nvSpPr>
        <p:spPr>
          <a:xfrm>
            <a:off x="1667136" y="5584136"/>
            <a:ext cx="110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B9012-E63C-945F-26A3-9CE5C0D6A4AA}"/>
              </a:ext>
            </a:extLst>
          </p:cNvPr>
          <p:cNvSpPr txBox="1"/>
          <p:nvPr/>
        </p:nvSpPr>
        <p:spPr>
          <a:xfrm>
            <a:off x="1676945" y="6448029"/>
            <a:ext cx="103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5E227C32-5499-A3EE-6A07-0AEFBDDEF4FB}"/>
              </a:ext>
            </a:extLst>
          </p:cNvPr>
          <p:cNvCxnSpPr>
            <a:cxnSpLocks/>
          </p:cNvCxnSpPr>
          <p:nvPr/>
        </p:nvCxnSpPr>
        <p:spPr>
          <a:xfrm>
            <a:off x="2494282" y="533445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3CD29041-21D2-E8B2-691D-0E6AF8909FAA}"/>
              </a:ext>
            </a:extLst>
          </p:cNvPr>
          <p:cNvCxnSpPr>
            <a:cxnSpLocks/>
          </p:cNvCxnSpPr>
          <p:nvPr/>
        </p:nvCxnSpPr>
        <p:spPr>
          <a:xfrm>
            <a:off x="2378709" y="4938690"/>
            <a:ext cx="578164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80319E9F-0940-D06E-C5B9-8F06F5314096}"/>
              </a:ext>
            </a:extLst>
          </p:cNvPr>
          <p:cNvCxnSpPr>
            <a:cxnSpLocks/>
          </p:cNvCxnSpPr>
          <p:nvPr/>
        </p:nvCxnSpPr>
        <p:spPr>
          <a:xfrm>
            <a:off x="2504092" y="5730792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81A9097-3543-5A55-9D6E-C3853225F7B7}"/>
              </a:ext>
            </a:extLst>
          </p:cNvPr>
          <p:cNvCxnSpPr>
            <a:cxnSpLocks/>
          </p:cNvCxnSpPr>
          <p:nvPr/>
        </p:nvCxnSpPr>
        <p:spPr>
          <a:xfrm>
            <a:off x="2489170" y="6574245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685441">
            <a:off x="6151756" y="3037075"/>
            <a:ext cx="1851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-&gt; 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1  </a:t>
            </a:r>
            <a:endParaRPr lang="en-GB" sz="11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30B1BA-2F72-0A00-D525-9EE0E53DEC14}"/>
              </a:ext>
            </a:extLst>
          </p:cNvPr>
          <p:cNvSpPr txBox="1"/>
          <p:nvPr/>
        </p:nvSpPr>
        <p:spPr>
          <a:xfrm rot="20670991">
            <a:off x="5999516" y="2805594"/>
            <a:ext cx="19498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&lt;- Reception from Neighbour</a:t>
            </a:r>
            <a:r>
              <a:rPr lang="en-GB" sz="11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CFD667-C15D-301F-4FA7-3371444A6A69}"/>
              </a:ext>
            </a:extLst>
          </p:cNvPr>
          <p:cNvSpPr txBox="1"/>
          <p:nvPr/>
        </p:nvSpPr>
        <p:spPr>
          <a:xfrm rot="607185">
            <a:off x="2213453" y="2794734"/>
            <a:ext cx="20293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Reception from Neighbour</a:t>
            </a:r>
            <a:r>
              <a:rPr lang="en-GB" sz="1100" baseline="300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n </a:t>
            </a:r>
            <a:r>
              <a:rPr lang="en-GB" sz="11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-&gt;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0EF502-E0A1-FA35-C028-E1E3BA1D75B1}"/>
              </a:ext>
            </a:extLst>
          </p:cNvPr>
          <p:cNvSpPr txBox="1"/>
          <p:nvPr/>
        </p:nvSpPr>
        <p:spPr>
          <a:xfrm rot="605502">
            <a:off x="2033668" y="3075111"/>
            <a:ext cx="18127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n</a:t>
            </a:r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  &lt;-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AF2988-1A41-B322-A2C5-B018FFDE133E}"/>
              </a:ext>
            </a:extLst>
          </p:cNvPr>
          <p:cNvSpPr txBox="1"/>
          <p:nvPr/>
        </p:nvSpPr>
        <p:spPr>
          <a:xfrm rot="3775453">
            <a:off x="3523334" y="1295879"/>
            <a:ext cx="1724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to neighbour</a:t>
            </a:r>
            <a:r>
              <a:rPr lang="en-GB" sz="11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2 </a:t>
            </a:r>
            <a:r>
              <a:rPr lang="en-GB" sz="11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&lt;-</a:t>
            </a: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B4BBCEA6-A9AE-E701-F776-3A7CF7BC6736}"/>
              </a:ext>
            </a:extLst>
          </p:cNvPr>
          <p:cNvSpPr/>
          <p:nvPr/>
        </p:nvSpPr>
        <p:spPr>
          <a:xfrm flipH="1">
            <a:off x="3149811" y="4688608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8016-99C8-2E40-EFAC-B16089DEF7EC}"/>
              </a:ext>
            </a:extLst>
          </p:cNvPr>
          <p:cNvSpPr txBox="1"/>
          <p:nvPr/>
        </p:nvSpPr>
        <p:spPr>
          <a:xfrm>
            <a:off x="4138052" y="5224623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8EFF921E-4CFF-424E-AEF4-EDBCD17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866" y="3813510"/>
            <a:ext cx="361968" cy="361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48D00A-A085-E467-BF86-5C43A7524B62}"/>
              </a:ext>
            </a:extLst>
          </p:cNvPr>
          <p:cNvSpPr txBox="1"/>
          <p:nvPr/>
        </p:nvSpPr>
        <p:spPr>
          <a:xfrm>
            <a:off x="348424" y="5658118"/>
            <a:ext cx="1290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a typeface="Calibri"/>
                <a:cs typeface="Calibri"/>
                <a:sym typeface="Calibri"/>
              </a:rPr>
              <a:t>Model weights from neighbour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3DFC93-94D6-4A75-1748-067A046C1553}"/>
              </a:ext>
            </a:extLst>
          </p:cNvPr>
          <p:cNvSpPr/>
          <p:nvPr/>
        </p:nvSpPr>
        <p:spPr>
          <a:xfrm>
            <a:off x="1609180" y="5318337"/>
            <a:ext cx="64711" cy="1397874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CCDAF-28EF-6354-F1BB-BA7926BB7C57}"/>
              </a:ext>
            </a:extLst>
          </p:cNvPr>
          <p:cNvSpPr txBox="1"/>
          <p:nvPr/>
        </p:nvSpPr>
        <p:spPr>
          <a:xfrm>
            <a:off x="1898040" y="5974323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3" name="Google Shape;225;p7">
            <a:extLst>
              <a:ext uri="{FF2B5EF4-FFF2-40B4-BE49-F238E27FC236}">
                <a16:creationId xmlns:a16="http://schemas.microsoft.com/office/drawing/2014/main" id="{2262DCB8-D25E-F13E-2424-C9E5105A64FF}"/>
              </a:ext>
            </a:extLst>
          </p:cNvPr>
          <p:cNvCxnSpPr>
            <a:cxnSpLocks/>
          </p:cNvCxnSpPr>
          <p:nvPr/>
        </p:nvCxnSpPr>
        <p:spPr>
          <a:xfrm>
            <a:off x="5715365" y="5773724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29B5BD-F5F1-CB44-D61A-8D47E2582FF4}"/>
              </a:ext>
            </a:extLst>
          </p:cNvPr>
          <p:cNvSpPr txBox="1"/>
          <p:nvPr/>
        </p:nvSpPr>
        <p:spPr>
          <a:xfrm rot="20613545">
            <a:off x="6003099" y="276421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4FC5-9C0C-3E0E-242B-8517DA65EE46}"/>
              </a:ext>
            </a:extLst>
          </p:cNvPr>
          <p:cNvSpPr txBox="1"/>
          <p:nvPr/>
        </p:nvSpPr>
        <p:spPr>
          <a:xfrm>
            <a:off x="2720287" y="432847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074E1-C52A-DBC5-ECF1-E82286528FF7}"/>
              </a:ext>
            </a:extLst>
          </p:cNvPr>
          <p:cNvSpPr txBox="1"/>
          <p:nvPr/>
        </p:nvSpPr>
        <p:spPr>
          <a:xfrm rot="3666009">
            <a:off x="3483279" y="88504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78D9F-7A9F-0CC0-2E45-4FA458135595}"/>
              </a:ext>
            </a:extLst>
          </p:cNvPr>
          <p:cNvSpPr txBox="1"/>
          <p:nvPr/>
        </p:nvSpPr>
        <p:spPr>
          <a:xfrm>
            <a:off x="1910962" y="2581893"/>
            <a:ext cx="45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2952C-1A5B-92CB-1119-614BB968193D}"/>
              </a:ext>
            </a:extLst>
          </p:cNvPr>
          <p:cNvSpPr txBox="1"/>
          <p:nvPr/>
        </p:nvSpPr>
        <p:spPr>
          <a:xfrm rot="20634451">
            <a:off x="5955147" y="332632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C5E67-9670-8AD9-2A42-9C37076FA504}"/>
              </a:ext>
            </a:extLst>
          </p:cNvPr>
          <p:cNvSpPr txBox="1"/>
          <p:nvPr/>
        </p:nvSpPr>
        <p:spPr>
          <a:xfrm rot="3838714">
            <a:off x="4658755" y="216340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5B47D0-5096-3B7B-BA01-FF0DA343B9F4}"/>
              </a:ext>
            </a:extLst>
          </p:cNvPr>
          <p:cNvSpPr txBox="1"/>
          <p:nvPr/>
        </p:nvSpPr>
        <p:spPr>
          <a:xfrm rot="653355">
            <a:off x="1743843" y="2916795"/>
            <a:ext cx="41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84F9FB-4487-9EB9-DBE0-3A62127BD847}"/>
              </a:ext>
            </a:extLst>
          </p:cNvPr>
          <p:cNvSpPr txBox="1"/>
          <p:nvPr/>
        </p:nvSpPr>
        <p:spPr>
          <a:xfrm>
            <a:off x="4375137" y="3120408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5120AE0-47E9-891D-1456-A92C4538C751}"/>
              </a:ext>
            </a:extLst>
          </p:cNvPr>
          <p:cNvSpPr txBox="1"/>
          <p:nvPr/>
        </p:nvSpPr>
        <p:spPr>
          <a:xfrm rot="3673199">
            <a:off x="3296151" y="1746203"/>
            <a:ext cx="1884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Reception from Neighbour</a:t>
            </a:r>
            <a:r>
              <a:rPr lang="en-GB" sz="1100" baseline="30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2 </a:t>
            </a:r>
            <a:r>
              <a:rPr lang="en-GB" sz="11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-&gt;</a:t>
            </a:r>
          </a:p>
        </p:txBody>
      </p:sp>
      <p:cxnSp>
        <p:nvCxnSpPr>
          <p:cNvPr id="111" name="Google Shape;229;p7">
            <a:extLst>
              <a:ext uri="{FF2B5EF4-FFF2-40B4-BE49-F238E27FC236}">
                <a16:creationId xmlns:a16="http://schemas.microsoft.com/office/drawing/2014/main" id="{EED632B2-AB7A-D186-9234-FCDCA2EFC9C9}"/>
              </a:ext>
            </a:extLst>
          </p:cNvPr>
          <p:cNvCxnSpPr>
            <a:cxnSpLocks/>
          </p:cNvCxnSpPr>
          <p:nvPr/>
        </p:nvCxnSpPr>
        <p:spPr>
          <a:xfrm flipH="1">
            <a:off x="1111656" y="498645"/>
            <a:ext cx="2151285" cy="56248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4" name="Google Shape;229;p7">
            <a:extLst>
              <a:ext uri="{FF2B5EF4-FFF2-40B4-BE49-F238E27FC236}">
                <a16:creationId xmlns:a16="http://schemas.microsoft.com/office/drawing/2014/main" id="{E7D1F13A-8182-EBF9-AC93-4761855DDBDD}"/>
              </a:ext>
            </a:extLst>
          </p:cNvPr>
          <p:cNvCxnSpPr>
            <a:cxnSpLocks/>
          </p:cNvCxnSpPr>
          <p:nvPr/>
        </p:nvCxnSpPr>
        <p:spPr>
          <a:xfrm flipV="1">
            <a:off x="1203770" y="540867"/>
            <a:ext cx="2169348" cy="55513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8" name="Google Shape;229;p7">
            <a:extLst>
              <a:ext uri="{FF2B5EF4-FFF2-40B4-BE49-F238E27FC236}">
                <a16:creationId xmlns:a16="http://schemas.microsoft.com/office/drawing/2014/main" id="{AF230FE7-C73A-8586-013B-79E778BF8982}"/>
              </a:ext>
            </a:extLst>
          </p:cNvPr>
          <p:cNvCxnSpPr>
            <a:cxnSpLocks/>
          </p:cNvCxnSpPr>
          <p:nvPr/>
        </p:nvCxnSpPr>
        <p:spPr>
          <a:xfrm flipV="1">
            <a:off x="8067925" y="122681"/>
            <a:ext cx="1317996" cy="43147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229;p7">
            <a:extLst>
              <a:ext uri="{FF2B5EF4-FFF2-40B4-BE49-F238E27FC236}">
                <a16:creationId xmlns:a16="http://schemas.microsoft.com/office/drawing/2014/main" id="{CFA21509-E44C-02BA-BEEE-C818A7E3CEA6}"/>
              </a:ext>
            </a:extLst>
          </p:cNvPr>
          <p:cNvCxnSpPr>
            <a:cxnSpLocks/>
          </p:cNvCxnSpPr>
          <p:nvPr/>
        </p:nvCxnSpPr>
        <p:spPr>
          <a:xfrm flipH="1">
            <a:off x="8055971" y="179023"/>
            <a:ext cx="1498053" cy="462493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7" name="Google Shape;229;p7">
            <a:extLst>
              <a:ext uri="{FF2B5EF4-FFF2-40B4-BE49-F238E27FC236}">
                <a16:creationId xmlns:a16="http://schemas.microsoft.com/office/drawing/2014/main" id="{5F171339-BCF7-AF35-F954-91BAD0556DC8}"/>
              </a:ext>
            </a:extLst>
          </p:cNvPr>
          <p:cNvCxnSpPr>
            <a:cxnSpLocks/>
          </p:cNvCxnSpPr>
          <p:nvPr/>
        </p:nvCxnSpPr>
        <p:spPr>
          <a:xfrm flipH="1" flipV="1">
            <a:off x="8566251" y="3152101"/>
            <a:ext cx="289878" cy="810782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0" name="Google Shape;229;p7">
            <a:extLst>
              <a:ext uri="{FF2B5EF4-FFF2-40B4-BE49-F238E27FC236}">
                <a16:creationId xmlns:a16="http://schemas.microsoft.com/office/drawing/2014/main" id="{ED2E5146-121E-237B-8E3F-455B1D24E96E}"/>
              </a:ext>
            </a:extLst>
          </p:cNvPr>
          <p:cNvCxnSpPr>
            <a:cxnSpLocks/>
          </p:cNvCxnSpPr>
          <p:nvPr/>
        </p:nvCxnSpPr>
        <p:spPr>
          <a:xfrm flipH="1" flipV="1">
            <a:off x="7731894" y="1087412"/>
            <a:ext cx="625536" cy="123239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D46B7FB-0CC1-DFCD-EECC-DCD5DE1DC499}"/>
              </a:ext>
            </a:extLst>
          </p:cNvPr>
          <p:cNvSpPr txBox="1"/>
          <p:nvPr/>
        </p:nvSpPr>
        <p:spPr>
          <a:xfrm>
            <a:off x="7206888" y="548614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5B985-DC5B-EFAA-EDAB-7EEE625C81AA}"/>
              </a:ext>
            </a:extLst>
          </p:cNvPr>
          <p:cNvSpPr txBox="1"/>
          <p:nvPr/>
        </p:nvSpPr>
        <p:spPr>
          <a:xfrm>
            <a:off x="8566251" y="4213522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B751B6-2C89-AA28-CDAE-B13FA31EA23C}"/>
              </a:ext>
            </a:extLst>
          </p:cNvPr>
          <p:cNvSpPr txBox="1"/>
          <p:nvPr/>
        </p:nvSpPr>
        <p:spPr>
          <a:xfrm>
            <a:off x="388549" y="949356"/>
            <a:ext cx="9262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Indirect</a:t>
            </a:r>
          </a:p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Neighbour</a:t>
            </a:r>
            <a:endParaRPr lang="en-GB" sz="1100" baseline="30000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141" name="Google Shape;229;p7">
            <a:extLst>
              <a:ext uri="{FF2B5EF4-FFF2-40B4-BE49-F238E27FC236}">
                <a16:creationId xmlns:a16="http://schemas.microsoft.com/office/drawing/2014/main" id="{C0E5E31C-416B-3C26-C8E2-10D551DDD419}"/>
              </a:ext>
            </a:extLst>
          </p:cNvPr>
          <p:cNvCxnSpPr>
            <a:cxnSpLocks/>
          </p:cNvCxnSpPr>
          <p:nvPr/>
        </p:nvCxnSpPr>
        <p:spPr>
          <a:xfrm flipH="1">
            <a:off x="8632349" y="237252"/>
            <a:ext cx="1130772" cy="2238121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229;p7">
            <a:extLst>
              <a:ext uri="{FF2B5EF4-FFF2-40B4-BE49-F238E27FC236}">
                <a16:creationId xmlns:a16="http://schemas.microsoft.com/office/drawing/2014/main" id="{5D1BCBF0-8137-B2B2-0405-C601127EBE1A}"/>
              </a:ext>
            </a:extLst>
          </p:cNvPr>
          <p:cNvCxnSpPr>
            <a:cxnSpLocks/>
          </p:cNvCxnSpPr>
          <p:nvPr/>
        </p:nvCxnSpPr>
        <p:spPr>
          <a:xfrm>
            <a:off x="2667791" y="-36747"/>
            <a:ext cx="689221" cy="398354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229;p7">
            <a:extLst>
              <a:ext uri="{FF2B5EF4-FFF2-40B4-BE49-F238E27FC236}">
                <a16:creationId xmlns:a16="http://schemas.microsoft.com/office/drawing/2014/main" id="{AA64696A-A35A-8B99-BA32-6EECC47FFDC7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-40446" y="2851559"/>
            <a:ext cx="1004830" cy="357436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241;p7">
            <a:extLst>
              <a:ext uri="{FF2B5EF4-FFF2-40B4-BE49-F238E27FC236}">
                <a16:creationId xmlns:a16="http://schemas.microsoft.com/office/drawing/2014/main" id="{719A0B75-FA48-8144-07FA-A97B06D19485}"/>
              </a:ext>
            </a:extLst>
          </p:cNvPr>
          <p:cNvSpPr/>
          <p:nvPr/>
        </p:nvSpPr>
        <p:spPr>
          <a:xfrm>
            <a:off x="7258099" y="394460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41;p7">
            <a:extLst>
              <a:ext uri="{FF2B5EF4-FFF2-40B4-BE49-F238E27FC236}">
                <a16:creationId xmlns:a16="http://schemas.microsoft.com/office/drawing/2014/main" id="{DA7E303D-3106-5763-9B86-FBFBBAD72A99}"/>
              </a:ext>
            </a:extLst>
          </p:cNvPr>
          <p:cNvSpPr/>
          <p:nvPr/>
        </p:nvSpPr>
        <p:spPr>
          <a:xfrm>
            <a:off x="8587213" y="4083205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241;p7">
            <a:extLst>
              <a:ext uri="{FF2B5EF4-FFF2-40B4-BE49-F238E27FC236}">
                <a16:creationId xmlns:a16="http://schemas.microsoft.com/office/drawing/2014/main" id="{D52C023C-1C37-755E-5F39-E0D2267D1E26}"/>
              </a:ext>
            </a:extLst>
          </p:cNvPr>
          <p:cNvSpPr/>
          <p:nvPr/>
        </p:nvSpPr>
        <p:spPr>
          <a:xfrm>
            <a:off x="420165" y="806254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229;p7">
            <a:extLst>
              <a:ext uri="{FF2B5EF4-FFF2-40B4-BE49-F238E27FC236}">
                <a16:creationId xmlns:a16="http://schemas.microsoft.com/office/drawing/2014/main" id="{E3E41A55-91EE-9629-2EDD-7B9C242DEE02}"/>
              </a:ext>
            </a:extLst>
          </p:cNvPr>
          <p:cNvCxnSpPr>
            <a:cxnSpLocks/>
          </p:cNvCxnSpPr>
          <p:nvPr/>
        </p:nvCxnSpPr>
        <p:spPr>
          <a:xfrm flipV="1">
            <a:off x="-328009" y="1312023"/>
            <a:ext cx="701928" cy="218400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3" name="Google Shape;229;p7">
            <a:extLst>
              <a:ext uri="{FF2B5EF4-FFF2-40B4-BE49-F238E27FC236}">
                <a16:creationId xmlns:a16="http://schemas.microsoft.com/office/drawing/2014/main" id="{429C896C-0030-8915-FE02-48BDE0F817F2}"/>
              </a:ext>
            </a:extLst>
          </p:cNvPr>
          <p:cNvCxnSpPr>
            <a:cxnSpLocks/>
          </p:cNvCxnSpPr>
          <p:nvPr/>
        </p:nvCxnSpPr>
        <p:spPr>
          <a:xfrm flipH="1">
            <a:off x="-266017" y="1257148"/>
            <a:ext cx="595388" cy="164075"/>
          </a:xfrm>
          <a:prstGeom prst="straightConnector1">
            <a:avLst/>
          </a:prstGeom>
          <a:noFill/>
          <a:ln w="2540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5EBF99-BC9A-440A-C429-0F07695DDD5D}"/>
              </a:ext>
            </a:extLst>
          </p:cNvPr>
          <p:cNvSpPr txBox="1"/>
          <p:nvPr/>
        </p:nvSpPr>
        <p:spPr>
          <a:xfrm>
            <a:off x="6438267" y="4998947"/>
            <a:ext cx="3732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(2): Reception of models from direct neighbours</a:t>
            </a:r>
          </a:p>
          <a:p>
            <a:r>
              <a:rPr lang="en-GB" b="1" dirty="0"/>
              <a:t>(3): Aggregation of all models</a:t>
            </a:r>
          </a:p>
          <a:p>
            <a:r>
              <a:rPr lang="en-GB" b="1" dirty="0"/>
              <a:t>(4): Spreading of local model to direct neighbours</a:t>
            </a:r>
          </a:p>
        </p:txBody>
      </p:sp>
    </p:spTree>
    <p:extLst>
      <p:ext uri="{BB962C8B-B14F-4D97-AF65-F5344CB8AC3E}">
        <p14:creationId xmlns:p14="http://schemas.microsoft.com/office/powerpoint/2010/main" val="22989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49" grpId="0" animBg="1"/>
      <p:bldP spid="50" grpId="0" animBg="1"/>
      <p:bldP spid="59" grpId="0" animBg="1"/>
      <p:bldP spid="219" grpId="0" animBg="1"/>
      <p:bldP spid="221" grpId="0" animBg="1"/>
      <p:bldP spid="223" grpId="0" animBg="1"/>
      <p:bldP spid="227" grpId="0" animBg="1"/>
      <p:bldP spid="231" grpId="0" animBg="1"/>
      <p:bldP spid="232" grpId="0" animBg="1"/>
      <p:bldP spid="233" grpId="0" animBg="1"/>
      <p:bldP spid="234" grpId="0" animBg="1"/>
      <p:bldP spid="236" grpId="0" animBg="1"/>
      <p:bldP spid="238" grpId="0" animBg="1"/>
      <p:bldP spid="168" grpId="0" animBg="1"/>
      <p:bldP spid="169" grpId="0" animBg="1"/>
      <p:bldP spid="1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5579628" y="3995444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5871919" y="449931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5883976" y="495920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5883974" y="528433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5883972" y="614283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5947864" y="5400391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6956276" y="515898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 &lt;- </a:t>
            </a:r>
            <a:r>
              <a:rPr lang="el-GR" sz="1200" dirty="0"/>
              <a:t>Σ</a:t>
            </a:r>
            <a:r>
              <a:rPr lang="fr-FR" sz="1200" dirty="0"/>
              <a:t> n</a:t>
            </a:r>
            <a:r>
              <a:rPr lang="fr-FR" sz="1200" baseline="30000" dirty="0"/>
              <a:t>i</a:t>
            </a:r>
            <a:endParaRPr lang="en-US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US" sz="1200" dirty="0">
                <a:ea typeface="Calibri"/>
                <a:cs typeface="Calibri"/>
                <a:sym typeface="Calibri"/>
              </a:rPr>
              <a:t>&lt;- </a:t>
            </a:r>
            <a:r>
              <a:rPr lang="el-GR" sz="2000" dirty="0"/>
              <a:t>Σ</a:t>
            </a:r>
            <a:r>
              <a:rPr lang="fr-FR" sz="800" baseline="-25000" dirty="0"/>
              <a:t>i=0…n</a:t>
            </a:r>
            <a:r>
              <a:rPr lang="fr-FR" sz="1200" dirty="0"/>
              <a:t>(n</a:t>
            </a:r>
            <a:r>
              <a:rPr lang="fr-FR" sz="1200" baseline="30000" dirty="0"/>
              <a:t>i </a:t>
            </a:r>
            <a:r>
              <a:rPr lang="en-US" sz="1200" dirty="0"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).W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i </a:t>
            </a:r>
            <a:endParaRPr lang="en-US" sz="1200" dirty="0">
              <a:ea typeface="Arial"/>
              <a:cs typeface="Arial"/>
              <a:sym typeface="Arial"/>
            </a:endParaRPr>
          </a:p>
        </p:txBody>
      </p: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6444853" y="451752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>
            <a:cxnSpLocks/>
          </p:cNvCxnSpPr>
          <p:nvPr/>
        </p:nvCxnSpPr>
        <p:spPr>
          <a:xfrm>
            <a:off x="6653751" y="543517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214;p7">
            <a:extLst>
              <a:ext uri="{FF2B5EF4-FFF2-40B4-BE49-F238E27FC236}">
                <a16:creationId xmlns:a16="http://schemas.microsoft.com/office/drawing/2014/main" id="{A1532B5D-FE7C-5861-75FB-FBDE07E63228}"/>
              </a:ext>
            </a:extLst>
          </p:cNvPr>
          <p:cNvSpPr/>
          <p:nvPr/>
        </p:nvSpPr>
        <p:spPr>
          <a:xfrm>
            <a:off x="5883974" y="5722273"/>
            <a:ext cx="511126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216;p7">
            <a:extLst>
              <a:ext uri="{FF2B5EF4-FFF2-40B4-BE49-F238E27FC236}">
                <a16:creationId xmlns:a16="http://schemas.microsoft.com/office/drawing/2014/main" id="{D789A65A-596B-CD4B-339D-B76374141FDD}"/>
              </a:ext>
            </a:extLst>
          </p:cNvPr>
          <p:cNvSpPr txBox="1"/>
          <p:nvPr/>
        </p:nvSpPr>
        <p:spPr>
          <a:xfrm>
            <a:off x="5953867" y="584187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3096" y="572219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5765612" y="4057824"/>
            <a:ext cx="32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current node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0)</a:t>
            </a:r>
            <a:endParaRPr 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6CBCB-D091-21D6-957D-4E56B5002A33}"/>
              </a:ext>
            </a:extLst>
          </p:cNvPr>
          <p:cNvSpPr txBox="1"/>
          <p:nvPr/>
        </p:nvSpPr>
        <p:spPr>
          <a:xfrm>
            <a:off x="3419251" y="4455135"/>
            <a:ext cx="23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the </a:t>
            </a:r>
            <a:r>
              <a:rPr lang="en-GB" sz="1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current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79FC1-95E3-56A5-79B7-85B5F06B1A65}"/>
              </a:ext>
            </a:extLst>
          </p:cNvPr>
          <p:cNvSpPr txBox="1"/>
          <p:nvPr/>
        </p:nvSpPr>
        <p:spPr>
          <a:xfrm>
            <a:off x="4576132" y="4910220"/>
            <a:ext cx="10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634B5-7680-8F95-257E-93606148748E}"/>
              </a:ext>
            </a:extLst>
          </p:cNvPr>
          <p:cNvSpPr txBox="1"/>
          <p:nvPr/>
        </p:nvSpPr>
        <p:spPr>
          <a:xfrm>
            <a:off x="4576132" y="5244212"/>
            <a:ext cx="110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68C34-C9A9-FC29-55A6-525282F4A0CF}"/>
              </a:ext>
            </a:extLst>
          </p:cNvPr>
          <p:cNvSpPr txBox="1"/>
          <p:nvPr/>
        </p:nvSpPr>
        <p:spPr>
          <a:xfrm>
            <a:off x="4569406" y="5678341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neighbour 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B9012-E63C-945F-26A3-9CE5C0D6A4AA}"/>
              </a:ext>
            </a:extLst>
          </p:cNvPr>
          <p:cNvSpPr txBox="1"/>
          <p:nvPr/>
        </p:nvSpPr>
        <p:spPr>
          <a:xfrm>
            <a:off x="4585941" y="6108105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5E227C32-5499-A3EE-6A07-0AEFBDDEF4FB}"/>
              </a:ext>
            </a:extLst>
          </p:cNvPr>
          <p:cNvCxnSpPr>
            <a:cxnSpLocks/>
          </p:cNvCxnSpPr>
          <p:nvPr/>
        </p:nvCxnSpPr>
        <p:spPr>
          <a:xfrm>
            <a:off x="5403278" y="504533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3CD29041-21D2-E8B2-691D-0E6AF8909FAA}"/>
              </a:ext>
            </a:extLst>
          </p:cNvPr>
          <p:cNvCxnSpPr>
            <a:cxnSpLocks/>
          </p:cNvCxnSpPr>
          <p:nvPr/>
        </p:nvCxnSpPr>
        <p:spPr>
          <a:xfrm>
            <a:off x="5394984" y="4598766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80319E9F-0940-D06E-C5B9-8F06F5314096}"/>
              </a:ext>
            </a:extLst>
          </p:cNvPr>
          <p:cNvCxnSpPr>
            <a:cxnSpLocks/>
          </p:cNvCxnSpPr>
          <p:nvPr/>
        </p:nvCxnSpPr>
        <p:spPr>
          <a:xfrm>
            <a:off x="5413088" y="539086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B4060DC6-22F5-D3FE-34D3-C14FC7DF9354}"/>
              </a:ext>
            </a:extLst>
          </p:cNvPr>
          <p:cNvCxnSpPr>
            <a:cxnSpLocks/>
          </p:cNvCxnSpPr>
          <p:nvPr/>
        </p:nvCxnSpPr>
        <p:spPr>
          <a:xfrm>
            <a:off x="5405309" y="5819485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81A9097-3543-5A55-9D6E-C3853225F7B7}"/>
              </a:ext>
            </a:extLst>
          </p:cNvPr>
          <p:cNvCxnSpPr>
            <a:cxnSpLocks/>
          </p:cNvCxnSpPr>
          <p:nvPr/>
        </p:nvCxnSpPr>
        <p:spPr>
          <a:xfrm>
            <a:off x="5398166" y="623432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B4BBCEA6-A9AE-E701-F776-3A7CF7BC6736}"/>
              </a:ext>
            </a:extLst>
          </p:cNvPr>
          <p:cNvSpPr/>
          <p:nvPr/>
        </p:nvSpPr>
        <p:spPr>
          <a:xfrm flipH="1">
            <a:off x="6058807" y="4348684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8016-99C8-2E40-EFAC-B16089DEF7EC}"/>
              </a:ext>
            </a:extLst>
          </p:cNvPr>
          <p:cNvSpPr txBox="1"/>
          <p:nvPr/>
        </p:nvSpPr>
        <p:spPr>
          <a:xfrm>
            <a:off x="7047048" y="4884699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8D00A-A085-E467-BF86-5C43A7524B62}"/>
              </a:ext>
            </a:extLst>
          </p:cNvPr>
          <p:cNvSpPr txBox="1"/>
          <p:nvPr/>
        </p:nvSpPr>
        <p:spPr>
          <a:xfrm>
            <a:off x="3459705" y="5318194"/>
            <a:ext cx="10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neighbour nodes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3DFC93-94D6-4A75-1748-067A046C1553}"/>
              </a:ext>
            </a:extLst>
          </p:cNvPr>
          <p:cNvSpPr/>
          <p:nvPr/>
        </p:nvSpPr>
        <p:spPr>
          <a:xfrm>
            <a:off x="4518176" y="4978413"/>
            <a:ext cx="64711" cy="13978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CCDAF-28EF-6354-F1BB-BA7926BB7C57}"/>
              </a:ext>
            </a:extLst>
          </p:cNvPr>
          <p:cNvSpPr txBox="1"/>
          <p:nvPr/>
        </p:nvSpPr>
        <p:spPr>
          <a:xfrm>
            <a:off x="4823333" y="5453284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1FF91-D692-2973-1C80-9D1F33DE55B1}"/>
              </a:ext>
            </a:extLst>
          </p:cNvPr>
          <p:cNvSpPr txBox="1"/>
          <p:nvPr/>
        </p:nvSpPr>
        <p:spPr>
          <a:xfrm>
            <a:off x="4827857" y="5890967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3" name="Google Shape;225;p7">
            <a:extLst>
              <a:ext uri="{FF2B5EF4-FFF2-40B4-BE49-F238E27FC236}">
                <a16:creationId xmlns:a16="http://schemas.microsoft.com/office/drawing/2014/main" id="{2262DCB8-D25E-F13E-2424-C9E5105A64FF}"/>
              </a:ext>
            </a:extLst>
          </p:cNvPr>
          <p:cNvCxnSpPr>
            <a:cxnSpLocks/>
          </p:cNvCxnSpPr>
          <p:nvPr/>
        </p:nvCxnSpPr>
        <p:spPr>
          <a:xfrm>
            <a:off x="8624361" y="5433800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101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171" grpId="0" animBg="1"/>
      <p:bldP spid="1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6" y="4000725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dirty="0"/>
          </a:p>
          <a:p>
            <a:pPr algn="ctr"/>
            <a:endParaRPr lang="en-GB" sz="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3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GB" dirty="0"/>
            </a:p>
            <a:p>
              <a:pPr algn="ctr"/>
              <a:endPara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endParaRPr lang="en-GB" dirty="0"/>
            </a:p>
            <a:p>
              <a:pPr algn="ctr"/>
              <a:endParaRPr lang="en-GB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6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9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9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3158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3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3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2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3" y="2123521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8" y="2828347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2" y="3113228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3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10" y="3170042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7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b="-20000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2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b="-24138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7" y="4162933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7" y="4162933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b="-20000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3704" b="-29630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8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5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4"/>
            <a:ext cx="1302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1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4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5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8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1" y="1294136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3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4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6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1" y="2449266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3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3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60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9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6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6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30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5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8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70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8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7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6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93;p1">
            <a:extLst>
              <a:ext uri="{FF2B5EF4-FFF2-40B4-BE49-F238E27FC236}">
                <a16:creationId xmlns:a16="http://schemas.microsoft.com/office/drawing/2014/main" id="{1027AC7A-AC6E-D99E-0A57-72626B8A5186}"/>
              </a:ext>
            </a:extLst>
          </p:cNvPr>
          <p:cNvSpPr txBox="1">
            <a:spLocks/>
          </p:cNvSpPr>
          <p:nvPr/>
        </p:nvSpPr>
        <p:spPr>
          <a:xfrm>
            <a:off x="1345623" y="250158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latin typeface="+mn-lt"/>
              </a:rPr>
              <a:t>Implementation of Gossip Federated Learning with the coordination model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56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B032E2AA-CE02-6417-896F-714A543E009C}"/>
              </a:ext>
            </a:extLst>
          </p:cNvPr>
          <p:cNvSpPr txBox="1">
            <a:spLocks noGrp="1"/>
          </p:cNvSpPr>
          <p:nvPr/>
        </p:nvSpPr>
        <p:spPr>
          <a:xfrm>
            <a:off x="1301605" y="23720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The </a:t>
            </a:r>
            <a:r>
              <a:rPr lang="en-GB" sz="2400" b="1" dirty="0">
                <a:latin typeface="+mn-lt"/>
              </a:rPr>
              <a:t>different aggregation functions used</a:t>
            </a: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3E8C22F8-6BBD-1041-A293-503E9CE3FBDA}"/>
              </a:ext>
            </a:extLst>
          </p:cNvPr>
          <p:cNvSpPr/>
          <p:nvPr/>
        </p:nvSpPr>
        <p:spPr>
          <a:xfrm>
            <a:off x="1127482" y="98969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/>
              <p:nvPr/>
            </p:nvSpPr>
            <p:spPr>
              <a:xfrm>
                <a:off x="4941856" y="682099"/>
                <a:ext cx="33846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W</a:t>
                </a:r>
                <a:r>
                  <a:rPr lang="en-GB" baseline="30000" dirty="0"/>
                  <a:t>v </a:t>
                </a:r>
                <a:r>
                  <a:rPr lang="en-GB" dirty="0"/>
                  <a:t>←</a:t>
                </a:r>
                <a:r>
                  <a:rPr lang="en-GB" sz="1400" dirty="0"/>
                  <a:t> </a:t>
                </a:r>
                <a:r>
                  <a:rPr lang="en-GB" sz="2800" dirty="0"/>
                  <a:t>∑</a:t>
                </a:r>
                <a:r>
                  <a:rPr lang="en-GB" sz="2400" dirty="0"/>
                  <a:t> </a:t>
                </a:r>
                <a:r>
                  <a:rPr lang="en-GB" dirty="0">
                    <a:solidFill>
                      <a:srgbClr val="FF0000"/>
                    </a:solidFill>
                  </a:rPr>
                  <a:t>coef</a:t>
                </a:r>
                <a:r>
                  <a:rPr lang="en-GB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en-GB" sz="2400" dirty="0"/>
                  <a:t> </a:t>
                </a:r>
                <a:r>
                  <a:rPr lang="en-GB" dirty="0" err="1"/>
                  <a:t>W</a:t>
                </a:r>
                <a:r>
                  <a:rPr lang="en-GB" baseline="30000" dirty="0" err="1"/>
                  <a:t>v,k</a:t>
                </a:r>
                <a:endParaRPr lang="en-GB" sz="1400" dirty="0"/>
              </a:p>
              <a:p>
                <a:r>
                  <a:rPr lang="en-GB" sz="1200" dirty="0"/>
                  <a:t>                     kϵ K</a:t>
                </a:r>
                <a:r>
                  <a:rPr lang="en-GB" sz="1200" baseline="30000" dirty="0"/>
                  <a:t>v</a:t>
                </a:r>
                <a14:m>
                  <m:oMath xmlns:m="http://schemas.openxmlformats.org/officeDocument/2006/math">
                    <m:r>
                      <a:rPr lang="en-GB" sz="1200" i="1" baseline="-250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856" y="682099"/>
                <a:ext cx="3384618" cy="707886"/>
              </a:xfrm>
              <a:prstGeom prst="rect">
                <a:avLst/>
              </a:prstGeom>
              <a:blipFill>
                <a:blip r:embed="rId2"/>
                <a:stretch>
                  <a:fillRect l="-1622" t="-8621" b="-60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/>
              <p:nvPr/>
            </p:nvSpPr>
            <p:spPr>
              <a:xfrm>
                <a:off x="811884" y="2280082"/>
                <a:ext cx="1411486" cy="934358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800" i="1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7030A0"/>
                    </a:solidFill>
                  </a:rPr>
                  <a:t>                 </a:t>
                </a:r>
                <a:r>
                  <a:rPr lang="en-GB" sz="900" dirty="0" err="1">
                    <a:solidFill>
                      <a:srgbClr val="7030A0"/>
                    </a:solidFill>
                  </a:rPr>
                  <a:t>i</a:t>
                </a:r>
                <a:r>
                  <a:rPr lang="en-GB" sz="900" dirty="0">
                    <a:solidFill>
                      <a:srgbClr val="7030A0"/>
                    </a:solidFill>
                  </a:rPr>
                  <a:t>ϵ K</a:t>
                </a:r>
                <a:r>
                  <a:rPr lang="en-GB" sz="900" baseline="30000" dirty="0">
                    <a:solidFill>
                      <a:srgbClr val="7030A0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7030A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84" y="2280082"/>
                <a:ext cx="1411486" cy="934358"/>
              </a:xfrm>
              <a:prstGeom prst="rect">
                <a:avLst/>
              </a:prstGeom>
              <a:blipFill>
                <a:blip r:embed="rId3"/>
                <a:stretch>
                  <a:fillRect b="-193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/>
              <p:nvPr/>
            </p:nvSpPr>
            <p:spPr>
              <a:xfrm>
                <a:off x="6418111" y="2582615"/>
                <a:ext cx="2422073" cy="8463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? 1 :0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sz="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GB" sz="1400" dirty="0">
                    <a:solidFill>
                      <a:srgbClr val="0070C0"/>
                    </a:solidFill>
                  </a:rPr>
                  <a:t>← argmin(LOSS</a:t>
                </a:r>
                <a:r>
                  <a:rPr lang="en-GB" sz="1400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GB" sz="1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GB" sz="900" dirty="0">
                    <a:solidFill>
                      <a:srgbClr val="0070C0"/>
                    </a:solidFill>
                  </a:rPr>
                  <a:t>                                   </a:t>
                </a:r>
                <a:r>
                  <a:rPr lang="en-GB" sz="900" dirty="0" err="1">
                    <a:solidFill>
                      <a:srgbClr val="0070C0"/>
                    </a:solidFill>
                  </a:rPr>
                  <a:t>i</a:t>
                </a:r>
                <a:r>
                  <a:rPr lang="en-GB" sz="900" dirty="0">
                    <a:solidFill>
                      <a:srgbClr val="0070C0"/>
                    </a:solidFill>
                  </a:rPr>
                  <a:t>ϵ K</a:t>
                </a:r>
                <a:r>
                  <a:rPr lang="en-GB" sz="900" baseline="30000" dirty="0">
                    <a:solidFill>
                      <a:srgbClr val="0070C0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0070C0"/>
                    </a:solidFill>
                  </a:rPr>
                  <a:t>j</a:t>
                </a:r>
              </a:p>
            </p:txBody>
          </p:sp>
        </mc:Choice>
        <mc:Fallback xmlns=""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11" y="2582615"/>
                <a:ext cx="2422073" cy="846386"/>
              </a:xfrm>
              <a:prstGeom prst="rect">
                <a:avLst/>
              </a:prstGeom>
              <a:blipFill>
                <a:blip r:embed="rId4"/>
                <a:stretch>
                  <a:fillRect b="-141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C546D3-C4B0-1F09-FCDA-9E2F3BAE671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503531" y="1124128"/>
            <a:ext cx="4542538" cy="1132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4C36B-4ADB-DB8C-C8E6-71DDC371A79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4295800" y="1124129"/>
            <a:ext cx="1750270" cy="1453282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BFA09-5A16-B191-7758-544CAACC5126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6046070" y="1124129"/>
            <a:ext cx="1583078" cy="1458486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/>
              <p:nvPr/>
            </p:nvSpPr>
            <p:spPr>
              <a:xfrm>
                <a:off x="3119610" y="2577411"/>
                <a:ext cx="2352380" cy="969433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𝐿𝑂𝑆𝑆</m:t>
                        </m:r>
                        <m:r>
                          <a:rPr lang="en-GB" sz="2800" i="1" baseline="30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fr-FR" sz="2800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LOSS</m:t>
                            </m:r>
                            <m:r>
                              <m:rPr>
                                <m:sty m:val="p"/>
                              </m:rPr>
                              <a:rPr lang="en-GB" sz="2800" baseline="30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0000FF"/>
                    </a:solidFill>
                  </a:rPr>
                  <a:t>  iϵ K</a:t>
                </a:r>
                <a:r>
                  <a:rPr lang="en-GB" sz="900" baseline="30000" dirty="0">
                    <a:solidFill>
                      <a:srgbClr val="0000FF"/>
                    </a:solidFill>
                  </a:rPr>
                  <a:t>v</a:t>
                </a:r>
                <a:r>
                  <a:rPr lang="en-GB" sz="900" baseline="-25000" dirty="0">
                    <a:solidFill>
                      <a:srgbClr val="0000FF"/>
                    </a:solidFill>
                  </a:rPr>
                  <a:t>j</a:t>
                </a:r>
                <a:r>
                  <a:rPr lang="en-GB" sz="900" dirty="0">
                    <a:solidFill>
                      <a:srgbClr val="0000FF"/>
                    </a:solidFill>
                  </a:rPr>
                  <a:t>, LOSSi = computed loss with W</a:t>
                </a:r>
                <a:r>
                  <a:rPr lang="en-GB" sz="900" baseline="30000" dirty="0">
                    <a:solidFill>
                      <a:srgbClr val="0000FF"/>
                    </a:solidFill>
                  </a:rPr>
                  <a:t>v,i</a:t>
                </a:r>
              </a:p>
            </p:txBody>
          </p:sp>
        </mc:Choice>
        <mc:Fallback xmlns="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10" y="2577411"/>
                <a:ext cx="2352380" cy="969433"/>
              </a:xfrm>
              <a:prstGeom prst="rect">
                <a:avLst/>
              </a:prstGeom>
              <a:blipFill>
                <a:blip r:embed="rId5"/>
                <a:stretch>
                  <a:fillRect b="-1242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4">
            <a:extLst>
              <a:ext uri="{FF2B5EF4-FFF2-40B4-BE49-F238E27FC236}">
                <a16:creationId xmlns:a16="http://schemas.microsoft.com/office/drawing/2014/main" id="{29EAAE29-FEC3-94C1-1A93-E84DD4844D54}"/>
              </a:ext>
            </a:extLst>
          </p:cNvPr>
          <p:cNvSpPr txBox="1"/>
          <p:nvPr/>
        </p:nvSpPr>
        <p:spPr>
          <a:xfrm rot="20748702">
            <a:off x="2283903" y="1600009"/>
            <a:ext cx="183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Number of samples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8B64FD2-84F5-0810-9565-6E162D235131}"/>
              </a:ext>
            </a:extLst>
          </p:cNvPr>
          <p:cNvSpPr txBox="1"/>
          <p:nvPr/>
        </p:nvSpPr>
        <p:spPr>
          <a:xfrm rot="19278056">
            <a:off x="4599066" y="1661995"/>
            <a:ext cx="119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Power Loss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7D00501-FC34-53B4-C6C3-A90E97DECCC1}"/>
              </a:ext>
            </a:extLst>
          </p:cNvPr>
          <p:cNvSpPr txBox="1"/>
          <p:nvPr/>
        </p:nvSpPr>
        <p:spPr>
          <a:xfrm rot="3038665">
            <a:off x="6451534" y="1629798"/>
            <a:ext cx="9082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Min 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2486A-5034-CE95-861D-8DFDB18AFBB1}"/>
              </a:ext>
            </a:extLst>
          </p:cNvPr>
          <p:cNvSpPr/>
          <p:nvPr/>
        </p:nvSpPr>
        <p:spPr>
          <a:xfrm>
            <a:off x="5783004" y="758198"/>
            <a:ext cx="526131" cy="365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63E9034-86AA-431D-8910-0997FE6DA7F3}"/>
              </a:ext>
            </a:extLst>
          </p:cNvPr>
          <p:cNvSpPr txBox="1"/>
          <p:nvPr/>
        </p:nvSpPr>
        <p:spPr>
          <a:xfrm>
            <a:off x="175045" y="3452721"/>
            <a:ext cx="273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Quantitative approach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96EAD5-DEF3-EA8D-CC21-E04105CAF78F}"/>
              </a:ext>
            </a:extLst>
          </p:cNvPr>
          <p:cNvSpPr txBox="1"/>
          <p:nvPr/>
        </p:nvSpPr>
        <p:spPr>
          <a:xfrm>
            <a:off x="3328760" y="3808795"/>
            <a:ext cx="240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FF"/>
                </a:solidFill>
              </a:rPr>
              <a:t>Approach based on model loss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A4B25C6-1AB1-1025-7479-A77ECEE3F224}"/>
              </a:ext>
            </a:extLst>
          </p:cNvPr>
          <p:cNvSpPr txBox="1"/>
          <p:nvPr/>
        </p:nvSpPr>
        <p:spPr>
          <a:xfrm>
            <a:off x="6256960" y="3808795"/>
            <a:ext cx="29641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Approach based on the minimal model loss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22BAFEE-24BB-18D6-9226-4C8691319F47}"/>
              </a:ext>
            </a:extLst>
          </p:cNvPr>
          <p:cNvSpPr txBox="1"/>
          <p:nvPr/>
        </p:nvSpPr>
        <p:spPr>
          <a:xfrm>
            <a:off x="117651" y="4137304"/>
            <a:ext cx="2736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</a:rPr>
              <a:t>a model which contains more samples in training data should be more accurate.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2A9A6F09-DBBC-171F-5686-7B0ACCF85682}"/>
              </a:ext>
            </a:extLst>
          </p:cNvPr>
          <p:cNvSpPr txBox="1"/>
          <p:nvPr/>
        </p:nvSpPr>
        <p:spPr>
          <a:xfrm>
            <a:off x="3001098" y="4631664"/>
            <a:ext cx="2899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how the node model prediction is similar to the validation values (use the validation data set).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9000EED8-6870-A228-5CA6-5B3EE4142785}"/>
              </a:ext>
            </a:extLst>
          </p:cNvPr>
          <p:cNvSpPr txBox="1"/>
          <p:nvPr/>
        </p:nvSpPr>
        <p:spPr>
          <a:xfrm>
            <a:off x="6291795" y="4614639"/>
            <a:ext cx="296415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the metamodel composed with the different received models does not perform that the single model that minimises the loss value.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3C7DEC-1960-6BD0-72E8-71D18E7E7E5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293854" y="1158943"/>
            <a:ext cx="4276290" cy="1167911"/>
          </a:xfrm>
          <a:prstGeom prst="straightConnector1">
            <a:avLst/>
          </a:prstGeom>
          <a:ln w="25400">
            <a:solidFill>
              <a:srgbClr val="308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>
            <a:extLst>
              <a:ext uri="{FF2B5EF4-FFF2-40B4-BE49-F238E27FC236}">
                <a16:creationId xmlns:a16="http://schemas.microsoft.com/office/drawing/2014/main" id="{DF56531A-7E1D-0075-DB3B-7EF428B3FD40}"/>
              </a:ext>
            </a:extLst>
          </p:cNvPr>
          <p:cNvSpPr txBox="1"/>
          <p:nvPr/>
        </p:nvSpPr>
        <p:spPr>
          <a:xfrm rot="841210">
            <a:off x="7502416" y="1393662"/>
            <a:ext cx="13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308834"/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/>
              <p:nvPr/>
            </p:nvSpPr>
            <p:spPr>
              <a:xfrm>
                <a:off x="9393954" y="2326854"/>
                <a:ext cx="2352380" cy="110793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2800" i="1" baseline="30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𝐷𝐼𝑆𝑇𝑘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GB" sz="2800" baseline="30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DISTi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chemeClr val="accent6"/>
                    </a:solidFill>
                  </a:rPr>
                  <a:t>  </a:t>
                </a:r>
                <a:r>
                  <a:rPr lang="en-GB" sz="900" dirty="0" err="1">
                    <a:solidFill>
                      <a:schemeClr val="accent6"/>
                    </a:solidFill>
                  </a:rPr>
                  <a:t>i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ϵ K</a:t>
                </a:r>
                <a:r>
                  <a:rPr lang="en-GB" sz="900" baseline="30000" dirty="0">
                    <a:solidFill>
                      <a:schemeClr val="accent6"/>
                    </a:solidFill>
                  </a:rPr>
                  <a:t>v</a:t>
                </a:r>
                <a:r>
                  <a:rPr lang="en-GB" sz="900" baseline="-25000" dirty="0">
                    <a:solidFill>
                      <a:schemeClr val="accent6"/>
                    </a:solidFill>
                  </a:rPr>
                  <a:t>j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, DIST = computed profile distance with </a:t>
                </a:r>
                <a:r>
                  <a:rPr lang="en-GB" sz="900" dirty="0" err="1">
                    <a:solidFill>
                      <a:schemeClr val="accent6"/>
                    </a:solidFill>
                  </a:rPr>
                  <a:t>GED</a:t>
                </a:r>
                <a:r>
                  <a:rPr lang="en-GB" sz="900" baseline="30000" dirty="0" err="1">
                    <a:solidFill>
                      <a:schemeClr val="accent6"/>
                    </a:solidFill>
                  </a:rPr>
                  <a:t>i</a:t>
                </a:r>
                <a:endParaRPr lang="en-GB" sz="900" baseline="30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954" y="2326854"/>
                <a:ext cx="2352380" cy="1107932"/>
              </a:xfrm>
              <a:prstGeom prst="rect">
                <a:avLst/>
              </a:prstGeom>
              <a:blipFill>
                <a:blip r:embed="rId6"/>
                <a:stretch>
                  <a:fillRect b="-1093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9">
            <a:extLst>
              <a:ext uri="{FF2B5EF4-FFF2-40B4-BE49-F238E27FC236}">
                <a16:creationId xmlns:a16="http://schemas.microsoft.com/office/drawing/2014/main" id="{D2DA87F8-9D25-131F-7D36-368AB19E9EEC}"/>
              </a:ext>
            </a:extLst>
          </p:cNvPr>
          <p:cNvSpPr txBox="1"/>
          <p:nvPr/>
        </p:nvSpPr>
        <p:spPr>
          <a:xfrm>
            <a:off x="9255953" y="3637388"/>
            <a:ext cx="27367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08834"/>
                </a:solidFill>
              </a:rPr>
              <a:t>Approach based on the power profile similarities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CAA21370-7496-952D-CAF9-C543172B6A52}"/>
              </a:ext>
            </a:extLst>
          </p:cNvPr>
          <p:cNvSpPr txBox="1"/>
          <p:nvPr/>
        </p:nvSpPr>
        <p:spPr>
          <a:xfrm>
            <a:off x="9586816" y="4398914"/>
            <a:ext cx="23336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/>
                </a:solidFill>
              </a:rPr>
              <a:t>a model from a node which contains a more similar power profile should be more accurate.</a:t>
            </a:r>
          </a:p>
        </p:txBody>
      </p:sp>
      <p:sp>
        <p:nvSpPr>
          <p:cNvPr id="44" name="Google Shape;140;g24e9f82cf36_0_16">
            <a:extLst>
              <a:ext uri="{FF2B5EF4-FFF2-40B4-BE49-F238E27FC236}">
                <a16:creationId xmlns:a16="http://schemas.microsoft.com/office/drawing/2014/main" id="{E7757285-2FBC-6D14-7DA0-85571BB9DC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9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42908201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1813</Words>
  <Application>Microsoft Office PowerPoint</Application>
  <PresentationFormat>Widescreen</PresentationFormat>
  <Paragraphs>857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Gossip Federated Learning : experimentation</vt:lpstr>
      <vt:lpstr>PowerPoint Presentation</vt:lpstr>
      <vt:lpstr>Gossip Ensemble Learning : experimentation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885</cp:revision>
  <dcterms:created xsi:type="dcterms:W3CDTF">2021-09-24T11:12:32Z</dcterms:created>
  <dcterms:modified xsi:type="dcterms:W3CDTF">2024-12-20T18:46:32Z</dcterms:modified>
</cp:coreProperties>
</file>