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7" r:id="rId2"/>
    <p:sldId id="290" r:id="rId3"/>
    <p:sldId id="29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5"/>
    <a:srgbClr val="FFB9B9"/>
    <a:srgbClr val="FFCCCC"/>
    <a:srgbClr val="91C46E"/>
    <a:srgbClr val="57FFA3"/>
    <a:srgbClr val="A2CD85"/>
    <a:srgbClr val="8BC167"/>
    <a:srgbClr val="85DFFF"/>
    <a:srgbClr val="FF2F2F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5097" autoAdjust="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Appareils connectés sur les smartgrids (GED)</cx:pt>
          <cx:pt idx="1">Plateforme de marché appareils connecté - cloud</cx:pt>
          <cx:pt idx="2">Laboratoire d'expérimentation en situation réelle</cx:pt>
          <cx:pt idx="3">Mise en place d’une plateforme d’apprentissage collaboratif appliquée à l'énergie électrique</cx:pt>
          <cx:pt idx="4">Application auto-adaptative et sensible au contexte pour l’utilisation de l’énergie application</cx:pt>
          <cx:pt idx="5">Modèle de coordination générique</cx:pt>
          <cx:pt idx="6">Acceptabilité sociale </cx:pt>
          <cx:pt idx="7">Responsabilisation de l'utilisateur final</cx:pt>
        </cx:lvl>
        <cx:lvl ptCount="8">
          <cx:pt idx="0">Infrastructure existante</cx:pt>
          <cx:pt idx="1">Infrastructure existante</cx:pt>
          <cx:pt idx="2">Infrastructure existante</cx:pt>
          <cx:pt idx="3">Energie &amp; IT</cx:pt>
          <cx:pt idx="4">Energie &amp; IT</cx:pt>
          <cx:pt idx="5">Energie &amp; IT</cx:pt>
          <cx:pt idx="6">Dimension sociale</cx:pt>
          <cx:pt idx="7">Dimension sociale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Infrastructure existante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Energie &amp; IT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Dimension sociale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Grid Edge Device </cx:pt>
          <cx:pt idx="1">Edge-to-cloud marketplace platform</cx:pt>
          <cx:pt idx="2"> Energy living labs</cx:pt>
          <cx:pt idx="3">Collaborative ML-based applied to power production usage</cx:pt>
          <cx:pt idx="4">Context-aware and self adaptive energy application</cx:pt>
          <cx:pt idx="5">Generic coordination model</cx:pt>
          <cx:pt idx="6">Social acceptability </cx:pt>
          <cx:pt idx="7">End-user empowerment</cx:pt>
        </cx:lvl>
        <cx:lvl ptCount="8">
          <cx:pt idx="0">Existing infrastructure</cx:pt>
          <cx:pt idx="1">Existing infrastructure</cx:pt>
          <cx:pt idx="2">Existing infrastructure</cx:pt>
          <cx:pt idx="3">Energy &amp; ICT Infrastructure </cx:pt>
          <cx:pt idx="4">Energy &amp; ICT Infrastructure </cx:pt>
          <cx:pt idx="5">Energy &amp; ICT Infrastructure </cx:pt>
          <cx:pt idx="6">Social dimension</cx:pt>
          <cx:pt idx="7">Social dimension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Existing infrastructure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Energy &amp; ICT Infrastructure 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Social dimension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05/09/2024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jp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0.png"/><Relationship Id="rId7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jp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EDC0CB-B461-B15B-3EE2-C91EA6073213}"/>
              </a:ext>
            </a:extLst>
          </p:cNvPr>
          <p:cNvSpPr/>
          <p:nvPr/>
        </p:nvSpPr>
        <p:spPr>
          <a:xfrm>
            <a:off x="7521957" y="361950"/>
            <a:ext cx="4295774" cy="5960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AE59BF-EA76-E523-8A7B-D540C57AD291}"/>
              </a:ext>
            </a:extLst>
          </p:cNvPr>
          <p:cNvSpPr/>
          <p:nvPr/>
        </p:nvSpPr>
        <p:spPr>
          <a:xfrm>
            <a:off x="114302" y="361950"/>
            <a:ext cx="5133975" cy="5960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9E550E-1616-2F35-7E48-14DB157726A0}"/>
              </a:ext>
            </a:extLst>
          </p:cNvPr>
          <p:cNvSpPr/>
          <p:nvPr/>
        </p:nvSpPr>
        <p:spPr>
          <a:xfrm>
            <a:off x="1924560" y="5180627"/>
            <a:ext cx="8496218" cy="9500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10EC4A-DAF5-DF1C-376B-689C58203DEB}"/>
              </a:ext>
            </a:extLst>
          </p:cNvPr>
          <p:cNvSpPr/>
          <p:nvPr/>
        </p:nvSpPr>
        <p:spPr>
          <a:xfrm>
            <a:off x="637370" y="535568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Genève</a:t>
            </a:r>
          </a:p>
        </p:txBody>
      </p:sp>
      <p:pic>
        <p:nvPicPr>
          <p:cNvPr id="22" name="Picture 21" descr="A yellow and blue flag&#10;&#10;Description automatically generated with medium confidence">
            <a:extLst>
              <a:ext uri="{FF2B5EF4-FFF2-40B4-BE49-F238E27FC236}">
                <a16:creationId xmlns:a16="http://schemas.microsoft.com/office/drawing/2014/main" id="{A9C03120-12C6-BAC4-549F-AD8454B2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98" y="247367"/>
            <a:ext cx="542142" cy="340519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3CE02D-F6B8-E483-F2BF-D767DEEA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51" y="291030"/>
            <a:ext cx="511709" cy="34051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B5118B-E873-0634-1F71-25870D0CC929}"/>
              </a:ext>
            </a:extLst>
          </p:cNvPr>
          <p:cNvSpPr/>
          <p:nvPr/>
        </p:nvSpPr>
        <p:spPr>
          <a:xfrm>
            <a:off x="1173491" y="4120030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08E633-4B20-D4DF-4845-593AAA624299}"/>
              </a:ext>
            </a:extLst>
          </p:cNvPr>
          <p:cNvSpPr/>
          <p:nvPr/>
        </p:nvSpPr>
        <p:spPr>
          <a:xfrm>
            <a:off x="637372" y="1388055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Valais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824C8E-EBCC-E347-32E1-C37849FD1828}"/>
              </a:ext>
            </a:extLst>
          </p:cNvPr>
          <p:cNvSpPr/>
          <p:nvPr/>
        </p:nvSpPr>
        <p:spPr>
          <a:xfrm>
            <a:off x="637370" y="2251247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UNIGE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D396A0-1D91-4BC3-CD35-623B7BBC1A19}"/>
              </a:ext>
            </a:extLst>
          </p:cNvPr>
          <p:cNvSpPr/>
          <p:nvPr/>
        </p:nvSpPr>
        <p:spPr>
          <a:xfrm>
            <a:off x="637369" y="3155566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E0F163-F900-92B1-7882-D13258D98513}"/>
              </a:ext>
            </a:extLst>
          </p:cNvPr>
          <p:cNvSpPr/>
          <p:nvPr/>
        </p:nvSpPr>
        <p:spPr>
          <a:xfrm>
            <a:off x="2142523" y="5399719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6082C2-BE68-F7A6-A57F-C6BFC58ED3CD}"/>
              </a:ext>
            </a:extLst>
          </p:cNvPr>
          <p:cNvSpPr/>
          <p:nvPr/>
        </p:nvSpPr>
        <p:spPr>
          <a:xfrm>
            <a:off x="9056364" y="1322986"/>
            <a:ext cx="2200275" cy="590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B90D72E-C776-399E-C99E-28963178EA2F}"/>
              </a:ext>
            </a:extLst>
          </p:cNvPr>
          <p:cNvSpPr/>
          <p:nvPr/>
        </p:nvSpPr>
        <p:spPr>
          <a:xfrm>
            <a:off x="9056365" y="2200471"/>
            <a:ext cx="2200275" cy="590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FBD64E6-F2FF-52E6-E6B0-D3922E2DB3E8}"/>
              </a:ext>
            </a:extLst>
          </p:cNvPr>
          <p:cNvSpPr/>
          <p:nvPr/>
        </p:nvSpPr>
        <p:spPr>
          <a:xfrm>
            <a:off x="8067167" y="5395745"/>
            <a:ext cx="2200275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2F575A-371B-9597-92A8-FE106DED9AD0}"/>
              </a:ext>
            </a:extLst>
          </p:cNvPr>
          <p:cNvSpPr/>
          <p:nvPr/>
        </p:nvSpPr>
        <p:spPr>
          <a:xfrm>
            <a:off x="5335125" y="481156"/>
            <a:ext cx="205740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Advisory Board</a:t>
            </a:r>
          </a:p>
        </p:txBody>
      </p:sp>
      <p:sp>
        <p:nvSpPr>
          <p:cNvPr id="37" name="Flèche : virage 63">
            <a:extLst>
              <a:ext uri="{FF2B5EF4-FFF2-40B4-BE49-F238E27FC236}">
                <a16:creationId xmlns:a16="http://schemas.microsoft.com/office/drawing/2014/main" id="{D2818055-93DE-9DB3-5870-5DE5C24DF085}"/>
              </a:ext>
            </a:extLst>
          </p:cNvPr>
          <p:cNvSpPr/>
          <p:nvPr/>
        </p:nvSpPr>
        <p:spPr>
          <a:xfrm rot="5400000">
            <a:off x="4383235" y="1327134"/>
            <a:ext cx="1200700" cy="2514337"/>
          </a:xfrm>
          <a:prstGeom prst="bentArrow">
            <a:avLst>
              <a:gd name="adj1" fmla="val 2977"/>
              <a:gd name="adj2" fmla="val 8173"/>
              <a:gd name="adj3" fmla="val 1533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38" name="Flèche : virage 63">
            <a:extLst>
              <a:ext uri="{FF2B5EF4-FFF2-40B4-BE49-F238E27FC236}">
                <a16:creationId xmlns:a16="http://schemas.microsoft.com/office/drawing/2014/main" id="{3CFF9782-94AC-7F21-0DAC-CD91BE316E28}"/>
              </a:ext>
            </a:extLst>
          </p:cNvPr>
          <p:cNvSpPr/>
          <p:nvPr/>
        </p:nvSpPr>
        <p:spPr>
          <a:xfrm rot="5400000" flipV="1">
            <a:off x="6897692" y="1587077"/>
            <a:ext cx="1200704" cy="1994453"/>
          </a:xfrm>
          <a:prstGeom prst="bentArrow">
            <a:avLst>
              <a:gd name="adj1" fmla="val 2977"/>
              <a:gd name="adj2" fmla="val 5939"/>
              <a:gd name="adj3" fmla="val 15395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84AD7-9E57-954F-F28E-D7628F40F898}"/>
              </a:ext>
            </a:extLst>
          </p:cNvPr>
          <p:cNvCxnSpPr>
            <a:cxnSpLocks/>
          </p:cNvCxnSpPr>
          <p:nvPr/>
        </p:nvCxnSpPr>
        <p:spPr>
          <a:xfrm>
            <a:off x="6324272" y="1126120"/>
            <a:ext cx="39555" cy="20677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5723EB-7F1C-5685-F612-6C51CC7C9A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73766" y="4415305"/>
            <a:ext cx="146724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èche : virage 95">
            <a:extLst>
              <a:ext uri="{FF2B5EF4-FFF2-40B4-BE49-F238E27FC236}">
                <a16:creationId xmlns:a16="http://schemas.microsoft.com/office/drawing/2014/main" id="{6AD856C1-9600-6F5F-3E3C-1855D5B980BC}"/>
              </a:ext>
            </a:extLst>
          </p:cNvPr>
          <p:cNvSpPr/>
          <p:nvPr/>
        </p:nvSpPr>
        <p:spPr>
          <a:xfrm rot="10800000">
            <a:off x="4438647" y="4611952"/>
            <a:ext cx="1713747" cy="1153881"/>
          </a:xfrm>
          <a:prstGeom prst="bentArrow">
            <a:avLst>
              <a:gd name="adj1" fmla="val 4415"/>
              <a:gd name="adj2" fmla="val 8968"/>
              <a:gd name="adj3" fmla="val 1816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79422-D0A4-B7C4-BE61-B631CA42F430}"/>
              </a:ext>
            </a:extLst>
          </p:cNvPr>
          <p:cNvSpPr txBox="1"/>
          <p:nvPr/>
        </p:nvSpPr>
        <p:spPr>
          <a:xfrm>
            <a:off x="3663473" y="1623139"/>
            <a:ext cx="272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research &amp; 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6805BF-C299-1EC1-5153-9756FF43CA83}"/>
              </a:ext>
            </a:extLst>
          </p:cNvPr>
          <p:cNvSpPr txBox="1"/>
          <p:nvPr/>
        </p:nvSpPr>
        <p:spPr>
          <a:xfrm>
            <a:off x="6758810" y="1617135"/>
            <a:ext cx="272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research &amp; development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6F61F4-440C-244A-5483-97FA42355184}"/>
              </a:ext>
            </a:extLst>
          </p:cNvPr>
          <p:cNvSpPr txBox="1"/>
          <p:nvPr/>
        </p:nvSpPr>
        <p:spPr>
          <a:xfrm>
            <a:off x="5344125" y="5709576"/>
            <a:ext cx="1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deployments</a:t>
            </a:r>
          </a:p>
        </p:txBody>
      </p:sp>
      <p:sp>
        <p:nvSpPr>
          <p:cNvPr id="60" name="Accolade fermante 163">
            <a:extLst>
              <a:ext uri="{FF2B5EF4-FFF2-40B4-BE49-F238E27FC236}">
                <a16:creationId xmlns:a16="http://schemas.microsoft.com/office/drawing/2014/main" id="{3E6EE784-24FB-34B0-EAC2-1B1708CEC9E1}"/>
              </a:ext>
            </a:extLst>
          </p:cNvPr>
          <p:cNvSpPr/>
          <p:nvPr/>
        </p:nvSpPr>
        <p:spPr>
          <a:xfrm>
            <a:off x="3175564" y="697487"/>
            <a:ext cx="298434" cy="26143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63" name="Accolade fermante 163">
            <a:extLst>
              <a:ext uri="{FF2B5EF4-FFF2-40B4-BE49-F238E27FC236}">
                <a16:creationId xmlns:a16="http://schemas.microsoft.com/office/drawing/2014/main" id="{A41CD66E-9E7D-1761-B338-C9166147EF86}"/>
              </a:ext>
            </a:extLst>
          </p:cNvPr>
          <p:cNvSpPr/>
          <p:nvPr/>
        </p:nvSpPr>
        <p:spPr>
          <a:xfrm rot="10800000">
            <a:off x="8691497" y="1192989"/>
            <a:ext cx="170640" cy="1623351"/>
          </a:xfrm>
          <a:prstGeom prst="rightBrace">
            <a:avLst>
              <a:gd name="adj1" fmla="val 8333"/>
              <a:gd name="adj2" fmla="val 4929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64" name="Flèche : virage 95">
            <a:extLst>
              <a:ext uri="{FF2B5EF4-FFF2-40B4-BE49-F238E27FC236}">
                <a16:creationId xmlns:a16="http://schemas.microsoft.com/office/drawing/2014/main" id="{91365A2C-A86E-287A-42AA-3691F24836F0}"/>
              </a:ext>
            </a:extLst>
          </p:cNvPr>
          <p:cNvSpPr/>
          <p:nvPr/>
        </p:nvSpPr>
        <p:spPr>
          <a:xfrm rot="10800000" flipH="1">
            <a:off x="6448824" y="4623891"/>
            <a:ext cx="1607308" cy="1153881"/>
          </a:xfrm>
          <a:prstGeom prst="bentArrow">
            <a:avLst>
              <a:gd name="adj1" fmla="val 4415"/>
              <a:gd name="adj2" fmla="val 8968"/>
              <a:gd name="adj3" fmla="val 1816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pic>
        <p:nvPicPr>
          <p:cNvPr id="65" name="Picture 64" descr="A picture containing text&#10;&#10;Description automatically generated">
            <a:extLst>
              <a:ext uri="{FF2B5EF4-FFF2-40B4-BE49-F238E27FC236}">
                <a16:creationId xmlns:a16="http://schemas.microsoft.com/office/drawing/2014/main" id="{E28D82D6-5490-1681-5147-EE2DA386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86" y="2292374"/>
            <a:ext cx="995139" cy="533354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7EB36993-6E80-7A81-7AA2-E5A62D64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82" y="712761"/>
            <a:ext cx="945368" cy="210749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BE062FCC-9E2A-BA7F-713E-FD6CF1D95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56" y="1555641"/>
            <a:ext cx="965285" cy="215190"/>
          </a:xfrm>
          <a:prstGeom prst="rect">
            <a:avLst/>
          </a:prstGeom>
        </p:spPr>
      </p:pic>
      <p:pic>
        <p:nvPicPr>
          <p:cNvPr id="69" name="Picture 6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A6EB27-F4FF-D440-1516-ACABE2FAD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58" y="3254022"/>
            <a:ext cx="1611565" cy="38187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9DC179-8B56-894E-3657-E8828E5BD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201" y="4153092"/>
            <a:ext cx="561015" cy="541445"/>
          </a:xfrm>
          <a:prstGeom prst="rect">
            <a:avLst/>
          </a:prstGeom>
        </p:spPr>
      </p:pic>
      <p:pic>
        <p:nvPicPr>
          <p:cNvPr id="71" name="Picture 70" descr="Logo, company name&#10;&#10;Description automatically generated">
            <a:extLst>
              <a:ext uri="{FF2B5EF4-FFF2-40B4-BE49-F238E27FC236}">
                <a16:creationId xmlns:a16="http://schemas.microsoft.com/office/drawing/2014/main" id="{D62C5ADA-937B-D8CD-B166-871C3D439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379" y="5411371"/>
            <a:ext cx="1666182" cy="583164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5670D056-67CC-3700-9990-A54B49982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4271" y="1381804"/>
            <a:ext cx="546147" cy="546147"/>
          </a:xfrm>
          <a:prstGeom prst="rect">
            <a:avLst/>
          </a:prstGeom>
        </p:spPr>
      </p:pic>
      <p:pic>
        <p:nvPicPr>
          <p:cNvPr id="73" name="Picture 7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D5A4D859-BA5D-F933-E8C6-FDEE8B3A3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8385" y="5494153"/>
            <a:ext cx="1469463" cy="283618"/>
          </a:xfrm>
          <a:prstGeom prst="rect">
            <a:avLst/>
          </a:prstGeom>
        </p:spPr>
      </p:pic>
      <p:pic>
        <p:nvPicPr>
          <p:cNvPr id="26" name="Picture 25" descr="A picture containing text, nature, cloud&#10;&#10;Description automatically generated">
            <a:extLst>
              <a:ext uri="{FF2B5EF4-FFF2-40B4-BE49-F238E27FC236}">
                <a16:creationId xmlns:a16="http://schemas.microsoft.com/office/drawing/2014/main" id="{2256979B-9643-1289-7BDC-D04B35E680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6" y="3210317"/>
            <a:ext cx="3205081" cy="169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3C2B750-0627-85B5-7C97-66FB9A9D7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8225" y="2221431"/>
            <a:ext cx="1378651" cy="5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99630566"/>
                  </p:ext>
                </p:extLst>
              </p:nvPr>
            </p:nvGraphicFramePr>
            <p:xfrm>
              <a:off x="555816" y="-4526"/>
              <a:ext cx="10447699" cy="68625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16" y="-4526"/>
                <a:ext cx="10447699" cy="686252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8BF0F3-78C2-F171-7085-7F77DEC6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37" y="1127296"/>
            <a:ext cx="965285" cy="21519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306DEEE-6AB5-84A9-7AFE-C83F8EC5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482" y="1391677"/>
            <a:ext cx="965285" cy="215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1B5-8389-12E6-0B71-CBDD6F7D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361" y="2552402"/>
            <a:ext cx="1213978" cy="477341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AFCF953-E20D-80C4-C489-E5D59CEE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16" y="182917"/>
            <a:ext cx="995139" cy="53335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1C0ACF3-051E-BA2F-6317-C0ECE10B8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928" y="4580220"/>
            <a:ext cx="546147" cy="54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FAB7A-E6C8-CBDC-DA82-822C6ECBD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5037" y="6116132"/>
            <a:ext cx="561015" cy="541445"/>
          </a:xfrm>
          <a:prstGeom prst="rect">
            <a:avLst/>
          </a:prstGeom>
        </p:spPr>
      </p:pic>
      <p:pic>
        <p:nvPicPr>
          <p:cNvPr id="21" name="Picture 20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10B1C80-BB11-48BD-A349-A2D59ED4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5654" y="6487153"/>
            <a:ext cx="1469463" cy="28361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8860576A-0206-8E9D-6CE3-9424A05F9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7153" y="6274836"/>
            <a:ext cx="1666182" cy="58316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57ECA5-6E95-CF13-722D-2430324B08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967" y="4713849"/>
            <a:ext cx="1176943" cy="278884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B10A55-9175-1881-AD39-6E278C1E3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9295" y="1967350"/>
            <a:ext cx="1176943" cy="278884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68F36C28-3C92-EF53-0EFD-429E4F995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184" y="132921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GraphicFramePr/>
              <p:nvPr/>
            </p:nvGraphicFramePr>
            <p:xfrm>
              <a:off x="1530034" y="-324363"/>
              <a:ext cx="10447699" cy="68625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0034" y="-324363"/>
                <a:ext cx="10447699" cy="686252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8BF0F3-78C2-F171-7085-7F77DEC6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833" y="1127296"/>
            <a:ext cx="965285" cy="21519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306DEEE-6AB5-84A9-7AFE-C83F8EC5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878" y="1391677"/>
            <a:ext cx="965285" cy="215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1B5-8389-12E6-0B71-CBDD6F7D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757" y="2552402"/>
            <a:ext cx="1213978" cy="477341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AFCF953-E20D-80C4-C489-E5D59CEE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412" y="182917"/>
            <a:ext cx="995139" cy="53335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1C0ACF3-051E-BA2F-6317-C0ECE10B8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324" y="4580220"/>
            <a:ext cx="546147" cy="54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FAB7A-E6C8-CBDC-DA82-822C6ECBD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433" y="6116132"/>
            <a:ext cx="561015" cy="541445"/>
          </a:xfrm>
          <a:prstGeom prst="rect">
            <a:avLst/>
          </a:prstGeom>
        </p:spPr>
      </p:pic>
      <p:pic>
        <p:nvPicPr>
          <p:cNvPr id="21" name="Picture 20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10B1C80-BB11-48BD-A349-A2D59ED4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7544" y="6485868"/>
            <a:ext cx="1469463" cy="28361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8860576A-0206-8E9D-6CE3-9424A05F9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823" y="6044513"/>
            <a:ext cx="1666182" cy="58316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57ECA5-6E95-CF13-722D-2430324B08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3363" y="4713849"/>
            <a:ext cx="1176943" cy="278884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B10A55-9175-1881-AD39-6E278C1E3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3691" y="1967350"/>
            <a:ext cx="1176943" cy="2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8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683</cp:revision>
  <dcterms:created xsi:type="dcterms:W3CDTF">2021-09-24T11:12:32Z</dcterms:created>
  <dcterms:modified xsi:type="dcterms:W3CDTF">2024-09-05T12:46:20Z</dcterms:modified>
</cp:coreProperties>
</file>