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331" r:id="rId2"/>
    <p:sldId id="338" r:id="rId3"/>
    <p:sldId id="339" r:id="rId4"/>
    <p:sldId id="340" r:id="rId5"/>
    <p:sldId id="341" r:id="rId6"/>
    <p:sldId id="343" r:id="rId7"/>
    <p:sldId id="347" r:id="rId8"/>
    <p:sldId id="344" r:id="rId9"/>
    <p:sldId id="348" r:id="rId10"/>
    <p:sldId id="350" r:id="rId11"/>
    <p:sldId id="349" r:id="rId12"/>
    <p:sldId id="342" r:id="rId13"/>
  </p:sldIdLst>
  <p:sldSz cx="12192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F68B1F-7DC4-063A-B4E3-16BFA9C50B2D}" name="Philippe GLASS" initials="PG" userId="37a032b6813a335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A2D"/>
    <a:srgbClr val="FF7465"/>
    <a:srgbClr val="FFB9B9"/>
    <a:srgbClr val="FFCCCC"/>
    <a:srgbClr val="91C46E"/>
    <a:srgbClr val="57FFA3"/>
    <a:srgbClr val="A2CD85"/>
    <a:srgbClr val="8BC167"/>
    <a:srgbClr val="85DFFF"/>
    <a:srgbClr val="FF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39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288" y="-104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94E6-1A2F-4311-8E8B-96F630F8131A}" type="datetimeFigureOut">
              <a:rPr lang="fr-FR" smtClean="0"/>
              <a:t>12/12/2024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38263" y="1143000"/>
            <a:ext cx="4181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E021-BCF9-496F-868E-CDF51A43B02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57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9DF98-3222-4685-A027-993C684E2D52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096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9DF98-3222-4685-A027-993C684E2D52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74097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9DF98-3222-4685-A027-993C684E2D52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14391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9DF98-3222-4685-A027-993C684E2D52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483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38263" y="1143000"/>
            <a:ext cx="41814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E9DF98-3222-4685-A027-993C684E2D52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2412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2842"/>
            <a:ext cx="10363200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26842"/>
            <a:ext cx="9144000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12/12/2024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126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12/12/2024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38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79142"/>
            <a:ext cx="2628900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79142"/>
            <a:ext cx="7734300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12/12/2024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37797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12/12/2024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0385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3638"/>
            <a:ext cx="1051560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22610"/>
            <a:ext cx="1051560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/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12/12/2024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133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95710"/>
            <a:ext cx="518160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12/12/2024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086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79144"/>
            <a:ext cx="10515600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06137"/>
            <a:ext cx="5157787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87331"/>
            <a:ext cx="5157787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06137"/>
            <a:ext cx="518318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87331"/>
            <a:ext cx="5183188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12/12/2024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2673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12/12/2024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98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12/12/2024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5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5769"/>
            <a:ext cx="617220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12/12/2024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11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99969"/>
            <a:ext cx="3932237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5769"/>
            <a:ext cx="617220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699862"/>
            <a:ext cx="3932237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12/12/2024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5484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9144"/>
            <a:ext cx="1051560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95710"/>
            <a:ext cx="1051560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EFE-FAEB-43C7-8A0C-FB104CB0F2A2}" type="datetimeFigureOut">
              <a:rPr lang="fr-FR" smtClean="0"/>
              <a:t>12/12/2024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41240"/>
            <a:ext cx="41148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41240"/>
            <a:ext cx="274320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639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8.png"/><Relationship Id="rId3" Type="http://schemas.openxmlformats.org/officeDocument/2006/relationships/image" Target="../media/image19.jpeg"/><Relationship Id="rId7" Type="http://schemas.openxmlformats.org/officeDocument/2006/relationships/image" Target="../media/image23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20.jpe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jp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6694EC5-A82E-4D69-698B-D4AD6581BD5C}"/>
              </a:ext>
            </a:extLst>
          </p:cNvPr>
          <p:cNvSpPr/>
          <p:nvPr/>
        </p:nvSpPr>
        <p:spPr>
          <a:xfrm>
            <a:off x="254508" y="237066"/>
            <a:ext cx="6679830" cy="7606269"/>
          </a:xfrm>
          <a:prstGeom prst="roundRect">
            <a:avLst>
              <a:gd name="adj" fmla="val 4431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FBEADE7-BFD4-1822-9A1D-BB5C1077FB26}"/>
              </a:ext>
            </a:extLst>
          </p:cNvPr>
          <p:cNvSpPr/>
          <p:nvPr/>
        </p:nvSpPr>
        <p:spPr>
          <a:xfrm>
            <a:off x="399387" y="1186115"/>
            <a:ext cx="6319662" cy="2685135"/>
          </a:xfrm>
          <a:prstGeom prst="roundRect">
            <a:avLst>
              <a:gd name="adj" fmla="val 3831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6C7CD6E-CF19-C1BA-699C-5F32CE7AE598}"/>
              </a:ext>
            </a:extLst>
          </p:cNvPr>
          <p:cNvSpPr/>
          <p:nvPr/>
        </p:nvSpPr>
        <p:spPr>
          <a:xfrm>
            <a:off x="407057" y="4043838"/>
            <a:ext cx="6319662" cy="3576164"/>
          </a:xfrm>
          <a:prstGeom prst="roundRect">
            <a:avLst>
              <a:gd name="adj" fmla="val 383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DC83D4F-2C1B-0989-E4F6-6C4AF5B6110A}"/>
              </a:ext>
            </a:extLst>
          </p:cNvPr>
          <p:cNvSpPr/>
          <p:nvPr/>
        </p:nvSpPr>
        <p:spPr>
          <a:xfrm>
            <a:off x="7233286" y="2582168"/>
            <a:ext cx="2125139" cy="504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4CB6F1-9B76-805B-3F09-F8AD3116358B}"/>
              </a:ext>
            </a:extLst>
          </p:cNvPr>
          <p:cNvSpPr/>
          <p:nvPr/>
        </p:nvSpPr>
        <p:spPr>
          <a:xfrm>
            <a:off x="1593407" y="6659258"/>
            <a:ext cx="5045519" cy="7290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310682-3CBE-E70C-8FF6-CF01BC51D7F9}"/>
              </a:ext>
            </a:extLst>
          </p:cNvPr>
          <p:cNvSpPr/>
          <p:nvPr/>
        </p:nvSpPr>
        <p:spPr>
          <a:xfrm>
            <a:off x="1611387" y="5661389"/>
            <a:ext cx="5006358" cy="7695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0E44F-DCAE-BA54-34FA-B0431BD78E25}"/>
              </a:ext>
            </a:extLst>
          </p:cNvPr>
          <p:cNvSpPr txBox="1"/>
          <p:nvPr/>
        </p:nvSpPr>
        <p:spPr>
          <a:xfrm>
            <a:off x="2425434" y="5887911"/>
            <a:ext cx="23370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Offers Processing Manager</a:t>
            </a:r>
            <a:endParaRPr lang="en-GB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68F86-E9BB-D2FB-82CC-3470AE669468}"/>
              </a:ext>
            </a:extLst>
          </p:cNvPr>
          <p:cNvSpPr txBox="1"/>
          <p:nvPr/>
        </p:nvSpPr>
        <p:spPr>
          <a:xfrm>
            <a:off x="2459706" y="6895846"/>
            <a:ext cx="2468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Contracts Processing Manager</a:t>
            </a:r>
            <a:endParaRPr lang="en-GB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61B969-AC8E-5A92-DDF6-7B4B8CCCC82C}"/>
              </a:ext>
            </a:extLst>
          </p:cNvPr>
          <p:cNvSpPr/>
          <p:nvPr/>
        </p:nvSpPr>
        <p:spPr>
          <a:xfrm>
            <a:off x="1922350" y="2655773"/>
            <a:ext cx="4716576" cy="107839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86A40-D09E-AEAF-63A3-1CAB9C1DB9E4}"/>
              </a:ext>
            </a:extLst>
          </p:cNvPr>
          <p:cNvSpPr/>
          <p:nvPr/>
        </p:nvSpPr>
        <p:spPr>
          <a:xfrm>
            <a:off x="1922352" y="1342583"/>
            <a:ext cx="2451319" cy="5281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Global Production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E241B-48E0-D2B1-F9F2-7FE4F96D8BAA}"/>
              </a:ext>
            </a:extLst>
          </p:cNvPr>
          <p:cNvSpPr/>
          <p:nvPr/>
        </p:nvSpPr>
        <p:spPr>
          <a:xfrm>
            <a:off x="1622993" y="4214309"/>
            <a:ext cx="2297452" cy="555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Global need</a:t>
            </a:r>
            <a:endParaRPr lang="en-GB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F93C69-8DB7-AEF5-20DD-0C98FBAB096E}"/>
              </a:ext>
            </a:extLst>
          </p:cNvPr>
          <p:cNvSpPr txBox="1"/>
          <p:nvPr/>
        </p:nvSpPr>
        <p:spPr>
          <a:xfrm>
            <a:off x="463550" y="2100327"/>
            <a:ext cx="12485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b="1" dirty="0"/>
              <a:t>Management as a </a:t>
            </a:r>
          </a:p>
          <a:p>
            <a:pPr algn="ctr"/>
            <a:r>
              <a:rPr lang="en-GB" sz="1400" b="1" dirty="0"/>
              <a:t>supplier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C8A36E-A18F-AFF8-F006-B817CE0B305A}"/>
              </a:ext>
            </a:extLst>
          </p:cNvPr>
          <p:cNvSpPr txBox="1"/>
          <p:nvPr/>
        </p:nvSpPr>
        <p:spPr>
          <a:xfrm>
            <a:off x="422023" y="5436021"/>
            <a:ext cx="12485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b="1" dirty="0"/>
              <a:t>Management as a </a:t>
            </a:r>
          </a:p>
          <a:p>
            <a:pPr algn="ctr"/>
            <a:r>
              <a:rPr lang="en-GB" sz="1400" b="1" dirty="0"/>
              <a:t>consumer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CBA27F-6FC9-F765-9F00-E062B7B13820}"/>
              </a:ext>
            </a:extLst>
          </p:cNvPr>
          <p:cNvSpPr/>
          <p:nvPr/>
        </p:nvSpPr>
        <p:spPr>
          <a:xfrm>
            <a:off x="1922352" y="1988528"/>
            <a:ext cx="4716574" cy="52816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Producer Policy: </a:t>
            </a:r>
          </a:p>
          <a:p>
            <a:pPr algn="ctr"/>
            <a:r>
              <a:rPr lang="en-GB" sz="1200" dirty="0">
                <a:solidFill>
                  <a:schemeClr val="bg1"/>
                </a:solidFill>
              </a:rPr>
              <a:t>(preferences as a provider)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AEE21D-B83E-8196-0657-7AB3CE1FB992}"/>
              </a:ext>
            </a:extLst>
          </p:cNvPr>
          <p:cNvSpPr/>
          <p:nvPr/>
        </p:nvSpPr>
        <p:spPr>
          <a:xfrm>
            <a:off x="1622992" y="4922442"/>
            <a:ext cx="4994753" cy="55553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Consumer Policy </a:t>
            </a:r>
          </a:p>
          <a:p>
            <a:pPr algn="ctr"/>
            <a:r>
              <a:rPr lang="en-GB" sz="1200" dirty="0">
                <a:solidFill>
                  <a:schemeClr val="tx1"/>
                </a:solidFill>
              </a:rPr>
              <a:t>(preferences as a consumer)</a:t>
            </a:r>
          </a:p>
        </p:txBody>
      </p:sp>
      <p:pic>
        <p:nvPicPr>
          <p:cNvPr id="44" name="Picture 43" descr="Icon&#10;&#10;Description automatically generated">
            <a:extLst>
              <a:ext uri="{FF2B5EF4-FFF2-40B4-BE49-F238E27FC236}">
                <a16:creationId xmlns:a16="http://schemas.microsoft.com/office/drawing/2014/main" id="{FCBFE18A-E28E-4507-4562-4ADE6ECF4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55" y="2675532"/>
            <a:ext cx="421366" cy="365417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043735-0812-8E94-63D3-84CC3C6F2C98}"/>
              </a:ext>
            </a:extLst>
          </p:cNvPr>
          <p:cNvCxnSpPr>
            <a:cxnSpLocks/>
          </p:cNvCxnSpPr>
          <p:nvPr/>
        </p:nvCxnSpPr>
        <p:spPr>
          <a:xfrm flipV="1">
            <a:off x="6293151" y="3025591"/>
            <a:ext cx="3356401" cy="905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F5DFB5E-2ABA-64E9-5CB6-EC8682B5A16C}"/>
              </a:ext>
            </a:extLst>
          </p:cNvPr>
          <p:cNvSpPr txBox="1"/>
          <p:nvPr/>
        </p:nvSpPr>
        <p:spPr>
          <a:xfrm>
            <a:off x="7869261" y="2704351"/>
            <a:ext cx="1489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Consumer #1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7638E8F-37B8-35A4-32DB-79D2CA565738}"/>
              </a:ext>
            </a:extLst>
          </p:cNvPr>
          <p:cNvSpPr/>
          <p:nvPr/>
        </p:nvSpPr>
        <p:spPr>
          <a:xfrm>
            <a:off x="7233286" y="3362178"/>
            <a:ext cx="2125139" cy="504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7" name="Picture 56" descr="Icon&#10;&#10;Description automatically generated">
            <a:extLst>
              <a:ext uri="{FF2B5EF4-FFF2-40B4-BE49-F238E27FC236}">
                <a16:creationId xmlns:a16="http://schemas.microsoft.com/office/drawing/2014/main" id="{ABD54337-95CA-E40A-C87E-C111CB7E9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155" y="3455542"/>
            <a:ext cx="421366" cy="365417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D922A5F-6EE0-5BA3-31BC-A41B85FDB742}"/>
              </a:ext>
            </a:extLst>
          </p:cNvPr>
          <p:cNvSpPr txBox="1"/>
          <p:nvPr/>
        </p:nvSpPr>
        <p:spPr>
          <a:xfrm>
            <a:off x="7869261" y="3484361"/>
            <a:ext cx="1489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Consumer #n</a:t>
            </a:r>
          </a:p>
        </p:txBody>
      </p:sp>
      <p:pic>
        <p:nvPicPr>
          <p:cNvPr id="66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DD2D97F9-6ECE-220A-1C5A-B7B3EBFDFE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45894" y="2931495"/>
            <a:ext cx="363352" cy="36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CF3B46D8-1E6E-979B-42C8-5FEA1BA9E1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0092" y="5796429"/>
            <a:ext cx="363352" cy="3685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450EB49A-8E79-CD30-AD77-D89C179CD5E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990" y="6847135"/>
            <a:ext cx="363352" cy="36856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72F973C-C355-BE71-A6B9-089A50B7A52B}"/>
              </a:ext>
            </a:extLst>
          </p:cNvPr>
          <p:cNvSpPr/>
          <p:nvPr/>
        </p:nvSpPr>
        <p:spPr>
          <a:xfrm>
            <a:off x="10081956" y="6741958"/>
            <a:ext cx="1820675" cy="5045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911D254-F367-6100-A2A7-F5AA9AC4E0DD}"/>
              </a:ext>
            </a:extLst>
          </p:cNvPr>
          <p:cNvSpPr txBox="1"/>
          <p:nvPr/>
        </p:nvSpPr>
        <p:spPr>
          <a:xfrm>
            <a:off x="10676526" y="6841687"/>
            <a:ext cx="1171336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GB" sz="1400" dirty="0"/>
              <a:t>Producer #n’’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684EBFA-C009-464C-3C70-46C9B9326A77}"/>
              </a:ext>
            </a:extLst>
          </p:cNvPr>
          <p:cNvSpPr/>
          <p:nvPr/>
        </p:nvSpPr>
        <p:spPr>
          <a:xfrm>
            <a:off x="7273495" y="6738563"/>
            <a:ext cx="1820675" cy="5045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8BFAEDC-DAEF-3748-3A98-818905107136}"/>
              </a:ext>
            </a:extLst>
          </p:cNvPr>
          <p:cNvSpPr txBox="1"/>
          <p:nvPr/>
        </p:nvSpPr>
        <p:spPr>
          <a:xfrm>
            <a:off x="7862488" y="6838219"/>
            <a:ext cx="1175999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GB" sz="1400" dirty="0"/>
              <a:t>Producer #1’’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EF341A-A9CE-EC82-AF5A-F1447CB56490}"/>
              </a:ext>
            </a:extLst>
          </p:cNvPr>
          <p:cNvSpPr txBox="1"/>
          <p:nvPr/>
        </p:nvSpPr>
        <p:spPr>
          <a:xfrm>
            <a:off x="7947072" y="3022332"/>
            <a:ext cx="549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…</a:t>
            </a:r>
          </a:p>
        </p:txBody>
      </p:sp>
      <p:pic>
        <p:nvPicPr>
          <p:cNvPr id="88" name="Picture 87">
            <a:extLst>
              <a:ext uri="{FF2B5EF4-FFF2-40B4-BE49-F238E27FC236}">
                <a16:creationId xmlns:a16="http://schemas.microsoft.com/office/drawing/2014/main" id="{73731ED9-BFF8-56FE-3BE7-C6A5D341E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2544" y="6827945"/>
            <a:ext cx="490725" cy="327150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6205C206-DE69-CC6A-9977-3D72891E7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763" y="6827237"/>
            <a:ext cx="490725" cy="327150"/>
          </a:xfrm>
          <a:prstGeom prst="rect">
            <a:avLst/>
          </a:prstGeom>
        </p:spPr>
      </p:pic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AA92449B-6E70-80DC-77C1-E07B0DC7B4D2}"/>
              </a:ext>
            </a:extLst>
          </p:cNvPr>
          <p:cNvSpPr/>
          <p:nvPr/>
        </p:nvSpPr>
        <p:spPr>
          <a:xfrm>
            <a:off x="7273495" y="5758955"/>
            <a:ext cx="1820675" cy="5045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03E550F-1D98-707C-FBD5-918A1467E29F}"/>
              </a:ext>
            </a:extLst>
          </p:cNvPr>
          <p:cNvSpPr txBox="1"/>
          <p:nvPr/>
        </p:nvSpPr>
        <p:spPr>
          <a:xfrm>
            <a:off x="7861312" y="5874292"/>
            <a:ext cx="1115653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GB" sz="1400" dirty="0"/>
              <a:t>Producer #1’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D08B244C-4AFD-5D83-6298-0E6829533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1763" y="5847629"/>
            <a:ext cx="490725" cy="327150"/>
          </a:xfrm>
          <a:prstGeom prst="rect">
            <a:avLst/>
          </a:prstGeom>
        </p:spPr>
      </p:pic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3BF485E7-034B-C83F-6048-0E64DE9E777F}"/>
              </a:ext>
            </a:extLst>
          </p:cNvPr>
          <p:cNvSpPr/>
          <p:nvPr/>
        </p:nvSpPr>
        <p:spPr>
          <a:xfrm>
            <a:off x="10103990" y="5788304"/>
            <a:ext cx="1820675" cy="50450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D864344-4976-4459-8ED4-23D08CAA4034}"/>
              </a:ext>
            </a:extLst>
          </p:cNvPr>
          <p:cNvSpPr txBox="1"/>
          <p:nvPr/>
        </p:nvSpPr>
        <p:spPr>
          <a:xfrm>
            <a:off x="10731294" y="5914302"/>
            <a:ext cx="1116568" cy="307777"/>
          </a:xfrm>
          <a:prstGeom prst="rect">
            <a:avLst/>
          </a:prstGeom>
          <a:solidFill>
            <a:schemeClr val="accent6"/>
          </a:solidFill>
        </p:spPr>
        <p:txBody>
          <a:bodyPr wrap="square">
            <a:spAutoFit/>
          </a:bodyPr>
          <a:lstStyle/>
          <a:p>
            <a:r>
              <a:rPr lang="en-GB" sz="1400" dirty="0"/>
              <a:t>Producer #n’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115DC3CF-97D0-C55F-7E15-D38E04EC0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4578" y="5874291"/>
            <a:ext cx="490725" cy="327150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E91C9CD5-733F-3FC4-8586-6E954EB7309E}"/>
              </a:ext>
            </a:extLst>
          </p:cNvPr>
          <p:cNvSpPr txBox="1"/>
          <p:nvPr/>
        </p:nvSpPr>
        <p:spPr>
          <a:xfrm>
            <a:off x="9486590" y="5831746"/>
            <a:ext cx="549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…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CAEFEEF2-9834-2233-CC8C-DE70810A3E11}"/>
              </a:ext>
            </a:extLst>
          </p:cNvPr>
          <p:cNvSpPr/>
          <p:nvPr/>
        </p:nvSpPr>
        <p:spPr>
          <a:xfrm>
            <a:off x="7142733" y="5302122"/>
            <a:ext cx="4937084" cy="1127431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1A39A8D-EA28-97DA-CA89-025ECE0EFC8F}"/>
              </a:ext>
            </a:extLst>
          </p:cNvPr>
          <p:cNvCxnSpPr>
            <a:cxnSpLocks/>
            <a:stCxn id="22" idx="3"/>
            <a:endCxn id="104" idx="1"/>
          </p:cNvCxnSpPr>
          <p:nvPr/>
        </p:nvCxnSpPr>
        <p:spPr>
          <a:xfrm flipV="1">
            <a:off x="6617745" y="6011204"/>
            <a:ext cx="754018" cy="349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9099D28-C043-D479-85B1-0B4B8CB0132E}"/>
              </a:ext>
            </a:extLst>
          </p:cNvPr>
          <p:cNvSpPr txBox="1"/>
          <p:nvPr/>
        </p:nvSpPr>
        <p:spPr>
          <a:xfrm>
            <a:off x="9449039" y="6662086"/>
            <a:ext cx="549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…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A5B2BE6-943C-C577-A94F-E270902CA121}"/>
              </a:ext>
            </a:extLst>
          </p:cNvPr>
          <p:cNvSpPr/>
          <p:nvPr/>
        </p:nvSpPr>
        <p:spPr>
          <a:xfrm>
            <a:off x="7142733" y="6603161"/>
            <a:ext cx="4919591" cy="1002751"/>
          </a:xfrm>
          <a:prstGeom prst="roundRect">
            <a:avLst/>
          </a:prstGeom>
          <a:noFill/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0F1F283-BE39-F89D-331F-0E8B6B08BFC6}"/>
              </a:ext>
            </a:extLst>
          </p:cNvPr>
          <p:cNvSpPr txBox="1"/>
          <p:nvPr/>
        </p:nvSpPr>
        <p:spPr>
          <a:xfrm>
            <a:off x="8123700" y="5332415"/>
            <a:ext cx="2737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Producers which have sent offers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3A7B1A6-85FD-A171-68F7-014408A4F1A9}"/>
              </a:ext>
            </a:extLst>
          </p:cNvPr>
          <p:cNvSpPr txBox="1"/>
          <p:nvPr/>
        </p:nvSpPr>
        <p:spPr>
          <a:xfrm>
            <a:off x="7724770" y="7268103"/>
            <a:ext cx="3773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producers listed in the contract as suppliers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38C413CD-64E4-0FC0-4B0F-BC880700C7B5}"/>
              </a:ext>
            </a:extLst>
          </p:cNvPr>
          <p:cNvSpPr/>
          <p:nvPr/>
        </p:nvSpPr>
        <p:spPr>
          <a:xfrm>
            <a:off x="5726183" y="5706200"/>
            <a:ext cx="686531" cy="366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offer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871336A-A726-B1C4-2C13-31D70A9A1D17}"/>
              </a:ext>
            </a:extLst>
          </p:cNvPr>
          <p:cNvSpPr/>
          <p:nvPr/>
        </p:nvSpPr>
        <p:spPr>
          <a:xfrm>
            <a:off x="5786529" y="5766565"/>
            <a:ext cx="686531" cy="366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offer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B857377-D837-5336-0750-04C3EC463CE4}"/>
              </a:ext>
            </a:extLst>
          </p:cNvPr>
          <p:cNvSpPr/>
          <p:nvPr/>
        </p:nvSpPr>
        <p:spPr>
          <a:xfrm>
            <a:off x="5872563" y="5832390"/>
            <a:ext cx="686531" cy="36668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offer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4C0699D3-5DEB-5034-5321-697F24FFAD89}"/>
              </a:ext>
            </a:extLst>
          </p:cNvPr>
          <p:cNvSpPr/>
          <p:nvPr/>
        </p:nvSpPr>
        <p:spPr>
          <a:xfrm>
            <a:off x="7123405" y="2252017"/>
            <a:ext cx="4937083" cy="1765990"/>
          </a:xfrm>
          <a:prstGeom prst="roundRect">
            <a:avLst/>
          </a:prstGeom>
          <a:noFill/>
          <a:ln w="254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84A14B1-2EB3-D661-3A92-182EE13211B2}"/>
              </a:ext>
            </a:extLst>
          </p:cNvPr>
          <p:cNvSpPr txBox="1"/>
          <p:nvPr/>
        </p:nvSpPr>
        <p:spPr>
          <a:xfrm>
            <a:off x="7801521" y="2295915"/>
            <a:ext cx="3986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accent1">
                    <a:lumMod val="75000"/>
                  </a:schemeClr>
                </a:solidFill>
              </a:rPr>
              <a:t>Consumer to be supplied  or being supplied</a:t>
            </a:r>
          </a:p>
        </p:txBody>
      </p:sp>
      <p:pic>
        <p:nvPicPr>
          <p:cNvPr id="136" name="Picture 135" descr="A blue and black gear with a lightning bolt in the middle&#10;&#10;Description automatically generated">
            <a:extLst>
              <a:ext uri="{FF2B5EF4-FFF2-40B4-BE49-F238E27FC236}">
                <a16:creationId xmlns:a16="http://schemas.microsoft.com/office/drawing/2014/main" id="{5EF880ED-AD3A-97E6-A9F6-F834CB2A1A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288" y="1395615"/>
            <a:ext cx="416212" cy="416212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2D31E411-968E-910F-BFE8-FAF1C4EF15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671" y="4239434"/>
            <a:ext cx="529569" cy="4822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15B70C-1A42-51C7-61B7-6195F762F1DD}"/>
              </a:ext>
            </a:extLst>
          </p:cNvPr>
          <p:cNvSpPr txBox="1"/>
          <p:nvPr/>
        </p:nvSpPr>
        <p:spPr>
          <a:xfrm>
            <a:off x="1410413" y="516707"/>
            <a:ext cx="398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Prosumer twin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DBBFCD-5DDB-AE9D-1725-FD704D5E9C80}"/>
              </a:ext>
            </a:extLst>
          </p:cNvPr>
          <p:cNvSpPr/>
          <p:nvPr/>
        </p:nvSpPr>
        <p:spPr>
          <a:xfrm>
            <a:off x="5395783" y="2692235"/>
            <a:ext cx="837543" cy="366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offer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908F02-E1B1-87F2-C4D2-1F6F8B0FB308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6274443" y="2834419"/>
            <a:ext cx="958843" cy="13378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411498-3220-948B-9863-08A2DE40D02C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6264682" y="3608507"/>
            <a:ext cx="968604" cy="592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78F1EC-E700-E5C8-2725-69948D4EC36F}"/>
              </a:ext>
            </a:extLst>
          </p:cNvPr>
          <p:cNvCxnSpPr>
            <a:cxnSpLocks/>
            <a:stCxn id="71" idx="1"/>
          </p:cNvCxnSpPr>
          <p:nvPr/>
        </p:nvCxnSpPr>
        <p:spPr>
          <a:xfrm>
            <a:off x="5776738" y="7010854"/>
            <a:ext cx="1365995" cy="936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C7E6BA36-6426-3784-2034-915B675B2A86}"/>
              </a:ext>
            </a:extLst>
          </p:cNvPr>
          <p:cNvSpPr/>
          <p:nvPr/>
        </p:nvSpPr>
        <p:spPr>
          <a:xfrm>
            <a:off x="5776738" y="6687688"/>
            <a:ext cx="862188" cy="646331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249EE4-E76E-3188-280A-018FFFF55AB6}"/>
              </a:ext>
            </a:extLst>
          </p:cNvPr>
          <p:cNvSpPr/>
          <p:nvPr/>
        </p:nvSpPr>
        <p:spPr>
          <a:xfrm>
            <a:off x="5440624" y="2733966"/>
            <a:ext cx="837543" cy="366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offer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A365B8B-6A7B-FF69-A493-C62A523C6B32}"/>
              </a:ext>
            </a:extLst>
          </p:cNvPr>
          <p:cNvSpPr/>
          <p:nvPr/>
        </p:nvSpPr>
        <p:spPr>
          <a:xfrm>
            <a:off x="5553418" y="2985288"/>
            <a:ext cx="837543" cy="366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635B01-CA37-4D99-2100-7094E38DF70C}"/>
              </a:ext>
            </a:extLst>
          </p:cNvPr>
          <p:cNvSpPr/>
          <p:nvPr/>
        </p:nvSpPr>
        <p:spPr>
          <a:xfrm>
            <a:off x="5597238" y="3024791"/>
            <a:ext cx="837543" cy="366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request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59DC4F-D598-1C82-2806-D7196323B74D}"/>
              </a:ext>
            </a:extLst>
          </p:cNvPr>
          <p:cNvSpPr/>
          <p:nvPr/>
        </p:nvSpPr>
        <p:spPr>
          <a:xfrm>
            <a:off x="5720391" y="3286592"/>
            <a:ext cx="837543" cy="366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F90CE5-CBD9-2C6A-F5E3-ED07330B2F9E}"/>
              </a:ext>
            </a:extLst>
          </p:cNvPr>
          <p:cNvSpPr/>
          <p:nvPr/>
        </p:nvSpPr>
        <p:spPr>
          <a:xfrm>
            <a:off x="5780203" y="3329944"/>
            <a:ext cx="837543" cy="3666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contract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7BB354-E494-63DB-7485-1600887E136D}"/>
              </a:ext>
            </a:extLst>
          </p:cNvPr>
          <p:cNvSpPr txBox="1"/>
          <p:nvPr/>
        </p:nvSpPr>
        <p:spPr>
          <a:xfrm>
            <a:off x="2513599" y="2935124"/>
            <a:ext cx="25009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chemeClr val="bg1"/>
                </a:solidFill>
              </a:rPr>
              <a:t>Consumers Processing Manager</a:t>
            </a:r>
          </a:p>
        </p:txBody>
      </p:sp>
      <p:pic>
        <p:nvPicPr>
          <p:cNvPr id="36" name="Picture 35" descr="A black and white symbol of a house and the sun&#10;&#10;Description automatically generated">
            <a:extLst>
              <a:ext uri="{FF2B5EF4-FFF2-40B4-BE49-F238E27FC236}">
                <a16:creationId xmlns:a16="http://schemas.microsoft.com/office/drawing/2014/main" id="{2843506E-904E-B7AB-42D6-5FDEF49EEB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966" y="338395"/>
            <a:ext cx="742544" cy="742544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A0E6C-3408-97A6-C35A-442A0F30A4A1}"/>
              </a:ext>
            </a:extLst>
          </p:cNvPr>
          <p:cNvSpPr/>
          <p:nvPr/>
        </p:nvSpPr>
        <p:spPr>
          <a:xfrm>
            <a:off x="9583032" y="2586155"/>
            <a:ext cx="2125139" cy="5045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4" name="Picture 53" descr="Icon&#10;&#10;Description automatically generated">
            <a:extLst>
              <a:ext uri="{FF2B5EF4-FFF2-40B4-BE49-F238E27FC236}">
                <a16:creationId xmlns:a16="http://schemas.microsoft.com/office/drawing/2014/main" id="{7D9C8661-A902-5ABD-CC4D-0F78BDEDA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9901" y="2679519"/>
            <a:ext cx="421366" cy="365417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23DE8C2E-B311-1CBC-F195-357961748B82}"/>
              </a:ext>
            </a:extLst>
          </p:cNvPr>
          <p:cNvSpPr txBox="1"/>
          <p:nvPr/>
        </p:nvSpPr>
        <p:spPr>
          <a:xfrm>
            <a:off x="10326560" y="2688372"/>
            <a:ext cx="1489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Consumer #2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C3D6CC-63BD-4F49-822E-7BB32D156F3A}"/>
              </a:ext>
            </a:extLst>
          </p:cNvPr>
          <p:cNvSpPr txBox="1"/>
          <p:nvPr/>
        </p:nvSpPr>
        <p:spPr>
          <a:xfrm>
            <a:off x="1410413" y="8445039"/>
            <a:ext cx="2111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prosumer_twin.png</a:t>
            </a:r>
          </a:p>
        </p:txBody>
      </p:sp>
    </p:spTree>
    <p:extLst>
      <p:ext uri="{BB962C8B-B14F-4D97-AF65-F5344CB8AC3E}">
        <p14:creationId xmlns:p14="http://schemas.microsoft.com/office/powerpoint/2010/main" val="25268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-Shape 47">
            <a:extLst>
              <a:ext uri="{FF2B5EF4-FFF2-40B4-BE49-F238E27FC236}">
                <a16:creationId xmlns:a16="http://schemas.microsoft.com/office/drawing/2014/main" id="{A506ABF8-5DCE-48AC-000C-01B008AF2046}"/>
              </a:ext>
            </a:extLst>
          </p:cNvPr>
          <p:cNvSpPr/>
          <p:nvPr/>
        </p:nvSpPr>
        <p:spPr>
          <a:xfrm rot="10800000">
            <a:off x="4869746" y="487680"/>
            <a:ext cx="5383726" cy="5361496"/>
          </a:xfrm>
          <a:prstGeom prst="corner">
            <a:avLst>
              <a:gd name="adj1" fmla="val 57315"/>
              <a:gd name="adj2" fmla="val 50647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5266B-8BF5-EB41-C5DF-E76B94286BF8}"/>
              </a:ext>
            </a:extLst>
          </p:cNvPr>
          <p:cNvSpPr/>
          <p:nvPr/>
        </p:nvSpPr>
        <p:spPr>
          <a:xfrm>
            <a:off x="4991667" y="930382"/>
            <a:ext cx="5102003" cy="5757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453F3-E822-2CD1-53AC-598E3492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630" y="1033895"/>
            <a:ext cx="407709" cy="368770"/>
          </a:xfrm>
          <a:prstGeom prst="rect">
            <a:avLst/>
          </a:prstGeom>
        </p:spPr>
      </p:pic>
      <p:sp>
        <p:nvSpPr>
          <p:cNvPr id="8" name="ZoneTexte 76">
            <a:extLst>
              <a:ext uri="{FF2B5EF4-FFF2-40B4-BE49-F238E27FC236}">
                <a16:creationId xmlns:a16="http://schemas.microsoft.com/office/drawing/2014/main" id="{6B619856-3561-BC25-A08E-B152ADE749D9}"/>
              </a:ext>
            </a:extLst>
          </p:cNvPr>
          <p:cNvSpPr txBox="1"/>
          <p:nvPr/>
        </p:nvSpPr>
        <p:spPr>
          <a:xfrm>
            <a:off x="6829445" y="1070689"/>
            <a:ext cx="1530185" cy="30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Learning twin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B57D4-5F7E-6C21-CB90-7375F7C634F8}"/>
              </a:ext>
            </a:extLst>
          </p:cNvPr>
          <p:cNvSpPr/>
          <p:nvPr/>
        </p:nvSpPr>
        <p:spPr>
          <a:xfrm>
            <a:off x="4991667" y="1806929"/>
            <a:ext cx="2514033" cy="16972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16" name="ZoneTexte 76">
            <a:extLst>
              <a:ext uri="{FF2B5EF4-FFF2-40B4-BE49-F238E27FC236}">
                <a16:creationId xmlns:a16="http://schemas.microsoft.com/office/drawing/2014/main" id="{851FA0A0-E8E5-0D1E-880D-8250CADE0332}"/>
              </a:ext>
            </a:extLst>
          </p:cNvPr>
          <p:cNvSpPr txBox="1"/>
          <p:nvPr/>
        </p:nvSpPr>
        <p:spPr>
          <a:xfrm>
            <a:off x="5162516" y="1840262"/>
            <a:ext cx="198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CompleteLSTMModel</a:t>
            </a:r>
            <a:endParaRPr lang="en-GB" sz="1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D76EF9-C1AD-1767-9997-681A4097D6A0}"/>
              </a:ext>
            </a:extLst>
          </p:cNvPr>
          <p:cNvSpPr/>
          <p:nvPr/>
        </p:nvSpPr>
        <p:spPr>
          <a:xfrm>
            <a:off x="7645314" y="1812009"/>
            <a:ext cx="2478836" cy="39426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20" name="ZoneTexte 76">
            <a:extLst>
              <a:ext uri="{FF2B5EF4-FFF2-40B4-BE49-F238E27FC236}">
                <a16:creationId xmlns:a16="http://schemas.microsoft.com/office/drawing/2014/main" id="{80C2C010-4EBF-E8AF-3E65-8571AF91A691}"/>
              </a:ext>
            </a:extLst>
          </p:cNvPr>
          <p:cNvSpPr txBox="1"/>
          <p:nvPr/>
        </p:nvSpPr>
        <p:spPr>
          <a:xfrm>
            <a:off x="7850275" y="1843209"/>
            <a:ext cx="209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CompleteMarkovModel</a:t>
            </a:r>
            <a:endParaRPr lang="en-GB" sz="140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DBC6E5-070C-0119-C970-BBECA646373F}"/>
              </a:ext>
            </a:extLst>
          </p:cNvPr>
          <p:cNvSpPr/>
          <p:nvPr/>
        </p:nvSpPr>
        <p:spPr>
          <a:xfrm>
            <a:off x="7848592" y="2177201"/>
            <a:ext cx="2128278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aggregation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534AA0-7962-8715-2ECA-6FE0F1864673}"/>
              </a:ext>
            </a:extLst>
          </p:cNvPr>
          <p:cNvSpPr/>
          <p:nvPr/>
        </p:nvSpPr>
        <p:spPr>
          <a:xfrm>
            <a:off x="5131281" y="2167845"/>
            <a:ext cx="2176160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aggregation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A7E5CE-B6FF-A45E-A622-A6EE14D5B111}"/>
              </a:ext>
            </a:extLst>
          </p:cNvPr>
          <p:cNvSpPr/>
          <p:nvPr/>
        </p:nvSpPr>
        <p:spPr>
          <a:xfrm>
            <a:off x="4869745" y="3762397"/>
            <a:ext cx="2567376" cy="2086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FB50163-CF74-C457-8FDE-4662600803D2}"/>
              </a:ext>
            </a:extLst>
          </p:cNvPr>
          <p:cNvSpPr/>
          <p:nvPr/>
        </p:nvSpPr>
        <p:spPr>
          <a:xfrm>
            <a:off x="5131281" y="4441354"/>
            <a:ext cx="2176160" cy="414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LSTM Model training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360A516-7750-5BD1-F167-10215E606EBC}"/>
              </a:ext>
            </a:extLst>
          </p:cNvPr>
          <p:cNvSpPr/>
          <p:nvPr/>
        </p:nvSpPr>
        <p:spPr>
          <a:xfrm>
            <a:off x="5131281" y="3851147"/>
            <a:ext cx="2176160" cy="414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LSTM Model initialisation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299A99D-5361-5D93-6505-12970821E8FA}"/>
              </a:ext>
            </a:extLst>
          </p:cNvPr>
          <p:cNvSpPr/>
          <p:nvPr/>
        </p:nvSpPr>
        <p:spPr>
          <a:xfrm>
            <a:off x="5131281" y="5031561"/>
            <a:ext cx="2176160" cy="4039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LSTM Predictions</a:t>
            </a:r>
          </a:p>
        </p:txBody>
      </p:sp>
      <p:sp>
        <p:nvSpPr>
          <p:cNvPr id="43" name="ZoneTexte 76">
            <a:extLst>
              <a:ext uri="{FF2B5EF4-FFF2-40B4-BE49-F238E27FC236}">
                <a16:creationId xmlns:a16="http://schemas.microsoft.com/office/drawing/2014/main" id="{F5F83F03-16E0-2002-5BDC-DADC05BBA589}"/>
              </a:ext>
            </a:extLst>
          </p:cNvPr>
          <p:cNvSpPr txBox="1"/>
          <p:nvPr/>
        </p:nvSpPr>
        <p:spPr>
          <a:xfrm>
            <a:off x="5074120" y="5464336"/>
            <a:ext cx="20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ML external Service</a:t>
            </a:r>
            <a:endParaRPr lang="en-GB" b="1" dirty="0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A862969D-7568-8FEB-00D9-2DEC128AD236}"/>
              </a:ext>
            </a:extLst>
          </p:cNvPr>
          <p:cNvSpPr/>
          <p:nvPr/>
        </p:nvSpPr>
        <p:spPr>
          <a:xfrm>
            <a:off x="8988931" y="1507606"/>
            <a:ext cx="190500" cy="284284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ZoneTexte 76">
            <a:extLst>
              <a:ext uri="{FF2B5EF4-FFF2-40B4-BE49-F238E27FC236}">
                <a16:creationId xmlns:a16="http://schemas.microsoft.com/office/drawing/2014/main" id="{E0732D0E-68DE-DE78-EB28-BAF862D2996A}"/>
              </a:ext>
            </a:extLst>
          </p:cNvPr>
          <p:cNvSpPr txBox="1"/>
          <p:nvPr/>
        </p:nvSpPr>
        <p:spPr>
          <a:xfrm>
            <a:off x="4869747" y="511297"/>
            <a:ext cx="339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Coordination platform Service</a:t>
            </a:r>
            <a:endParaRPr lang="en-GB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ECABAB-A798-CF64-A9B5-3C053CC2FABC}"/>
              </a:ext>
            </a:extLst>
          </p:cNvPr>
          <p:cNvSpPr/>
          <p:nvPr/>
        </p:nvSpPr>
        <p:spPr>
          <a:xfrm>
            <a:off x="5074120" y="2664938"/>
            <a:ext cx="2362999" cy="788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27" name="ZoneTexte 76">
            <a:extLst>
              <a:ext uri="{FF2B5EF4-FFF2-40B4-BE49-F238E27FC236}">
                <a16:creationId xmlns:a16="http://schemas.microsoft.com/office/drawing/2014/main" id="{A953100C-01F1-C878-BC96-8729A7FF797B}"/>
              </a:ext>
            </a:extLst>
          </p:cNvPr>
          <p:cNvSpPr txBox="1"/>
          <p:nvPr/>
        </p:nvSpPr>
        <p:spPr>
          <a:xfrm>
            <a:off x="5212229" y="2670720"/>
            <a:ext cx="198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VariableLSTMModel</a:t>
            </a:r>
            <a:endParaRPr lang="en-GB" sz="14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CECD45-6420-4E6B-B65F-3ACD64A65C53}"/>
              </a:ext>
            </a:extLst>
          </p:cNvPr>
          <p:cNvSpPr/>
          <p:nvPr/>
        </p:nvSpPr>
        <p:spPr>
          <a:xfrm>
            <a:off x="5162516" y="3038405"/>
            <a:ext cx="2176160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aggregation</a:t>
            </a:r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84E9C1E3-563F-E6EC-F670-F65DF49FC09B}"/>
              </a:ext>
            </a:extLst>
          </p:cNvPr>
          <p:cNvSpPr/>
          <p:nvPr/>
        </p:nvSpPr>
        <p:spPr>
          <a:xfrm>
            <a:off x="6139225" y="3460423"/>
            <a:ext cx="190500" cy="284284"/>
          </a:xfrm>
          <a:prstGeom prst="up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1" name="Arrow: Up-Down 50">
            <a:extLst>
              <a:ext uri="{FF2B5EF4-FFF2-40B4-BE49-F238E27FC236}">
                <a16:creationId xmlns:a16="http://schemas.microsoft.com/office/drawing/2014/main" id="{8B7E1ECA-5CF6-83FF-1CB1-FE38161E9E34}"/>
              </a:ext>
            </a:extLst>
          </p:cNvPr>
          <p:cNvSpPr/>
          <p:nvPr/>
        </p:nvSpPr>
        <p:spPr>
          <a:xfrm>
            <a:off x="6045706" y="1511387"/>
            <a:ext cx="190500" cy="284284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E513971-F1FC-8B63-B04B-985CDB2E73D3}"/>
              </a:ext>
            </a:extLst>
          </p:cNvPr>
          <p:cNvSpPr/>
          <p:nvPr/>
        </p:nvSpPr>
        <p:spPr>
          <a:xfrm>
            <a:off x="7714169" y="2667224"/>
            <a:ext cx="2332039" cy="2983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6DEF04-CAD7-BD94-00A3-5910421FB92D}"/>
              </a:ext>
            </a:extLst>
          </p:cNvPr>
          <p:cNvSpPr/>
          <p:nvPr/>
        </p:nvSpPr>
        <p:spPr>
          <a:xfrm>
            <a:off x="7775440" y="3851147"/>
            <a:ext cx="2128278" cy="39095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initialisation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343E2A-32D9-16F4-3346-41AB25D2C0A5}"/>
              </a:ext>
            </a:extLst>
          </p:cNvPr>
          <p:cNvSpPr/>
          <p:nvPr/>
        </p:nvSpPr>
        <p:spPr>
          <a:xfrm>
            <a:off x="7775440" y="4441354"/>
            <a:ext cx="2176160" cy="39096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training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5317407-6D72-4518-4805-75033871B948}"/>
              </a:ext>
            </a:extLst>
          </p:cNvPr>
          <p:cNvSpPr/>
          <p:nvPr/>
        </p:nvSpPr>
        <p:spPr>
          <a:xfrm>
            <a:off x="7775440" y="5031561"/>
            <a:ext cx="2176160" cy="39096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Predictions</a:t>
            </a:r>
          </a:p>
        </p:txBody>
      </p:sp>
      <p:sp>
        <p:nvSpPr>
          <p:cNvPr id="65" name="ZoneTexte 76">
            <a:extLst>
              <a:ext uri="{FF2B5EF4-FFF2-40B4-BE49-F238E27FC236}">
                <a16:creationId xmlns:a16="http://schemas.microsoft.com/office/drawing/2014/main" id="{D31E19AA-327D-5060-F169-DBA860127504}"/>
              </a:ext>
            </a:extLst>
          </p:cNvPr>
          <p:cNvSpPr txBox="1"/>
          <p:nvPr/>
        </p:nvSpPr>
        <p:spPr>
          <a:xfrm>
            <a:off x="7880755" y="2690966"/>
            <a:ext cx="198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VariableMarkovModel</a:t>
            </a:r>
            <a:endParaRPr lang="en-GB" sz="1400" b="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98455BB-29CC-B2EE-1D34-6480A542B037}"/>
              </a:ext>
            </a:extLst>
          </p:cNvPr>
          <p:cNvSpPr/>
          <p:nvPr/>
        </p:nvSpPr>
        <p:spPr>
          <a:xfrm>
            <a:off x="7809213" y="3059071"/>
            <a:ext cx="2128278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aggregation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7E96A62-B48D-B9D4-D404-8BDF58E47FB5}"/>
              </a:ext>
            </a:extLst>
          </p:cNvPr>
          <p:cNvCxnSpPr>
            <a:cxnSpLocks/>
          </p:cNvCxnSpPr>
          <p:nvPr/>
        </p:nvCxnSpPr>
        <p:spPr>
          <a:xfrm>
            <a:off x="8007096" y="2513652"/>
            <a:ext cx="0" cy="53398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9F2B130-9EAA-A18F-856F-3A1D323E4398}"/>
              </a:ext>
            </a:extLst>
          </p:cNvPr>
          <p:cNvSpPr txBox="1"/>
          <p:nvPr/>
        </p:nvSpPr>
        <p:spPr>
          <a:xfrm>
            <a:off x="6052270" y="7274024"/>
            <a:ext cx="16618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mc_vs_lstm.png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5CA4291-DC2E-CBFC-A94D-F457AE2B4E5C}"/>
              </a:ext>
            </a:extLst>
          </p:cNvPr>
          <p:cNvCxnSpPr>
            <a:cxnSpLocks/>
          </p:cNvCxnSpPr>
          <p:nvPr/>
        </p:nvCxnSpPr>
        <p:spPr>
          <a:xfrm>
            <a:off x="5317236" y="2509842"/>
            <a:ext cx="0" cy="533989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70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  <p:bldP spid="43" grpId="0"/>
      <p:bldP spid="49" grpId="0"/>
      <p:bldP spid="27" grpId="0"/>
      <p:bldP spid="6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-Shape 47">
            <a:extLst>
              <a:ext uri="{FF2B5EF4-FFF2-40B4-BE49-F238E27FC236}">
                <a16:creationId xmlns:a16="http://schemas.microsoft.com/office/drawing/2014/main" id="{A506ABF8-5DCE-48AC-000C-01B008AF2046}"/>
              </a:ext>
            </a:extLst>
          </p:cNvPr>
          <p:cNvSpPr/>
          <p:nvPr/>
        </p:nvSpPr>
        <p:spPr>
          <a:xfrm rot="10800000">
            <a:off x="2197728" y="487680"/>
            <a:ext cx="8206112" cy="5872930"/>
          </a:xfrm>
          <a:prstGeom prst="corner">
            <a:avLst>
              <a:gd name="adj1" fmla="val 56219"/>
              <a:gd name="adj2" fmla="val 49090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5266B-8BF5-EB41-C5DF-E76B94286BF8}"/>
              </a:ext>
            </a:extLst>
          </p:cNvPr>
          <p:cNvSpPr/>
          <p:nvPr/>
        </p:nvSpPr>
        <p:spPr>
          <a:xfrm>
            <a:off x="2428543" y="930382"/>
            <a:ext cx="7642267" cy="5757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453F3-E822-2CD1-53AC-598E3492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131" y="1033895"/>
            <a:ext cx="407709" cy="368770"/>
          </a:xfrm>
          <a:prstGeom prst="rect">
            <a:avLst/>
          </a:prstGeom>
        </p:spPr>
      </p:pic>
      <p:sp>
        <p:nvSpPr>
          <p:cNvPr id="8" name="ZoneTexte 76">
            <a:extLst>
              <a:ext uri="{FF2B5EF4-FFF2-40B4-BE49-F238E27FC236}">
                <a16:creationId xmlns:a16="http://schemas.microsoft.com/office/drawing/2014/main" id="{6B619856-3561-BC25-A08E-B152ADE749D9}"/>
              </a:ext>
            </a:extLst>
          </p:cNvPr>
          <p:cNvSpPr txBox="1"/>
          <p:nvPr/>
        </p:nvSpPr>
        <p:spPr>
          <a:xfrm>
            <a:off x="4968807" y="1053235"/>
            <a:ext cx="1985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Learning twin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B57D4-5F7E-6C21-CB90-7375F7C634F8}"/>
              </a:ext>
            </a:extLst>
          </p:cNvPr>
          <p:cNvSpPr/>
          <p:nvPr/>
        </p:nvSpPr>
        <p:spPr>
          <a:xfrm>
            <a:off x="4968807" y="1806929"/>
            <a:ext cx="2514033" cy="18614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16" name="ZoneTexte 76">
            <a:extLst>
              <a:ext uri="{FF2B5EF4-FFF2-40B4-BE49-F238E27FC236}">
                <a16:creationId xmlns:a16="http://schemas.microsoft.com/office/drawing/2014/main" id="{851FA0A0-E8E5-0D1E-880D-8250CADE0332}"/>
              </a:ext>
            </a:extLst>
          </p:cNvPr>
          <p:cNvSpPr txBox="1"/>
          <p:nvPr/>
        </p:nvSpPr>
        <p:spPr>
          <a:xfrm>
            <a:off x="5139656" y="1840262"/>
            <a:ext cx="198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CompleteLSTMModel</a:t>
            </a:r>
            <a:endParaRPr lang="en-GB" sz="1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D76EF9-C1AD-1767-9997-681A4097D6A0}"/>
              </a:ext>
            </a:extLst>
          </p:cNvPr>
          <p:cNvSpPr/>
          <p:nvPr/>
        </p:nvSpPr>
        <p:spPr>
          <a:xfrm>
            <a:off x="7622454" y="1812009"/>
            <a:ext cx="2478836" cy="40401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20" name="ZoneTexte 76">
            <a:extLst>
              <a:ext uri="{FF2B5EF4-FFF2-40B4-BE49-F238E27FC236}">
                <a16:creationId xmlns:a16="http://schemas.microsoft.com/office/drawing/2014/main" id="{80C2C010-4EBF-E8AF-3E65-8571AF91A691}"/>
              </a:ext>
            </a:extLst>
          </p:cNvPr>
          <p:cNvSpPr txBox="1"/>
          <p:nvPr/>
        </p:nvSpPr>
        <p:spPr>
          <a:xfrm>
            <a:off x="7827415" y="1843209"/>
            <a:ext cx="20987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CompleteMarkovModel</a:t>
            </a:r>
            <a:endParaRPr lang="en-GB" sz="1400" b="1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DBC6E5-070C-0119-C970-BBECA646373F}"/>
              </a:ext>
            </a:extLst>
          </p:cNvPr>
          <p:cNvSpPr/>
          <p:nvPr/>
        </p:nvSpPr>
        <p:spPr>
          <a:xfrm>
            <a:off x="7825732" y="2177201"/>
            <a:ext cx="2128278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aggregation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534AA0-7962-8715-2ECA-6FE0F1864673}"/>
              </a:ext>
            </a:extLst>
          </p:cNvPr>
          <p:cNvSpPr/>
          <p:nvPr/>
        </p:nvSpPr>
        <p:spPr>
          <a:xfrm>
            <a:off x="5108421" y="2167845"/>
            <a:ext cx="2176160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aggregation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A7E5CE-B6FF-A45E-A622-A6EE14D5B111}"/>
              </a:ext>
            </a:extLst>
          </p:cNvPr>
          <p:cNvSpPr/>
          <p:nvPr/>
        </p:nvSpPr>
        <p:spPr>
          <a:xfrm>
            <a:off x="2197729" y="3878221"/>
            <a:ext cx="5216532" cy="248238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FB50163-CF74-C457-8FDE-4662600803D2}"/>
              </a:ext>
            </a:extLst>
          </p:cNvPr>
          <p:cNvSpPr/>
          <p:nvPr/>
        </p:nvSpPr>
        <p:spPr>
          <a:xfrm>
            <a:off x="5108421" y="4581562"/>
            <a:ext cx="2176160" cy="414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LSTM Model training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360A516-7750-5BD1-F167-10215E606EBC}"/>
              </a:ext>
            </a:extLst>
          </p:cNvPr>
          <p:cNvSpPr/>
          <p:nvPr/>
        </p:nvSpPr>
        <p:spPr>
          <a:xfrm>
            <a:off x="5108421" y="3991355"/>
            <a:ext cx="2176160" cy="414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LSTM Model initialisation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299A99D-5361-5D93-6505-12970821E8FA}"/>
              </a:ext>
            </a:extLst>
          </p:cNvPr>
          <p:cNvSpPr/>
          <p:nvPr/>
        </p:nvSpPr>
        <p:spPr>
          <a:xfrm>
            <a:off x="5108421" y="5171769"/>
            <a:ext cx="2176160" cy="4039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LSTM Predictions</a:t>
            </a:r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A862969D-7568-8FEB-00D9-2DEC128AD236}"/>
              </a:ext>
            </a:extLst>
          </p:cNvPr>
          <p:cNvSpPr/>
          <p:nvPr/>
        </p:nvSpPr>
        <p:spPr>
          <a:xfrm>
            <a:off x="8966071" y="1507606"/>
            <a:ext cx="190500" cy="284284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ZoneTexte 76">
            <a:extLst>
              <a:ext uri="{FF2B5EF4-FFF2-40B4-BE49-F238E27FC236}">
                <a16:creationId xmlns:a16="http://schemas.microsoft.com/office/drawing/2014/main" id="{E0732D0E-68DE-DE78-EB28-BAF862D2996A}"/>
              </a:ext>
            </a:extLst>
          </p:cNvPr>
          <p:cNvSpPr txBox="1"/>
          <p:nvPr/>
        </p:nvSpPr>
        <p:spPr>
          <a:xfrm>
            <a:off x="4869747" y="511297"/>
            <a:ext cx="339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Coordination platform Service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92399-2FBC-7731-D5B9-0F9EDC60777F}"/>
              </a:ext>
            </a:extLst>
          </p:cNvPr>
          <p:cNvSpPr txBox="1"/>
          <p:nvPr/>
        </p:nvSpPr>
        <p:spPr>
          <a:xfrm>
            <a:off x="4606587" y="6858715"/>
            <a:ext cx="16618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/>
              <a:t>integrate_model</a:t>
            </a:r>
            <a:r>
              <a:rPr lang="en-CH" sz="1200" dirty="0"/>
              <a:t>.png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775327-D8D5-D705-713F-A705F01AAA57}"/>
              </a:ext>
            </a:extLst>
          </p:cNvPr>
          <p:cNvSpPr/>
          <p:nvPr/>
        </p:nvSpPr>
        <p:spPr>
          <a:xfrm>
            <a:off x="2572186" y="4574749"/>
            <a:ext cx="2027037" cy="4147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XXX Model training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8D417B-04BF-B485-07FF-D48AC47E3AE8}"/>
              </a:ext>
            </a:extLst>
          </p:cNvPr>
          <p:cNvSpPr/>
          <p:nvPr/>
        </p:nvSpPr>
        <p:spPr>
          <a:xfrm>
            <a:off x="2572188" y="3984542"/>
            <a:ext cx="2027036" cy="4147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XXX Model initialisation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61167A-0FFA-1AA5-5CD5-3988563B1DD8}"/>
              </a:ext>
            </a:extLst>
          </p:cNvPr>
          <p:cNvSpPr/>
          <p:nvPr/>
        </p:nvSpPr>
        <p:spPr>
          <a:xfrm>
            <a:off x="2572185" y="5171769"/>
            <a:ext cx="2046045" cy="4039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XXX Model predictions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F87C43-87AD-16CA-0AA8-1FA19AE39338}"/>
              </a:ext>
            </a:extLst>
          </p:cNvPr>
          <p:cNvSpPr/>
          <p:nvPr/>
        </p:nvSpPr>
        <p:spPr>
          <a:xfrm>
            <a:off x="2434655" y="1805890"/>
            <a:ext cx="2241872" cy="1858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262022-D509-D6E6-49F5-32CE1BC2A622}"/>
              </a:ext>
            </a:extLst>
          </p:cNvPr>
          <p:cNvSpPr/>
          <p:nvPr/>
        </p:nvSpPr>
        <p:spPr>
          <a:xfrm>
            <a:off x="2572188" y="2159956"/>
            <a:ext cx="1882972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aggregation</a:t>
            </a:r>
          </a:p>
        </p:txBody>
      </p:sp>
      <p:sp>
        <p:nvSpPr>
          <p:cNvPr id="12" name="ZoneTexte 76">
            <a:extLst>
              <a:ext uri="{FF2B5EF4-FFF2-40B4-BE49-F238E27FC236}">
                <a16:creationId xmlns:a16="http://schemas.microsoft.com/office/drawing/2014/main" id="{44ACBA4D-2B2E-0CDB-F706-E8BECCC78467}"/>
              </a:ext>
            </a:extLst>
          </p:cNvPr>
          <p:cNvSpPr txBox="1"/>
          <p:nvPr/>
        </p:nvSpPr>
        <p:spPr>
          <a:xfrm>
            <a:off x="2609659" y="1826005"/>
            <a:ext cx="198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CompleteXXXModel</a:t>
            </a:r>
            <a:endParaRPr lang="en-GB" sz="1400" b="1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5C6630-1D66-5072-AC4C-DEEE81B34E22}"/>
              </a:ext>
            </a:extLst>
          </p:cNvPr>
          <p:cNvSpPr/>
          <p:nvPr/>
        </p:nvSpPr>
        <p:spPr>
          <a:xfrm>
            <a:off x="2365460" y="1671320"/>
            <a:ext cx="2420577" cy="3976190"/>
          </a:xfrm>
          <a:prstGeom prst="roundRect">
            <a:avLst>
              <a:gd name="adj" fmla="val 7390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0CAB74-6F63-2FFC-A54F-26123640E657}"/>
              </a:ext>
            </a:extLst>
          </p:cNvPr>
          <p:cNvSpPr/>
          <p:nvPr/>
        </p:nvSpPr>
        <p:spPr>
          <a:xfrm>
            <a:off x="2779267" y="5654508"/>
            <a:ext cx="1628140" cy="16146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To implement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777BB6DC-242C-0DB9-CE94-D9CA2BE750E0}"/>
              </a:ext>
            </a:extLst>
          </p:cNvPr>
          <p:cNvSpPr/>
          <p:nvPr/>
        </p:nvSpPr>
        <p:spPr>
          <a:xfrm>
            <a:off x="3498087" y="1505668"/>
            <a:ext cx="190500" cy="284284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6D555E-83E5-22B3-F420-19926D028438}"/>
              </a:ext>
            </a:extLst>
          </p:cNvPr>
          <p:cNvSpPr/>
          <p:nvPr/>
        </p:nvSpPr>
        <p:spPr>
          <a:xfrm>
            <a:off x="2509673" y="2785842"/>
            <a:ext cx="2089550" cy="788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3ECABAB-A798-CF64-A9B5-3C053CC2FABC}"/>
              </a:ext>
            </a:extLst>
          </p:cNvPr>
          <p:cNvSpPr/>
          <p:nvPr/>
        </p:nvSpPr>
        <p:spPr>
          <a:xfrm>
            <a:off x="5051260" y="2786858"/>
            <a:ext cx="2362999" cy="7885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27" name="ZoneTexte 76">
            <a:extLst>
              <a:ext uri="{FF2B5EF4-FFF2-40B4-BE49-F238E27FC236}">
                <a16:creationId xmlns:a16="http://schemas.microsoft.com/office/drawing/2014/main" id="{A953100C-01F1-C878-BC96-8729A7FF797B}"/>
              </a:ext>
            </a:extLst>
          </p:cNvPr>
          <p:cNvSpPr txBox="1"/>
          <p:nvPr/>
        </p:nvSpPr>
        <p:spPr>
          <a:xfrm>
            <a:off x="5189369" y="2792640"/>
            <a:ext cx="198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VariableLSTMModel</a:t>
            </a:r>
            <a:endParaRPr lang="en-GB" sz="14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CECD45-6420-4E6B-B65F-3ACD64A65C53}"/>
              </a:ext>
            </a:extLst>
          </p:cNvPr>
          <p:cNvSpPr/>
          <p:nvPr/>
        </p:nvSpPr>
        <p:spPr>
          <a:xfrm>
            <a:off x="5139656" y="3160325"/>
            <a:ext cx="2176160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aggregation</a:t>
            </a:r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3693991F-CDC6-8BE0-08B0-59F67C0FE3F6}"/>
              </a:ext>
            </a:extLst>
          </p:cNvPr>
          <p:cNvSpPr/>
          <p:nvPr/>
        </p:nvSpPr>
        <p:spPr>
          <a:xfrm>
            <a:off x="3433186" y="3587841"/>
            <a:ext cx="190500" cy="284284"/>
          </a:xfrm>
          <a:prstGeom prst="up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Arrow: Up-Down 29">
            <a:extLst>
              <a:ext uri="{FF2B5EF4-FFF2-40B4-BE49-F238E27FC236}">
                <a16:creationId xmlns:a16="http://schemas.microsoft.com/office/drawing/2014/main" id="{84E9C1E3-563F-E6EC-F670-F65DF49FC09B}"/>
              </a:ext>
            </a:extLst>
          </p:cNvPr>
          <p:cNvSpPr/>
          <p:nvPr/>
        </p:nvSpPr>
        <p:spPr>
          <a:xfrm>
            <a:off x="6116365" y="3586153"/>
            <a:ext cx="190500" cy="284284"/>
          </a:xfrm>
          <a:prstGeom prst="up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97630A-4AF1-9C85-41EF-7BF7D478E1C7}"/>
              </a:ext>
            </a:extLst>
          </p:cNvPr>
          <p:cNvCxnSpPr>
            <a:cxnSpLocks/>
          </p:cNvCxnSpPr>
          <p:nvPr/>
        </p:nvCxnSpPr>
        <p:spPr>
          <a:xfrm>
            <a:off x="5356860" y="2510512"/>
            <a:ext cx="0" cy="66438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Up-Down 50">
            <a:extLst>
              <a:ext uri="{FF2B5EF4-FFF2-40B4-BE49-F238E27FC236}">
                <a16:creationId xmlns:a16="http://schemas.microsoft.com/office/drawing/2014/main" id="{8B7E1ECA-5CF6-83FF-1CB1-FE38161E9E34}"/>
              </a:ext>
            </a:extLst>
          </p:cNvPr>
          <p:cNvSpPr/>
          <p:nvPr/>
        </p:nvSpPr>
        <p:spPr>
          <a:xfrm>
            <a:off x="5814502" y="1511387"/>
            <a:ext cx="190500" cy="284284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C6C08AB-74EB-1583-1525-74F45BA6C473}"/>
              </a:ext>
            </a:extLst>
          </p:cNvPr>
          <p:cNvSpPr/>
          <p:nvPr/>
        </p:nvSpPr>
        <p:spPr>
          <a:xfrm>
            <a:off x="2599499" y="3165733"/>
            <a:ext cx="1882972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aggregation</a:t>
            </a:r>
          </a:p>
        </p:txBody>
      </p:sp>
      <p:sp>
        <p:nvSpPr>
          <p:cNvPr id="61" name="ZoneTexte 76">
            <a:extLst>
              <a:ext uri="{FF2B5EF4-FFF2-40B4-BE49-F238E27FC236}">
                <a16:creationId xmlns:a16="http://schemas.microsoft.com/office/drawing/2014/main" id="{626032CD-519B-F095-4C61-C9FDC4B42932}"/>
              </a:ext>
            </a:extLst>
          </p:cNvPr>
          <p:cNvSpPr txBox="1"/>
          <p:nvPr/>
        </p:nvSpPr>
        <p:spPr>
          <a:xfrm>
            <a:off x="2509673" y="2808203"/>
            <a:ext cx="198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VariableXXXModel</a:t>
            </a:r>
            <a:endParaRPr lang="en-GB" sz="14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A2EDFA8-8868-EB21-CA16-3DC02950C570}"/>
              </a:ext>
            </a:extLst>
          </p:cNvPr>
          <p:cNvCxnSpPr>
            <a:cxnSpLocks/>
          </p:cNvCxnSpPr>
          <p:nvPr/>
        </p:nvCxnSpPr>
        <p:spPr>
          <a:xfrm>
            <a:off x="2769108" y="2499299"/>
            <a:ext cx="0" cy="735157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EE513971-F1FC-8B63-B04B-985CDB2E73D3}"/>
              </a:ext>
            </a:extLst>
          </p:cNvPr>
          <p:cNvSpPr/>
          <p:nvPr/>
        </p:nvSpPr>
        <p:spPr>
          <a:xfrm>
            <a:off x="7691309" y="2786858"/>
            <a:ext cx="2332039" cy="29814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6DEF04-CAD7-BD94-00A3-5910421FB92D}"/>
              </a:ext>
            </a:extLst>
          </p:cNvPr>
          <p:cNvSpPr/>
          <p:nvPr/>
        </p:nvSpPr>
        <p:spPr>
          <a:xfrm>
            <a:off x="7752580" y="3966971"/>
            <a:ext cx="2128278" cy="39095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MC Model initialisation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343E2A-32D9-16F4-3346-41AB25D2C0A5}"/>
              </a:ext>
            </a:extLst>
          </p:cNvPr>
          <p:cNvSpPr/>
          <p:nvPr/>
        </p:nvSpPr>
        <p:spPr>
          <a:xfrm>
            <a:off x="7752580" y="4557178"/>
            <a:ext cx="2176160" cy="39096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MC Model training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5317407-6D72-4518-4805-75033871B948}"/>
              </a:ext>
            </a:extLst>
          </p:cNvPr>
          <p:cNvSpPr/>
          <p:nvPr/>
        </p:nvSpPr>
        <p:spPr>
          <a:xfrm>
            <a:off x="7752580" y="5147385"/>
            <a:ext cx="2176160" cy="39096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MC Predictions</a:t>
            </a:r>
          </a:p>
        </p:txBody>
      </p:sp>
      <p:sp>
        <p:nvSpPr>
          <p:cNvPr id="65" name="ZoneTexte 76">
            <a:extLst>
              <a:ext uri="{FF2B5EF4-FFF2-40B4-BE49-F238E27FC236}">
                <a16:creationId xmlns:a16="http://schemas.microsoft.com/office/drawing/2014/main" id="{D31E19AA-327D-5060-F169-DBA860127504}"/>
              </a:ext>
            </a:extLst>
          </p:cNvPr>
          <p:cNvSpPr txBox="1"/>
          <p:nvPr/>
        </p:nvSpPr>
        <p:spPr>
          <a:xfrm>
            <a:off x="7857895" y="2806790"/>
            <a:ext cx="198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VariableMarkovModel</a:t>
            </a:r>
            <a:endParaRPr lang="en-GB" sz="1400" b="1" dirty="0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98455BB-29CC-B2EE-1D34-6480A542B037}"/>
              </a:ext>
            </a:extLst>
          </p:cNvPr>
          <p:cNvSpPr/>
          <p:nvPr/>
        </p:nvSpPr>
        <p:spPr>
          <a:xfrm>
            <a:off x="7786353" y="3174895"/>
            <a:ext cx="2128278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aggregation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7E96A62-B48D-B9D4-D404-8BDF58E47FB5}"/>
              </a:ext>
            </a:extLst>
          </p:cNvPr>
          <p:cNvCxnSpPr>
            <a:cxnSpLocks/>
          </p:cNvCxnSpPr>
          <p:nvPr/>
        </p:nvCxnSpPr>
        <p:spPr>
          <a:xfrm>
            <a:off x="7984236" y="2525082"/>
            <a:ext cx="0" cy="64981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76">
            <a:extLst>
              <a:ext uri="{FF2B5EF4-FFF2-40B4-BE49-F238E27FC236}">
                <a16:creationId xmlns:a16="http://schemas.microsoft.com/office/drawing/2014/main" id="{888F7AEB-3E36-D0FC-12A4-854B8EF0BC1A}"/>
              </a:ext>
            </a:extLst>
          </p:cNvPr>
          <p:cNvSpPr txBox="1"/>
          <p:nvPr/>
        </p:nvSpPr>
        <p:spPr>
          <a:xfrm>
            <a:off x="3929826" y="5959506"/>
            <a:ext cx="2077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ML external Service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59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  <p:bldP spid="49" grpId="0"/>
      <p:bldP spid="12" grpId="0"/>
      <p:bldP spid="27" grpId="0"/>
      <p:bldP spid="61" grpId="0"/>
      <p:bldP spid="65" grpId="0"/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86CA0C-089A-7A6B-770C-FA27D2B83357}"/>
              </a:ext>
            </a:extLst>
          </p:cNvPr>
          <p:cNvSpPr/>
          <p:nvPr/>
        </p:nvSpPr>
        <p:spPr>
          <a:xfrm>
            <a:off x="211745" y="254002"/>
            <a:ext cx="4212768" cy="5657088"/>
          </a:xfrm>
          <a:prstGeom prst="roundRect">
            <a:avLst>
              <a:gd name="adj" fmla="val 4431"/>
            </a:avLst>
          </a:prstGeom>
          <a:solidFill>
            <a:srgbClr val="FF74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D93ED-521F-522B-4E8D-E94B6B991926}"/>
              </a:ext>
            </a:extLst>
          </p:cNvPr>
          <p:cNvSpPr txBox="1"/>
          <p:nvPr/>
        </p:nvSpPr>
        <p:spPr>
          <a:xfrm>
            <a:off x="679902" y="448863"/>
            <a:ext cx="26857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Regulator twin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43A8FF-C8D6-6D6D-B1B5-5412A4A37C2C}"/>
              </a:ext>
            </a:extLst>
          </p:cNvPr>
          <p:cNvSpPr/>
          <p:nvPr/>
        </p:nvSpPr>
        <p:spPr>
          <a:xfrm>
            <a:off x="487681" y="1184275"/>
            <a:ext cx="3694934" cy="4464988"/>
          </a:xfrm>
          <a:prstGeom prst="roundRect">
            <a:avLst>
              <a:gd name="adj" fmla="val 1085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FEA703-B0CE-5380-E5F6-2036978C9D33}"/>
              </a:ext>
            </a:extLst>
          </p:cNvPr>
          <p:cNvSpPr/>
          <p:nvPr/>
        </p:nvSpPr>
        <p:spPr>
          <a:xfrm>
            <a:off x="785632" y="2793240"/>
            <a:ext cx="3125651" cy="54611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for overflows in current production/consumption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E67CC9-29E7-3E59-C2F1-DB0B1C1D72F6}"/>
              </a:ext>
            </a:extLst>
          </p:cNvPr>
          <p:cNvSpPr/>
          <p:nvPr/>
        </p:nvSpPr>
        <p:spPr>
          <a:xfrm>
            <a:off x="785632" y="3651897"/>
            <a:ext cx="3125651" cy="54611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for overflows in forecast of production/consumption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E5B417-81B5-9177-8C00-66B33FC8FAC8}"/>
              </a:ext>
            </a:extLst>
          </p:cNvPr>
          <p:cNvSpPr/>
          <p:nvPr/>
        </p:nvSpPr>
        <p:spPr>
          <a:xfrm>
            <a:off x="785632" y="4515226"/>
            <a:ext cx="3137061" cy="54611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Agent updates/interruption</a:t>
            </a:r>
            <a:endParaRPr lang="en-CH" sz="1400" dirty="0">
              <a:solidFill>
                <a:schemeClr val="tx1"/>
              </a:solidFill>
            </a:endParaRPr>
          </a:p>
        </p:txBody>
      </p:sp>
      <p:pic>
        <p:nvPicPr>
          <p:cNvPr id="19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6FA8E312-FC62-240F-4154-4894DBC91F1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7005" y="1355974"/>
            <a:ext cx="441252" cy="48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F060673-BD61-48A9-234D-EDCD5A9324E7}"/>
              </a:ext>
            </a:extLst>
          </p:cNvPr>
          <p:cNvSpPr/>
          <p:nvPr/>
        </p:nvSpPr>
        <p:spPr>
          <a:xfrm>
            <a:off x="741403" y="1973378"/>
            <a:ext cx="3137061" cy="54611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Compute prosumer awards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F2900-34BF-8F8E-169F-14E69F546DEA}"/>
              </a:ext>
            </a:extLst>
          </p:cNvPr>
          <p:cNvSpPr txBox="1"/>
          <p:nvPr/>
        </p:nvSpPr>
        <p:spPr>
          <a:xfrm>
            <a:off x="4408398" y="1323105"/>
            <a:ext cx="14050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Awards computing</a:t>
            </a:r>
          </a:p>
          <a:p>
            <a:pPr algn="ctr"/>
            <a:r>
              <a:rPr lang="en-GB" dirty="0">
                <a:solidFill>
                  <a:srgbClr val="000000"/>
                </a:solidFill>
              </a:rPr>
              <a:t>data</a:t>
            </a:r>
            <a:endParaRPr lang="en-CH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EED05-A726-9530-7211-99EEEE1A1B14}"/>
              </a:ext>
            </a:extLst>
          </p:cNvPr>
          <p:cNvCxnSpPr>
            <a:cxnSpLocks/>
          </p:cNvCxnSpPr>
          <p:nvPr/>
        </p:nvCxnSpPr>
        <p:spPr>
          <a:xfrm>
            <a:off x="4182615" y="2238809"/>
            <a:ext cx="1741946" cy="1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C49B44-65EC-2AD8-A321-6B5206216F6D}"/>
              </a:ext>
            </a:extLst>
          </p:cNvPr>
          <p:cNvCxnSpPr>
            <a:cxnSpLocks/>
          </p:cNvCxnSpPr>
          <p:nvPr/>
        </p:nvCxnSpPr>
        <p:spPr>
          <a:xfrm>
            <a:off x="4182615" y="5053715"/>
            <a:ext cx="1741946" cy="76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FD729F5-129F-7F20-8506-5106E14D0345}"/>
              </a:ext>
            </a:extLst>
          </p:cNvPr>
          <p:cNvSpPr/>
          <p:nvPr/>
        </p:nvSpPr>
        <p:spPr>
          <a:xfrm>
            <a:off x="110144" y="6579537"/>
            <a:ext cx="5180152" cy="187058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CA2830-C1F4-3974-11B0-91701A0BF249}"/>
              </a:ext>
            </a:extLst>
          </p:cNvPr>
          <p:cNvSpPr/>
          <p:nvPr/>
        </p:nvSpPr>
        <p:spPr>
          <a:xfrm>
            <a:off x="5924561" y="4181064"/>
            <a:ext cx="6157295" cy="287148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6E3DF5-46B9-9435-1960-29AF77F2008E}"/>
              </a:ext>
            </a:extLst>
          </p:cNvPr>
          <p:cNvSpPr/>
          <p:nvPr/>
        </p:nvSpPr>
        <p:spPr>
          <a:xfrm>
            <a:off x="5925906" y="41959"/>
            <a:ext cx="6143291" cy="3996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9E2B8E-8AB4-DE67-B949-7D9013CEFCAC}"/>
              </a:ext>
            </a:extLst>
          </p:cNvPr>
          <p:cNvSpPr txBox="1"/>
          <p:nvPr/>
        </p:nvSpPr>
        <p:spPr>
          <a:xfrm>
            <a:off x="7150357" y="6181788"/>
            <a:ext cx="30399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Reschedule table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(stored in LSA properties</a:t>
            </a:r>
            <a:r>
              <a:rPr lang="en-US" sz="1400" dirty="0">
                <a:solidFill>
                  <a:srgbClr val="002060"/>
                </a:solidFill>
                <a:effectLst/>
              </a:rPr>
              <a:t>)</a:t>
            </a:r>
            <a:endParaRPr lang="en-GB" dirty="0">
              <a:solidFill>
                <a:srgbClr val="002060"/>
              </a:solidFill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187C91EF-583B-5CA0-2DB3-A911BC0AD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694222"/>
              </p:ext>
            </p:extLst>
          </p:nvPr>
        </p:nvGraphicFramePr>
        <p:xfrm>
          <a:off x="6134363" y="4808753"/>
          <a:ext cx="5437419" cy="2131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42">
                  <a:extLst>
                    <a:ext uri="{9D8B030D-6E8A-4147-A177-3AD203B41FA5}">
                      <a16:colId xmlns:a16="http://schemas.microsoft.com/office/drawing/2014/main" val="3533599814"/>
                    </a:ext>
                  </a:extLst>
                </a:gridCol>
                <a:gridCol w="4427777">
                  <a:extLst>
                    <a:ext uri="{9D8B030D-6E8A-4147-A177-3AD203B41FA5}">
                      <a16:colId xmlns:a16="http://schemas.microsoft.com/office/drawing/2014/main" val="3066151321"/>
                    </a:ext>
                  </a:extLst>
                </a:gridCol>
              </a:tblGrid>
              <a:tr h="29508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Prosumer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RegulationWarning object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93926"/>
                  </a:ext>
                </a:extLst>
              </a:tr>
              <a:tr h="591561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1314"/>
                  </a:ext>
                </a:extLst>
              </a:tr>
              <a:tr h="349132"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Producer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419114"/>
                  </a:ext>
                </a:extLst>
              </a:tr>
              <a:tr h="58711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Consumer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07270"/>
                  </a:ext>
                </a:extLst>
              </a:tr>
              <a:tr h="308232"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noProof="0" dirty="0"/>
                        <a:t>Consumer #5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93906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C4FEBD39-AE96-F04A-CF2E-2B055B7D8FA3}"/>
              </a:ext>
            </a:extLst>
          </p:cNvPr>
          <p:cNvSpPr/>
          <p:nvPr/>
        </p:nvSpPr>
        <p:spPr>
          <a:xfrm>
            <a:off x="7214093" y="5723387"/>
            <a:ext cx="4257689" cy="299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</a:rPr>
              <a:t>OVER_PRODUCTION : </a:t>
            </a:r>
            <a:r>
              <a:rPr lang="fr-FR" sz="1400" dirty="0">
                <a:solidFill>
                  <a:schemeClr val="bg1"/>
                </a:solidFill>
              </a:rPr>
              <a:t>16:01 for Producer #2</a:t>
            </a:r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7607749-99C7-5A70-0D4A-20A96D3ABDC3}"/>
              </a:ext>
            </a:extLst>
          </p:cNvPr>
          <p:cNvSpPr/>
          <p:nvPr/>
        </p:nvSpPr>
        <p:spPr>
          <a:xfrm>
            <a:off x="7214093" y="6074361"/>
            <a:ext cx="4257689" cy="5197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CHANGE_REQUEST: 16:00  for </a:t>
            </a:r>
            <a:r>
              <a:rPr lang="fr-FR" sz="1400" dirty="0">
                <a:solidFill>
                  <a:schemeClr val="tx1"/>
                </a:solidFill>
              </a:rPr>
              <a:t>Consumer #1</a:t>
            </a:r>
            <a:endParaRPr lang="en-CH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ChangeRequest : 350 Watts 16:00-&gt; 17:15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9B7418-871F-68A9-2D83-A9C095CDEA76}"/>
              </a:ext>
            </a:extLst>
          </p:cNvPr>
          <p:cNvSpPr/>
          <p:nvPr/>
        </p:nvSpPr>
        <p:spPr>
          <a:xfrm>
            <a:off x="7214092" y="5145984"/>
            <a:ext cx="4257690" cy="5154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CHANGE_REQUEST : 15:59 for </a:t>
            </a:r>
            <a:r>
              <a:rPr lang="fr-FR" sz="1400" dirty="0">
                <a:solidFill>
                  <a:schemeClr val="tx1"/>
                </a:solidFill>
              </a:rPr>
              <a:t>Producer #1</a:t>
            </a:r>
            <a:endParaRPr lang="en-CH" sz="1400" dirty="0">
              <a:solidFill>
                <a:schemeClr val="tx1"/>
              </a:solidFill>
            </a:endParaRPr>
          </a:p>
          <a:p>
            <a:r>
              <a:rPr lang="en-GB" sz="1400" dirty="0">
                <a:solidFill>
                  <a:schemeClr val="tx1"/>
                </a:solidFill>
              </a:rPr>
              <a:t> ChangeRequest : 1624 Watts 17 -&gt; 18:23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23422C-538E-1B70-496C-4EF3BF0F6EB1}"/>
              </a:ext>
            </a:extLst>
          </p:cNvPr>
          <p:cNvSpPr/>
          <p:nvPr/>
        </p:nvSpPr>
        <p:spPr>
          <a:xfrm>
            <a:off x="7224601" y="6654570"/>
            <a:ext cx="4257690" cy="284404"/>
          </a:xfrm>
          <a:prstGeom prst="rect">
            <a:avLst/>
          </a:prstGeom>
          <a:solidFill>
            <a:srgbClr val="FF74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USER_INTERUPTION:  350 Watts 16:00 -&gt; 17:15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3A612-C0D3-D2AA-3CF6-A67FE260B606}"/>
              </a:ext>
            </a:extLst>
          </p:cNvPr>
          <p:cNvSpPr txBox="1"/>
          <p:nvPr/>
        </p:nvSpPr>
        <p:spPr>
          <a:xfrm>
            <a:off x="7223976" y="94949"/>
            <a:ext cx="3039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</a:rPr>
              <a:t>AwardsComputingData</a:t>
            </a:r>
            <a:endParaRPr lang="en-GB" dirty="0">
              <a:solidFill>
                <a:srgbClr val="00206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77656D8-2924-5820-1348-51DAEC897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43573"/>
              </p:ext>
            </p:extLst>
          </p:nvPr>
        </p:nvGraphicFramePr>
        <p:xfrm>
          <a:off x="6924889" y="516917"/>
          <a:ext cx="4728068" cy="1304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391">
                  <a:extLst>
                    <a:ext uri="{9D8B030D-6E8A-4147-A177-3AD203B41FA5}">
                      <a16:colId xmlns:a16="http://schemas.microsoft.com/office/drawing/2014/main" val="3533599814"/>
                    </a:ext>
                  </a:extLst>
                </a:gridCol>
                <a:gridCol w="3758677">
                  <a:extLst>
                    <a:ext uri="{9D8B030D-6E8A-4147-A177-3AD203B41FA5}">
                      <a16:colId xmlns:a16="http://schemas.microsoft.com/office/drawing/2014/main" val="3066151321"/>
                    </a:ext>
                  </a:extLst>
                </a:gridCol>
              </a:tblGrid>
              <a:tr h="29508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Prosumer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AwardItem object  (scores obtained)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93926"/>
                  </a:ext>
                </a:extLst>
              </a:tr>
              <a:tr h="330817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1314"/>
                  </a:ext>
                </a:extLst>
              </a:tr>
              <a:tr h="32653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07270"/>
                  </a:ext>
                </a:extLst>
              </a:tr>
              <a:tr h="35193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9390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DEA9031-651D-91C9-0734-2366E78D1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223" y="406246"/>
            <a:ext cx="611954" cy="6119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F3843D7-734D-FC94-53C2-8974DC78BEBF}"/>
              </a:ext>
            </a:extLst>
          </p:cNvPr>
          <p:cNvSpPr/>
          <p:nvPr/>
        </p:nvSpPr>
        <p:spPr>
          <a:xfrm>
            <a:off x="6144247" y="708518"/>
            <a:ext cx="552999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ffectLst/>
              </a:rPr>
              <a:t>16:00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BE3F49-DB9C-F9E9-14EA-C222BA9814F5}"/>
              </a:ext>
            </a:extLst>
          </p:cNvPr>
          <p:cNvCxnSpPr>
            <a:cxnSpLocks/>
          </p:cNvCxnSpPr>
          <p:nvPr/>
        </p:nvCxnSpPr>
        <p:spPr>
          <a:xfrm>
            <a:off x="6697246" y="792056"/>
            <a:ext cx="2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243E0D5-C5E1-99D3-A9C4-F4164C587A68}"/>
              </a:ext>
            </a:extLst>
          </p:cNvPr>
          <p:cNvSpPr/>
          <p:nvPr/>
        </p:nvSpPr>
        <p:spPr>
          <a:xfrm>
            <a:off x="7939143" y="800851"/>
            <a:ext cx="3670461" cy="3035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supplies:+15.17, consumptions:+3.41, equity:0</a:t>
            </a:r>
            <a:endParaRPr lang="en-GB" sz="1400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9F74E6-DD3A-45E7-E320-AA8C94DBA171}"/>
              </a:ext>
            </a:extLst>
          </p:cNvPr>
          <p:cNvSpPr/>
          <p:nvPr/>
        </p:nvSpPr>
        <p:spPr>
          <a:xfrm>
            <a:off x="7939141" y="1145684"/>
            <a:ext cx="3670463" cy="303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supplies:+12,89, consumptions:+1.10, equity:0</a:t>
            </a:r>
            <a:endParaRPr lang="en-GB" sz="1400" noProof="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335F83-4E1D-A5A4-B359-FBA39C9F6307}"/>
              </a:ext>
            </a:extLst>
          </p:cNvPr>
          <p:cNvSpPr/>
          <p:nvPr/>
        </p:nvSpPr>
        <p:spPr>
          <a:xfrm>
            <a:off x="7939142" y="1490517"/>
            <a:ext cx="3670464" cy="303599"/>
          </a:xfrm>
          <a:prstGeom prst="rect">
            <a:avLst/>
          </a:prstGeom>
          <a:solidFill>
            <a:srgbClr val="FF5A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supplies:-19.15, consumptions:-12.45, equity:0</a:t>
            </a:r>
            <a:endParaRPr lang="en-GB" sz="1400" noProof="0" dirty="0"/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BED3A95-B7BA-2A06-575B-D17AF70171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745246"/>
              </p:ext>
            </p:extLst>
          </p:nvPr>
        </p:nvGraphicFramePr>
        <p:xfrm>
          <a:off x="6924889" y="1933507"/>
          <a:ext cx="4728068" cy="1304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276">
                  <a:extLst>
                    <a:ext uri="{9D8B030D-6E8A-4147-A177-3AD203B41FA5}">
                      <a16:colId xmlns:a16="http://schemas.microsoft.com/office/drawing/2014/main" val="3533599814"/>
                    </a:ext>
                  </a:extLst>
                </a:gridCol>
                <a:gridCol w="3761792">
                  <a:extLst>
                    <a:ext uri="{9D8B030D-6E8A-4147-A177-3AD203B41FA5}">
                      <a16:colId xmlns:a16="http://schemas.microsoft.com/office/drawing/2014/main" val="3066151321"/>
                    </a:ext>
                  </a:extLst>
                </a:gridCol>
              </a:tblGrid>
              <a:tr h="29508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Prosumer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AwardItem object  (scores obtained)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93926"/>
                  </a:ext>
                </a:extLst>
              </a:tr>
              <a:tr h="330817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1314"/>
                  </a:ext>
                </a:extLst>
              </a:tr>
              <a:tr h="32653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07270"/>
                  </a:ext>
                </a:extLst>
              </a:tr>
              <a:tr h="35193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93906"/>
                  </a:ext>
                </a:extLst>
              </a:tr>
            </a:tbl>
          </a:graphicData>
        </a:graphic>
      </p:graphicFrame>
      <p:sp>
        <p:nvSpPr>
          <p:cNvPr id="39" name="Rectangle 38">
            <a:extLst>
              <a:ext uri="{FF2B5EF4-FFF2-40B4-BE49-F238E27FC236}">
                <a16:creationId xmlns:a16="http://schemas.microsoft.com/office/drawing/2014/main" id="{8E14074A-B8C8-4926-665E-110EA95E8E92}"/>
              </a:ext>
            </a:extLst>
          </p:cNvPr>
          <p:cNvSpPr/>
          <p:nvPr/>
        </p:nvSpPr>
        <p:spPr>
          <a:xfrm>
            <a:off x="6136916" y="2514981"/>
            <a:ext cx="552999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ffectLst/>
              </a:rPr>
              <a:t>15:55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969EB95-DD5D-1A46-865D-AEE521300E7D}"/>
              </a:ext>
            </a:extLst>
          </p:cNvPr>
          <p:cNvCxnSpPr>
            <a:cxnSpLocks/>
          </p:cNvCxnSpPr>
          <p:nvPr/>
        </p:nvCxnSpPr>
        <p:spPr>
          <a:xfrm>
            <a:off x="6689915" y="2598519"/>
            <a:ext cx="2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624E9EA-C856-DF59-D4FD-188471F9E1AC}"/>
              </a:ext>
            </a:extLst>
          </p:cNvPr>
          <p:cNvSpPr/>
          <p:nvPr/>
        </p:nvSpPr>
        <p:spPr>
          <a:xfrm>
            <a:off x="7939143" y="2240018"/>
            <a:ext cx="3670461" cy="30359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supplies:+13.24, consumptions:-2.87, equity:0</a:t>
            </a:r>
            <a:endParaRPr lang="en-GB" sz="1400" noProof="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DD759CB-25EF-F1FB-83C8-6B68DC34D1D7}"/>
              </a:ext>
            </a:extLst>
          </p:cNvPr>
          <p:cNvSpPr/>
          <p:nvPr/>
        </p:nvSpPr>
        <p:spPr>
          <a:xfrm>
            <a:off x="7939141" y="2584851"/>
            <a:ext cx="3670463" cy="3035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supplies:+6,73, consumptions:0, equity:0</a:t>
            </a:r>
            <a:endParaRPr lang="en-GB" sz="1400" noProof="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1AA287-96FD-2E28-6E1D-68454BCD172B}"/>
              </a:ext>
            </a:extLst>
          </p:cNvPr>
          <p:cNvSpPr/>
          <p:nvPr/>
        </p:nvSpPr>
        <p:spPr>
          <a:xfrm>
            <a:off x="7939142" y="2929684"/>
            <a:ext cx="3670464" cy="303599"/>
          </a:xfrm>
          <a:prstGeom prst="rect">
            <a:avLst/>
          </a:prstGeom>
          <a:solidFill>
            <a:srgbClr val="FF5A2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supplies:-14.31, consumptions:-4.79, equity:0</a:t>
            </a:r>
            <a:endParaRPr lang="en-GB" sz="1400" noProof="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2B963A-FF33-E69E-C0E9-5BA88112DF38}"/>
              </a:ext>
            </a:extLst>
          </p:cNvPr>
          <p:cNvSpPr/>
          <p:nvPr/>
        </p:nvSpPr>
        <p:spPr>
          <a:xfrm>
            <a:off x="6143469" y="3490145"/>
            <a:ext cx="552999" cy="18466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ffectLst/>
              </a:rPr>
              <a:t>15:50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6C38CEE-C545-1824-6969-B96A5A0754D5}"/>
              </a:ext>
            </a:extLst>
          </p:cNvPr>
          <p:cNvCxnSpPr>
            <a:cxnSpLocks/>
          </p:cNvCxnSpPr>
          <p:nvPr/>
        </p:nvCxnSpPr>
        <p:spPr>
          <a:xfrm>
            <a:off x="9248537" y="5724795"/>
            <a:ext cx="2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D267614-9ABE-04AF-1010-F0D79B30E316}"/>
              </a:ext>
            </a:extLst>
          </p:cNvPr>
          <p:cNvSpPr txBox="1"/>
          <p:nvPr/>
        </p:nvSpPr>
        <p:spPr>
          <a:xfrm>
            <a:off x="8319532" y="5978823"/>
            <a:ext cx="13447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rgbClr val="000000"/>
                </a:solidFill>
              </a:rPr>
              <a:t>…</a:t>
            </a:r>
            <a:endParaRPr lang="en-CH" sz="1200" dirty="0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A0428B10-1EF0-56E7-9298-EE7727DD57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351291"/>
              </p:ext>
            </p:extLst>
          </p:nvPr>
        </p:nvGraphicFramePr>
        <p:xfrm>
          <a:off x="6924888" y="3384604"/>
          <a:ext cx="4728068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998">
                  <a:extLst>
                    <a:ext uri="{9D8B030D-6E8A-4147-A177-3AD203B41FA5}">
                      <a16:colId xmlns:a16="http://schemas.microsoft.com/office/drawing/2014/main" val="3533599814"/>
                    </a:ext>
                  </a:extLst>
                </a:gridCol>
                <a:gridCol w="3793070">
                  <a:extLst>
                    <a:ext uri="{9D8B030D-6E8A-4147-A177-3AD203B41FA5}">
                      <a16:colId xmlns:a16="http://schemas.microsoft.com/office/drawing/2014/main" val="3066151321"/>
                    </a:ext>
                  </a:extLst>
                </a:gridCol>
              </a:tblGrid>
              <a:tr h="19808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Prosumer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AwardItem object  (scores obtained)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93926"/>
                  </a:ext>
                </a:extLst>
              </a:tr>
              <a:tr h="166070">
                <a:tc>
                  <a:txBody>
                    <a:bodyPr/>
                    <a:lstStyle/>
                    <a:p>
                      <a:r>
                        <a:rPr lang="en-GB" sz="800" noProof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8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1314"/>
                  </a:ext>
                </a:extLst>
              </a:tr>
            </a:tbl>
          </a:graphicData>
        </a:graphic>
      </p:graphicFrame>
      <p:pic>
        <p:nvPicPr>
          <p:cNvPr id="56" name="Picture 55">
            <a:extLst>
              <a:ext uri="{FF2B5EF4-FFF2-40B4-BE49-F238E27FC236}">
                <a16:creationId xmlns:a16="http://schemas.microsoft.com/office/drawing/2014/main" id="{63A4C7D2-4076-A237-8F90-514AB0DB5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6838" y="6657428"/>
            <a:ext cx="437999" cy="43799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0C755B5-49EB-FF13-3A74-41423047F1B1}"/>
              </a:ext>
            </a:extLst>
          </p:cNvPr>
          <p:cNvSpPr txBox="1"/>
          <p:nvPr/>
        </p:nvSpPr>
        <p:spPr>
          <a:xfrm>
            <a:off x="6758861" y="4168312"/>
            <a:ext cx="38229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Warnings table</a:t>
            </a:r>
          </a:p>
          <a:p>
            <a:pPr algn="ctr"/>
            <a:r>
              <a:rPr lang="en-US" sz="1400" dirty="0"/>
              <a:t>(stored in LSA properties</a:t>
            </a:r>
            <a:r>
              <a:rPr lang="en-US" sz="1400" dirty="0">
                <a:effectLst/>
              </a:rPr>
              <a:t>)</a:t>
            </a:r>
            <a:endParaRPr lang="en-CH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010731-6958-ED18-64F1-90492B450712}"/>
              </a:ext>
            </a:extLst>
          </p:cNvPr>
          <p:cNvSpPr txBox="1"/>
          <p:nvPr/>
        </p:nvSpPr>
        <p:spPr>
          <a:xfrm>
            <a:off x="1149541" y="6674735"/>
            <a:ext cx="2320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PredictionData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C57F7DD7-9AB5-C864-FA87-F4355096BC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84231"/>
              </p:ext>
            </p:extLst>
          </p:nvPr>
        </p:nvGraphicFramePr>
        <p:xfrm>
          <a:off x="211744" y="7201266"/>
          <a:ext cx="4947279" cy="1151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4712">
                  <a:extLst>
                    <a:ext uri="{9D8B030D-6E8A-4147-A177-3AD203B41FA5}">
                      <a16:colId xmlns:a16="http://schemas.microsoft.com/office/drawing/2014/main" val="3354534023"/>
                    </a:ext>
                  </a:extLst>
                </a:gridCol>
                <a:gridCol w="568149">
                  <a:extLst>
                    <a:ext uri="{9D8B030D-6E8A-4147-A177-3AD203B41FA5}">
                      <a16:colId xmlns:a16="http://schemas.microsoft.com/office/drawing/2014/main" val="570489425"/>
                    </a:ext>
                  </a:extLst>
                </a:gridCol>
                <a:gridCol w="592585">
                  <a:extLst>
                    <a:ext uri="{9D8B030D-6E8A-4147-A177-3AD203B41FA5}">
                      <a16:colId xmlns:a16="http://schemas.microsoft.com/office/drawing/2014/main" val="45246874"/>
                    </a:ext>
                  </a:extLst>
                </a:gridCol>
                <a:gridCol w="621098">
                  <a:extLst>
                    <a:ext uri="{9D8B030D-6E8A-4147-A177-3AD203B41FA5}">
                      <a16:colId xmlns:a16="http://schemas.microsoft.com/office/drawing/2014/main" val="935387696"/>
                    </a:ext>
                  </a:extLst>
                </a:gridCol>
                <a:gridCol w="563208">
                  <a:extLst>
                    <a:ext uri="{9D8B030D-6E8A-4147-A177-3AD203B41FA5}">
                      <a16:colId xmlns:a16="http://schemas.microsoft.com/office/drawing/2014/main" val="666384712"/>
                    </a:ext>
                  </a:extLst>
                </a:gridCol>
                <a:gridCol w="574595">
                  <a:extLst>
                    <a:ext uri="{9D8B030D-6E8A-4147-A177-3AD203B41FA5}">
                      <a16:colId xmlns:a16="http://schemas.microsoft.com/office/drawing/2014/main" val="783060718"/>
                    </a:ext>
                  </a:extLst>
                </a:gridCol>
                <a:gridCol w="593110">
                  <a:extLst>
                    <a:ext uri="{9D8B030D-6E8A-4147-A177-3AD203B41FA5}">
                      <a16:colId xmlns:a16="http://schemas.microsoft.com/office/drawing/2014/main" val="2382546893"/>
                    </a:ext>
                  </a:extLst>
                </a:gridCol>
                <a:gridCol w="549822">
                  <a:extLst>
                    <a:ext uri="{9D8B030D-6E8A-4147-A177-3AD203B41FA5}">
                      <a16:colId xmlns:a16="http://schemas.microsoft.com/office/drawing/2014/main" val="321049023"/>
                    </a:ext>
                  </a:extLst>
                </a:gridCol>
              </a:tblGrid>
              <a:tr h="369881"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State1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State2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State3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State4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State5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State6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state7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970315"/>
                  </a:ext>
                </a:extLst>
              </a:tr>
              <a:tr h="263342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produced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0.458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0.542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798622"/>
                  </a:ext>
                </a:extLst>
              </a:tr>
              <a:tr h="237067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Requested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0.083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0.896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noProof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84875"/>
                  </a:ext>
                </a:extLst>
              </a:tr>
              <a:tr h="237631">
                <a:tc>
                  <a:txBody>
                    <a:bodyPr/>
                    <a:lstStyle/>
                    <a:p>
                      <a:r>
                        <a:rPr lang="en-GB" sz="1100" noProof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712113"/>
                  </a:ext>
                </a:extLst>
              </a:tr>
            </a:tbl>
          </a:graphicData>
        </a:graphic>
      </p:graphicFrame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F3CC3D0-9A5B-9BD8-B015-5EEA162A034B}"/>
              </a:ext>
            </a:extLst>
          </p:cNvPr>
          <p:cNvCxnSpPr>
            <a:cxnSpLocks/>
          </p:cNvCxnSpPr>
          <p:nvPr/>
        </p:nvCxnSpPr>
        <p:spPr>
          <a:xfrm flipV="1">
            <a:off x="2358346" y="5661657"/>
            <a:ext cx="0" cy="9178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" name="Picture 63" descr="A black and white symbol&#10;&#10;Description automatically generated">
            <a:extLst>
              <a:ext uri="{FF2B5EF4-FFF2-40B4-BE49-F238E27FC236}">
                <a16:creationId xmlns:a16="http://schemas.microsoft.com/office/drawing/2014/main" id="{17AF8911-4EAC-AF2E-D954-92DA2FEEBB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0574" y="84896"/>
            <a:ext cx="305989" cy="404847"/>
          </a:xfrm>
          <a:prstGeom prst="rect">
            <a:avLst/>
          </a:prstGeom>
        </p:spPr>
      </p:pic>
      <p:pic>
        <p:nvPicPr>
          <p:cNvPr id="66" name="Picture 65" descr="A yellow triangle with a blue exclamation mark&#10;&#10;Description automatically generated">
            <a:extLst>
              <a:ext uri="{FF2B5EF4-FFF2-40B4-BE49-F238E27FC236}">
                <a16:creationId xmlns:a16="http://schemas.microsoft.com/office/drawing/2014/main" id="{07C17B9A-1530-7AC9-F553-04E263F83E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503" y="4339037"/>
            <a:ext cx="358385" cy="358385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F3531F6-9E9A-3AC7-D043-F24C4208E01E}"/>
              </a:ext>
            </a:extLst>
          </p:cNvPr>
          <p:cNvSpPr txBox="1"/>
          <p:nvPr/>
        </p:nvSpPr>
        <p:spPr>
          <a:xfrm>
            <a:off x="2322745" y="6006288"/>
            <a:ext cx="1729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Last prediction</a:t>
            </a:r>
            <a:endParaRPr lang="en-CH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14464E7-2169-EBAA-7EF6-07EB99B586B5}"/>
              </a:ext>
            </a:extLst>
          </p:cNvPr>
          <p:cNvCxnSpPr>
            <a:cxnSpLocks/>
          </p:cNvCxnSpPr>
          <p:nvPr/>
        </p:nvCxnSpPr>
        <p:spPr>
          <a:xfrm>
            <a:off x="6682497" y="3582478"/>
            <a:ext cx="2276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C1269BC-C4B6-D3D8-C6B0-9A6025DCC234}"/>
              </a:ext>
            </a:extLst>
          </p:cNvPr>
          <p:cNvSpPr txBox="1"/>
          <p:nvPr/>
        </p:nvSpPr>
        <p:spPr>
          <a:xfrm>
            <a:off x="4261328" y="4535175"/>
            <a:ext cx="1729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Warnings</a:t>
            </a:r>
            <a:endParaRPr lang="en-C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9F1A5-0AAE-741A-035C-761F12C98B79}"/>
              </a:ext>
            </a:extLst>
          </p:cNvPr>
          <p:cNvSpPr txBox="1"/>
          <p:nvPr/>
        </p:nvSpPr>
        <p:spPr>
          <a:xfrm>
            <a:off x="6542101" y="8721723"/>
            <a:ext cx="17032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regulator_twin.png</a:t>
            </a:r>
          </a:p>
        </p:txBody>
      </p:sp>
    </p:spTree>
    <p:extLst>
      <p:ext uri="{BB962C8B-B14F-4D97-AF65-F5344CB8AC3E}">
        <p14:creationId xmlns:p14="http://schemas.microsoft.com/office/powerpoint/2010/main" val="782914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D5272402-AF7D-36FB-8BA2-34FE0F0BA3C9}"/>
              </a:ext>
            </a:extLst>
          </p:cNvPr>
          <p:cNvSpPr/>
          <p:nvPr/>
        </p:nvSpPr>
        <p:spPr>
          <a:xfrm>
            <a:off x="5673788" y="3362610"/>
            <a:ext cx="6232462" cy="15621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8FD725-F4EF-9BEA-0850-179E1404D06D}"/>
              </a:ext>
            </a:extLst>
          </p:cNvPr>
          <p:cNvSpPr/>
          <p:nvPr/>
        </p:nvSpPr>
        <p:spPr>
          <a:xfrm>
            <a:off x="522982" y="415289"/>
            <a:ext cx="3558720" cy="429993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61B969-AC8E-5A92-DDF6-7B4B8CCCC82C}"/>
              </a:ext>
            </a:extLst>
          </p:cNvPr>
          <p:cNvSpPr/>
          <p:nvPr/>
        </p:nvSpPr>
        <p:spPr>
          <a:xfrm>
            <a:off x="5693732" y="238125"/>
            <a:ext cx="6212518" cy="29823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C6918635-6CFE-F3D2-89AE-F7A26D291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924556"/>
              </p:ext>
            </p:extLst>
          </p:nvPr>
        </p:nvGraphicFramePr>
        <p:xfrm>
          <a:off x="6082933" y="849449"/>
          <a:ext cx="5451843" cy="2271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467">
                  <a:extLst>
                    <a:ext uri="{9D8B030D-6E8A-4147-A177-3AD203B41FA5}">
                      <a16:colId xmlns:a16="http://schemas.microsoft.com/office/drawing/2014/main" val="3533599814"/>
                    </a:ext>
                  </a:extLst>
                </a:gridCol>
                <a:gridCol w="4143376">
                  <a:extLst>
                    <a:ext uri="{9D8B030D-6E8A-4147-A177-3AD203B41FA5}">
                      <a16:colId xmlns:a16="http://schemas.microsoft.com/office/drawing/2014/main" val="3066151321"/>
                    </a:ext>
                  </a:extLst>
                </a:gridCol>
              </a:tblGrid>
              <a:tr h="361560">
                <a:tc>
                  <a:txBody>
                    <a:bodyPr/>
                    <a:lstStyle/>
                    <a:p>
                      <a:r>
                        <a:rPr lang="fr-FR" sz="1200" dirty="0"/>
                        <a:t>Consumer</a:t>
                      </a:r>
                      <a:endParaRPr lang="en-CH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Energy Object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93926"/>
                  </a:ext>
                </a:extLst>
              </a:tr>
              <a:tr h="465391">
                <a:tc>
                  <a:txBody>
                    <a:bodyPr/>
                    <a:lstStyle/>
                    <a:p>
                      <a:r>
                        <a:rPr lang="fr-FR" sz="1200" dirty="0"/>
                        <a:t>Consumer #1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1314"/>
                  </a:ext>
                </a:extLst>
              </a:tr>
              <a:tr h="481256">
                <a:tc>
                  <a:txBody>
                    <a:bodyPr/>
                    <a:lstStyle/>
                    <a:p>
                      <a:r>
                        <a:rPr lang="fr-FR" sz="1200" dirty="0"/>
                        <a:t>Consumer #2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07270"/>
                  </a:ext>
                </a:extLst>
              </a:tr>
              <a:tr h="430636"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Consumer #3</a:t>
                      </a:r>
                      <a:endParaRPr lang="en-CH" sz="1200" dirty="0"/>
                    </a:p>
                    <a:p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93906"/>
                  </a:ext>
                </a:extLst>
              </a:tr>
              <a:tr h="505865"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Consumer #4</a:t>
                      </a:r>
                      <a:endParaRPr lang="en-CH" sz="1200" dirty="0"/>
                    </a:p>
                    <a:p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184274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9F2A23B2-B573-6903-FCB9-07E8A4AF12F1}"/>
              </a:ext>
            </a:extLst>
          </p:cNvPr>
          <p:cNvSpPr txBox="1"/>
          <p:nvPr/>
        </p:nvSpPr>
        <p:spPr>
          <a:xfrm>
            <a:off x="6548249" y="234416"/>
            <a:ext cx="46032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Processing table for main needs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(Class </a:t>
            </a:r>
            <a:r>
              <a:rPr lang="en-US" sz="1400" dirty="0">
                <a:solidFill>
                  <a:srgbClr val="002060"/>
                </a:solidFill>
                <a:effectLst/>
              </a:rPr>
              <a:t>ConsumersProcessingTable)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BE3623-8B5F-C1E3-72E2-E53D74679E54}"/>
              </a:ext>
            </a:extLst>
          </p:cNvPr>
          <p:cNvSpPr txBox="1"/>
          <p:nvPr/>
        </p:nvSpPr>
        <p:spPr>
          <a:xfrm>
            <a:off x="618735" y="564606"/>
            <a:ext cx="3748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ConsumersProcessingMangager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371D1B-BA82-B4A9-CDE1-8BE4A523591C}"/>
              </a:ext>
            </a:extLst>
          </p:cNvPr>
          <p:cNvSpPr/>
          <p:nvPr/>
        </p:nvSpPr>
        <p:spPr>
          <a:xfrm>
            <a:off x="7486787" y="1264291"/>
            <a:ext cx="3060801" cy="3651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Request :  1400 Watts 16:00 -&gt; 19:36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19EBE6-7760-830B-32C8-7DD6FED73E86}"/>
              </a:ext>
            </a:extLst>
          </p:cNvPr>
          <p:cNvSpPr/>
          <p:nvPr/>
        </p:nvSpPr>
        <p:spPr>
          <a:xfrm>
            <a:off x="7486786" y="1711159"/>
            <a:ext cx="3060801" cy="365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SingleOffer :  350 Watts 16:00 -&gt; 17:15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45966E-77CD-5D81-D411-6D95E907155A}"/>
              </a:ext>
            </a:extLst>
          </p:cNvPr>
          <p:cNvSpPr/>
          <p:nvPr/>
        </p:nvSpPr>
        <p:spPr>
          <a:xfrm>
            <a:off x="7484062" y="2205714"/>
            <a:ext cx="3060801" cy="365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SingleOffer :  711 Watts 16:00 -&gt; 18:23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71AF9A-3FBE-302A-3FD8-C24B1EB32BD5}"/>
              </a:ext>
            </a:extLst>
          </p:cNvPr>
          <p:cNvSpPr/>
          <p:nvPr/>
        </p:nvSpPr>
        <p:spPr>
          <a:xfrm>
            <a:off x="7486788" y="2677437"/>
            <a:ext cx="3060801" cy="3651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Contract :  350 Watts 16:00 -&gt; 17:15</a:t>
            </a:r>
          </a:p>
        </p:txBody>
      </p:sp>
      <p:pic>
        <p:nvPicPr>
          <p:cNvPr id="14" name="Picture 13" descr="A black and white image of a paper with a pencil and a hand shake&#10;&#10;Description automatically generated">
            <a:extLst>
              <a:ext uri="{FF2B5EF4-FFF2-40B4-BE49-F238E27FC236}">
                <a16:creationId xmlns:a16="http://schemas.microsoft.com/office/drawing/2014/main" id="{0BC3657F-427D-C2E6-EFA7-12314E412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4200" y="2648054"/>
            <a:ext cx="348336" cy="394561"/>
          </a:xfrm>
          <a:prstGeom prst="rect">
            <a:avLst/>
          </a:prstGeom>
        </p:spPr>
      </p:pic>
      <p:pic>
        <p:nvPicPr>
          <p:cNvPr id="19" name="Picture 18" descr="A hand holding a piece of paper&#10;&#10;Description automatically generated">
            <a:extLst>
              <a:ext uri="{FF2B5EF4-FFF2-40B4-BE49-F238E27FC236}">
                <a16:creationId xmlns:a16="http://schemas.microsoft.com/office/drawing/2014/main" id="{2B25A617-294B-3DCC-F9B7-4B66952FE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66" y="2198094"/>
            <a:ext cx="356602" cy="356602"/>
          </a:xfrm>
          <a:prstGeom prst="rect">
            <a:avLst/>
          </a:prstGeom>
        </p:spPr>
      </p:pic>
      <p:pic>
        <p:nvPicPr>
          <p:cNvPr id="20" name="Picture 19" descr="A hand holding a piece of paper&#10;&#10;Description automatically generated">
            <a:extLst>
              <a:ext uri="{FF2B5EF4-FFF2-40B4-BE49-F238E27FC236}">
                <a16:creationId xmlns:a16="http://schemas.microsoft.com/office/drawing/2014/main" id="{D7EDD409-550B-A2DF-56B0-2BD0A46633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466" y="1726397"/>
            <a:ext cx="356602" cy="35660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0B0E961A-B53A-C43F-BB60-C48784FD4E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234" y="1261062"/>
            <a:ext cx="277141" cy="365174"/>
          </a:xfrm>
          <a:prstGeom prst="rect">
            <a:avLst/>
          </a:prstGeom>
        </p:spPr>
      </p:pic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43EDAB74-48E1-4D32-F31D-91BC0CD51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253015"/>
              </p:ext>
            </p:extLst>
          </p:nvPr>
        </p:nvGraphicFramePr>
        <p:xfrm>
          <a:off x="6125061" y="3997168"/>
          <a:ext cx="5451843" cy="8428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467">
                  <a:extLst>
                    <a:ext uri="{9D8B030D-6E8A-4147-A177-3AD203B41FA5}">
                      <a16:colId xmlns:a16="http://schemas.microsoft.com/office/drawing/2014/main" val="3533599814"/>
                    </a:ext>
                  </a:extLst>
                </a:gridCol>
                <a:gridCol w="4143376">
                  <a:extLst>
                    <a:ext uri="{9D8B030D-6E8A-4147-A177-3AD203B41FA5}">
                      <a16:colId xmlns:a16="http://schemas.microsoft.com/office/drawing/2014/main" val="3066151321"/>
                    </a:ext>
                  </a:extLst>
                </a:gridCol>
              </a:tblGrid>
              <a:tr h="361560">
                <a:tc>
                  <a:txBody>
                    <a:bodyPr/>
                    <a:lstStyle/>
                    <a:p>
                      <a:r>
                        <a:rPr lang="fr-FR" sz="1200" dirty="0"/>
                        <a:t>Consumer</a:t>
                      </a:r>
                      <a:endParaRPr lang="en-CH" sz="1200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Energy Object 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93926"/>
                  </a:ext>
                </a:extLst>
              </a:tr>
              <a:tr h="481256">
                <a:tc>
                  <a:txBody>
                    <a:bodyPr/>
                    <a:lstStyle/>
                    <a:p>
                      <a:r>
                        <a:rPr lang="fr-FR" sz="1200" dirty="0"/>
                        <a:t>Consumer #1’</a:t>
                      </a:r>
                      <a:endParaRPr lang="en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0727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B8D2A23-DAC8-0173-78D9-83F42A38FC85}"/>
              </a:ext>
            </a:extLst>
          </p:cNvPr>
          <p:cNvSpPr txBox="1"/>
          <p:nvPr/>
        </p:nvSpPr>
        <p:spPr>
          <a:xfrm>
            <a:off x="6066941" y="3362609"/>
            <a:ext cx="5565862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2060"/>
                </a:solidFill>
              </a:rPr>
              <a:t>Processing table </a:t>
            </a:r>
            <a:r>
              <a:rPr lang="en-US" dirty="0">
                <a:solidFill>
                  <a:srgbClr val="002060"/>
                </a:solidFill>
              </a:rPr>
              <a:t>for complementary needs</a:t>
            </a:r>
          </a:p>
          <a:p>
            <a:pPr algn="ctr"/>
            <a:r>
              <a:rPr lang="en-US" sz="1400" dirty="0">
                <a:solidFill>
                  <a:srgbClr val="002060"/>
                </a:solidFill>
              </a:rPr>
              <a:t>(Class </a:t>
            </a:r>
            <a:r>
              <a:rPr lang="en-US" sz="1400" dirty="0">
                <a:solidFill>
                  <a:srgbClr val="002060"/>
                </a:solidFill>
                <a:effectLst/>
              </a:rPr>
              <a:t>ConsumersProcessingTable)</a:t>
            </a:r>
            <a:endParaRPr lang="en-CH" sz="1400" dirty="0">
              <a:solidFill>
                <a:srgbClr val="002060"/>
              </a:solidFill>
            </a:endParaRPr>
          </a:p>
          <a:p>
            <a:pPr algn="ctr"/>
            <a:endParaRPr lang="en-GB" sz="1400" dirty="0">
              <a:solidFill>
                <a:srgbClr val="00206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01B52D-C795-2261-E2BA-C4BF858831DB}"/>
              </a:ext>
            </a:extLst>
          </p:cNvPr>
          <p:cNvSpPr/>
          <p:nvPr/>
        </p:nvSpPr>
        <p:spPr>
          <a:xfrm>
            <a:off x="7528914" y="4416918"/>
            <a:ext cx="3060801" cy="365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SingleOffer :  17 Watts 16:00 -&gt; 17:15</a:t>
            </a:r>
          </a:p>
        </p:txBody>
      </p:sp>
      <p:pic>
        <p:nvPicPr>
          <p:cNvPr id="46" name="Picture 45" descr="A hand holding a piece of paper&#10;&#10;Description automatically generated">
            <a:extLst>
              <a:ext uri="{FF2B5EF4-FFF2-40B4-BE49-F238E27FC236}">
                <a16:creationId xmlns:a16="http://schemas.microsoft.com/office/drawing/2014/main" id="{34BD719D-1054-77FB-8A7E-A311F7DD5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7594" y="4401676"/>
            <a:ext cx="356602" cy="356602"/>
          </a:xfrm>
          <a:prstGeom prst="rect">
            <a:avLst/>
          </a:prstGeom>
        </p:spPr>
      </p:pic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AE1C5C7-C6F8-A36B-5ABA-1832E0649AD2}"/>
              </a:ext>
            </a:extLst>
          </p:cNvPr>
          <p:cNvSpPr/>
          <p:nvPr/>
        </p:nvSpPr>
        <p:spPr>
          <a:xfrm>
            <a:off x="828944" y="1438275"/>
            <a:ext cx="2956714" cy="3017306"/>
          </a:xfrm>
          <a:prstGeom prst="roundRect">
            <a:avLst>
              <a:gd name="adj" fmla="val 1085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00" dirty="0">
              <a:solidFill>
                <a:schemeClr val="tx1"/>
              </a:solidFill>
            </a:endParaRP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A8454F25-63A0-A66D-5C57-1F1F31BE7390}"/>
              </a:ext>
            </a:extLst>
          </p:cNvPr>
          <p:cNvSpPr/>
          <p:nvPr/>
        </p:nvSpPr>
        <p:spPr>
          <a:xfrm>
            <a:off x="1048054" y="2106560"/>
            <a:ext cx="2507938" cy="41784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Reception of requests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278F953-E04D-762F-42A5-34FB01C3C75C}"/>
              </a:ext>
            </a:extLst>
          </p:cNvPr>
          <p:cNvSpPr/>
          <p:nvPr/>
        </p:nvSpPr>
        <p:spPr>
          <a:xfrm>
            <a:off x="1025984" y="2814015"/>
            <a:ext cx="2530008" cy="41784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Proposal of offers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5D2AD92-030C-0263-29E7-6996AD126333}"/>
              </a:ext>
            </a:extLst>
          </p:cNvPr>
          <p:cNvSpPr/>
          <p:nvPr/>
        </p:nvSpPr>
        <p:spPr>
          <a:xfrm>
            <a:off x="972760" y="3536531"/>
            <a:ext cx="2583232" cy="41784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Confirmation/breaking  of contracts</a:t>
            </a:r>
            <a:endParaRPr lang="en-CH" sz="1400" dirty="0">
              <a:solidFill>
                <a:schemeClr val="tx1"/>
              </a:solidFill>
            </a:endParaRPr>
          </a:p>
        </p:txBody>
      </p:sp>
      <p:pic>
        <p:nvPicPr>
          <p:cNvPr id="48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956CA97C-D357-AAD0-1048-57C37F97B5AF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44413" y="1607186"/>
            <a:ext cx="363352" cy="3685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7F17AA-D1AA-6242-41AC-DB41C5F4F275}"/>
              </a:ext>
            </a:extLst>
          </p:cNvPr>
          <p:cNvCxnSpPr>
            <a:cxnSpLocks/>
          </p:cNvCxnSpPr>
          <p:nvPr/>
        </p:nvCxnSpPr>
        <p:spPr>
          <a:xfrm>
            <a:off x="3785658" y="2570892"/>
            <a:ext cx="18881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40B00BF-8E2C-61B9-ED0B-055A86E97005}"/>
              </a:ext>
            </a:extLst>
          </p:cNvPr>
          <p:cNvCxnSpPr>
            <a:cxnSpLocks/>
          </p:cNvCxnSpPr>
          <p:nvPr/>
        </p:nvCxnSpPr>
        <p:spPr>
          <a:xfrm>
            <a:off x="3785658" y="3940018"/>
            <a:ext cx="18881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36EEAE9-90FA-0096-A800-E5B334FE80C3}"/>
              </a:ext>
            </a:extLst>
          </p:cNvPr>
          <p:cNvSpPr txBox="1"/>
          <p:nvPr/>
        </p:nvSpPr>
        <p:spPr>
          <a:xfrm>
            <a:off x="3901471" y="3601814"/>
            <a:ext cx="16864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bg2">
                    <a:lumMod val="25000"/>
                  </a:schemeClr>
                </a:solidFill>
              </a:rPr>
              <a:t>complementary</a:t>
            </a:r>
            <a:r>
              <a:rPr lang="en-GB" dirty="0"/>
              <a:t> supplies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60F752D-14CD-DBF0-1B6D-E8AB68C017D9}"/>
              </a:ext>
            </a:extLst>
          </p:cNvPr>
          <p:cNvSpPr txBox="1"/>
          <p:nvPr/>
        </p:nvSpPr>
        <p:spPr>
          <a:xfrm>
            <a:off x="4236693" y="2231530"/>
            <a:ext cx="12059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main supplies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190AD9-FCD1-4386-EC53-47B3DB89BD19}"/>
              </a:ext>
            </a:extLst>
          </p:cNvPr>
          <p:cNvSpPr txBox="1"/>
          <p:nvPr/>
        </p:nvSpPr>
        <p:spPr>
          <a:xfrm>
            <a:off x="535047" y="577103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management_as_supplier.png</a:t>
            </a:r>
          </a:p>
        </p:txBody>
      </p:sp>
    </p:spTree>
    <p:extLst>
      <p:ext uri="{BB962C8B-B14F-4D97-AF65-F5344CB8AC3E}">
        <p14:creationId xmlns:p14="http://schemas.microsoft.com/office/powerpoint/2010/main" val="3333304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Rectangle 84">
            <a:extLst>
              <a:ext uri="{FF2B5EF4-FFF2-40B4-BE49-F238E27FC236}">
                <a16:creationId xmlns:a16="http://schemas.microsoft.com/office/drawing/2014/main" id="{F2210FB2-510F-C76A-5470-D5D3B33FB327}"/>
              </a:ext>
            </a:extLst>
          </p:cNvPr>
          <p:cNvSpPr/>
          <p:nvPr/>
        </p:nvSpPr>
        <p:spPr>
          <a:xfrm>
            <a:off x="5544564" y="351702"/>
            <a:ext cx="6252325" cy="2548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310682-3CBE-E70C-8FF6-CF01BC51D7F9}"/>
              </a:ext>
            </a:extLst>
          </p:cNvPr>
          <p:cNvSpPr/>
          <p:nvPr/>
        </p:nvSpPr>
        <p:spPr>
          <a:xfrm>
            <a:off x="276226" y="351703"/>
            <a:ext cx="4946506" cy="32042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0E44F-DCAE-BA54-34FA-B0431BD78E25}"/>
              </a:ext>
            </a:extLst>
          </p:cNvPr>
          <p:cNvSpPr txBox="1"/>
          <p:nvPr/>
        </p:nvSpPr>
        <p:spPr>
          <a:xfrm>
            <a:off x="986009" y="493719"/>
            <a:ext cx="3748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</a:rPr>
              <a:t>OffersProcessingManager</a:t>
            </a:r>
            <a:endParaRPr lang="en-GB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366B10C-3C0F-6A5A-600D-32EB04FE2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18315"/>
              </p:ext>
            </p:extLst>
          </p:nvPr>
        </p:nvGraphicFramePr>
        <p:xfrm>
          <a:off x="5866620" y="955249"/>
          <a:ext cx="5122506" cy="155624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20131">
                  <a:extLst>
                    <a:ext uri="{9D8B030D-6E8A-4147-A177-3AD203B41FA5}">
                      <a16:colId xmlns:a16="http://schemas.microsoft.com/office/drawing/2014/main" val="3533599814"/>
                    </a:ext>
                  </a:extLst>
                </a:gridCol>
                <a:gridCol w="4102375">
                  <a:extLst>
                    <a:ext uri="{9D8B030D-6E8A-4147-A177-3AD203B41FA5}">
                      <a16:colId xmlns:a16="http://schemas.microsoft.com/office/drawing/2014/main" val="3066151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Single offer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93926"/>
                  </a:ext>
                </a:extLst>
              </a:tr>
              <a:tr h="520562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 #3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131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 #4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0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3939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6D7FA1B-4F2B-7D32-15EE-63100150D824}"/>
              </a:ext>
            </a:extLst>
          </p:cNvPr>
          <p:cNvSpPr txBox="1"/>
          <p:nvPr/>
        </p:nvSpPr>
        <p:spPr>
          <a:xfrm>
            <a:off x="6193328" y="455030"/>
            <a:ext cx="4469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tableSingleOffers  - 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Offers processing 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D5EE7C-76D2-570B-128D-969D060CB99B}"/>
              </a:ext>
            </a:extLst>
          </p:cNvPr>
          <p:cNvSpPr/>
          <p:nvPr/>
        </p:nvSpPr>
        <p:spPr>
          <a:xfrm>
            <a:off x="6960078" y="1252684"/>
            <a:ext cx="3060801" cy="365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SingleOffer :  206 Watts 16:00 -&gt; 17:15</a:t>
            </a:r>
          </a:p>
        </p:txBody>
      </p:sp>
      <p:pic>
        <p:nvPicPr>
          <p:cNvPr id="16" name="Picture 15" descr="A hand holding a piece of paper&#10;&#10;Description automatically generated">
            <a:extLst>
              <a:ext uri="{FF2B5EF4-FFF2-40B4-BE49-F238E27FC236}">
                <a16:creationId xmlns:a16="http://schemas.microsoft.com/office/drawing/2014/main" id="{09BC60C5-275E-5B49-4FD1-2BF6A242F0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758" y="1267922"/>
            <a:ext cx="356602" cy="3566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858936F-AD0D-39BC-650A-783AF2EC776F}"/>
              </a:ext>
            </a:extLst>
          </p:cNvPr>
          <p:cNvSpPr/>
          <p:nvPr/>
        </p:nvSpPr>
        <p:spPr>
          <a:xfrm>
            <a:off x="6960078" y="1691490"/>
            <a:ext cx="3060801" cy="3651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SingleOffer :  151 Watts 16:00 -&gt; 18:02</a:t>
            </a:r>
          </a:p>
        </p:txBody>
      </p:sp>
      <p:pic>
        <p:nvPicPr>
          <p:cNvPr id="29" name="Picture 28" descr="A hand holding a piece of paper&#10;&#10;Description automatically generated">
            <a:extLst>
              <a:ext uri="{FF2B5EF4-FFF2-40B4-BE49-F238E27FC236}">
                <a16:creationId xmlns:a16="http://schemas.microsoft.com/office/drawing/2014/main" id="{D8A88F10-85EF-8D42-F959-E33EF3F04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8758" y="1706728"/>
            <a:ext cx="356602" cy="356602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0E7B4904-038F-2559-1B76-B7F435536B18}"/>
              </a:ext>
            </a:extLst>
          </p:cNvPr>
          <p:cNvSpPr/>
          <p:nvPr/>
        </p:nvSpPr>
        <p:spPr>
          <a:xfrm>
            <a:off x="3288024" y="2466340"/>
            <a:ext cx="1770833" cy="5281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Global offer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E3D64F5-93A8-42E7-ABA8-AA1F7F30D9BD}"/>
              </a:ext>
            </a:extLst>
          </p:cNvPr>
          <p:cNvSpPr/>
          <p:nvPr/>
        </p:nvSpPr>
        <p:spPr>
          <a:xfrm>
            <a:off x="598058" y="1265435"/>
            <a:ext cx="2262238" cy="1782565"/>
          </a:xfrm>
          <a:prstGeom prst="roundRect">
            <a:avLst>
              <a:gd name="adj" fmla="val 1085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00" dirty="0">
              <a:solidFill>
                <a:schemeClr val="tx1"/>
              </a:solidFill>
            </a:endParaRPr>
          </a:p>
        </p:txBody>
      </p:sp>
      <p:pic>
        <p:nvPicPr>
          <p:cNvPr id="57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ACAC5FEE-6F89-5679-0A95-AD5113D3D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6898" y="1403707"/>
            <a:ext cx="363352" cy="36856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3374C6E-81C1-C711-6402-47448BEEE575}"/>
              </a:ext>
            </a:extLst>
          </p:cNvPr>
          <p:cNvSpPr/>
          <p:nvPr/>
        </p:nvSpPr>
        <p:spPr>
          <a:xfrm>
            <a:off x="729257" y="1876422"/>
            <a:ext cx="2035676" cy="41784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Reception and analysis   of offers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39AB5FF-EBE6-C1BD-450B-4C204C34CB03}"/>
              </a:ext>
            </a:extLst>
          </p:cNvPr>
          <p:cNvSpPr/>
          <p:nvPr/>
        </p:nvSpPr>
        <p:spPr>
          <a:xfrm>
            <a:off x="780300" y="2482460"/>
            <a:ext cx="2035676" cy="41784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Building a global offer</a:t>
            </a:r>
            <a:endParaRPr lang="en-CH" sz="1400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921DD7-0579-5EF7-16BA-BCE47929A499}"/>
              </a:ext>
            </a:extLst>
          </p:cNvPr>
          <p:cNvCxnSpPr>
            <a:cxnSpLocks/>
          </p:cNvCxnSpPr>
          <p:nvPr/>
        </p:nvCxnSpPr>
        <p:spPr>
          <a:xfrm>
            <a:off x="2880988" y="1646334"/>
            <a:ext cx="2834789" cy="1523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0" name="Picture 79" descr="A hand holding a piece of paper&#10;&#10;Description automatically generated">
            <a:extLst>
              <a:ext uri="{FF2B5EF4-FFF2-40B4-BE49-F238E27FC236}">
                <a16:creationId xmlns:a16="http://schemas.microsoft.com/office/drawing/2014/main" id="{C87D5F67-5313-5A89-C773-3C7A131BB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77" y="2576183"/>
            <a:ext cx="356602" cy="356602"/>
          </a:xfrm>
          <a:prstGeom prst="rect">
            <a:avLst/>
          </a:prstGeom>
        </p:spPr>
      </p:pic>
      <p:sp>
        <p:nvSpPr>
          <p:cNvPr id="86" name="Arrow: Right 85">
            <a:extLst>
              <a:ext uri="{FF2B5EF4-FFF2-40B4-BE49-F238E27FC236}">
                <a16:creationId xmlns:a16="http://schemas.microsoft.com/office/drawing/2014/main" id="{4E120D86-56AD-9279-5688-91FC170E19E2}"/>
              </a:ext>
            </a:extLst>
          </p:cNvPr>
          <p:cNvSpPr/>
          <p:nvPr/>
        </p:nvSpPr>
        <p:spPr>
          <a:xfrm>
            <a:off x="2880988" y="2650022"/>
            <a:ext cx="407036" cy="208923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D76D6A32-BD2A-B8C3-5C3D-3B7D3084365D}"/>
              </a:ext>
            </a:extLst>
          </p:cNvPr>
          <p:cNvSpPr/>
          <p:nvPr/>
        </p:nvSpPr>
        <p:spPr>
          <a:xfrm>
            <a:off x="4060551" y="2994503"/>
            <a:ext cx="225778" cy="68520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D32336D-E73C-15EB-B06C-E69F8CC1722A}"/>
              </a:ext>
            </a:extLst>
          </p:cNvPr>
          <p:cNvSpPr/>
          <p:nvPr/>
        </p:nvSpPr>
        <p:spPr>
          <a:xfrm>
            <a:off x="3451899" y="3696964"/>
            <a:ext cx="1770833" cy="528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New contract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4EB779-77E3-4837-5D68-675E26865BE2}"/>
              </a:ext>
            </a:extLst>
          </p:cNvPr>
          <p:cNvSpPr txBox="1"/>
          <p:nvPr/>
        </p:nvSpPr>
        <p:spPr>
          <a:xfrm>
            <a:off x="1489894" y="5555734"/>
            <a:ext cx="30143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offersProcessingManager.png</a:t>
            </a:r>
          </a:p>
        </p:txBody>
      </p:sp>
    </p:spTree>
    <p:extLst>
      <p:ext uri="{BB962C8B-B14F-4D97-AF65-F5344CB8AC3E}">
        <p14:creationId xmlns:p14="http://schemas.microsoft.com/office/powerpoint/2010/main" val="4284474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874CB6F1-9B76-805B-3F09-F8AD3116358B}"/>
              </a:ext>
            </a:extLst>
          </p:cNvPr>
          <p:cNvSpPr/>
          <p:nvPr/>
        </p:nvSpPr>
        <p:spPr>
          <a:xfrm>
            <a:off x="272499" y="1975730"/>
            <a:ext cx="4526885" cy="5926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68F86-E9BB-D2FB-82CC-3470AE669468}"/>
              </a:ext>
            </a:extLst>
          </p:cNvPr>
          <p:cNvSpPr txBox="1"/>
          <p:nvPr/>
        </p:nvSpPr>
        <p:spPr>
          <a:xfrm>
            <a:off x="1037253" y="2332832"/>
            <a:ext cx="3007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</a:rPr>
              <a:t>ContractProcessingManager</a:t>
            </a:r>
            <a:endParaRPr lang="en-GB" b="1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C82C385-55FC-48D2-D60D-BAA97FB3B2E6}"/>
              </a:ext>
            </a:extLst>
          </p:cNvPr>
          <p:cNvSpPr/>
          <p:nvPr/>
        </p:nvSpPr>
        <p:spPr>
          <a:xfrm>
            <a:off x="5448300" y="93558"/>
            <a:ext cx="6493138" cy="45851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421AAE-4F10-57A3-83B5-FCF0B309F994}"/>
              </a:ext>
            </a:extLst>
          </p:cNvPr>
          <p:cNvSpPr txBox="1"/>
          <p:nvPr/>
        </p:nvSpPr>
        <p:spPr>
          <a:xfrm>
            <a:off x="6586274" y="123780"/>
            <a:ext cx="44773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tx1"/>
                </a:solidFill>
              </a:rPr>
              <a:t>mainProcessingData</a:t>
            </a:r>
            <a:r>
              <a:rPr lang="en-GB" b="1" dirty="0"/>
              <a:t>: </a:t>
            </a:r>
            <a:r>
              <a:rPr lang="en-GB" b="1" dirty="0">
                <a:solidFill>
                  <a:srgbClr val="000000"/>
                </a:solidFill>
              </a:rPr>
              <a:t>m</a:t>
            </a:r>
            <a:r>
              <a:rPr lang="en-GB" sz="1800" b="1" dirty="0">
                <a:solidFill>
                  <a:srgbClr val="000000"/>
                </a:solidFill>
                <a:effectLst/>
              </a:rPr>
              <a:t>ain supply</a:t>
            </a:r>
          </a:p>
          <a:p>
            <a:pPr algn="ctr"/>
            <a:r>
              <a:rPr lang="en-GB" sz="1400" dirty="0">
                <a:solidFill>
                  <a:srgbClr val="000000"/>
                </a:solidFill>
              </a:rPr>
              <a:t>(class </a:t>
            </a:r>
            <a:r>
              <a:rPr lang="en-US" sz="1400" dirty="0">
                <a:solidFill>
                  <a:srgbClr val="000000"/>
                </a:solidFill>
                <a:effectLst/>
              </a:rPr>
              <a:t>ContractProcessingData</a:t>
            </a:r>
            <a:r>
              <a:rPr lang="en-GB" sz="1400" dirty="0">
                <a:solidFill>
                  <a:srgbClr val="000000"/>
                </a:solidFill>
                <a:effectLst/>
              </a:rPr>
              <a:t>)</a:t>
            </a:r>
            <a:endParaRPr lang="en-GB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259B8DD-C340-1F85-D802-C694F1DECAE9}"/>
              </a:ext>
            </a:extLst>
          </p:cNvPr>
          <p:cNvSpPr/>
          <p:nvPr/>
        </p:nvSpPr>
        <p:spPr>
          <a:xfrm>
            <a:off x="5588000" y="757980"/>
            <a:ext cx="6175023" cy="9875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currentContract</a:t>
            </a:r>
            <a:r>
              <a:rPr lang="en-GB" sz="1400" dirty="0">
                <a:solidFill>
                  <a:schemeClr val="bg2">
                    <a:lumMod val="25000"/>
                  </a:schemeClr>
                </a:solidFill>
              </a:rPr>
              <a:t>: 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56BFB6-282C-6EE1-113F-82E2195F7528}"/>
              </a:ext>
            </a:extLst>
          </p:cNvPr>
          <p:cNvSpPr/>
          <p:nvPr/>
        </p:nvSpPr>
        <p:spPr>
          <a:xfrm>
            <a:off x="7505701" y="773060"/>
            <a:ext cx="4265676" cy="95808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</a:rPr>
              <a:t>Contract: 206 Watts  -&gt; 18:02</a:t>
            </a:r>
          </a:p>
          <a:p>
            <a:r>
              <a:rPr lang="en-GB" sz="1400" dirty="0">
                <a:solidFill>
                  <a:schemeClr val="bg1"/>
                </a:solidFill>
              </a:rPr>
              <a:t>Status ONGOING</a:t>
            </a:r>
          </a:p>
          <a:p>
            <a:r>
              <a:rPr lang="en-GB" sz="1400" dirty="0">
                <a:solidFill>
                  <a:schemeClr val="bg1"/>
                </a:solidFill>
              </a:rPr>
              <a:t>Supplied by:</a:t>
            </a:r>
          </a:p>
          <a:p>
            <a:r>
              <a:rPr lang="en-GB" sz="1400" dirty="0">
                <a:solidFill>
                  <a:schemeClr val="bg1"/>
                </a:solidFill>
              </a:rPr>
              <a:t>producer#1 (131 Watts), producer#2 (75 Watts)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8DD429-F72A-1C9E-F3AF-1B21CADFADE5}"/>
              </a:ext>
            </a:extLst>
          </p:cNvPr>
          <p:cNvSpPr/>
          <p:nvPr/>
        </p:nvSpPr>
        <p:spPr>
          <a:xfrm>
            <a:off x="5588000" y="1933735"/>
            <a:ext cx="6183376" cy="11435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effectLst/>
              </a:rPr>
              <a:t>receivedConfirmations:</a:t>
            </a:r>
            <a:endParaRPr lang="en-GB" sz="1400" dirty="0">
              <a:solidFill>
                <a:schemeClr val="tx1"/>
              </a:solidFill>
            </a:endParaRPr>
          </a:p>
        </p:txBody>
      </p:sp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FB9BABEB-7BC1-D979-176F-28E4513B1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027709"/>
              </p:ext>
            </p:extLst>
          </p:nvPr>
        </p:nvGraphicFramePr>
        <p:xfrm>
          <a:off x="7505701" y="1975730"/>
          <a:ext cx="3218743" cy="10652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4593">
                  <a:extLst>
                    <a:ext uri="{9D8B030D-6E8A-4147-A177-3AD203B41FA5}">
                      <a16:colId xmlns:a16="http://schemas.microsoft.com/office/drawing/2014/main" val="3533599814"/>
                    </a:ext>
                  </a:extLst>
                </a:gridCol>
                <a:gridCol w="2034150">
                  <a:extLst>
                    <a:ext uri="{9D8B030D-6E8A-4147-A177-3AD203B41FA5}">
                      <a16:colId xmlns:a16="http://schemas.microsoft.com/office/drawing/2014/main" val="3066151321"/>
                    </a:ext>
                  </a:extLst>
                </a:gridCol>
              </a:tblGrid>
              <a:tr h="29868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Confirmation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93926"/>
                  </a:ext>
                </a:extLst>
              </a:tr>
              <a:tr h="366514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 #1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131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 #2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07270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3CDA82BD-FA3D-11BE-9B43-0D023880BC51}"/>
              </a:ext>
            </a:extLst>
          </p:cNvPr>
          <p:cNvSpPr/>
          <p:nvPr/>
        </p:nvSpPr>
        <p:spPr>
          <a:xfrm>
            <a:off x="9424251" y="2342146"/>
            <a:ext cx="804195" cy="2912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ok: true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EEF645-82D6-AD19-1B93-A8B378B8727E}"/>
              </a:ext>
            </a:extLst>
          </p:cNvPr>
          <p:cNvSpPr/>
          <p:nvPr/>
        </p:nvSpPr>
        <p:spPr>
          <a:xfrm>
            <a:off x="9424245" y="2696166"/>
            <a:ext cx="804195" cy="2912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ok: true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55E23A7-C2F4-7D78-3F3D-B3182EF45B5F}"/>
              </a:ext>
            </a:extLst>
          </p:cNvPr>
          <p:cNvSpPr/>
          <p:nvPr/>
        </p:nvSpPr>
        <p:spPr>
          <a:xfrm>
            <a:off x="5606316" y="3266432"/>
            <a:ext cx="6183376" cy="1248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effectLst/>
              </a:rPr>
              <a:t>mapLastEvents</a:t>
            </a:r>
            <a:endParaRPr lang="en-GB" sz="1400" dirty="0">
              <a:solidFill>
                <a:schemeClr val="tx1"/>
              </a:solidFill>
            </a:endParaRPr>
          </a:p>
        </p:txBody>
      </p: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8FE81A3-E5C5-EA6A-47F0-C075A12F2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189954"/>
              </p:ext>
            </p:extLst>
          </p:nvPr>
        </p:nvGraphicFramePr>
        <p:xfrm>
          <a:off x="7505701" y="3353379"/>
          <a:ext cx="4119388" cy="10652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7406">
                  <a:extLst>
                    <a:ext uri="{9D8B030D-6E8A-4147-A177-3AD203B41FA5}">
                      <a16:colId xmlns:a16="http://schemas.microsoft.com/office/drawing/2014/main" val="3533599814"/>
                    </a:ext>
                  </a:extLst>
                </a:gridCol>
                <a:gridCol w="3541982">
                  <a:extLst>
                    <a:ext uri="{9D8B030D-6E8A-4147-A177-3AD203B41FA5}">
                      <a16:colId xmlns:a16="http://schemas.microsoft.com/office/drawing/2014/main" val="3066151321"/>
                    </a:ext>
                  </a:extLst>
                </a:gridCol>
              </a:tblGrid>
              <a:tr h="29868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EnergyEvent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93926"/>
                  </a:ext>
                </a:extLst>
              </a:tr>
              <a:tr h="366514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15:37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131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15:51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07270"/>
                  </a:ext>
                </a:extLst>
              </a:tr>
            </a:tbl>
          </a:graphicData>
        </a:graphic>
      </p:graphicFrame>
      <p:sp>
        <p:nvSpPr>
          <p:cNvPr id="70" name="Rectangle 69">
            <a:extLst>
              <a:ext uri="{FF2B5EF4-FFF2-40B4-BE49-F238E27FC236}">
                <a16:creationId xmlns:a16="http://schemas.microsoft.com/office/drawing/2014/main" id="{6162D784-F170-CA19-7A5C-3648560DD9CA}"/>
              </a:ext>
            </a:extLst>
          </p:cNvPr>
          <p:cNvSpPr/>
          <p:nvPr/>
        </p:nvSpPr>
        <p:spPr>
          <a:xfrm>
            <a:off x="8107680" y="3688564"/>
            <a:ext cx="3434236" cy="2912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noProof="0" dirty="0"/>
              <a:t>CONTRACT_START 211 Watts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1B871B4-1F12-5B5D-847A-24748A724C1A}"/>
              </a:ext>
            </a:extLst>
          </p:cNvPr>
          <p:cNvSpPr/>
          <p:nvPr/>
        </p:nvSpPr>
        <p:spPr>
          <a:xfrm>
            <a:off x="8107679" y="4048487"/>
            <a:ext cx="3434236" cy="2912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199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noProof="0" dirty="0"/>
              <a:t>CONTRACT_UPDATE 206 Watts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D7CBC7C-B0BA-FE52-55A0-C2E0E7E975C2}"/>
              </a:ext>
            </a:extLst>
          </p:cNvPr>
          <p:cNvSpPr/>
          <p:nvPr/>
        </p:nvSpPr>
        <p:spPr>
          <a:xfrm>
            <a:off x="501452" y="2987388"/>
            <a:ext cx="3844315" cy="3729495"/>
          </a:xfrm>
          <a:prstGeom prst="roundRect">
            <a:avLst>
              <a:gd name="adj" fmla="val 1085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00" dirty="0">
              <a:solidFill>
                <a:schemeClr val="tx1"/>
              </a:solidFill>
            </a:endParaRPr>
          </a:p>
        </p:txBody>
      </p:sp>
      <p:pic>
        <p:nvPicPr>
          <p:cNvPr id="73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7E4E059B-7C97-7DAC-6F2B-356B7B065EF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70870" y="3197644"/>
            <a:ext cx="567529" cy="55097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81426F8-2410-3CC6-DD82-81E842ED1EDA}"/>
              </a:ext>
            </a:extLst>
          </p:cNvPr>
          <p:cNvSpPr/>
          <p:nvPr/>
        </p:nvSpPr>
        <p:spPr>
          <a:xfrm>
            <a:off x="650084" y="3880826"/>
            <a:ext cx="3485100" cy="41784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Creation and validation of new contracts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FFB14AA5-26B9-8A8F-DB9B-48E26FB7DFA6}"/>
              </a:ext>
            </a:extLst>
          </p:cNvPr>
          <p:cNvSpPr/>
          <p:nvPr/>
        </p:nvSpPr>
        <p:spPr>
          <a:xfrm>
            <a:off x="650084" y="4572052"/>
            <a:ext cx="3462469" cy="41784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Handling of supplier confirmations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8827A0F-4C34-7227-2C08-A57A527C0564}"/>
              </a:ext>
            </a:extLst>
          </p:cNvPr>
          <p:cNvSpPr/>
          <p:nvPr/>
        </p:nvSpPr>
        <p:spPr>
          <a:xfrm>
            <a:off x="627453" y="5222697"/>
            <a:ext cx="3485100" cy="41784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Handling of complementary needs</a:t>
            </a:r>
            <a:endParaRPr lang="en-CH" sz="1400" dirty="0">
              <a:solidFill>
                <a:schemeClr val="tx1"/>
              </a:solidFill>
            </a:endParaRPr>
          </a:p>
        </p:txBody>
      </p:sp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797159F-5467-1AC7-C329-805A12C86D73}"/>
              </a:ext>
            </a:extLst>
          </p:cNvPr>
          <p:cNvSpPr/>
          <p:nvPr/>
        </p:nvSpPr>
        <p:spPr>
          <a:xfrm>
            <a:off x="5492761" y="5013906"/>
            <a:ext cx="6442063" cy="3734983"/>
          </a:xfrm>
          <a:prstGeom prst="rect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7B47A-4DA4-8C88-07D7-3C080D209ED0}"/>
              </a:ext>
            </a:extLst>
          </p:cNvPr>
          <p:cNvSpPr txBox="1"/>
          <p:nvPr/>
        </p:nvSpPr>
        <p:spPr>
          <a:xfrm>
            <a:off x="6777472" y="5086255"/>
            <a:ext cx="495672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chemeClr val="bg2">
                    <a:lumMod val="25000"/>
                  </a:schemeClr>
                </a:solidFill>
              </a:rPr>
              <a:t>secondProcessingData: c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omplementary</a:t>
            </a:r>
            <a:r>
              <a:rPr lang="en-GB" sz="1800" b="1" dirty="0">
                <a:solidFill>
                  <a:schemeClr val="bg2">
                    <a:lumMod val="25000"/>
                  </a:schemeClr>
                </a:solidFill>
                <a:effectLst/>
              </a:rPr>
              <a:t> supply</a:t>
            </a:r>
          </a:p>
          <a:p>
            <a:pPr algn="ctr"/>
            <a:r>
              <a:rPr lang="en-GB" sz="1400" dirty="0">
                <a:solidFill>
                  <a:srgbClr val="000000"/>
                </a:solidFill>
              </a:rPr>
              <a:t>(class </a:t>
            </a:r>
            <a:r>
              <a:rPr lang="en-US" sz="1400" dirty="0">
                <a:solidFill>
                  <a:srgbClr val="000000"/>
                </a:solidFill>
                <a:effectLst/>
              </a:rPr>
              <a:t>ContractProcessingData</a:t>
            </a:r>
            <a:r>
              <a:rPr lang="en-GB" sz="1400" dirty="0">
                <a:solidFill>
                  <a:srgbClr val="000000"/>
                </a:solidFill>
                <a:effectLst/>
              </a:rPr>
              <a:t>)</a:t>
            </a:r>
            <a:endParaRPr lang="en-GB" sz="14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endParaRPr lang="en-GB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F77AF8-FD48-6453-13E2-A0B9F4B7F5ED}"/>
              </a:ext>
            </a:extLst>
          </p:cNvPr>
          <p:cNvSpPr/>
          <p:nvPr/>
        </p:nvSpPr>
        <p:spPr>
          <a:xfrm>
            <a:off x="5622026" y="5721047"/>
            <a:ext cx="6158445" cy="6062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</a:rPr>
              <a:t>currentContract: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A4014-4C5D-A3C4-DB21-4ABCE67D9AA1}"/>
              </a:ext>
            </a:extLst>
          </p:cNvPr>
          <p:cNvSpPr/>
          <p:nvPr/>
        </p:nvSpPr>
        <p:spPr>
          <a:xfrm>
            <a:off x="7800341" y="5860482"/>
            <a:ext cx="772579" cy="33409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600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A8362D-A030-C934-3BEF-4815A3FDD62C}"/>
              </a:ext>
            </a:extLst>
          </p:cNvPr>
          <p:cNvSpPr/>
          <p:nvPr/>
        </p:nvSpPr>
        <p:spPr>
          <a:xfrm>
            <a:off x="5606317" y="6537894"/>
            <a:ext cx="6158446" cy="5064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effectLst/>
              </a:rPr>
              <a:t>receivedConfirmations:</a:t>
            </a:r>
            <a:endParaRPr lang="en-GB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9F82F3-4509-8071-9A08-B0EAEAB57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777585"/>
              </p:ext>
            </p:extLst>
          </p:nvPr>
        </p:nvGraphicFramePr>
        <p:xfrm>
          <a:off x="7687733" y="6641761"/>
          <a:ext cx="2189725" cy="2986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10154">
                  <a:extLst>
                    <a:ext uri="{9D8B030D-6E8A-4147-A177-3AD203B41FA5}">
                      <a16:colId xmlns:a16="http://schemas.microsoft.com/office/drawing/2014/main" val="3533599814"/>
                    </a:ext>
                  </a:extLst>
                </a:gridCol>
                <a:gridCol w="1179571">
                  <a:extLst>
                    <a:ext uri="{9D8B030D-6E8A-4147-A177-3AD203B41FA5}">
                      <a16:colId xmlns:a16="http://schemas.microsoft.com/office/drawing/2014/main" val="3066151321"/>
                    </a:ext>
                  </a:extLst>
                </a:gridCol>
              </a:tblGrid>
              <a:tr h="29868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Producer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Confirmation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93926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72C7BD3-7961-1D85-D3C9-52A42FC71DAC}"/>
              </a:ext>
            </a:extLst>
          </p:cNvPr>
          <p:cNvSpPr/>
          <p:nvPr/>
        </p:nvSpPr>
        <p:spPr>
          <a:xfrm>
            <a:off x="5622026" y="7328090"/>
            <a:ext cx="6058527" cy="12482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effectLst/>
              </a:rPr>
              <a:t>mapLastEvents</a:t>
            </a:r>
            <a:endParaRPr lang="en-GB" sz="1400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A508AF1-FBB9-3E99-8687-4640BCADE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07932"/>
              </p:ext>
            </p:extLst>
          </p:nvPr>
        </p:nvGraphicFramePr>
        <p:xfrm>
          <a:off x="7687733" y="7390918"/>
          <a:ext cx="3937356" cy="106525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1724">
                  <a:extLst>
                    <a:ext uri="{9D8B030D-6E8A-4147-A177-3AD203B41FA5}">
                      <a16:colId xmlns:a16="http://schemas.microsoft.com/office/drawing/2014/main" val="3533599814"/>
                    </a:ext>
                  </a:extLst>
                </a:gridCol>
                <a:gridCol w="3365632">
                  <a:extLst>
                    <a:ext uri="{9D8B030D-6E8A-4147-A177-3AD203B41FA5}">
                      <a16:colId xmlns:a16="http://schemas.microsoft.com/office/drawing/2014/main" val="3066151321"/>
                    </a:ext>
                  </a:extLst>
                </a:gridCol>
              </a:tblGrid>
              <a:tr h="298688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EnergyEvent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893926"/>
                  </a:ext>
                </a:extLst>
              </a:tr>
              <a:tr h="366514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15:34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18131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15:37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1999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2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50727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29A5B040-ECCD-9470-7552-C51EDA72C85F}"/>
              </a:ext>
            </a:extLst>
          </p:cNvPr>
          <p:cNvSpPr/>
          <p:nvPr/>
        </p:nvSpPr>
        <p:spPr>
          <a:xfrm>
            <a:off x="8297333" y="7726103"/>
            <a:ext cx="3244582" cy="2912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noProof="0" dirty="0"/>
              <a:t>CONTRACT_START 15 Watts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246DD5-313E-326B-237D-4FDE443EC4E3}"/>
              </a:ext>
            </a:extLst>
          </p:cNvPr>
          <p:cNvSpPr/>
          <p:nvPr/>
        </p:nvSpPr>
        <p:spPr>
          <a:xfrm>
            <a:off x="8297333" y="8086026"/>
            <a:ext cx="3244582" cy="2912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1999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noProof="0" dirty="0"/>
              <a:t>CONTRACT_STOP 15 Watts (merge)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5CE07B5-0A58-684F-63A2-56D38A2827F9}"/>
              </a:ext>
            </a:extLst>
          </p:cNvPr>
          <p:cNvSpPr/>
          <p:nvPr/>
        </p:nvSpPr>
        <p:spPr>
          <a:xfrm>
            <a:off x="695161" y="5927171"/>
            <a:ext cx="3485100" cy="41784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Removal of obsolete  contracts</a:t>
            </a:r>
            <a:endParaRPr lang="en-CH" sz="14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418EFE-518F-77C7-5F59-20E7EB526572}"/>
              </a:ext>
            </a:extLst>
          </p:cNvPr>
          <p:cNvCxnSpPr>
            <a:cxnSpLocks/>
          </p:cNvCxnSpPr>
          <p:nvPr/>
        </p:nvCxnSpPr>
        <p:spPr>
          <a:xfrm>
            <a:off x="4345767" y="3828963"/>
            <a:ext cx="1146994" cy="52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8666F1-76D7-8B94-D7A8-C881976849E1}"/>
              </a:ext>
            </a:extLst>
          </p:cNvPr>
          <p:cNvCxnSpPr>
            <a:cxnSpLocks/>
          </p:cNvCxnSpPr>
          <p:nvPr/>
        </p:nvCxnSpPr>
        <p:spPr>
          <a:xfrm>
            <a:off x="4345767" y="6136094"/>
            <a:ext cx="11025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 descr="A black and white image of a paper with a pencil and a hand shake&#10;&#10;Description automatically generated">
            <a:extLst>
              <a:ext uri="{FF2B5EF4-FFF2-40B4-BE49-F238E27FC236}">
                <a16:creationId xmlns:a16="http://schemas.microsoft.com/office/drawing/2014/main" id="{15DD0242-19EE-D1B5-F212-89A0E2863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402" y="810858"/>
            <a:ext cx="533978" cy="604838"/>
          </a:xfrm>
          <a:prstGeom prst="rect">
            <a:avLst/>
          </a:prstGeom>
        </p:spPr>
      </p:pic>
      <p:pic>
        <p:nvPicPr>
          <p:cNvPr id="48" name="Picture 47" descr="A black and white symbol&#10;&#10;Description automatically generated">
            <a:extLst>
              <a:ext uri="{FF2B5EF4-FFF2-40B4-BE49-F238E27FC236}">
                <a16:creationId xmlns:a16="http://schemas.microsoft.com/office/drawing/2014/main" id="{2AFA3AC2-4DD3-148D-41C7-22204B3691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66" y="5078461"/>
            <a:ext cx="455857" cy="455857"/>
          </a:xfrm>
          <a:prstGeom prst="rect">
            <a:avLst/>
          </a:prstGeom>
        </p:spPr>
      </p:pic>
      <p:pic>
        <p:nvPicPr>
          <p:cNvPr id="50" name="Picture 49" descr="A black and white line drawing of a power line&#10;&#10;Description automatically generated">
            <a:extLst>
              <a:ext uri="{FF2B5EF4-FFF2-40B4-BE49-F238E27FC236}">
                <a16:creationId xmlns:a16="http://schemas.microsoft.com/office/drawing/2014/main" id="{B035BB0F-55CC-6200-EE64-B2651F4D3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810" y="180325"/>
            <a:ext cx="431464" cy="431464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9760FA3D-108D-9B15-5F27-E98B8BED0DB0}"/>
              </a:ext>
            </a:extLst>
          </p:cNvPr>
          <p:cNvSpPr txBox="1"/>
          <p:nvPr/>
        </p:nvSpPr>
        <p:spPr>
          <a:xfrm>
            <a:off x="4563671" y="3540825"/>
            <a:ext cx="929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m</a:t>
            </a:r>
            <a:r>
              <a:rPr lang="en-GB" sz="1400" dirty="0">
                <a:solidFill>
                  <a:srgbClr val="000000"/>
                </a:solidFill>
                <a:effectLst/>
              </a:rPr>
              <a:t>ain supply</a:t>
            </a:r>
            <a:endParaRPr lang="en-CH" sz="14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0E3685-4163-5006-4CD4-B9D3C5EF56D6}"/>
              </a:ext>
            </a:extLst>
          </p:cNvPr>
          <p:cNvSpPr txBox="1"/>
          <p:nvPr/>
        </p:nvSpPr>
        <p:spPr>
          <a:xfrm>
            <a:off x="4373707" y="5872787"/>
            <a:ext cx="14050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dirty="0">
                <a:solidFill>
                  <a:srgbClr val="000000"/>
                </a:solidFill>
              </a:rPr>
              <a:t>complementary</a:t>
            </a:r>
            <a:r>
              <a:rPr lang="en-GB" sz="1400" dirty="0">
                <a:solidFill>
                  <a:srgbClr val="000000"/>
                </a:solidFill>
                <a:effectLst/>
              </a:rPr>
              <a:t> supply</a:t>
            </a:r>
            <a:endParaRPr lang="en-CH" sz="1400" dirty="0"/>
          </a:p>
        </p:txBody>
      </p:sp>
      <p:pic>
        <p:nvPicPr>
          <p:cNvPr id="85" name="Picture 84" descr="A black check mark in a circle&#10;&#10;Description automatically generated">
            <a:extLst>
              <a:ext uri="{FF2B5EF4-FFF2-40B4-BE49-F238E27FC236}">
                <a16:creationId xmlns:a16="http://schemas.microsoft.com/office/drawing/2014/main" id="{86A775B5-05E0-89D1-4744-05D0876907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8146" y="2332832"/>
            <a:ext cx="266474" cy="266474"/>
          </a:xfrm>
          <a:prstGeom prst="rect">
            <a:avLst/>
          </a:prstGeom>
        </p:spPr>
      </p:pic>
      <p:pic>
        <p:nvPicPr>
          <p:cNvPr id="86" name="Picture 85" descr="A black check mark in a circle&#10;&#10;Description automatically generated">
            <a:extLst>
              <a:ext uri="{FF2B5EF4-FFF2-40B4-BE49-F238E27FC236}">
                <a16:creationId xmlns:a16="http://schemas.microsoft.com/office/drawing/2014/main" id="{EA7B9B88-A15C-F3F6-CF0D-A95BDAAFEC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7025" y="2723273"/>
            <a:ext cx="266474" cy="26647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0BB160C8-4E9D-075F-4DED-54EA026C45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7891" y="3734953"/>
            <a:ext cx="230690" cy="214961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80FD9B00-01E1-4D6A-DBC3-254990D595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4765" y="7766269"/>
            <a:ext cx="230690" cy="214961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5A997473-AB86-E9C1-E778-4E98F63CE5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71753" y="4093569"/>
            <a:ext cx="230690" cy="214961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9FB78A43-5A65-3307-671E-A44A5E5E5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67891" y="8114909"/>
            <a:ext cx="230690" cy="2149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661849-86E2-93B0-5BFD-C96A0B47A3DD}"/>
              </a:ext>
            </a:extLst>
          </p:cNvPr>
          <p:cNvSpPr txBox="1"/>
          <p:nvPr/>
        </p:nvSpPr>
        <p:spPr>
          <a:xfrm>
            <a:off x="2535941" y="8815061"/>
            <a:ext cx="215617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800" dirty="0"/>
              <a:t>contractProcessingManager.png</a:t>
            </a:r>
          </a:p>
        </p:txBody>
      </p:sp>
    </p:spTree>
    <p:extLst>
      <p:ext uri="{BB962C8B-B14F-4D97-AF65-F5344CB8AC3E}">
        <p14:creationId xmlns:p14="http://schemas.microsoft.com/office/powerpoint/2010/main" val="240518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BA6CE5F-F147-E6DC-AE27-74CD888AE6C4}"/>
              </a:ext>
            </a:extLst>
          </p:cNvPr>
          <p:cNvSpPr/>
          <p:nvPr/>
        </p:nvSpPr>
        <p:spPr>
          <a:xfrm>
            <a:off x="5700889" y="3966480"/>
            <a:ext cx="5102578" cy="346118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1ECE60-8A25-9F85-65B8-A49F23036429}"/>
              </a:ext>
            </a:extLst>
          </p:cNvPr>
          <p:cNvSpPr/>
          <p:nvPr/>
        </p:nvSpPr>
        <p:spPr>
          <a:xfrm>
            <a:off x="5700889" y="288560"/>
            <a:ext cx="5102578" cy="3461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86CA0C-089A-7A6B-770C-FA27D2B83357}"/>
              </a:ext>
            </a:extLst>
          </p:cNvPr>
          <p:cNvSpPr/>
          <p:nvPr/>
        </p:nvSpPr>
        <p:spPr>
          <a:xfrm>
            <a:off x="223033" y="558800"/>
            <a:ext cx="4470026" cy="6541839"/>
          </a:xfrm>
          <a:prstGeom prst="roundRect">
            <a:avLst>
              <a:gd name="adj" fmla="val 443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D93ED-521F-522B-4E8D-E94B6B991926}"/>
              </a:ext>
            </a:extLst>
          </p:cNvPr>
          <p:cNvSpPr txBox="1"/>
          <p:nvPr/>
        </p:nvSpPr>
        <p:spPr>
          <a:xfrm>
            <a:off x="884316" y="779347"/>
            <a:ext cx="26857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Learning twin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B17BDF-1F4E-6531-02DC-7F22754B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63" y="723065"/>
            <a:ext cx="763642" cy="6907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96C3E7A-9746-FED2-4F50-7B7E43EF60A9}"/>
              </a:ext>
            </a:extLst>
          </p:cNvPr>
          <p:cNvSpPr/>
          <p:nvPr/>
        </p:nvSpPr>
        <p:spPr>
          <a:xfrm>
            <a:off x="6326759" y="971796"/>
            <a:ext cx="1399921" cy="555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</a:rPr>
              <a:t>Node total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D676DD-F1A8-EE3C-C718-E25FCF4CDCF6}"/>
              </a:ext>
            </a:extLst>
          </p:cNvPr>
          <p:cNvSpPr/>
          <p:nvPr/>
        </p:nvSpPr>
        <p:spPr>
          <a:xfrm>
            <a:off x="6136593" y="4568458"/>
            <a:ext cx="1590087" cy="5518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</a:rPr>
              <a:t>Cluster total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4A8D09-3659-01EC-9111-79D60A659A40}"/>
              </a:ext>
            </a:extLst>
          </p:cNvPr>
          <p:cNvSpPr/>
          <p:nvPr/>
        </p:nvSpPr>
        <p:spPr>
          <a:xfrm>
            <a:off x="6136593" y="1904557"/>
            <a:ext cx="3662162" cy="1642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557DA-AEDC-46FF-387E-3FEA6F27EDEF}"/>
              </a:ext>
            </a:extLst>
          </p:cNvPr>
          <p:cNvSpPr txBox="1"/>
          <p:nvPr/>
        </p:nvSpPr>
        <p:spPr>
          <a:xfrm>
            <a:off x="7839456" y="3194875"/>
            <a:ext cx="210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Learning model</a:t>
            </a:r>
            <a:endParaRPr lang="en-C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0E4B7-4FE3-E2D4-C5CE-3519465E5A54}"/>
              </a:ext>
            </a:extLst>
          </p:cNvPr>
          <p:cNvSpPr/>
          <p:nvPr/>
        </p:nvSpPr>
        <p:spPr>
          <a:xfrm>
            <a:off x="6136593" y="5487021"/>
            <a:ext cx="3662162" cy="169041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43A8FF-C8D6-6D6D-B1B5-5412A4A37C2C}"/>
              </a:ext>
            </a:extLst>
          </p:cNvPr>
          <p:cNvSpPr/>
          <p:nvPr/>
        </p:nvSpPr>
        <p:spPr>
          <a:xfrm>
            <a:off x="487681" y="1727199"/>
            <a:ext cx="3694934" cy="5000977"/>
          </a:xfrm>
          <a:prstGeom prst="roundRect">
            <a:avLst>
              <a:gd name="adj" fmla="val 1085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FEA703-B0CE-5380-E5F6-2036978C9D33}"/>
              </a:ext>
            </a:extLst>
          </p:cNvPr>
          <p:cNvSpPr/>
          <p:nvPr/>
        </p:nvSpPr>
        <p:spPr>
          <a:xfrm>
            <a:off x="785632" y="2557229"/>
            <a:ext cx="3125651" cy="54611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Reception of prosumer events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0E67CC9-29E7-3E59-C2F1-DB0B1C1D72F6}"/>
              </a:ext>
            </a:extLst>
          </p:cNvPr>
          <p:cNvSpPr/>
          <p:nvPr/>
        </p:nvSpPr>
        <p:spPr>
          <a:xfrm>
            <a:off x="785632" y="3339686"/>
            <a:ext cx="3125651" cy="54611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Updates of Node total/ Cluster total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E5B417-81B5-9177-8C00-66B33FC8FAC8}"/>
              </a:ext>
            </a:extLst>
          </p:cNvPr>
          <p:cNvSpPr/>
          <p:nvPr/>
        </p:nvSpPr>
        <p:spPr>
          <a:xfrm>
            <a:off x="785632" y="4109827"/>
            <a:ext cx="3137061" cy="54611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 training</a:t>
            </a:r>
            <a:endParaRPr lang="en-CH" sz="1400" dirty="0">
              <a:solidFill>
                <a:schemeClr val="tx1"/>
              </a:solidFill>
            </a:endParaRPr>
          </a:p>
        </p:txBody>
      </p:sp>
      <p:pic>
        <p:nvPicPr>
          <p:cNvPr id="19" name="Google Shape;221;p7" descr="Icon&#10;&#10;Description automatically generated">
            <a:extLst>
              <a:ext uri="{FF2B5EF4-FFF2-40B4-BE49-F238E27FC236}">
                <a16:creationId xmlns:a16="http://schemas.microsoft.com/office/drawing/2014/main" id="{6FA8E312-FC62-240F-4154-4894DBC91F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7005" y="1898899"/>
            <a:ext cx="441252" cy="481707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80B6BC-0CAE-FFB2-962E-32E88C489AC9}"/>
              </a:ext>
            </a:extLst>
          </p:cNvPr>
          <p:cNvSpPr txBox="1"/>
          <p:nvPr/>
        </p:nvSpPr>
        <p:spPr>
          <a:xfrm>
            <a:off x="5804677" y="349459"/>
            <a:ext cx="292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1" dirty="0"/>
              <a:t>Supervision of local node</a:t>
            </a:r>
            <a:endParaRPr lang="en-CH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F4F5A4-889B-9936-7A8B-BD551D23AD87}"/>
              </a:ext>
            </a:extLst>
          </p:cNvPr>
          <p:cNvSpPr txBox="1"/>
          <p:nvPr/>
        </p:nvSpPr>
        <p:spPr>
          <a:xfrm>
            <a:off x="5804677" y="3988843"/>
            <a:ext cx="385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b="1" dirty="0"/>
              <a:t>Supervision of cluster (all nodes)</a:t>
            </a:r>
            <a:endParaRPr lang="en-CH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F060673-BD61-48A9-234D-EDCD5A9324E7}"/>
              </a:ext>
            </a:extLst>
          </p:cNvPr>
          <p:cNvSpPr/>
          <p:nvPr/>
        </p:nvSpPr>
        <p:spPr>
          <a:xfrm>
            <a:off x="785632" y="4843465"/>
            <a:ext cx="3137061" cy="54611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Calculation of predictions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7F2900-34BF-8F8E-169F-14E69F546DEA}"/>
              </a:ext>
            </a:extLst>
          </p:cNvPr>
          <p:cNvSpPr txBox="1"/>
          <p:nvPr/>
        </p:nvSpPr>
        <p:spPr>
          <a:xfrm>
            <a:off x="4315838" y="2522509"/>
            <a:ext cx="1405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Local node</a:t>
            </a:r>
            <a:endParaRPr lang="en-CH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EED05-A726-9530-7211-99EEEE1A1B14}"/>
              </a:ext>
            </a:extLst>
          </p:cNvPr>
          <p:cNvCxnSpPr>
            <a:cxnSpLocks/>
          </p:cNvCxnSpPr>
          <p:nvPr/>
        </p:nvCxnSpPr>
        <p:spPr>
          <a:xfrm>
            <a:off x="4188268" y="3074025"/>
            <a:ext cx="15326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C49B44-65EC-2AD8-A321-6B5206216F6D}"/>
              </a:ext>
            </a:extLst>
          </p:cNvPr>
          <p:cNvCxnSpPr>
            <a:cxnSpLocks/>
          </p:cNvCxnSpPr>
          <p:nvPr/>
        </p:nvCxnSpPr>
        <p:spPr>
          <a:xfrm>
            <a:off x="4188268" y="5493231"/>
            <a:ext cx="153263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18DADAD-640B-B8EC-556B-0D755E2345CE}"/>
              </a:ext>
            </a:extLst>
          </p:cNvPr>
          <p:cNvSpPr txBox="1"/>
          <p:nvPr/>
        </p:nvSpPr>
        <p:spPr>
          <a:xfrm>
            <a:off x="4358397" y="5040664"/>
            <a:ext cx="1405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</a:rPr>
              <a:t>cluster</a:t>
            </a:r>
            <a:endParaRPr lang="en-CH" dirty="0"/>
          </a:p>
        </p:txBody>
      </p:sp>
      <p:pic>
        <p:nvPicPr>
          <p:cNvPr id="45" name="Picture 44" descr="A black and white symbol&#10;&#10;Description automatically generated">
            <a:extLst>
              <a:ext uri="{FF2B5EF4-FFF2-40B4-BE49-F238E27FC236}">
                <a16:creationId xmlns:a16="http://schemas.microsoft.com/office/drawing/2014/main" id="{90A2BD81-2957-6A78-C075-8FEFB7C50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088" y="4071860"/>
            <a:ext cx="560846" cy="560846"/>
          </a:xfrm>
          <a:prstGeom prst="rect">
            <a:avLst/>
          </a:prstGeom>
        </p:spPr>
      </p:pic>
      <p:pic>
        <p:nvPicPr>
          <p:cNvPr id="47" name="Picture 46" descr="A black and white map pointer&#10;&#10;Description automatically generated">
            <a:extLst>
              <a:ext uri="{FF2B5EF4-FFF2-40B4-BE49-F238E27FC236}">
                <a16:creationId xmlns:a16="http://schemas.microsoft.com/office/drawing/2014/main" id="{E265B697-96E8-A0F3-1F73-0669F1C595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088" y="401443"/>
            <a:ext cx="555537" cy="555537"/>
          </a:xfrm>
          <a:prstGeom prst="rect">
            <a:avLst/>
          </a:prstGeom>
        </p:spPr>
      </p:pic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8A56F34-F473-B223-DD70-5412718245EA}"/>
              </a:ext>
            </a:extLst>
          </p:cNvPr>
          <p:cNvSpPr/>
          <p:nvPr/>
        </p:nvSpPr>
        <p:spPr>
          <a:xfrm>
            <a:off x="786953" y="5593538"/>
            <a:ext cx="3137061" cy="54611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Retrieval of model content, prediction statistics</a:t>
            </a:r>
            <a:endParaRPr lang="en-CH" sz="14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4BBA003-FB50-D694-A5E4-BC919E114D7F}"/>
              </a:ext>
            </a:extLst>
          </p:cNvPr>
          <p:cNvSpPr/>
          <p:nvPr/>
        </p:nvSpPr>
        <p:spPr>
          <a:xfrm>
            <a:off x="10119292" y="2266212"/>
            <a:ext cx="1502771" cy="555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</a:rPr>
              <a:t>prediction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2D620BE-89B0-67D6-4B23-EBAFF61E4E34}"/>
              </a:ext>
            </a:extLst>
          </p:cNvPr>
          <p:cNvSpPr/>
          <p:nvPr/>
        </p:nvSpPr>
        <p:spPr>
          <a:xfrm>
            <a:off x="10271692" y="2418612"/>
            <a:ext cx="1502771" cy="555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</a:rPr>
              <a:t>prediction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FD729F5-129F-7F20-8506-5106E14D0345}"/>
              </a:ext>
            </a:extLst>
          </p:cNvPr>
          <p:cNvSpPr/>
          <p:nvPr/>
        </p:nvSpPr>
        <p:spPr>
          <a:xfrm>
            <a:off x="10424092" y="2571012"/>
            <a:ext cx="1502771" cy="555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</a:rPr>
              <a:t>prediction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25EB62E3-2E71-77E6-F247-E34C7B19A401}"/>
              </a:ext>
            </a:extLst>
          </p:cNvPr>
          <p:cNvSpPr/>
          <p:nvPr/>
        </p:nvSpPr>
        <p:spPr>
          <a:xfrm>
            <a:off x="9798755" y="2430562"/>
            <a:ext cx="300237" cy="430169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D7D735C-14D0-BD91-43A1-735E29EE3E9E}"/>
              </a:ext>
            </a:extLst>
          </p:cNvPr>
          <p:cNvSpPr/>
          <p:nvPr/>
        </p:nvSpPr>
        <p:spPr>
          <a:xfrm>
            <a:off x="10118675" y="6089792"/>
            <a:ext cx="1502771" cy="555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</a:rPr>
              <a:t>prediction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ABB3A5F-F039-F1D2-0D72-C1D48409721A}"/>
              </a:ext>
            </a:extLst>
          </p:cNvPr>
          <p:cNvSpPr/>
          <p:nvPr/>
        </p:nvSpPr>
        <p:spPr>
          <a:xfrm>
            <a:off x="10271075" y="6242192"/>
            <a:ext cx="1502771" cy="555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</a:rPr>
              <a:t>prediction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ED03F07-36CC-EC9E-99EF-F4A569C2661B}"/>
              </a:ext>
            </a:extLst>
          </p:cNvPr>
          <p:cNvSpPr/>
          <p:nvPr/>
        </p:nvSpPr>
        <p:spPr>
          <a:xfrm>
            <a:off x="10423475" y="6394592"/>
            <a:ext cx="1502771" cy="5555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effectLst/>
              </a:rPr>
              <a:t>prediction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540DB02-4AED-E0BA-E009-5BAF99EF0EA9}"/>
              </a:ext>
            </a:extLst>
          </p:cNvPr>
          <p:cNvSpPr/>
          <p:nvPr/>
        </p:nvSpPr>
        <p:spPr>
          <a:xfrm>
            <a:off x="9786046" y="6152372"/>
            <a:ext cx="300237" cy="430169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19291FA1-4B30-1313-91FC-48D22B30971C}"/>
              </a:ext>
            </a:extLst>
          </p:cNvPr>
          <p:cNvSpPr/>
          <p:nvPr/>
        </p:nvSpPr>
        <p:spPr>
          <a:xfrm rot="5400000">
            <a:off x="6892181" y="1486799"/>
            <a:ext cx="300237" cy="430169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E1E4B28-0AEF-DAC2-9D0D-C03B3DAC0B24}"/>
              </a:ext>
            </a:extLst>
          </p:cNvPr>
          <p:cNvSpPr/>
          <p:nvPr/>
        </p:nvSpPr>
        <p:spPr>
          <a:xfrm rot="5400000">
            <a:off x="6819883" y="5083889"/>
            <a:ext cx="300237" cy="430169"/>
          </a:xfrm>
          <a:prstGeom prst="right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61" name="Picture 60" descr="A question mark surrounded by black lines and circles&#10;&#10;Description automatically generated">
            <a:extLst>
              <a:ext uri="{FF2B5EF4-FFF2-40B4-BE49-F238E27FC236}">
                <a16:creationId xmlns:a16="http://schemas.microsoft.com/office/drawing/2014/main" id="{19EFA0C5-7E3F-92C3-A109-F7137594F4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9909" y="2028490"/>
            <a:ext cx="1589434" cy="1139594"/>
          </a:xfrm>
          <a:prstGeom prst="rect">
            <a:avLst/>
          </a:prstGeom>
        </p:spPr>
      </p:pic>
      <p:pic>
        <p:nvPicPr>
          <p:cNvPr id="62" name="Picture 61" descr="A question mark surrounded by black lines and circles&#10;&#10;Description automatically generated">
            <a:extLst>
              <a:ext uri="{FF2B5EF4-FFF2-40B4-BE49-F238E27FC236}">
                <a16:creationId xmlns:a16="http://schemas.microsoft.com/office/drawing/2014/main" id="{2F7DA9E3-D427-8887-FEF0-91B1F9A5E1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494" y="5639306"/>
            <a:ext cx="1589434" cy="113959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EFD428C-AA0C-CEE5-7274-9D335AA6E2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8174" y="2029154"/>
            <a:ext cx="1004161" cy="72393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40EED84-0484-53AC-8F02-B07A55B038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920" y="5627111"/>
            <a:ext cx="1004161" cy="72393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61DC613-CCC6-F59C-74DE-7D7D51587FF6}"/>
              </a:ext>
            </a:extLst>
          </p:cNvPr>
          <p:cNvSpPr txBox="1"/>
          <p:nvPr/>
        </p:nvSpPr>
        <p:spPr>
          <a:xfrm>
            <a:off x="6212125" y="2882312"/>
            <a:ext cx="144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Training dataset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15163A-0757-24A3-63AF-0E3A873A2ED1}"/>
              </a:ext>
            </a:extLst>
          </p:cNvPr>
          <p:cNvSpPr txBox="1"/>
          <p:nvPr/>
        </p:nvSpPr>
        <p:spPr>
          <a:xfrm>
            <a:off x="6364525" y="6426097"/>
            <a:ext cx="1445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Training dataset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3C8BA3-B27F-BE56-20B3-12324B9B144D}"/>
              </a:ext>
            </a:extLst>
          </p:cNvPr>
          <p:cNvSpPr txBox="1"/>
          <p:nvPr/>
        </p:nvSpPr>
        <p:spPr>
          <a:xfrm>
            <a:off x="7991856" y="6808107"/>
            <a:ext cx="2109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Learning model</a:t>
            </a:r>
            <a:endParaRPr lang="en-CH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2176D3-E79D-0EF7-6EF8-4CDB4E7CC7A2}"/>
              </a:ext>
            </a:extLst>
          </p:cNvPr>
          <p:cNvSpPr/>
          <p:nvPr/>
        </p:nvSpPr>
        <p:spPr>
          <a:xfrm>
            <a:off x="7730643" y="971795"/>
            <a:ext cx="1334782" cy="5555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effectLst/>
              </a:rPr>
              <a:t>requested, </a:t>
            </a:r>
            <a:r>
              <a:rPr lang="en-US" sz="1000" dirty="0">
                <a:solidFill>
                  <a:schemeClr val="tx1"/>
                </a:solidFill>
              </a:rPr>
              <a:t>produced,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</a:rPr>
              <a:t>consumed, provided, missing, available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5C86E3-7975-6B95-8CAB-F0FD0E827980}"/>
              </a:ext>
            </a:extLst>
          </p:cNvPr>
          <p:cNvSpPr/>
          <p:nvPr/>
        </p:nvSpPr>
        <p:spPr>
          <a:xfrm>
            <a:off x="7733982" y="4568458"/>
            <a:ext cx="1334782" cy="5518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effectLst/>
              </a:rPr>
              <a:t>requested, </a:t>
            </a:r>
            <a:r>
              <a:rPr lang="en-US" sz="1000" dirty="0">
                <a:solidFill>
                  <a:schemeClr val="tx1"/>
                </a:solidFill>
              </a:rPr>
              <a:t>produced,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effectLst/>
              </a:rPr>
              <a:t>consumed, provided, missing, available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65887C6-E8A0-A4E5-B747-3D88B94B29B8}"/>
              </a:ext>
            </a:extLst>
          </p:cNvPr>
          <p:cNvSpPr txBox="1"/>
          <p:nvPr/>
        </p:nvSpPr>
        <p:spPr>
          <a:xfrm>
            <a:off x="7185086" y="5149269"/>
            <a:ext cx="14755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addition to the history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FB27F44-8511-862E-3D76-B8A08E0E153D}"/>
              </a:ext>
            </a:extLst>
          </p:cNvPr>
          <p:cNvSpPr txBox="1"/>
          <p:nvPr/>
        </p:nvSpPr>
        <p:spPr>
          <a:xfrm>
            <a:off x="7359084" y="1573777"/>
            <a:ext cx="14755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100" dirty="0"/>
              <a:t>addition to the history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C0FA9-13F4-3398-68AC-DCC8794F7F62}"/>
              </a:ext>
            </a:extLst>
          </p:cNvPr>
          <p:cNvSpPr txBox="1"/>
          <p:nvPr/>
        </p:nvSpPr>
        <p:spPr>
          <a:xfrm>
            <a:off x="1743456" y="8344173"/>
            <a:ext cx="36526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learning_twin.png</a:t>
            </a:r>
          </a:p>
        </p:txBody>
      </p:sp>
    </p:spTree>
    <p:extLst>
      <p:ext uri="{BB962C8B-B14F-4D97-AF65-F5344CB8AC3E}">
        <p14:creationId xmlns:p14="http://schemas.microsoft.com/office/powerpoint/2010/main" val="268373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51C7A6F-145F-5C84-1C49-E34BE0B0665E}"/>
              </a:ext>
            </a:extLst>
          </p:cNvPr>
          <p:cNvSpPr/>
          <p:nvPr/>
        </p:nvSpPr>
        <p:spPr>
          <a:xfrm>
            <a:off x="6041954" y="416491"/>
            <a:ext cx="5969428" cy="7851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10CE398-8954-E9F3-0C9F-1DA9BEFFFB4E}"/>
              </a:ext>
            </a:extLst>
          </p:cNvPr>
          <p:cNvSpPr/>
          <p:nvPr/>
        </p:nvSpPr>
        <p:spPr>
          <a:xfrm>
            <a:off x="4346084" y="419878"/>
            <a:ext cx="1489855" cy="13646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FCA5DA-F0BA-4C9A-4293-F4EC8BD1C5BA}"/>
              </a:ext>
            </a:extLst>
          </p:cNvPr>
          <p:cNvSpPr/>
          <p:nvPr/>
        </p:nvSpPr>
        <p:spPr>
          <a:xfrm>
            <a:off x="9232896" y="1229314"/>
            <a:ext cx="2637194" cy="5049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730299-2A3C-A72A-AD01-66D8012B7FA9}"/>
              </a:ext>
            </a:extLst>
          </p:cNvPr>
          <p:cNvSpPr/>
          <p:nvPr/>
        </p:nvSpPr>
        <p:spPr>
          <a:xfrm>
            <a:off x="6311037" y="6765244"/>
            <a:ext cx="5559054" cy="13212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E76350B-DE88-159E-7DFB-0CD1B58BF5B1}"/>
              </a:ext>
            </a:extLst>
          </p:cNvPr>
          <p:cNvSpPr/>
          <p:nvPr/>
        </p:nvSpPr>
        <p:spPr>
          <a:xfrm>
            <a:off x="180618" y="416491"/>
            <a:ext cx="3689821" cy="7851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9499E2-FCDF-5341-1796-7390051CAD80}"/>
              </a:ext>
            </a:extLst>
          </p:cNvPr>
          <p:cNvSpPr/>
          <p:nvPr/>
        </p:nvSpPr>
        <p:spPr>
          <a:xfrm>
            <a:off x="364065" y="1229314"/>
            <a:ext cx="3266675" cy="527425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11" name="ZoneTexte 150">
            <a:extLst>
              <a:ext uri="{FF2B5EF4-FFF2-40B4-BE49-F238E27FC236}">
                <a16:creationId xmlns:a16="http://schemas.microsoft.com/office/drawing/2014/main" id="{3BF7C289-34ED-37C8-0D48-29A381F12105}"/>
              </a:ext>
            </a:extLst>
          </p:cNvPr>
          <p:cNvSpPr txBox="1"/>
          <p:nvPr/>
        </p:nvSpPr>
        <p:spPr>
          <a:xfrm>
            <a:off x="3395781" y="2269289"/>
            <a:ext cx="699372" cy="3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6" dirty="0"/>
              <a:t> </a:t>
            </a:r>
          </a:p>
        </p:txBody>
      </p:sp>
      <p:sp>
        <p:nvSpPr>
          <p:cNvPr id="12" name="ZoneTexte 64">
            <a:extLst>
              <a:ext uri="{FF2B5EF4-FFF2-40B4-BE49-F238E27FC236}">
                <a16:creationId xmlns:a16="http://schemas.microsoft.com/office/drawing/2014/main" id="{8223352B-4BD3-7386-842A-6F338BAE4E7C}"/>
              </a:ext>
            </a:extLst>
          </p:cNvPr>
          <p:cNvSpPr txBox="1"/>
          <p:nvPr/>
        </p:nvSpPr>
        <p:spPr>
          <a:xfrm>
            <a:off x="42578" y="494133"/>
            <a:ext cx="3437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Coordination platform service</a:t>
            </a:r>
          </a:p>
        </p:txBody>
      </p:sp>
      <p:pic>
        <p:nvPicPr>
          <p:cNvPr id="13" name="Picture 6" descr="Mettre à jour java - Comment Ça Marche">
            <a:extLst>
              <a:ext uri="{FF2B5EF4-FFF2-40B4-BE49-F238E27FC236}">
                <a16:creationId xmlns:a16="http://schemas.microsoft.com/office/drawing/2014/main" id="{D104DA76-4FEC-7D10-9A47-6AE8445FD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584" y="890440"/>
            <a:ext cx="493956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roue dentée Tapis de souris | Spreadshirt">
            <a:extLst>
              <a:ext uri="{FF2B5EF4-FFF2-40B4-BE49-F238E27FC236}">
                <a16:creationId xmlns:a16="http://schemas.microsoft.com/office/drawing/2014/main" id="{7B49EC1F-D8F7-1B58-D970-0871B1805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75998" y="490110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5977D79-35D7-59CE-BB60-D0D5BD6A3CC2}"/>
              </a:ext>
            </a:extLst>
          </p:cNvPr>
          <p:cNvSpPr/>
          <p:nvPr/>
        </p:nvSpPr>
        <p:spPr>
          <a:xfrm>
            <a:off x="625975" y="2224966"/>
            <a:ext cx="2744641" cy="397743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06DF66-46F5-ED8E-E558-CA8B9C91DBCF}"/>
              </a:ext>
            </a:extLst>
          </p:cNvPr>
          <p:cNvSpPr/>
          <p:nvPr/>
        </p:nvSpPr>
        <p:spPr>
          <a:xfrm>
            <a:off x="6311037" y="1229314"/>
            <a:ext cx="2428158" cy="50436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>
              <a:solidFill>
                <a:schemeClr val="tx1"/>
              </a:solidFill>
            </a:endParaRPr>
          </a:p>
        </p:txBody>
      </p:sp>
      <p:sp>
        <p:nvSpPr>
          <p:cNvPr id="40" name="ZoneTexte 64">
            <a:extLst>
              <a:ext uri="{FF2B5EF4-FFF2-40B4-BE49-F238E27FC236}">
                <a16:creationId xmlns:a16="http://schemas.microsoft.com/office/drawing/2014/main" id="{7C902BF9-403B-3D7E-D5A1-BFB5632C820A}"/>
              </a:ext>
            </a:extLst>
          </p:cNvPr>
          <p:cNvSpPr txBox="1"/>
          <p:nvPr/>
        </p:nvSpPr>
        <p:spPr>
          <a:xfrm>
            <a:off x="6821632" y="505899"/>
            <a:ext cx="2783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LSTM service</a:t>
            </a:r>
          </a:p>
        </p:txBody>
      </p:sp>
      <p:pic>
        <p:nvPicPr>
          <p:cNvPr id="46" name="Picture 8" descr="roue dentée Tapis de souris | Spreadshirt">
            <a:extLst>
              <a:ext uri="{FF2B5EF4-FFF2-40B4-BE49-F238E27FC236}">
                <a16:creationId xmlns:a16="http://schemas.microsoft.com/office/drawing/2014/main" id="{134610E8-7101-E580-A72C-E5B782A14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440397" y="1423954"/>
            <a:ext cx="270078" cy="270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2BC69CA-E993-9305-5820-E1FF605645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509" y="7095251"/>
            <a:ext cx="929431" cy="582221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F2E5CBE-71FB-B6FE-BAD6-5F490BA45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11601" y="7099545"/>
            <a:ext cx="846478" cy="58222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E0EA39C-A4F3-63F8-2042-BA25A0248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6158" y="7096879"/>
            <a:ext cx="883885" cy="58222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D326362E-627E-7E40-7510-5F29EC7C4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2978" y="7096880"/>
            <a:ext cx="961618" cy="582221"/>
          </a:xfrm>
          <a:prstGeom prst="rect">
            <a:avLst/>
          </a:prstGeom>
        </p:spPr>
      </p:pic>
      <p:sp>
        <p:nvSpPr>
          <p:cNvPr id="70" name="ZoneTexte 93">
            <a:extLst>
              <a:ext uri="{FF2B5EF4-FFF2-40B4-BE49-F238E27FC236}">
                <a16:creationId xmlns:a16="http://schemas.microsoft.com/office/drawing/2014/main" id="{67DEB2C8-F1B6-1D87-FF70-BD2F67256113}"/>
              </a:ext>
            </a:extLst>
          </p:cNvPr>
          <p:cNvSpPr txBox="1"/>
          <p:nvPr/>
        </p:nvSpPr>
        <p:spPr>
          <a:xfrm>
            <a:off x="3783565" y="2724491"/>
            <a:ext cx="257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</a:rPr>
              <a:t>Request for model initialization -&gt;</a:t>
            </a:r>
          </a:p>
        </p:txBody>
      </p:sp>
      <p:sp>
        <p:nvSpPr>
          <p:cNvPr id="74" name="ZoneTexte 93">
            <a:extLst>
              <a:ext uri="{FF2B5EF4-FFF2-40B4-BE49-F238E27FC236}">
                <a16:creationId xmlns:a16="http://schemas.microsoft.com/office/drawing/2014/main" id="{BCD91155-35A6-9A9C-7150-145F303FF696}"/>
              </a:ext>
            </a:extLst>
          </p:cNvPr>
          <p:cNvSpPr txBox="1"/>
          <p:nvPr/>
        </p:nvSpPr>
        <p:spPr>
          <a:xfrm>
            <a:off x="4201688" y="2978779"/>
            <a:ext cx="16852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2"/>
                </a:solidFill>
              </a:rPr>
              <a:t>&lt;- model  weights</a:t>
            </a:r>
          </a:p>
        </p:txBody>
      </p:sp>
      <p:pic>
        <p:nvPicPr>
          <p:cNvPr id="79" name="Picture 78" descr="A close-up of a logo&#10;&#10;Description automatically generated">
            <a:extLst>
              <a:ext uri="{FF2B5EF4-FFF2-40B4-BE49-F238E27FC236}">
                <a16:creationId xmlns:a16="http://schemas.microsoft.com/office/drawing/2014/main" id="{C99B567D-538F-598E-0FC7-843679075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2189" y="549089"/>
            <a:ext cx="842236" cy="343542"/>
          </a:xfrm>
          <a:prstGeom prst="rect">
            <a:avLst/>
          </a:prstGeom>
        </p:spPr>
      </p:pic>
      <p:sp>
        <p:nvSpPr>
          <p:cNvPr id="80" name="ZoneTexte 93">
            <a:extLst>
              <a:ext uri="{FF2B5EF4-FFF2-40B4-BE49-F238E27FC236}">
                <a16:creationId xmlns:a16="http://schemas.microsoft.com/office/drawing/2014/main" id="{28BA8EE5-4CDE-154E-3C60-1FE6A397DB22}"/>
              </a:ext>
            </a:extLst>
          </p:cNvPr>
          <p:cNvSpPr txBox="1"/>
          <p:nvPr/>
        </p:nvSpPr>
        <p:spPr>
          <a:xfrm>
            <a:off x="3892855" y="5195680"/>
            <a:ext cx="2166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Request for predictions -&gt;</a:t>
            </a:r>
          </a:p>
        </p:txBody>
      </p:sp>
      <p:sp>
        <p:nvSpPr>
          <p:cNvPr id="82" name="ZoneTexte 93">
            <a:extLst>
              <a:ext uri="{FF2B5EF4-FFF2-40B4-BE49-F238E27FC236}">
                <a16:creationId xmlns:a16="http://schemas.microsoft.com/office/drawing/2014/main" id="{84EA1212-B02A-C55B-8568-4B7F3B41978A}"/>
              </a:ext>
            </a:extLst>
          </p:cNvPr>
          <p:cNvSpPr txBox="1"/>
          <p:nvPr/>
        </p:nvSpPr>
        <p:spPr>
          <a:xfrm>
            <a:off x="4234448" y="5523143"/>
            <a:ext cx="1453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&lt;- Prediction results</a:t>
            </a:r>
          </a:p>
        </p:txBody>
      </p:sp>
      <p:sp>
        <p:nvSpPr>
          <p:cNvPr id="84" name="ZoneTexte 93">
            <a:extLst>
              <a:ext uri="{FF2B5EF4-FFF2-40B4-BE49-F238E27FC236}">
                <a16:creationId xmlns:a16="http://schemas.microsoft.com/office/drawing/2014/main" id="{453AEEC5-D777-0F21-A423-DE55D1CECC08}"/>
              </a:ext>
            </a:extLst>
          </p:cNvPr>
          <p:cNvSpPr txBox="1"/>
          <p:nvPr/>
        </p:nvSpPr>
        <p:spPr>
          <a:xfrm>
            <a:off x="3903304" y="4343285"/>
            <a:ext cx="2057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Submit of weights update  -&gt;</a:t>
            </a:r>
          </a:p>
        </p:txBody>
      </p:sp>
      <p:sp>
        <p:nvSpPr>
          <p:cNvPr id="93" name="ZoneTexte 93">
            <a:extLst>
              <a:ext uri="{FF2B5EF4-FFF2-40B4-BE49-F238E27FC236}">
                <a16:creationId xmlns:a16="http://schemas.microsoft.com/office/drawing/2014/main" id="{E1767F96-4886-0DE6-5018-4ACDA7F3E09A}"/>
              </a:ext>
            </a:extLst>
          </p:cNvPr>
          <p:cNvSpPr txBox="1"/>
          <p:nvPr/>
        </p:nvSpPr>
        <p:spPr>
          <a:xfrm>
            <a:off x="3874483" y="3425307"/>
            <a:ext cx="18132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Submit of new data -&gt;</a:t>
            </a:r>
          </a:p>
        </p:txBody>
      </p:sp>
      <p:sp>
        <p:nvSpPr>
          <p:cNvPr id="100" name="ZoneTexte 64">
            <a:extLst>
              <a:ext uri="{FF2B5EF4-FFF2-40B4-BE49-F238E27FC236}">
                <a16:creationId xmlns:a16="http://schemas.microsoft.com/office/drawing/2014/main" id="{CEE7E20A-FC69-1701-1F51-AEDE027C6F71}"/>
              </a:ext>
            </a:extLst>
          </p:cNvPr>
          <p:cNvSpPr txBox="1"/>
          <p:nvPr/>
        </p:nvSpPr>
        <p:spPr>
          <a:xfrm>
            <a:off x="6638733" y="1276299"/>
            <a:ext cx="1721594" cy="3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506" b="1" dirty="0"/>
              <a:t>Flask REST server</a:t>
            </a:r>
          </a:p>
        </p:txBody>
      </p:sp>
      <p:sp>
        <p:nvSpPr>
          <p:cNvPr id="22" name="ZoneTexte 93">
            <a:extLst>
              <a:ext uri="{FF2B5EF4-FFF2-40B4-BE49-F238E27FC236}">
                <a16:creationId xmlns:a16="http://schemas.microsoft.com/office/drawing/2014/main" id="{9FDD5332-547F-0CEB-23AE-1904B1B1D6C6}"/>
              </a:ext>
            </a:extLst>
          </p:cNvPr>
          <p:cNvSpPr txBox="1"/>
          <p:nvPr/>
        </p:nvSpPr>
        <p:spPr>
          <a:xfrm>
            <a:off x="4022708" y="3750112"/>
            <a:ext cx="17297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&lt;- model  weights</a:t>
            </a:r>
          </a:p>
        </p:txBody>
      </p:sp>
      <p:sp>
        <p:nvSpPr>
          <p:cNvPr id="28" name="ZoneTexte 93">
            <a:extLst>
              <a:ext uri="{FF2B5EF4-FFF2-40B4-BE49-F238E27FC236}">
                <a16:creationId xmlns:a16="http://schemas.microsoft.com/office/drawing/2014/main" id="{A3C721C6-39FC-E876-4A84-320AAA048932}"/>
              </a:ext>
            </a:extLst>
          </p:cNvPr>
          <p:cNvSpPr txBox="1"/>
          <p:nvPr/>
        </p:nvSpPr>
        <p:spPr>
          <a:xfrm>
            <a:off x="4160504" y="4630236"/>
            <a:ext cx="15271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1"/>
                </a:solidFill>
              </a:rPr>
              <a:t>&lt;- model  weights</a:t>
            </a:r>
          </a:p>
        </p:txBody>
      </p:sp>
      <p:sp>
        <p:nvSpPr>
          <p:cNvPr id="3" name="ZoneTexte 64">
            <a:extLst>
              <a:ext uri="{FF2B5EF4-FFF2-40B4-BE49-F238E27FC236}">
                <a16:creationId xmlns:a16="http://schemas.microsoft.com/office/drawing/2014/main" id="{AB29FD50-D797-AD86-BC22-9321E584D669}"/>
              </a:ext>
            </a:extLst>
          </p:cNvPr>
          <p:cNvSpPr txBox="1"/>
          <p:nvPr/>
        </p:nvSpPr>
        <p:spPr>
          <a:xfrm>
            <a:off x="9144925" y="1308263"/>
            <a:ext cx="1975469" cy="555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506" b="1" dirty="0"/>
              <a:t>LSTM processing</a:t>
            </a:r>
          </a:p>
          <a:p>
            <a:pPr algn="ctr"/>
            <a:r>
              <a:rPr lang="en-GB" sz="1506" b="1" dirty="0"/>
              <a:t>(Use of Keras API)</a:t>
            </a:r>
          </a:p>
        </p:txBody>
      </p:sp>
      <p:cxnSp>
        <p:nvCxnSpPr>
          <p:cNvPr id="127" name="Connecteur droit 159">
            <a:extLst>
              <a:ext uri="{FF2B5EF4-FFF2-40B4-BE49-F238E27FC236}">
                <a16:creationId xmlns:a16="http://schemas.microsoft.com/office/drawing/2014/main" id="{075CF63D-3F2E-1DB8-B398-FFC553D76644}"/>
              </a:ext>
            </a:extLst>
          </p:cNvPr>
          <p:cNvCxnSpPr>
            <a:cxnSpLocks/>
          </p:cNvCxnSpPr>
          <p:nvPr/>
        </p:nvCxnSpPr>
        <p:spPr>
          <a:xfrm flipV="1">
            <a:off x="10583407" y="6272452"/>
            <a:ext cx="0" cy="473967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1" name="Image 52" descr="Une image contenant casino, pièce, scène&#10;&#10;Description générée automatiquement">
            <a:extLst>
              <a:ext uri="{FF2B5EF4-FFF2-40B4-BE49-F238E27FC236}">
                <a16:creationId xmlns:a16="http://schemas.microsoft.com/office/drawing/2014/main" id="{94283AC1-8A28-3C5E-61F3-E23203434E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9781" y="614370"/>
            <a:ext cx="475562" cy="387691"/>
          </a:xfrm>
          <a:prstGeom prst="rect">
            <a:avLst/>
          </a:prstGeom>
        </p:spPr>
      </p:pic>
      <p:sp>
        <p:nvSpPr>
          <p:cNvPr id="132" name="ZoneTexte 117">
            <a:extLst>
              <a:ext uri="{FF2B5EF4-FFF2-40B4-BE49-F238E27FC236}">
                <a16:creationId xmlns:a16="http://schemas.microsoft.com/office/drawing/2014/main" id="{F6D75520-B6FA-9EAF-9C30-F0106C6876F8}"/>
              </a:ext>
            </a:extLst>
          </p:cNvPr>
          <p:cNvSpPr txBox="1"/>
          <p:nvPr/>
        </p:nvSpPr>
        <p:spPr>
          <a:xfrm>
            <a:off x="4356462" y="1091644"/>
            <a:ext cx="984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History</a:t>
            </a:r>
          </a:p>
          <a:p>
            <a:pPr algn="ctr"/>
            <a:r>
              <a:rPr lang="en-GB" sz="1400" dirty="0"/>
              <a:t>database</a:t>
            </a:r>
          </a:p>
        </p:txBody>
      </p:sp>
      <p:sp>
        <p:nvSpPr>
          <p:cNvPr id="142" name="ZoneTexte 76">
            <a:extLst>
              <a:ext uri="{FF2B5EF4-FFF2-40B4-BE49-F238E27FC236}">
                <a16:creationId xmlns:a16="http://schemas.microsoft.com/office/drawing/2014/main" id="{D281521A-B0D2-BFC4-106B-1E393BCAF02A}"/>
              </a:ext>
            </a:extLst>
          </p:cNvPr>
          <p:cNvSpPr txBox="1"/>
          <p:nvPr/>
        </p:nvSpPr>
        <p:spPr>
          <a:xfrm>
            <a:off x="344363" y="1244052"/>
            <a:ext cx="1987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Learning twin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8C9D4-09CC-C7E7-224B-C1A9681D12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77840" y="1333922"/>
            <a:ext cx="617941" cy="558924"/>
          </a:xfrm>
          <a:prstGeom prst="rect">
            <a:avLst/>
          </a:prstGeom>
        </p:spPr>
      </p:pic>
      <p:sp>
        <p:nvSpPr>
          <p:cNvPr id="24" name="ZoneTexte 76">
            <a:extLst>
              <a:ext uri="{FF2B5EF4-FFF2-40B4-BE49-F238E27FC236}">
                <a16:creationId xmlns:a16="http://schemas.microsoft.com/office/drawing/2014/main" id="{0D71C12E-3E78-CB0F-CAA3-43D5713A56D3}"/>
              </a:ext>
            </a:extLst>
          </p:cNvPr>
          <p:cNvSpPr txBox="1"/>
          <p:nvPr/>
        </p:nvSpPr>
        <p:spPr>
          <a:xfrm>
            <a:off x="630019" y="2235174"/>
            <a:ext cx="198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LSTM Learning Model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95633A0-DDF8-BD92-C98C-7179E9E59EAE}"/>
              </a:ext>
            </a:extLst>
          </p:cNvPr>
          <p:cNvCxnSpPr>
            <a:cxnSpLocks/>
          </p:cNvCxnSpPr>
          <p:nvPr/>
        </p:nvCxnSpPr>
        <p:spPr>
          <a:xfrm>
            <a:off x="5898678" y="1056141"/>
            <a:ext cx="3747471" cy="1548000"/>
          </a:xfrm>
          <a:prstGeom prst="bentConnector3">
            <a:avLst>
              <a:gd name="adj1" fmla="val 83805"/>
            </a:avLst>
          </a:prstGeom>
          <a:ln w="1905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50BE664-7F33-91E1-A544-2E154B49FD1E}"/>
              </a:ext>
            </a:extLst>
          </p:cNvPr>
          <p:cNvCxnSpPr>
            <a:cxnSpLocks/>
          </p:cNvCxnSpPr>
          <p:nvPr/>
        </p:nvCxnSpPr>
        <p:spPr>
          <a:xfrm>
            <a:off x="8531744" y="3118251"/>
            <a:ext cx="1073261" cy="668985"/>
          </a:xfrm>
          <a:prstGeom prst="bentConnector3">
            <a:avLst>
              <a:gd name="adj1" fmla="val 45740"/>
            </a:avLst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75410880-D510-652E-C299-D95164ED21C3}"/>
              </a:ext>
            </a:extLst>
          </p:cNvPr>
          <p:cNvCxnSpPr>
            <a:cxnSpLocks/>
          </p:cNvCxnSpPr>
          <p:nvPr/>
        </p:nvCxnSpPr>
        <p:spPr>
          <a:xfrm>
            <a:off x="8527612" y="3296247"/>
            <a:ext cx="1080000" cy="1224000"/>
          </a:xfrm>
          <a:prstGeom prst="bentConnector3">
            <a:avLst>
              <a:gd name="adj1" fmla="val 37385"/>
            </a:avLst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522C26A-F00E-3006-1873-98C4CAF4469D}"/>
              </a:ext>
            </a:extLst>
          </p:cNvPr>
          <p:cNvCxnSpPr>
            <a:cxnSpLocks/>
          </p:cNvCxnSpPr>
          <p:nvPr/>
        </p:nvCxnSpPr>
        <p:spPr>
          <a:xfrm>
            <a:off x="8520245" y="3858960"/>
            <a:ext cx="1091499" cy="3486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1B36AE2-B3ED-6A9B-43E1-909A4D6E0C9A}"/>
              </a:ext>
            </a:extLst>
          </p:cNvPr>
          <p:cNvCxnSpPr>
            <a:cxnSpLocks/>
          </p:cNvCxnSpPr>
          <p:nvPr/>
        </p:nvCxnSpPr>
        <p:spPr>
          <a:xfrm>
            <a:off x="8543276" y="4058311"/>
            <a:ext cx="1071703" cy="567987"/>
          </a:xfrm>
          <a:prstGeom prst="bentConnector3">
            <a:avLst>
              <a:gd name="adj1" fmla="val 29114"/>
            </a:avLst>
          </a:prstGeom>
          <a:ln w="1905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ZoneTexte 64">
            <a:extLst>
              <a:ext uri="{FF2B5EF4-FFF2-40B4-BE49-F238E27FC236}">
                <a16:creationId xmlns:a16="http://schemas.microsoft.com/office/drawing/2014/main" id="{E4F876D8-ED10-68E6-C1DF-5EEF4AA21347}"/>
              </a:ext>
            </a:extLst>
          </p:cNvPr>
          <p:cNvSpPr txBox="1"/>
          <p:nvPr/>
        </p:nvSpPr>
        <p:spPr>
          <a:xfrm>
            <a:off x="7292909" y="7723788"/>
            <a:ext cx="2783373" cy="3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506" b="1" dirty="0"/>
              <a:t>LSTM models in operation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84BB4237-6FB5-EAC7-A0EA-8F9FB546A3E8}"/>
              </a:ext>
            </a:extLst>
          </p:cNvPr>
          <p:cNvCxnSpPr>
            <a:cxnSpLocks/>
            <a:stCxn id="138" idx="3"/>
            <a:endCxn id="160" idx="1"/>
          </p:cNvCxnSpPr>
          <p:nvPr/>
        </p:nvCxnSpPr>
        <p:spPr>
          <a:xfrm>
            <a:off x="8520319" y="4758378"/>
            <a:ext cx="1125830" cy="47846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859F4BE-CAA7-3104-B996-3BB0B6A85F56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82070" y="1069883"/>
            <a:ext cx="1242468" cy="1656000"/>
          </a:xfrm>
          <a:prstGeom prst="bent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85593E0-E80A-59A7-AD1B-8AF89D0F593C}"/>
              </a:ext>
            </a:extLst>
          </p:cNvPr>
          <p:cNvSpPr/>
          <p:nvPr/>
        </p:nvSpPr>
        <p:spPr>
          <a:xfrm>
            <a:off x="6516943" y="2774839"/>
            <a:ext cx="2007137" cy="6699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Model initialisation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ADBCFC37-7925-0F8F-ADCA-F2EE0A54FDD8}"/>
              </a:ext>
            </a:extLst>
          </p:cNvPr>
          <p:cNvSpPr/>
          <p:nvPr/>
        </p:nvSpPr>
        <p:spPr>
          <a:xfrm>
            <a:off x="6516641" y="3583847"/>
            <a:ext cx="2007137" cy="6699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Integration of new state data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14075FEA-67A9-C89C-B762-263E8149E4B9}"/>
              </a:ext>
            </a:extLst>
          </p:cNvPr>
          <p:cNvSpPr/>
          <p:nvPr/>
        </p:nvSpPr>
        <p:spPr>
          <a:xfrm>
            <a:off x="6513182" y="4423383"/>
            <a:ext cx="2007137" cy="6699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Update of model weights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70136542-21C0-FD94-BEF4-08FB850DFF2C}"/>
              </a:ext>
            </a:extLst>
          </p:cNvPr>
          <p:cNvSpPr/>
          <p:nvPr/>
        </p:nvSpPr>
        <p:spPr>
          <a:xfrm>
            <a:off x="6516174" y="5308562"/>
            <a:ext cx="2007137" cy="6699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Predictions of node/cluster state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3F11D252-FC8A-2CDF-624E-239843F44347}"/>
              </a:ext>
            </a:extLst>
          </p:cNvPr>
          <p:cNvSpPr/>
          <p:nvPr/>
        </p:nvSpPr>
        <p:spPr>
          <a:xfrm>
            <a:off x="896917" y="5207471"/>
            <a:ext cx="2322012" cy="6699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Predictions of node/cluster state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6421429-E069-5DC4-1F57-BE4F93268ED5}"/>
              </a:ext>
            </a:extLst>
          </p:cNvPr>
          <p:cNvSpPr/>
          <p:nvPr/>
        </p:nvSpPr>
        <p:spPr>
          <a:xfrm>
            <a:off x="896916" y="4320073"/>
            <a:ext cx="2322011" cy="6699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Update of model weights (following to aggregation)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8DEA7122-289F-4169-6EB4-86D3D72FEE18}"/>
              </a:ext>
            </a:extLst>
          </p:cNvPr>
          <p:cNvSpPr/>
          <p:nvPr/>
        </p:nvSpPr>
        <p:spPr>
          <a:xfrm>
            <a:off x="904811" y="3464746"/>
            <a:ext cx="2322011" cy="6699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Integration of new state data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BCFCA9B9-7ED4-E836-B851-E6D2678F0649}"/>
              </a:ext>
            </a:extLst>
          </p:cNvPr>
          <p:cNvSpPr/>
          <p:nvPr/>
        </p:nvSpPr>
        <p:spPr>
          <a:xfrm>
            <a:off x="889077" y="2658962"/>
            <a:ext cx="2360553" cy="6699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Model initialisation</a:t>
            </a:r>
          </a:p>
        </p:txBody>
      </p:sp>
      <p:pic>
        <p:nvPicPr>
          <p:cNvPr id="150" name="Picture 149" descr="A logo for a company&#10;&#10;Description automatically generated">
            <a:extLst>
              <a:ext uri="{FF2B5EF4-FFF2-40B4-BE49-F238E27FC236}">
                <a16:creationId xmlns:a16="http://schemas.microsoft.com/office/drawing/2014/main" id="{F6972648-1737-00EA-EDB2-BB319A40CF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64" y="1645436"/>
            <a:ext cx="1049731" cy="654233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F7097812-6179-6457-BB72-220C3E85B1AA}"/>
              </a:ext>
            </a:extLst>
          </p:cNvPr>
          <p:cNvCxnSpPr>
            <a:cxnSpLocks/>
          </p:cNvCxnSpPr>
          <p:nvPr/>
        </p:nvCxnSpPr>
        <p:spPr>
          <a:xfrm flipV="1">
            <a:off x="8526521" y="2724491"/>
            <a:ext cx="1104472" cy="24502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0BCCEE75-86C8-90DF-238B-47A262F6DF03}"/>
              </a:ext>
            </a:extLst>
          </p:cNvPr>
          <p:cNvSpPr/>
          <p:nvPr/>
        </p:nvSpPr>
        <p:spPr>
          <a:xfrm>
            <a:off x="9634701" y="3682556"/>
            <a:ext cx="2176160" cy="4802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Model dataset</a:t>
            </a:r>
          </a:p>
          <a:p>
            <a:r>
              <a:rPr lang="en-GB" sz="1400" dirty="0"/>
              <a:t> update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40454F95-AAB5-4399-18FF-24376A79999A}"/>
              </a:ext>
            </a:extLst>
          </p:cNvPr>
          <p:cNvSpPr/>
          <p:nvPr/>
        </p:nvSpPr>
        <p:spPr>
          <a:xfrm>
            <a:off x="9630993" y="4330150"/>
            <a:ext cx="2176160" cy="4802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Model training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C417496-7182-7FFF-5C0F-AAFDBB73F59A}"/>
              </a:ext>
            </a:extLst>
          </p:cNvPr>
          <p:cNvSpPr/>
          <p:nvPr/>
        </p:nvSpPr>
        <p:spPr>
          <a:xfrm>
            <a:off x="9646149" y="4996723"/>
            <a:ext cx="2155179" cy="480242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Model weight</a:t>
            </a:r>
          </a:p>
          <a:p>
            <a:r>
              <a:rPr lang="en-GB" sz="1400" dirty="0"/>
              <a:t> update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2AE0B427-1DC4-65EB-A50E-1C4B25B8126A}"/>
              </a:ext>
            </a:extLst>
          </p:cNvPr>
          <p:cNvSpPr/>
          <p:nvPr/>
        </p:nvSpPr>
        <p:spPr>
          <a:xfrm>
            <a:off x="9625169" y="5665631"/>
            <a:ext cx="2176159" cy="435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Prediction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36758846-EDEC-6FF8-EFF4-E994EBA5CC33}"/>
              </a:ext>
            </a:extLst>
          </p:cNvPr>
          <p:cNvSpPr/>
          <p:nvPr/>
        </p:nvSpPr>
        <p:spPr>
          <a:xfrm>
            <a:off x="9649759" y="2377557"/>
            <a:ext cx="2128278" cy="534933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Loading of history </a:t>
            </a:r>
          </a:p>
          <a:p>
            <a:r>
              <a:rPr lang="en-GB" sz="1400" dirty="0"/>
              <a:t>from database</a:t>
            </a:r>
          </a:p>
        </p:txBody>
      </p:sp>
      <p:cxnSp>
        <p:nvCxnSpPr>
          <p:cNvPr id="184" name="Connecteur droit 159">
            <a:extLst>
              <a:ext uri="{FF2B5EF4-FFF2-40B4-BE49-F238E27FC236}">
                <a16:creationId xmlns:a16="http://schemas.microsoft.com/office/drawing/2014/main" id="{C46770F5-57AD-A1B8-E32C-866EA3232117}"/>
              </a:ext>
            </a:extLst>
          </p:cNvPr>
          <p:cNvCxnSpPr>
            <a:cxnSpLocks/>
          </p:cNvCxnSpPr>
          <p:nvPr/>
        </p:nvCxnSpPr>
        <p:spPr>
          <a:xfrm flipH="1" flipV="1">
            <a:off x="3272046" y="2992026"/>
            <a:ext cx="3215322" cy="9478"/>
          </a:xfrm>
          <a:prstGeom prst="line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59">
            <a:extLst>
              <a:ext uri="{FF2B5EF4-FFF2-40B4-BE49-F238E27FC236}">
                <a16:creationId xmlns:a16="http://schemas.microsoft.com/office/drawing/2014/main" id="{6527B504-C2DF-4974-DE73-318C5F17DEEB}"/>
              </a:ext>
            </a:extLst>
          </p:cNvPr>
          <p:cNvCxnSpPr>
            <a:cxnSpLocks/>
          </p:cNvCxnSpPr>
          <p:nvPr/>
        </p:nvCxnSpPr>
        <p:spPr>
          <a:xfrm flipH="1" flipV="1">
            <a:off x="3270098" y="3744432"/>
            <a:ext cx="3215322" cy="9478"/>
          </a:xfrm>
          <a:prstGeom prst="line">
            <a:avLst/>
          </a:prstGeom>
          <a:ln w="381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59">
            <a:extLst>
              <a:ext uri="{FF2B5EF4-FFF2-40B4-BE49-F238E27FC236}">
                <a16:creationId xmlns:a16="http://schemas.microsoft.com/office/drawing/2014/main" id="{C2A9FC45-8067-7829-A6A3-B80368143DCE}"/>
              </a:ext>
            </a:extLst>
          </p:cNvPr>
          <p:cNvCxnSpPr>
            <a:cxnSpLocks/>
          </p:cNvCxnSpPr>
          <p:nvPr/>
        </p:nvCxnSpPr>
        <p:spPr>
          <a:xfrm flipH="1" flipV="1">
            <a:off x="3241343" y="4630419"/>
            <a:ext cx="3215322" cy="9478"/>
          </a:xfrm>
          <a:prstGeom prst="line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59">
            <a:extLst>
              <a:ext uri="{FF2B5EF4-FFF2-40B4-BE49-F238E27FC236}">
                <a16:creationId xmlns:a16="http://schemas.microsoft.com/office/drawing/2014/main" id="{61767039-D333-DF23-998E-D283FB050C93}"/>
              </a:ext>
            </a:extLst>
          </p:cNvPr>
          <p:cNvCxnSpPr>
            <a:cxnSpLocks/>
          </p:cNvCxnSpPr>
          <p:nvPr/>
        </p:nvCxnSpPr>
        <p:spPr>
          <a:xfrm flipH="1" flipV="1">
            <a:off x="3287332" y="5507630"/>
            <a:ext cx="3215322" cy="9478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3" name="Picture 192">
            <a:extLst>
              <a:ext uri="{FF2B5EF4-FFF2-40B4-BE49-F238E27FC236}">
                <a16:creationId xmlns:a16="http://schemas.microsoft.com/office/drawing/2014/main" id="{DFD85369-0DF5-1E92-E13F-186E20EED4F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80472" y="1899560"/>
            <a:ext cx="1051576" cy="307238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7E82801A-5BF8-EA5C-B643-58E071A6AE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38851" y="5721304"/>
            <a:ext cx="347488" cy="367755"/>
          </a:xfrm>
          <a:prstGeom prst="rect">
            <a:avLst/>
          </a:prstGeom>
        </p:spPr>
      </p:pic>
      <p:pic>
        <p:nvPicPr>
          <p:cNvPr id="198" name="Picture 197" descr="A black line drawing of a server&#10;&#10;Description automatically generated">
            <a:extLst>
              <a:ext uri="{FF2B5EF4-FFF2-40B4-BE49-F238E27FC236}">
                <a16:creationId xmlns:a16="http://schemas.microsoft.com/office/drawing/2014/main" id="{DDEF0A1E-8502-BB5C-E6FD-D048D444DA3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38851" y="2446226"/>
            <a:ext cx="352137" cy="413379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682942D-9416-D059-6B87-A6771F22A72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38852" y="4420259"/>
            <a:ext cx="392574" cy="382539"/>
          </a:xfrm>
          <a:prstGeom prst="rect">
            <a:avLst/>
          </a:prstGeom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BE238B53-8017-BB8D-C354-7C589F2D8F61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38852" y="3733896"/>
            <a:ext cx="392574" cy="405817"/>
          </a:xfrm>
          <a:prstGeom prst="rect">
            <a:avLst/>
          </a:prstGeom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996502C5-14D1-4A6B-5C43-70431CB33F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338850" y="5060420"/>
            <a:ext cx="380013" cy="461128"/>
          </a:xfrm>
          <a:prstGeom prst="rect">
            <a:avLst/>
          </a:prstGeom>
        </p:spPr>
      </p:pic>
      <p:sp>
        <p:nvSpPr>
          <p:cNvPr id="224" name="ZoneTexte 64">
            <a:extLst>
              <a:ext uri="{FF2B5EF4-FFF2-40B4-BE49-F238E27FC236}">
                <a16:creationId xmlns:a16="http://schemas.microsoft.com/office/drawing/2014/main" id="{EE834180-91C6-4E4C-8B14-5A0DEF23972F}"/>
              </a:ext>
            </a:extLst>
          </p:cNvPr>
          <p:cNvSpPr txBox="1"/>
          <p:nvPr/>
        </p:nvSpPr>
        <p:spPr>
          <a:xfrm>
            <a:off x="6595662" y="6822426"/>
            <a:ext cx="1116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consumed N1</a:t>
            </a:r>
          </a:p>
        </p:txBody>
      </p:sp>
      <p:sp>
        <p:nvSpPr>
          <p:cNvPr id="225" name="ZoneTexte 64">
            <a:extLst>
              <a:ext uri="{FF2B5EF4-FFF2-40B4-BE49-F238E27FC236}">
                <a16:creationId xmlns:a16="http://schemas.microsoft.com/office/drawing/2014/main" id="{E8181454-EE6E-3C1A-83E3-22BC136498A0}"/>
              </a:ext>
            </a:extLst>
          </p:cNvPr>
          <p:cNvSpPr txBox="1"/>
          <p:nvPr/>
        </p:nvSpPr>
        <p:spPr>
          <a:xfrm>
            <a:off x="7709498" y="6819591"/>
            <a:ext cx="10858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available N1</a:t>
            </a:r>
          </a:p>
        </p:txBody>
      </p:sp>
      <p:sp>
        <p:nvSpPr>
          <p:cNvPr id="226" name="ZoneTexte 64">
            <a:extLst>
              <a:ext uri="{FF2B5EF4-FFF2-40B4-BE49-F238E27FC236}">
                <a16:creationId xmlns:a16="http://schemas.microsoft.com/office/drawing/2014/main" id="{AFFF86B9-9A9A-7E2A-E91C-4CE8EB3142D7}"/>
              </a:ext>
            </a:extLst>
          </p:cNvPr>
          <p:cNvSpPr txBox="1"/>
          <p:nvPr/>
        </p:nvSpPr>
        <p:spPr>
          <a:xfrm>
            <a:off x="8600750" y="6825804"/>
            <a:ext cx="12642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produced N2</a:t>
            </a:r>
          </a:p>
        </p:txBody>
      </p:sp>
      <p:sp>
        <p:nvSpPr>
          <p:cNvPr id="227" name="ZoneTexte 64">
            <a:extLst>
              <a:ext uri="{FF2B5EF4-FFF2-40B4-BE49-F238E27FC236}">
                <a16:creationId xmlns:a16="http://schemas.microsoft.com/office/drawing/2014/main" id="{E91E77BD-68CA-ACAB-3AE4-5FBCC3F53D3A}"/>
              </a:ext>
            </a:extLst>
          </p:cNvPr>
          <p:cNvSpPr txBox="1"/>
          <p:nvPr/>
        </p:nvSpPr>
        <p:spPr>
          <a:xfrm>
            <a:off x="9619046" y="6815998"/>
            <a:ext cx="12642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missing N2</a:t>
            </a:r>
          </a:p>
        </p:txBody>
      </p:sp>
      <p:sp>
        <p:nvSpPr>
          <p:cNvPr id="228" name="ZoneTexte 64">
            <a:extLst>
              <a:ext uri="{FF2B5EF4-FFF2-40B4-BE49-F238E27FC236}">
                <a16:creationId xmlns:a16="http://schemas.microsoft.com/office/drawing/2014/main" id="{B4A0EE2F-423A-7FF1-B557-137A4A896E1C}"/>
              </a:ext>
            </a:extLst>
          </p:cNvPr>
          <p:cNvSpPr txBox="1"/>
          <p:nvPr/>
        </p:nvSpPr>
        <p:spPr>
          <a:xfrm>
            <a:off x="10844453" y="7251521"/>
            <a:ext cx="684403" cy="324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506" b="1" dirty="0"/>
              <a:t>…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DD7F60C-2001-7DC0-74FB-43D77B75DC0F}"/>
              </a:ext>
            </a:extLst>
          </p:cNvPr>
          <p:cNvSpPr/>
          <p:nvPr/>
        </p:nvSpPr>
        <p:spPr>
          <a:xfrm>
            <a:off x="364065" y="6783065"/>
            <a:ext cx="3266675" cy="13034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cxnSp>
        <p:nvCxnSpPr>
          <p:cNvPr id="234" name="Connecteur droit 159">
            <a:extLst>
              <a:ext uri="{FF2B5EF4-FFF2-40B4-BE49-F238E27FC236}">
                <a16:creationId xmlns:a16="http://schemas.microsoft.com/office/drawing/2014/main" id="{3B618F7E-8E7D-649C-FD50-B274D1ED2EFC}"/>
              </a:ext>
            </a:extLst>
          </p:cNvPr>
          <p:cNvCxnSpPr>
            <a:cxnSpLocks/>
          </p:cNvCxnSpPr>
          <p:nvPr/>
        </p:nvCxnSpPr>
        <p:spPr>
          <a:xfrm>
            <a:off x="1895275" y="6503567"/>
            <a:ext cx="0" cy="550772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E41152-68E4-4086-6676-29CF35DE426E}"/>
              </a:ext>
            </a:extLst>
          </p:cNvPr>
          <p:cNvSpPr/>
          <p:nvPr/>
        </p:nvSpPr>
        <p:spPr>
          <a:xfrm>
            <a:off x="1428083" y="7052877"/>
            <a:ext cx="934385" cy="66126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>
              <a:solidFill>
                <a:schemeClr val="tx1"/>
              </a:solidFill>
            </a:endParaRPr>
          </a:p>
        </p:txBody>
      </p:sp>
      <p:sp>
        <p:nvSpPr>
          <p:cNvPr id="239" name="ZoneTexte 76">
            <a:extLst>
              <a:ext uri="{FF2B5EF4-FFF2-40B4-BE49-F238E27FC236}">
                <a16:creationId xmlns:a16="http://schemas.microsoft.com/office/drawing/2014/main" id="{3B900884-F421-3FE6-23EC-09D2528C09C6}"/>
              </a:ext>
            </a:extLst>
          </p:cNvPr>
          <p:cNvSpPr txBox="1"/>
          <p:nvPr/>
        </p:nvSpPr>
        <p:spPr>
          <a:xfrm>
            <a:off x="1579043" y="7229623"/>
            <a:ext cx="6893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LSA</a:t>
            </a:r>
          </a:p>
        </p:txBody>
      </p:sp>
      <p:sp>
        <p:nvSpPr>
          <p:cNvPr id="240" name="ZoneTexte 76">
            <a:extLst>
              <a:ext uri="{FF2B5EF4-FFF2-40B4-BE49-F238E27FC236}">
                <a16:creationId xmlns:a16="http://schemas.microsoft.com/office/drawing/2014/main" id="{EA7D0494-9AE1-EE12-D25A-C0E76939B7F1}"/>
              </a:ext>
            </a:extLst>
          </p:cNvPr>
          <p:cNvSpPr txBox="1"/>
          <p:nvPr/>
        </p:nvSpPr>
        <p:spPr>
          <a:xfrm>
            <a:off x="813512" y="7760363"/>
            <a:ext cx="25046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Tuple space</a:t>
            </a: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090A043B-8E7E-1D59-178E-1AA9526FDF26}"/>
              </a:ext>
            </a:extLst>
          </p:cNvPr>
          <p:cNvSpPr/>
          <p:nvPr/>
        </p:nvSpPr>
        <p:spPr>
          <a:xfrm>
            <a:off x="3932141" y="2437920"/>
            <a:ext cx="2065096" cy="3834532"/>
          </a:xfrm>
          <a:prstGeom prst="roundRect">
            <a:avLst/>
          </a:prstGeom>
          <a:noFill/>
          <a:ln w="25400"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43" name="ZoneTexte 93">
            <a:extLst>
              <a:ext uri="{FF2B5EF4-FFF2-40B4-BE49-F238E27FC236}">
                <a16:creationId xmlns:a16="http://schemas.microsoft.com/office/drawing/2014/main" id="{769CB740-9802-4FA8-529E-6DFF622DB17A}"/>
              </a:ext>
            </a:extLst>
          </p:cNvPr>
          <p:cNvSpPr txBox="1"/>
          <p:nvPr/>
        </p:nvSpPr>
        <p:spPr>
          <a:xfrm>
            <a:off x="4171094" y="6357179"/>
            <a:ext cx="160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HTTP/JSON</a:t>
            </a:r>
          </a:p>
        </p:txBody>
      </p:sp>
      <p:pic>
        <p:nvPicPr>
          <p:cNvPr id="247" name="Picture 246">
            <a:extLst>
              <a:ext uri="{FF2B5EF4-FFF2-40B4-BE49-F238E27FC236}">
                <a16:creationId xmlns:a16="http://schemas.microsoft.com/office/drawing/2014/main" id="{41FC35AC-F379-31A1-5D6C-A2A78645562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807247" y="1897167"/>
            <a:ext cx="298903" cy="311731"/>
          </a:xfrm>
          <a:prstGeom prst="rect">
            <a:avLst/>
          </a:prstGeom>
        </p:spPr>
      </p:pic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71069F08-A15A-0F03-F95A-C35CC9065C17}"/>
              </a:ext>
            </a:extLst>
          </p:cNvPr>
          <p:cNvSpPr/>
          <p:nvPr/>
        </p:nvSpPr>
        <p:spPr>
          <a:xfrm>
            <a:off x="9646008" y="3075637"/>
            <a:ext cx="2128278" cy="41926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Model initialisation</a:t>
            </a:r>
          </a:p>
        </p:txBody>
      </p:sp>
      <p:cxnSp>
        <p:nvCxnSpPr>
          <p:cNvPr id="257" name="Connector: Elbow 256">
            <a:extLst>
              <a:ext uri="{FF2B5EF4-FFF2-40B4-BE49-F238E27FC236}">
                <a16:creationId xmlns:a16="http://schemas.microsoft.com/office/drawing/2014/main" id="{5A7D41C9-3408-ADC2-91BB-9DF3A03614A8}"/>
              </a:ext>
            </a:extLst>
          </p:cNvPr>
          <p:cNvCxnSpPr>
            <a:cxnSpLocks/>
          </p:cNvCxnSpPr>
          <p:nvPr/>
        </p:nvCxnSpPr>
        <p:spPr>
          <a:xfrm>
            <a:off x="8527029" y="3033352"/>
            <a:ext cx="1084715" cy="22242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Connector: Elbow 262">
            <a:extLst>
              <a:ext uri="{FF2B5EF4-FFF2-40B4-BE49-F238E27FC236}">
                <a16:creationId xmlns:a16="http://schemas.microsoft.com/office/drawing/2014/main" id="{A57F6741-6B84-C7CD-CF77-E09DE8B5241A}"/>
              </a:ext>
            </a:extLst>
          </p:cNvPr>
          <p:cNvCxnSpPr>
            <a:cxnSpLocks/>
          </p:cNvCxnSpPr>
          <p:nvPr/>
        </p:nvCxnSpPr>
        <p:spPr>
          <a:xfrm>
            <a:off x="8531744" y="5617255"/>
            <a:ext cx="1088949" cy="27784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9" name="Picture 308">
            <a:extLst>
              <a:ext uri="{FF2B5EF4-FFF2-40B4-BE49-F238E27FC236}">
                <a16:creationId xmlns:a16="http://schemas.microsoft.com/office/drawing/2014/main" id="{BF2E0375-081A-00C6-457F-D40495294DC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407523" y="3144564"/>
            <a:ext cx="278816" cy="2971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0DB5CE3-D10F-A648-4AF0-1D2410507A84}"/>
              </a:ext>
            </a:extLst>
          </p:cNvPr>
          <p:cNvSpPr txBox="1"/>
          <p:nvPr/>
        </p:nvSpPr>
        <p:spPr>
          <a:xfrm>
            <a:off x="2191560" y="8671968"/>
            <a:ext cx="25723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lstm_implementation.png</a:t>
            </a:r>
          </a:p>
        </p:txBody>
      </p:sp>
    </p:spTree>
    <p:extLst>
      <p:ext uri="{BB962C8B-B14F-4D97-AF65-F5344CB8AC3E}">
        <p14:creationId xmlns:p14="http://schemas.microsoft.com/office/powerpoint/2010/main" val="337793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70" grpId="0"/>
      <p:bldP spid="74" grpId="0"/>
      <p:bldP spid="80" grpId="0"/>
      <p:bldP spid="82" grpId="0"/>
      <p:bldP spid="84" grpId="0"/>
      <p:bldP spid="93" grpId="0"/>
      <p:bldP spid="22" grpId="0"/>
      <p:bldP spid="28" grpId="0"/>
      <p:bldP spid="142" grpId="0"/>
      <p:bldP spid="24" grpId="0"/>
      <p:bldP spid="238" grpId="0" animBg="1"/>
      <p:bldP spid="239" grpId="0"/>
      <p:bldP spid="240" grpId="0"/>
      <p:bldP spid="2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7;p7">
            <a:extLst>
              <a:ext uri="{FF2B5EF4-FFF2-40B4-BE49-F238E27FC236}">
                <a16:creationId xmlns:a16="http://schemas.microsoft.com/office/drawing/2014/main" id="{5F483802-C28C-4722-A24E-C3DBC515423E}"/>
              </a:ext>
            </a:extLst>
          </p:cNvPr>
          <p:cNvSpPr/>
          <p:nvPr/>
        </p:nvSpPr>
        <p:spPr>
          <a:xfrm>
            <a:off x="10260034" y="7017964"/>
            <a:ext cx="792000" cy="7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N4</a:t>
            </a:r>
          </a:p>
        </p:txBody>
      </p:sp>
      <p:sp>
        <p:nvSpPr>
          <p:cNvPr id="3" name="Google Shape;228;p7">
            <a:extLst>
              <a:ext uri="{FF2B5EF4-FFF2-40B4-BE49-F238E27FC236}">
                <a16:creationId xmlns:a16="http://schemas.microsoft.com/office/drawing/2014/main" id="{F40AF0EF-FAB9-8AE5-0A9E-311CD4DB6FE6}"/>
              </a:ext>
            </a:extLst>
          </p:cNvPr>
          <p:cNvSpPr/>
          <p:nvPr/>
        </p:nvSpPr>
        <p:spPr>
          <a:xfrm>
            <a:off x="7139799" y="7017678"/>
            <a:ext cx="792000" cy="7920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N3</a:t>
            </a:r>
          </a:p>
        </p:txBody>
      </p:sp>
      <p:sp>
        <p:nvSpPr>
          <p:cNvPr id="4" name="Google Shape;243;p7">
            <a:extLst>
              <a:ext uri="{FF2B5EF4-FFF2-40B4-BE49-F238E27FC236}">
                <a16:creationId xmlns:a16="http://schemas.microsoft.com/office/drawing/2014/main" id="{16352AD4-1B6F-7358-3A54-E84D5215A5F7}"/>
              </a:ext>
            </a:extLst>
          </p:cNvPr>
          <p:cNvSpPr/>
          <p:nvPr/>
        </p:nvSpPr>
        <p:spPr>
          <a:xfrm>
            <a:off x="1126738" y="7022033"/>
            <a:ext cx="792000" cy="79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GB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N1</a:t>
            </a: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C57A4EF7-34FB-BB3F-6BB8-1C51693318EF}"/>
              </a:ext>
            </a:extLst>
          </p:cNvPr>
          <p:cNvSpPr/>
          <p:nvPr/>
        </p:nvSpPr>
        <p:spPr>
          <a:xfrm>
            <a:off x="4178441" y="7015922"/>
            <a:ext cx="792000" cy="79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r>
              <a:rPr lang="en-GB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N2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0D0ACAD-E5B9-C3DB-3179-77586182EFFA}"/>
              </a:ext>
            </a:extLst>
          </p:cNvPr>
          <p:cNvSpPr/>
          <p:nvPr/>
        </p:nvSpPr>
        <p:spPr>
          <a:xfrm>
            <a:off x="439156" y="4943196"/>
            <a:ext cx="2403951" cy="53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 N1_2</a:t>
            </a:r>
          </a:p>
          <a:p>
            <a:pPr algn="ctr"/>
            <a:r>
              <a:rPr lang="en-GB" sz="1400" dirty="0"/>
              <a:t> 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37551DD-F7B5-BEDD-CEDF-18DE92EE3C5D}"/>
              </a:ext>
            </a:extLst>
          </p:cNvPr>
          <p:cNvSpPr/>
          <p:nvPr/>
        </p:nvSpPr>
        <p:spPr>
          <a:xfrm>
            <a:off x="439155" y="5615929"/>
            <a:ext cx="2403950" cy="5330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 N_3</a:t>
            </a:r>
          </a:p>
          <a:p>
            <a:pPr algn="ctr"/>
            <a:endParaRPr lang="en-GB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7EEE94C-C59F-F8FF-5DD6-EEF2DF3045B3}"/>
              </a:ext>
            </a:extLst>
          </p:cNvPr>
          <p:cNvSpPr/>
          <p:nvPr/>
        </p:nvSpPr>
        <p:spPr>
          <a:xfrm>
            <a:off x="439155" y="6288593"/>
            <a:ext cx="2403951" cy="532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 N_4</a:t>
            </a:r>
          </a:p>
          <a:p>
            <a:pPr algn="ctr"/>
            <a:endParaRPr lang="en-GB" sz="14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ECBEF6-235B-5899-E327-0BBBB2EB631E}"/>
              </a:ext>
            </a:extLst>
          </p:cNvPr>
          <p:cNvSpPr/>
          <p:nvPr/>
        </p:nvSpPr>
        <p:spPr>
          <a:xfrm>
            <a:off x="3416433" y="5599110"/>
            <a:ext cx="2532552" cy="5452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 N2_1</a:t>
            </a:r>
          </a:p>
          <a:p>
            <a:pPr algn="ctr"/>
            <a:endParaRPr lang="en-GB" sz="14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38BDC38-7E1F-333D-CE72-63705DDCE29E}"/>
              </a:ext>
            </a:extLst>
          </p:cNvPr>
          <p:cNvSpPr/>
          <p:nvPr/>
        </p:nvSpPr>
        <p:spPr>
          <a:xfrm>
            <a:off x="3416430" y="6270607"/>
            <a:ext cx="2523599" cy="5543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Producer N2_2</a:t>
            </a:r>
          </a:p>
          <a:p>
            <a:pPr algn="ctr"/>
            <a:endParaRPr lang="en-GB" sz="1400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59F5E03-C345-55E4-9596-730620CC6BA5}"/>
              </a:ext>
            </a:extLst>
          </p:cNvPr>
          <p:cNvSpPr/>
          <p:nvPr/>
        </p:nvSpPr>
        <p:spPr>
          <a:xfrm>
            <a:off x="137865" y="3965311"/>
            <a:ext cx="2803728" cy="3959489"/>
          </a:xfrm>
          <a:prstGeom prst="roundRect">
            <a:avLst>
              <a:gd name="adj" fmla="val 13048"/>
            </a:avLst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BF3BD309-B764-7013-3EAE-0C63506B1CF5}"/>
              </a:ext>
            </a:extLst>
          </p:cNvPr>
          <p:cNvSpPr/>
          <p:nvPr/>
        </p:nvSpPr>
        <p:spPr>
          <a:xfrm>
            <a:off x="3260910" y="5299369"/>
            <a:ext cx="2728753" cy="2625431"/>
          </a:xfrm>
          <a:prstGeom prst="roundRect">
            <a:avLst>
              <a:gd name="adj" fmla="val 11344"/>
            </a:avLst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76B38F-4EC0-43CF-29EC-E9DE3BE70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596" y="6309663"/>
            <a:ext cx="258376" cy="22467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FB8AE59-3635-8C19-156D-A796F912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574883" y="5621970"/>
            <a:ext cx="245718" cy="233684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ED80B22-5675-1AAB-8870-E1CF382A6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589767" y="4950816"/>
            <a:ext cx="245718" cy="233684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4BADDB6B-941C-73C1-2DDB-4319D3C48A60}"/>
              </a:ext>
            </a:extLst>
          </p:cNvPr>
          <p:cNvSpPr/>
          <p:nvPr/>
        </p:nvSpPr>
        <p:spPr>
          <a:xfrm>
            <a:off x="387128" y="1755687"/>
            <a:ext cx="2543176" cy="586740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N1 Total</a:t>
            </a:r>
          </a:p>
          <a:p>
            <a:pPr algn="ctr"/>
            <a:endParaRPr lang="en-GB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0BE34B-163F-00FA-9818-55EE9A5CCB56}"/>
              </a:ext>
            </a:extLst>
          </p:cNvPr>
          <p:cNvSpPr/>
          <p:nvPr/>
        </p:nvSpPr>
        <p:spPr>
          <a:xfrm>
            <a:off x="6202337" y="6037861"/>
            <a:ext cx="2721480" cy="1886939"/>
          </a:xfrm>
          <a:prstGeom prst="roundRect">
            <a:avLst>
              <a:gd name="adj" fmla="val 10717"/>
            </a:avLst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02522E3-F96B-58EB-9EF5-F01AE47E2B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601985" y="6286442"/>
            <a:ext cx="303914" cy="26123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23004BD-FCB5-BDED-F3A2-3148F376CD03}"/>
              </a:ext>
            </a:extLst>
          </p:cNvPr>
          <p:cNvSpPr/>
          <p:nvPr/>
        </p:nvSpPr>
        <p:spPr>
          <a:xfrm>
            <a:off x="6434704" y="6281978"/>
            <a:ext cx="2421313" cy="5444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 N3_1</a:t>
            </a:r>
          </a:p>
          <a:p>
            <a:pPr algn="ctr"/>
            <a:endParaRPr lang="en-GB" sz="1400" dirty="0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B22065CF-C123-D0C6-24BB-AC4F683B3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843" y="6285283"/>
            <a:ext cx="258376" cy="224675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72BD885-8FF8-E961-38BC-B1FBE9C06941}"/>
              </a:ext>
            </a:extLst>
          </p:cNvPr>
          <p:cNvSpPr/>
          <p:nvPr/>
        </p:nvSpPr>
        <p:spPr>
          <a:xfrm>
            <a:off x="9156184" y="2916235"/>
            <a:ext cx="2866416" cy="5008566"/>
          </a:xfrm>
          <a:prstGeom prst="roundRect">
            <a:avLst>
              <a:gd name="adj" fmla="val 11067"/>
            </a:avLst>
          </a:prstGeom>
          <a:noFill/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F0E7AD-A3BB-E1A3-721C-E94AB99904CD}"/>
              </a:ext>
            </a:extLst>
          </p:cNvPr>
          <p:cNvSpPr/>
          <p:nvPr/>
        </p:nvSpPr>
        <p:spPr>
          <a:xfrm>
            <a:off x="9396936" y="3713416"/>
            <a:ext cx="2556072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 N4_2 : </a:t>
            </a:r>
          </a:p>
          <a:p>
            <a:pPr algn="ctr"/>
            <a:endParaRPr lang="en-GB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99F54C5-481E-9335-1084-9AE09B0AD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07" y="5628072"/>
            <a:ext cx="258376" cy="22467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150ADEE-895C-C6E5-8B27-9883191D629F}"/>
              </a:ext>
            </a:extLst>
          </p:cNvPr>
          <p:cNvSpPr/>
          <p:nvPr/>
        </p:nvSpPr>
        <p:spPr>
          <a:xfrm>
            <a:off x="9388251" y="6281979"/>
            <a:ext cx="2549451" cy="53960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Producer N4_1</a:t>
            </a:r>
          </a:p>
          <a:p>
            <a:pPr algn="ctr"/>
            <a:endParaRPr lang="en-GB" sz="1400" dirty="0"/>
          </a:p>
        </p:txBody>
      </p:sp>
      <p:pic>
        <p:nvPicPr>
          <p:cNvPr id="26" name="Picture 25" descr="A yellow and grey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CC4E7F43-29BC-9163-BD43-9A6BB1782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9075" y="6289124"/>
            <a:ext cx="259983" cy="259983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2C3BE14-63E9-02A5-C54D-23858B55F0C1}"/>
              </a:ext>
            </a:extLst>
          </p:cNvPr>
          <p:cNvSpPr/>
          <p:nvPr/>
        </p:nvSpPr>
        <p:spPr>
          <a:xfrm>
            <a:off x="9396936" y="4328805"/>
            <a:ext cx="2549463" cy="476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 N4_3</a:t>
            </a:r>
          </a:p>
          <a:p>
            <a:pPr algn="ctr"/>
            <a:endParaRPr lang="en-GB" sz="14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75FCD4-2049-6DED-FD29-F87731482D37}"/>
              </a:ext>
            </a:extLst>
          </p:cNvPr>
          <p:cNvSpPr/>
          <p:nvPr/>
        </p:nvSpPr>
        <p:spPr>
          <a:xfrm>
            <a:off x="9396935" y="4938835"/>
            <a:ext cx="2549462" cy="539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 N4_4 </a:t>
            </a:r>
          </a:p>
          <a:p>
            <a:pPr algn="ctr"/>
            <a:endParaRPr lang="en-GB" sz="14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684B07-4588-E3A6-F11F-8DB0E32A7C50}"/>
              </a:ext>
            </a:extLst>
          </p:cNvPr>
          <p:cNvSpPr/>
          <p:nvPr/>
        </p:nvSpPr>
        <p:spPr>
          <a:xfrm>
            <a:off x="9396935" y="5609925"/>
            <a:ext cx="2549461" cy="5396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 N4_5</a:t>
            </a:r>
          </a:p>
          <a:p>
            <a:pPr algn="ctr"/>
            <a:endParaRPr lang="en-GB" sz="1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EFFD9BC-EEF6-6E4C-B6F0-046E3A9CD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4423" y="4339268"/>
            <a:ext cx="266996" cy="26699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F812310-9BF3-4B09-B222-B31C2E0FA3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65871" y="4952259"/>
            <a:ext cx="266996" cy="26699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016E847-516D-5BB5-25FB-9FADDFEF75F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72522" y="5620155"/>
            <a:ext cx="266996" cy="26699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1AC85B28-8560-C188-F1D5-D70963C4E4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11747960" y="3728705"/>
            <a:ext cx="171226" cy="2592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1619AFC-40A1-3380-7BF5-38DE43CF748E}"/>
              </a:ext>
            </a:extLst>
          </p:cNvPr>
          <p:cNvSpPr/>
          <p:nvPr/>
        </p:nvSpPr>
        <p:spPr>
          <a:xfrm>
            <a:off x="9406400" y="3108735"/>
            <a:ext cx="2548968" cy="54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 N4_1</a:t>
            </a:r>
          </a:p>
          <a:p>
            <a:pPr algn="ctr"/>
            <a:endParaRPr lang="en-GB" sz="1400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299C3512-50EF-B8D4-523E-9F3237F33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3645" y="3128725"/>
            <a:ext cx="258376" cy="2246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4F8EDB7A-6D4C-1BC3-0278-A4616A9B6529}"/>
              </a:ext>
            </a:extLst>
          </p:cNvPr>
          <p:cNvSpPr/>
          <p:nvPr/>
        </p:nvSpPr>
        <p:spPr>
          <a:xfrm>
            <a:off x="3282209" y="1753823"/>
            <a:ext cx="2623690" cy="5867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N2 Total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342E415-476A-FF65-0D6D-E9C0DD584445}"/>
              </a:ext>
            </a:extLst>
          </p:cNvPr>
          <p:cNvSpPr/>
          <p:nvPr/>
        </p:nvSpPr>
        <p:spPr>
          <a:xfrm>
            <a:off x="6364618" y="1757358"/>
            <a:ext cx="2536733" cy="58674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N3 Total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488E8C5-9855-EEC5-F6EA-97A16216B340}"/>
              </a:ext>
            </a:extLst>
          </p:cNvPr>
          <p:cNvSpPr/>
          <p:nvPr/>
        </p:nvSpPr>
        <p:spPr>
          <a:xfrm>
            <a:off x="9325790" y="1757270"/>
            <a:ext cx="2627218" cy="5867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N4 Total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84" name="Connecteur droit avec flèche 121">
            <a:extLst>
              <a:ext uri="{FF2B5EF4-FFF2-40B4-BE49-F238E27FC236}">
                <a16:creationId xmlns:a16="http://schemas.microsoft.com/office/drawing/2014/main" id="{2F5591BE-EF2B-D694-0143-E6BD30A2CFC8}"/>
              </a:ext>
            </a:extLst>
          </p:cNvPr>
          <p:cNvCxnSpPr>
            <a:cxnSpLocks/>
          </p:cNvCxnSpPr>
          <p:nvPr/>
        </p:nvCxnSpPr>
        <p:spPr>
          <a:xfrm flipH="1" flipV="1">
            <a:off x="322789" y="4493204"/>
            <a:ext cx="2086" cy="2962537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121">
            <a:extLst>
              <a:ext uri="{FF2B5EF4-FFF2-40B4-BE49-F238E27FC236}">
                <a16:creationId xmlns:a16="http://schemas.microsoft.com/office/drawing/2014/main" id="{A3570E75-A1E8-A2BD-AD31-9144B9939A6E}"/>
              </a:ext>
            </a:extLst>
          </p:cNvPr>
          <p:cNvCxnSpPr>
            <a:cxnSpLocks/>
          </p:cNvCxnSpPr>
          <p:nvPr/>
        </p:nvCxnSpPr>
        <p:spPr>
          <a:xfrm flipV="1">
            <a:off x="3336224" y="5828926"/>
            <a:ext cx="0" cy="1625903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121">
            <a:extLst>
              <a:ext uri="{FF2B5EF4-FFF2-40B4-BE49-F238E27FC236}">
                <a16:creationId xmlns:a16="http://schemas.microsoft.com/office/drawing/2014/main" id="{178031EB-A2B1-4CB6-A49A-DEDC6F0A8C86}"/>
              </a:ext>
            </a:extLst>
          </p:cNvPr>
          <p:cNvCxnSpPr>
            <a:cxnSpLocks/>
          </p:cNvCxnSpPr>
          <p:nvPr/>
        </p:nvCxnSpPr>
        <p:spPr>
          <a:xfrm flipV="1">
            <a:off x="9290440" y="3353400"/>
            <a:ext cx="0" cy="410234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avec flèche 121">
            <a:extLst>
              <a:ext uri="{FF2B5EF4-FFF2-40B4-BE49-F238E27FC236}">
                <a16:creationId xmlns:a16="http://schemas.microsoft.com/office/drawing/2014/main" id="{F36173A0-D7CD-0452-1C8E-5DEE7DF39FAB}"/>
              </a:ext>
            </a:extLst>
          </p:cNvPr>
          <p:cNvCxnSpPr>
            <a:cxnSpLocks/>
          </p:cNvCxnSpPr>
          <p:nvPr/>
        </p:nvCxnSpPr>
        <p:spPr>
          <a:xfrm>
            <a:off x="9290440" y="7455740"/>
            <a:ext cx="96959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121">
            <a:extLst>
              <a:ext uri="{FF2B5EF4-FFF2-40B4-BE49-F238E27FC236}">
                <a16:creationId xmlns:a16="http://schemas.microsoft.com/office/drawing/2014/main" id="{B100412B-8B0A-BBF8-D107-5E9F391E668F}"/>
              </a:ext>
            </a:extLst>
          </p:cNvPr>
          <p:cNvCxnSpPr>
            <a:cxnSpLocks/>
          </p:cNvCxnSpPr>
          <p:nvPr/>
        </p:nvCxnSpPr>
        <p:spPr>
          <a:xfrm>
            <a:off x="6317549" y="7465581"/>
            <a:ext cx="822250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121">
            <a:extLst>
              <a:ext uri="{FF2B5EF4-FFF2-40B4-BE49-F238E27FC236}">
                <a16:creationId xmlns:a16="http://schemas.microsoft.com/office/drawing/2014/main" id="{0A9666EE-33ED-A6A7-744D-7E7B7FC4EDFF}"/>
              </a:ext>
            </a:extLst>
          </p:cNvPr>
          <p:cNvCxnSpPr>
            <a:cxnSpLocks/>
          </p:cNvCxnSpPr>
          <p:nvPr/>
        </p:nvCxnSpPr>
        <p:spPr>
          <a:xfrm>
            <a:off x="3339221" y="7451125"/>
            <a:ext cx="839221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121">
            <a:extLst>
              <a:ext uri="{FF2B5EF4-FFF2-40B4-BE49-F238E27FC236}">
                <a16:creationId xmlns:a16="http://schemas.microsoft.com/office/drawing/2014/main" id="{B427CA8B-FD28-5525-5623-B1B1B72371D3}"/>
              </a:ext>
            </a:extLst>
          </p:cNvPr>
          <p:cNvCxnSpPr>
            <a:cxnSpLocks/>
          </p:cNvCxnSpPr>
          <p:nvPr/>
        </p:nvCxnSpPr>
        <p:spPr>
          <a:xfrm>
            <a:off x="313264" y="7465581"/>
            <a:ext cx="803949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21">
            <a:extLst>
              <a:ext uri="{FF2B5EF4-FFF2-40B4-BE49-F238E27FC236}">
                <a16:creationId xmlns:a16="http://schemas.microsoft.com/office/drawing/2014/main" id="{FF69E194-8E6D-4757-DC5E-B22A5D5F5223}"/>
              </a:ext>
            </a:extLst>
          </p:cNvPr>
          <p:cNvCxnSpPr>
            <a:cxnSpLocks/>
          </p:cNvCxnSpPr>
          <p:nvPr/>
        </p:nvCxnSpPr>
        <p:spPr>
          <a:xfrm flipV="1">
            <a:off x="6325169" y="6519097"/>
            <a:ext cx="0" cy="946484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avec flèche 121">
            <a:extLst>
              <a:ext uri="{FF2B5EF4-FFF2-40B4-BE49-F238E27FC236}">
                <a16:creationId xmlns:a16="http://schemas.microsoft.com/office/drawing/2014/main" id="{E39246A6-48D9-D0A8-1891-F9F10116A57E}"/>
              </a:ext>
            </a:extLst>
          </p:cNvPr>
          <p:cNvCxnSpPr>
            <a:cxnSpLocks/>
          </p:cNvCxnSpPr>
          <p:nvPr/>
        </p:nvCxnSpPr>
        <p:spPr>
          <a:xfrm>
            <a:off x="9282820" y="6551780"/>
            <a:ext cx="90192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21">
            <a:extLst>
              <a:ext uri="{FF2B5EF4-FFF2-40B4-BE49-F238E27FC236}">
                <a16:creationId xmlns:a16="http://schemas.microsoft.com/office/drawing/2014/main" id="{B84808FE-0C18-965B-FC28-CCEE93F300B9}"/>
              </a:ext>
            </a:extLst>
          </p:cNvPr>
          <p:cNvCxnSpPr>
            <a:cxnSpLocks/>
          </p:cNvCxnSpPr>
          <p:nvPr/>
        </p:nvCxnSpPr>
        <p:spPr>
          <a:xfrm>
            <a:off x="6325169" y="6519097"/>
            <a:ext cx="109534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20C797D7-6EA5-14F8-4B94-6384713F4B7A}"/>
              </a:ext>
            </a:extLst>
          </p:cNvPr>
          <p:cNvCxnSpPr>
            <a:cxnSpLocks/>
          </p:cNvCxnSpPr>
          <p:nvPr/>
        </p:nvCxnSpPr>
        <p:spPr>
          <a:xfrm>
            <a:off x="9291502" y="5887827"/>
            <a:ext cx="90192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21">
            <a:extLst>
              <a:ext uri="{FF2B5EF4-FFF2-40B4-BE49-F238E27FC236}">
                <a16:creationId xmlns:a16="http://schemas.microsoft.com/office/drawing/2014/main" id="{C3BCBF9A-3B8E-AF85-56A1-C6E542786F25}"/>
              </a:ext>
            </a:extLst>
          </p:cNvPr>
          <p:cNvCxnSpPr>
            <a:cxnSpLocks/>
          </p:cNvCxnSpPr>
          <p:nvPr/>
        </p:nvCxnSpPr>
        <p:spPr>
          <a:xfrm>
            <a:off x="9282838" y="5177468"/>
            <a:ext cx="90192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21">
            <a:extLst>
              <a:ext uri="{FF2B5EF4-FFF2-40B4-BE49-F238E27FC236}">
                <a16:creationId xmlns:a16="http://schemas.microsoft.com/office/drawing/2014/main" id="{A34DC8D4-5FEC-D997-7B2E-616538625D77}"/>
              </a:ext>
            </a:extLst>
          </p:cNvPr>
          <p:cNvCxnSpPr>
            <a:cxnSpLocks/>
          </p:cNvCxnSpPr>
          <p:nvPr/>
        </p:nvCxnSpPr>
        <p:spPr>
          <a:xfrm>
            <a:off x="9291502" y="4575164"/>
            <a:ext cx="90192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21">
            <a:extLst>
              <a:ext uri="{FF2B5EF4-FFF2-40B4-BE49-F238E27FC236}">
                <a16:creationId xmlns:a16="http://schemas.microsoft.com/office/drawing/2014/main" id="{34900034-1E70-3E1C-622D-86171E6DF544}"/>
              </a:ext>
            </a:extLst>
          </p:cNvPr>
          <p:cNvCxnSpPr>
            <a:cxnSpLocks/>
          </p:cNvCxnSpPr>
          <p:nvPr/>
        </p:nvCxnSpPr>
        <p:spPr>
          <a:xfrm>
            <a:off x="9289429" y="3938566"/>
            <a:ext cx="90192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21">
            <a:extLst>
              <a:ext uri="{FF2B5EF4-FFF2-40B4-BE49-F238E27FC236}">
                <a16:creationId xmlns:a16="http://schemas.microsoft.com/office/drawing/2014/main" id="{5DB9CAF9-BBF0-8694-7CDF-E2D8177790DB}"/>
              </a:ext>
            </a:extLst>
          </p:cNvPr>
          <p:cNvCxnSpPr>
            <a:cxnSpLocks/>
          </p:cNvCxnSpPr>
          <p:nvPr/>
        </p:nvCxnSpPr>
        <p:spPr>
          <a:xfrm>
            <a:off x="9298951" y="3360391"/>
            <a:ext cx="90192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21">
            <a:extLst>
              <a:ext uri="{FF2B5EF4-FFF2-40B4-BE49-F238E27FC236}">
                <a16:creationId xmlns:a16="http://schemas.microsoft.com/office/drawing/2014/main" id="{2ED39D81-0242-F45A-2807-CEC3231D3900}"/>
              </a:ext>
            </a:extLst>
          </p:cNvPr>
          <p:cNvCxnSpPr>
            <a:cxnSpLocks/>
          </p:cNvCxnSpPr>
          <p:nvPr/>
        </p:nvCxnSpPr>
        <p:spPr>
          <a:xfrm>
            <a:off x="3322056" y="5835952"/>
            <a:ext cx="90192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21">
            <a:extLst>
              <a:ext uri="{FF2B5EF4-FFF2-40B4-BE49-F238E27FC236}">
                <a16:creationId xmlns:a16="http://schemas.microsoft.com/office/drawing/2014/main" id="{5965B16D-1A45-A463-2F5C-80A15F389E6F}"/>
              </a:ext>
            </a:extLst>
          </p:cNvPr>
          <p:cNvCxnSpPr>
            <a:cxnSpLocks/>
          </p:cNvCxnSpPr>
          <p:nvPr/>
        </p:nvCxnSpPr>
        <p:spPr>
          <a:xfrm>
            <a:off x="3322056" y="6561849"/>
            <a:ext cx="90192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21">
            <a:extLst>
              <a:ext uri="{FF2B5EF4-FFF2-40B4-BE49-F238E27FC236}">
                <a16:creationId xmlns:a16="http://schemas.microsoft.com/office/drawing/2014/main" id="{89467330-52D8-03EE-83DB-3536E41C66A2}"/>
              </a:ext>
            </a:extLst>
          </p:cNvPr>
          <p:cNvCxnSpPr>
            <a:cxnSpLocks/>
          </p:cNvCxnSpPr>
          <p:nvPr/>
        </p:nvCxnSpPr>
        <p:spPr>
          <a:xfrm>
            <a:off x="338221" y="6519098"/>
            <a:ext cx="90192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avec flèche 121">
            <a:extLst>
              <a:ext uri="{FF2B5EF4-FFF2-40B4-BE49-F238E27FC236}">
                <a16:creationId xmlns:a16="http://schemas.microsoft.com/office/drawing/2014/main" id="{0E16D6E5-8929-457B-7081-E01B83DBA44F}"/>
              </a:ext>
            </a:extLst>
          </p:cNvPr>
          <p:cNvCxnSpPr>
            <a:cxnSpLocks/>
          </p:cNvCxnSpPr>
          <p:nvPr/>
        </p:nvCxnSpPr>
        <p:spPr>
          <a:xfrm>
            <a:off x="322789" y="5835951"/>
            <a:ext cx="90192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>
            <a:extLst>
              <a:ext uri="{FF2B5EF4-FFF2-40B4-BE49-F238E27FC236}">
                <a16:creationId xmlns:a16="http://schemas.microsoft.com/office/drawing/2014/main" id="{7117AEC8-D334-EDB9-FA73-5D3B64F083E8}"/>
              </a:ext>
            </a:extLst>
          </p:cNvPr>
          <p:cNvCxnSpPr>
            <a:cxnSpLocks/>
          </p:cNvCxnSpPr>
          <p:nvPr/>
        </p:nvCxnSpPr>
        <p:spPr>
          <a:xfrm>
            <a:off x="334285" y="5145830"/>
            <a:ext cx="90192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avec flèche 121">
            <a:extLst>
              <a:ext uri="{FF2B5EF4-FFF2-40B4-BE49-F238E27FC236}">
                <a16:creationId xmlns:a16="http://schemas.microsoft.com/office/drawing/2014/main" id="{A83D878E-66A8-3AE3-5E98-0CFE99A69111}"/>
              </a:ext>
            </a:extLst>
          </p:cNvPr>
          <p:cNvCxnSpPr>
            <a:cxnSpLocks/>
          </p:cNvCxnSpPr>
          <p:nvPr/>
        </p:nvCxnSpPr>
        <p:spPr>
          <a:xfrm>
            <a:off x="304363" y="4495074"/>
            <a:ext cx="90192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F17D9A77-50DB-B7FB-77B3-940C5D2212E2}"/>
              </a:ext>
            </a:extLst>
          </p:cNvPr>
          <p:cNvSpPr/>
          <p:nvPr/>
        </p:nvSpPr>
        <p:spPr>
          <a:xfrm>
            <a:off x="1303866" y="3718268"/>
            <a:ext cx="614872" cy="383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∑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F630F90C-ABF1-0BE2-D571-A35BC9058FA8}"/>
              </a:ext>
            </a:extLst>
          </p:cNvPr>
          <p:cNvSpPr/>
          <p:nvPr/>
        </p:nvSpPr>
        <p:spPr>
          <a:xfrm>
            <a:off x="4213721" y="5075593"/>
            <a:ext cx="614872" cy="383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∑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3D5F0F1-660F-1C8B-E79A-23C542509A1E}"/>
              </a:ext>
            </a:extLst>
          </p:cNvPr>
          <p:cNvSpPr/>
          <p:nvPr/>
        </p:nvSpPr>
        <p:spPr>
          <a:xfrm>
            <a:off x="7308906" y="5802228"/>
            <a:ext cx="614872" cy="38373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∑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DE2CC65-3733-22CF-E0D1-6C05A8E0E4C4}"/>
              </a:ext>
            </a:extLst>
          </p:cNvPr>
          <p:cNvSpPr/>
          <p:nvPr/>
        </p:nvSpPr>
        <p:spPr>
          <a:xfrm flipV="1">
            <a:off x="10377304" y="2514338"/>
            <a:ext cx="370189" cy="221881"/>
          </a:xfrm>
          <a:prstGeom prst="downArrow">
            <a:avLst>
              <a:gd name="adj1" fmla="val 50000"/>
              <a:gd name="adj2" fmla="val 7483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D474B8-CB0E-44D6-D9D7-F631BD0B976D}"/>
              </a:ext>
            </a:extLst>
          </p:cNvPr>
          <p:cNvSpPr/>
          <p:nvPr/>
        </p:nvSpPr>
        <p:spPr>
          <a:xfrm>
            <a:off x="245605" y="1464812"/>
            <a:ext cx="11776996" cy="1031255"/>
          </a:xfrm>
          <a:prstGeom prst="roundRect">
            <a:avLst>
              <a:gd name="adj" fmla="val 6819"/>
            </a:avLst>
          </a:prstGeom>
          <a:noFill/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69A9DB-385D-D923-1261-F4411EC3667E}"/>
              </a:ext>
            </a:extLst>
          </p:cNvPr>
          <p:cNvSpPr/>
          <p:nvPr/>
        </p:nvSpPr>
        <p:spPr>
          <a:xfrm>
            <a:off x="5471602" y="1275939"/>
            <a:ext cx="614872" cy="3690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∑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73C5701-64F8-E3B3-7B1D-6F9CE85391BF}"/>
              </a:ext>
            </a:extLst>
          </p:cNvPr>
          <p:cNvSpPr/>
          <p:nvPr/>
        </p:nvSpPr>
        <p:spPr>
          <a:xfrm flipV="1">
            <a:off x="5578796" y="880838"/>
            <a:ext cx="370189" cy="33858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679328-455E-0915-50FE-A19E3E445C88}"/>
              </a:ext>
            </a:extLst>
          </p:cNvPr>
          <p:cNvSpPr/>
          <p:nvPr/>
        </p:nvSpPr>
        <p:spPr>
          <a:xfrm>
            <a:off x="4213721" y="156172"/>
            <a:ext cx="2883566" cy="688634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Cluster Total</a:t>
            </a:r>
          </a:p>
          <a:p>
            <a:pPr algn="ctr"/>
            <a:endParaRPr lang="en-GB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5D7C71-9284-0FF7-0B4D-630CB2891E6C}"/>
              </a:ext>
            </a:extLst>
          </p:cNvPr>
          <p:cNvSpPr txBox="1"/>
          <p:nvPr/>
        </p:nvSpPr>
        <p:spPr>
          <a:xfrm>
            <a:off x="5578796" y="2471571"/>
            <a:ext cx="212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totals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4324283-C85D-204B-A6BC-DBD43158C501}"/>
              </a:ext>
            </a:extLst>
          </p:cNvPr>
          <p:cNvSpPr/>
          <p:nvPr/>
        </p:nvSpPr>
        <p:spPr>
          <a:xfrm>
            <a:off x="10216862" y="2778213"/>
            <a:ext cx="614872" cy="30583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∑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77D545-F663-F61A-3BAE-8FE3C578BD50}"/>
              </a:ext>
            </a:extLst>
          </p:cNvPr>
          <p:cNvSpPr/>
          <p:nvPr/>
        </p:nvSpPr>
        <p:spPr>
          <a:xfrm>
            <a:off x="428924" y="4211326"/>
            <a:ext cx="2406763" cy="53249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Consumer N1_1</a:t>
            </a:r>
          </a:p>
          <a:p>
            <a:pPr algn="ctr"/>
            <a:endParaRPr lang="en-GB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3A1FF7-75F4-C99A-0E73-6227F7984D6F}"/>
              </a:ext>
            </a:extLst>
          </p:cNvPr>
          <p:cNvSpPr/>
          <p:nvPr/>
        </p:nvSpPr>
        <p:spPr>
          <a:xfrm>
            <a:off x="431561" y="4504055"/>
            <a:ext cx="125545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 =2 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DFB57E-F12B-A49E-FCDB-EB5A50333F9C}"/>
              </a:ext>
            </a:extLst>
          </p:cNvPr>
          <p:cNvSpPr/>
          <p:nvPr/>
        </p:nvSpPr>
        <p:spPr>
          <a:xfrm>
            <a:off x="1698727" y="4505935"/>
            <a:ext cx="1153573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produced = 0 W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F2041EC3-E43C-CD8E-772A-1343C5EEF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2561271" y="4227736"/>
            <a:ext cx="245718" cy="19846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257905C-67C5-EFC7-5C33-30F866181F84}"/>
              </a:ext>
            </a:extLst>
          </p:cNvPr>
          <p:cNvSpPr/>
          <p:nvPr/>
        </p:nvSpPr>
        <p:spPr>
          <a:xfrm>
            <a:off x="443271" y="5233032"/>
            <a:ext cx="125545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 =2 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420604-4CB3-3FB4-705B-9D4BC80489FB}"/>
              </a:ext>
            </a:extLst>
          </p:cNvPr>
          <p:cNvSpPr/>
          <p:nvPr/>
        </p:nvSpPr>
        <p:spPr>
          <a:xfrm>
            <a:off x="1710437" y="5231928"/>
            <a:ext cx="1153573" cy="2336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produced = 0 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90B1C4-5FCC-22B0-A1A6-A962EA5E677E}"/>
              </a:ext>
            </a:extLst>
          </p:cNvPr>
          <p:cNvSpPr/>
          <p:nvPr/>
        </p:nvSpPr>
        <p:spPr>
          <a:xfrm>
            <a:off x="443271" y="5910523"/>
            <a:ext cx="125545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 =2 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313C45E-05D6-B97F-DFAC-EBFF3BF17813}"/>
              </a:ext>
            </a:extLst>
          </p:cNvPr>
          <p:cNvSpPr/>
          <p:nvPr/>
        </p:nvSpPr>
        <p:spPr>
          <a:xfrm>
            <a:off x="1710437" y="5905523"/>
            <a:ext cx="1153573" cy="237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produced = 0 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8B2CFF-3277-EEB0-0BA3-56874E4A0B29}"/>
              </a:ext>
            </a:extLst>
          </p:cNvPr>
          <p:cNvSpPr/>
          <p:nvPr/>
        </p:nvSpPr>
        <p:spPr>
          <a:xfrm>
            <a:off x="431561" y="6589946"/>
            <a:ext cx="125545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 =173 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51DD06-B859-1F1B-D0D7-ED6F6593ACD6}"/>
              </a:ext>
            </a:extLst>
          </p:cNvPr>
          <p:cNvSpPr/>
          <p:nvPr/>
        </p:nvSpPr>
        <p:spPr>
          <a:xfrm>
            <a:off x="1698727" y="6584946"/>
            <a:ext cx="1153573" cy="237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produced = 0 W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FC5864-FACF-4C30-F10F-B61175ABCFF3}"/>
              </a:ext>
            </a:extLst>
          </p:cNvPr>
          <p:cNvSpPr/>
          <p:nvPr/>
        </p:nvSpPr>
        <p:spPr>
          <a:xfrm>
            <a:off x="3420649" y="5914550"/>
            <a:ext cx="1300396" cy="22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consumed=1050 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49E6134-E84A-97EF-C36A-84D9CA566179}"/>
              </a:ext>
            </a:extLst>
          </p:cNvPr>
          <p:cNvSpPr/>
          <p:nvPr/>
        </p:nvSpPr>
        <p:spPr>
          <a:xfrm>
            <a:off x="4725915" y="5914784"/>
            <a:ext cx="1223070" cy="2283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produced = 0 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5C742A-9BBC-A331-C144-EF7135E41872}"/>
              </a:ext>
            </a:extLst>
          </p:cNvPr>
          <p:cNvSpPr/>
          <p:nvPr/>
        </p:nvSpPr>
        <p:spPr>
          <a:xfrm>
            <a:off x="3416432" y="6596779"/>
            <a:ext cx="129713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consumed =0 W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BDD1DAC-94C0-ED5E-631D-37E323F1990F}"/>
              </a:ext>
            </a:extLst>
          </p:cNvPr>
          <p:cNvSpPr/>
          <p:nvPr/>
        </p:nvSpPr>
        <p:spPr>
          <a:xfrm>
            <a:off x="4726485" y="6596779"/>
            <a:ext cx="1213549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6">
                    <a:lumMod val="75000"/>
                  </a:schemeClr>
                </a:solidFill>
              </a:rPr>
              <a:t>produced =279 W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919AD9-73D8-71FB-B5F1-28A9345C6D7D}"/>
              </a:ext>
            </a:extLst>
          </p:cNvPr>
          <p:cNvSpPr/>
          <p:nvPr/>
        </p:nvSpPr>
        <p:spPr>
          <a:xfrm>
            <a:off x="6442051" y="6602126"/>
            <a:ext cx="1300396" cy="2262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consumed=319 W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AE6517-C572-408D-36B0-7F50BD6C2CD9}"/>
              </a:ext>
            </a:extLst>
          </p:cNvPr>
          <p:cNvSpPr/>
          <p:nvPr/>
        </p:nvSpPr>
        <p:spPr>
          <a:xfrm>
            <a:off x="7747317" y="6602360"/>
            <a:ext cx="1108700" cy="2240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produced = 0 W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79B57E-3882-9155-D51C-4AF9D2B9F8B9}"/>
              </a:ext>
            </a:extLst>
          </p:cNvPr>
          <p:cNvSpPr/>
          <p:nvPr/>
        </p:nvSpPr>
        <p:spPr>
          <a:xfrm>
            <a:off x="9389795" y="6588597"/>
            <a:ext cx="129713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consumed =0 W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B3A4EF6-D715-EDB7-6350-4725DEE4D164}"/>
              </a:ext>
            </a:extLst>
          </p:cNvPr>
          <p:cNvSpPr/>
          <p:nvPr/>
        </p:nvSpPr>
        <p:spPr>
          <a:xfrm>
            <a:off x="10684608" y="6588597"/>
            <a:ext cx="1261792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6">
                    <a:lumMod val="75000"/>
                  </a:schemeClr>
                </a:solidFill>
              </a:rPr>
              <a:t>produced=9360W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A190C4C-3AA5-11FA-C307-F3A79B378DD4}"/>
              </a:ext>
            </a:extLst>
          </p:cNvPr>
          <p:cNvSpPr/>
          <p:nvPr/>
        </p:nvSpPr>
        <p:spPr>
          <a:xfrm>
            <a:off x="9402647" y="3411147"/>
            <a:ext cx="129713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 =587 W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BF839EB-EB61-3B91-8F9E-3E903E7A2EF6}"/>
              </a:ext>
            </a:extLst>
          </p:cNvPr>
          <p:cNvSpPr/>
          <p:nvPr/>
        </p:nvSpPr>
        <p:spPr>
          <a:xfrm>
            <a:off x="10697460" y="3411147"/>
            <a:ext cx="1261792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produced=0 W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12DBF38-20A3-F505-C4A2-F4E5E0D74ACF}"/>
              </a:ext>
            </a:extLst>
          </p:cNvPr>
          <p:cNvSpPr/>
          <p:nvPr/>
        </p:nvSpPr>
        <p:spPr>
          <a:xfrm>
            <a:off x="9399472" y="4014361"/>
            <a:ext cx="129713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 =2 W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A30E8A7-761F-1364-7805-9DCFE7F2F48C}"/>
              </a:ext>
            </a:extLst>
          </p:cNvPr>
          <p:cNvSpPr/>
          <p:nvPr/>
        </p:nvSpPr>
        <p:spPr>
          <a:xfrm>
            <a:off x="10694285" y="4014361"/>
            <a:ext cx="1261792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produced=0 W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018D05E-BF3C-EF61-4D39-86DF7AC8B9E4}"/>
              </a:ext>
            </a:extLst>
          </p:cNvPr>
          <p:cNvSpPr/>
          <p:nvPr/>
        </p:nvSpPr>
        <p:spPr>
          <a:xfrm>
            <a:off x="9391143" y="4570627"/>
            <a:ext cx="129713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 =2 W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5EB2C97-170B-FA9F-AEA2-3CCE54CC0A98}"/>
              </a:ext>
            </a:extLst>
          </p:cNvPr>
          <p:cNvSpPr/>
          <p:nvPr/>
        </p:nvSpPr>
        <p:spPr>
          <a:xfrm>
            <a:off x="10685956" y="4570627"/>
            <a:ext cx="1261792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produced=0 W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0E77C7-1EA3-81F4-5616-A7CA48DA79F9}"/>
              </a:ext>
            </a:extLst>
          </p:cNvPr>
          <p:cNvSpPr/>
          <p:nvPr/>
        </p:nvSpPr>
        <p:spPr>
          <a:xfrm>
            <a:off x="9398763" y="5248807"/>
            <a:ext cx="129713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 =1 W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6FF0E0A-C8DE-109A-E720-D4FF929BD20E}"/>
              </a:ext>
            </a:extLst>
          </p:cNvPr>
          <p:cNvSpPr/>
          <p:nvPr/>
        </p:nvSpPr>
        <p:spPr>
          <a:xfrm>
            <a:off x="10693576" y="5248807"/>
            <a:ext cx="1261792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produced=0 W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8502CB67-9A13-57F5-B544-1960CD50EB1A}"/>
              </a:ext>
            </a:extLst>
          </p:cNvPr>
          <p:cNvSpPr/>
          <p:nvPr/>
        </p:nvSpPr>
        <p:spPr>
          <a:xfrm>
            <a:off x="9393775" y="5922178"/>
            <a:ext cx="129713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consumed =0 W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CB589AF-0980-8CD7-6CBB-8B4FF2D9D8B9}"/>
              </a:ext>
            </a:extLst>
          </p:cNvPr>
          <p:cNvSpPr/>
          <p:nvPr/>
        </p:nvSpPr>
        <p:spPr>
          <a:xfrm>
            <a:off x="10688588" y="5922178"/>
            <a:ext cx="1261792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produced=0 W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216FB3C-33E6-5850-EDE7-315E58C2B28E}"/>
              </a:ext>
            </a:extLst>
          </p:cNvPr>
          <p:cNvSpPr/>
          <p:nvPr/>
        </p:nvSpPr>
        <p:spPr>
          <a:xfrm>
            <a:off x="399862" y="2108625"/>
            <a:ext cx="125545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 =179 W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462BE0B-AF56-83A8-C1AA-FC117DF41B1E}"/>
              </a:ext>
            </a:extLst>
          </p:cNvPr>
          <p:cNvSpPr/>
          <p:nvPr/>
        </p:nvSpPr>
        <p:spPr>
          <a:xfrm>
            <a:off x="1667028" y="2110505"/>
            <a:ext cx="126327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produced = 0 W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E9BF498-52A4-3AC3-819A-1352E5C90E41}"/>
              </a:ext>
            </a:extLst>
          </p:cNvPr>
          <p:cNvSpPr/>
          <p:nvPr/>
        </p:nvSpPr>
        <p:spPr>
          <a:xfrm>
            <a:off x="3290656" y="2108708"/>
            <a:ext cx="1351193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 =1050 W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2B9FBB4-FD99-0B63-8E23-2FC9DABF9D81}"/>
              </a:ext>
            </a:extLst>
          </p:cNvPr>
          <p:cNvSpPr/>
          <p:nvPr/>
        </p:nvSpPr>
        <p:spPr>
          <a:xfrm>
            <a:off x="4653073" y="2110588"/>
            <a:ext cx="125282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6"/>
                </a:solidFill>
              </a:rPr>
              <a:t>produced = 279 W</a:t>
            </a:r>
          </a:p>
        </p:txBody>
      </p:sp>
      <p:sp>
        <p:nvSpPr>
          <p:cNvPr id="136" name="Arrow: Down 135">
            <a:extLst>
              <a:ext uri="{FF2B5EF4-FFF2-40B4-BE49-F238E27FC236}">
                <a16:creationId xmlns:a16="http://schemas.microsoft.com/office/drawing/2014/main" id="{4DC50C5C-7FF8-A169-396A-9E5BDA8FE0A0}"/>
              </a:ext>
            </a:extLst>
          </p:cNvPr>
          <p:cNvSpPr/>
          <p:nvPr/>
        </p:nvSpPr>
        <p:spPr>
          <a:xfrm flipV="1">
            <a:off x="4336063" y="2519277"/>
            <a:ext cx="370189" cy="2439437"/>
          </a:xfrm>
          <a:prstGeom prst="down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7" name="Arrow: Down 136">
            <a:extLst>
              <a:ext uri="{FF2B5EF4-FFF2-40B4-BE49-F238E27FC236}">
                <a16:creationId xmlns:a16="http://schemas.microsoft.com/office/drawing/2014/main" id="{134EE64C-B16A-1DE4-9055-BD4A3E46F527}"/>
              </a:ext>
            </a:extLst>
          </p:cNvPr>
          <p:cNvSpPr/>
          <p:nvPr/>
        </p:nvSpPr>
        <p:spPr>
          <a:xfrm flipV="1">
            <a:off x="7436905" y="2519279"/>
            <a:ext cx="370189" cy="317187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8" name="Arrow: Down 127">
            <a:extLst>
              <a:ext uri="{FF2B5EF4-FFF2-40B4-BE49-F238E27FC236}">
                <a16:creationId xmlns:a16="http://schemas.microsoft.com/office/drawing/2014/main" id="{F08610FB-76F5-49F0-7C57-DDB9DF87BEAE}"/>
              </a:ext>
            </a:extLst>
          </p:cNvPr>
          <p:cNvSpPr/>
          <p:nvPr/>
        </p:nvSpPr>
        <p:spPr>
          <a:xfrm flipV="1">
            <a:off x="1456035" y="2514033"/>
            <a:ext cx="370189" cy="1093467"/>
          </a:xfrm>
          <a:prstGeom prst="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2623C24-ED7F-F8F7-DC43-B28937F02B91}"/>
              </a:ext>
            </a:extLst>
          </p:cNvPr>
          <p:cNvSpPr/>
          <p:nvPr/>
        </p:nvSpPr>
        <p:spPr>
          <a:xfrm>
            <a:off x="6370909" y="2117255"/>
            <a:ext cx="125545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 =319 W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8D82160-D3AF-22D2-E054-BE4CCA7EC016}"/>
              </a:ext>
            </a:extLst>
          </p:cNvPr>
          <p:cNvSpPr/>
          <p:nvPr/>
        </p:nvSpPr>
        <p:spPr>
          <a:xfrm>
            <a:off x="7638075" y="2119136"/>
            <a:ext cx="1263276" cy="2273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>
                    <a:lumMod val="50000"/>
                  </a:schemeClr>
                </a:solidFill>
              </a:rPr>
              <a:t>produced = 0 W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C362527-B8BB-668B-D84C-120455FC0F58}"/>
              </a:ext>
            </a:extLst>
          </p:cNvPr>
          <p:cNvSpPr/>
          <p:nvPr/>
        </p:nvSpPr>
        <p:spPr>
          <a:xfrm>
            <a:off x="9331153" y="2115738"/>
            <a:ext cx="1282517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1"/>
                </a:solidFill>
              </a:rPr>
              <a:t>consumed =592 W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F39C8D1-E70F-CCB6-D6BC-AA58C950ECB2}"/>
              </a:ext>
            </a:extLst>
          </p:cNvPr>
          <p:cNvSpPr/>
          <p:nvPr/>
        </p:nvSpPr>
        <p:spPr>
          <a:xfrm>
            <a:off x="10621490" y="2114443"/>
            <a:ext cx="1324906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b="1" dirty="0">
                <a:solidFill>
                  <a:schemeClr val="accent6"/>
                </a:solidFill>
              </a:rPr>
              <a:t>produced = 9360 W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EA14642-4310-1369-C679-27C97228C00C}"/>
              </a:ext>
            </a:extLst>
          </p:cNvPr>
          <p:cNvSpPr/>
          <p:nvPr/>
        </p:nvSpPr>
        <p:spPr>
          <a:xfrm>
            <a:off x="4218377" y="612227"/>
            <a:ext cx="1449505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accent1"/>
                </a:solidFill>
              </a:rPr>
              <a:t>consumed =2140 W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F3548DD-1B00-29EC-A6CC-68FC74BB1F8B}"/>
              </a:ext>
            </a:extLst>
          </p:cNvPr>
          <p:cNvSpPr/>
          <p:nvPr/>
        </p:nvSpPr>
        <p:spPr>
          <a:xfrm>
            <a:off x="5667882" y="611726"/>
            <a:ext cx="1429405" cy="230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accent6"/>
                </a:solidFill>
              </a:rPr>
              <a:t>produced = 9639 W</a:t>
            </a:r>
          </a:p>
        </p:txBody>
      </p:sp>
      <p:pic>
        <p:nvPicPr>
          <p:cNvPr id="46" name="Picture 45" descr="A black and white symbol&#10;&#10;Description automatically generated">
            <a:extLst>
              <a:ext uri="{FF2B5EF4-FFF2-40B4-BE49-F238E27FC236}">
                <a16:creationId xmlns:a16="http://schemas.microsoft.com/office/drawing/2014/main" id="{32280FCA-E19C-FDBE-43F0-92845E1BFF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713952" y="214136"/>
            <a:ext cx="331173" cy="331173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4A0CDF9C-85CF-D486-72C7-8E0C745B30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41932" y="1781529"/>
            <a:ext cx="467061" cy="27731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58192E67-771F-2BE9-FD1C-B702F4032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5423" y="1776233"/>
            <a:ext cx="467061" cy="27731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B71091AD-2032-EB29-D2BC-678F5F0335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18084" y="1776766"/>
            <a:ext cx="467061" cy="277317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19E0F6EA-DBB4-425E-46F3-9E593CA9FF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1997" y="1782183"/>
            <a:ext cx="467061" cy="277317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66A5A850-C7F0-71EF-3E0D-B98D808A55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61313" y="7535425"/>
            <a:ext cx="337414" cy="20033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EAB1C580-CD21-EE24-F92A-BEB038E416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25347" y="7524539"/>
            <a:ext cx="337414" cy="20033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5B12960-9102-636B-EEA0-901FD24B04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4370" y="7535425"/>
            <a:ext cx="337414" cy="20033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2A74EEA4-A2AD-715F-D06A-22A1926F0C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3273" y="7535584"/>
            <a:ext cx="337414" cy="200339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7D9C2D9-4506-AD84-318F-3C10B7FD809A}"/>
              </a:ext>
            </a:extLst>
          </p:cNvPr>
          <p:cNvSpPr txBox="1"/>
          <p:nvPr/>
        </p:nvSpPr>
        <p:spPr>
          <a:xfrm>
            <a:off x="6044938" y="1059878"/>
            <a:ext cx="3009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(aggregation eco-law)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8BA8C1-1CF6-728B-88DC-B525E67B4B28}"/>
              </a:ext>
            </a:extLst>
          </p:cNvPr>
          <p:cNvSpPr txBox="1"/>
          <p:nvPr/>
        </p:nvSpPr>
        <p:spPr>
          <a:xfrm>
            <a:off x="1126738" y="8629238"/>
            <a:ext cx="20334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cluster_total.png</a:t>
            </a:r>
          </a:p>
        </p:txBody>
      </p:sp>
    </p:spTree>
    <p:extLst>
      <p:ext uri="{BB962C8B-B14F-4D97-AF65-F5344CB8AC3E}">
        <p14:creationId xmlns:p14="http://schemas.microsoft.com/office/powerpoint/2010/main" val="32041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L-Shape 47">
            <a:extLst>
              <a:ext uri="{FF2B5EF4-FFF2-40B4-BE49-F238E27FC236}">
                <a16:creationId xmlns:a16="http://schemas.microsoft.com/office/drawing/2014/main" id="{A506ABF8-5DCE-48AC-000C-01B008AF2046}"/>
              </a:ext>
            </a:extLst>
          </p:cNvPr>
          <p:cNvSpPr/>
          <p:nvPr/>
        </p:nvSpPr>
        <p:spPr>
          <a:xfrm rot="10800000">
            <a:off x="1670756" y="836386"/>
            <a:ext cx="5947012" cy="4259608"/>
          </a:xfrm>
          <a:prstGeom prst="corner">
            <a:avLst>
              <a:gd name="adj1" fmla="val 49849"/>
              <a:gd name="adj2" fmla="val 6994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5266B-8BF5-EB41-C5DF-E76B94286BF8}"/>
              </a:ext>
            </a:extLst>
          </p:cNvPr>
          <p:cNvSpPr/>
          <p:nvPr/>
        </p:nvSpPr>
        <p:spPr>
          <a:xfrm>
            <a:off x="1887300" y="1261133"/>
            <a:ext cx="5568870" cy="405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453F3-E822-2CD1-53AC-598E3492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812" y="1287002"/>
            <a:ext cx="407709" cy="368770"/>
          </a:xfrm>
          <a:prstGeom prst="rect">
            <a:avLst/>
          </a:prstGeom>
        </p:spPr>
      </p:pic>
      <p:sp>
        <p:nvSpPr>
          <p:cNvPr id="8" name="ZoneTexte 76">
            <a:extLst>
              <a:ext uri="{FF2B5EF4-FFF2-40B4-BE49-F238E27FC236}">
                <a16:creationId xmlns:a16="http://schemas.microsoft.com/office/drawing/2014/main" id="{6B619856-3561-BC25-A08E-B152ADE749D9}"/>
              </a:ext>
            </a:extLst>
          </p:cNvPr>
          <p:cNvSpPr txBox="1"/>
          <p:nvPr/>
        </p:nvSpPr>
        <p:spPr>
          <a:xfrm>
            <a:off x="2945130" y="1318735"/>
            <a:ext cx="1985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Learning twin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B57D4-5F7E-6C21-CB90-7375F7C634F8}"/>
              </a:ext>
            </a:extLst>
          </p:cNvPr>
          <p:cNvSpPr/>
          <p:nvPr/>
        </p:nvSpPr>
        <p:spPr>
          <a:xfrm>
            <a:off x="1887300" y="1944089"/>
            <a:ext cx="2657945" cy="7885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16" name="ZoneTexte 76">
            <a:extLst>
              <a:ext uri="{FF2B5EF4-FFF2-40B4-BE49-F238E27FC236}">
                <a16:creationId xmlns:a16="http://schemas.microsoft.com/office/drawing/2014/main" id="{851FA0A0-E8E5-0D1E-880D-8250CADE0332}"/>
              </a:ext>
            </a:extLst>
          </p:cNvPr>
          <p:cNvSpPr txBox="1"/>
          <p:nvPr/>
        </p:nvSpPr>
        <p:spPr>
          <a:xfrm>
            <a:off x="2277639" y="1976845"/>
            <a:ext cx="198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CompleteLSTMModel</a:t>
            </a:r>
            <a:endParaRPr lang="en-GB" sz="1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D76EF9-C1AD-1767-9997-681A4097D6A0}"/>
              </a:ext>
            </a:extLst>
          </p:cNvPr>
          <p:cNvSpPr/>
          <p:nvPr/>
        </p:nvSpPr>
        <p:spPr>
          <a:xfrm>
            <a:off x="4798225" y="1936469"/>
            <a:ext cx="2657945" cy="30546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20" name="ZoneTexte 76">
            <a:extLst>
              <a:ext uri="{FF2B5EF4-FFF2-40B4-BE49-F238E27FC236}">
                <a16:creationId xmlns:a16="http://schemas.microsoft.com/office/drawing/2014/main" id="{80C2C010-4EBF-E8AF-3E65-8571AF91A691}"/>
              </a:ext>
            </a:extLst>
          </p:cNvPr>
          <p:cNvSpPr txBox="1"/>
          <p:nvPr/>
        </p:nvSpPr>
        <p:spPr>
          <a:xfrm>
            <a:off x="4788494" y="1975501"/>
            <a:ext cx="282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CompleteMarkovModel</a:t>
            </a:r>
            <a:endParaRPr lang="en-GB" sz="14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343E2A-32D9-16F4-3346-41AB25D2C0A5}"/>
              </a:ext>
            </a:extLst>
          </p:cNvPr>
          <p:cNvSpPr/>
          <p:nvPr/>
        </p:nvSpPr>
        <p:spPr>
          <a:xfrm>
            <a:off x="5074912" y="3729646"/>
            <a:ext cx="2176160" cy="39096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Model training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6DEF04-CAD7-BD94-00A3-5910421FB92D}"/>
              </a:ext>
            </a:extLst>
          </p:cNvPr>
          <p:cNvSpPr/>
          <p:nvPr/>
        </p:nvSpPr>
        <p:spPr>
          <a:xfrm>
            <a:off x="5074912" y="3139439"/>
            <a:ext cx="2128278" cy="39095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Model initialisation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5317407-6D72-4518-4805-75033871B948}"/>
              </a:ext>
            </a:extLst>
          </p:cNvPr>
          <p:cNvSpPr/>
          <p:nvPr/>
        </p:nvSpPr>
        <p:spPr>
          <a:xfrm>
            <a:off x="5074912" y="4319853"/>
            <a:ext cx="2176160" cy="39096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Predictions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DBC6E5-070C-0119-C970-BBECA646373F}"/>
              </a:ext>
            </a:extLst>
          </p:cNvPr>
          <p:cNvSpPr/>
          <p:nvPr/>
        </p:nvSpPr>
        <p:spPr>
          <a:xfrm>
            <a:off x="5074912" y="2314361"/>
            <a:ext cx="2128278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Model aggregation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534AA0-7962-8715-2ECA-6FE0F1864673}"/>
              </a:ext>
            </a:extLst>
          </p:cNvPr>
          <p:cNvSpPr/>
          <p:nvPr/>
        </p:nvSpPr>
        <p:spPr>
          <a:xfrm>
            <a:off x="2131163" y="2314361"/>
            <a:ext cx="2128278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Model aggregation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A7E5CE-B6FF-A45E-A622-A6EE14D5B111}"/>
              </a:ext>
            </a:extLst>
          </p:cNvPr>
          <p:cNvSpPr/>
          <p:nvPr/>
        </p:nvSpPr>
        <p:spPr>
          <a:xfrm>
            <a:off x="1670753" y="3026305"/>
            <a:ext cx="2874492" cy="2086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FB50163-CF74-C457-8FDE-4662600803D2}"/>
              </a:ext>
            </a:extLst>
          </p:cNvPr>
          <p:cNvSpPr/>
          <p:nvPr/>
        </p:nvSpPr>
        <p:spPr>
          <a:xfrm>
            <a:off x="2083281" y="3729646"/>
            <a:ext cx="2176160" cy="414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Model training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360A516-7750-5BD1-F167-10215E606EBC}"/>
              </a:ext>
            </a:extLst>
          </p:cNvPr>
          <p:cNvSpPr/>
          <p:nvPr/>
        </p:nvSpPr>
        <p:spPr>
          <a:xfrm>
            <a:off x="2083281" y="3139439"/>
            <a:ext cx="2128278" cy="414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Model initialisation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299A99D-5361-5D93-6505-12970821E8FA}"/>
              </a:ext>
            </a:extLst>
          </p:cNvPr>
          <p:cNvSpPr/>
          <p:nvPr/>
        </p:nvSpPr>
        <p:spPr>
          <a:xfrm>
            <a:off x="2083281" y="4319853"/>
            <a:ext cx="2176160" cy="4039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/>
              <a:t>Predictions</a:t>
            </a:r>
          </a:p>
        </p:txBody>
      </p:sp>
      <p:sp>
        <p:nvSpPr>
          <p:cNvPr id="43" name="ZoneTexte 76">
            <a:extLst>
              <a:ext uri="{FF2B5EF4-FFF2-40B4-BE49-F238E27FC236}">
                <a16:creationId xmlns:a16="http://schemas.microsoft.com/office/drawing/2014/main" id="{F5F83F03-16E0-2002-5BDC-DADC05BBA589}"/>
              </a:ext>
            </a:extLst>
          </p:cNvPr>
          <p:cNvSpPr txBox="1"/>
          <p:nvPr/>
        </p:nvSpPr>
        <p:spPr>
          <a:xfrm>
            <a:off x="2131163" y="4714572"/>
            <a:ext cx="19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LSTM Service</a:t>
            </a:r>
            <a:endParaRPr lang="en-GB" b="1" dirty="0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D8A4C2C1-4DDE-5EED-2221-CFA192511932}"/>
              </a:ext>
            </a:extLst>
          </p:cNvPr>
          <p:cNvSpPr/>
          <p:nvPr/>
        </p:nvSpPr>
        <p:spPr>
          <a:xfrm>
            <a:off x="3076111" y="2749760"/>
            <a:ext cx="190500" cy="284284"/>
          </a:xfrm>
          <a:prstGeom prst="up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E95CB3CF-2EEA-5AF3-9EEB-4CDFA51CEB49}"/>
              </a:ext>
            </a:extLst>
          </p:cNvPr>
          <p:cNvSpPr/>
          <p:nvPr/>
        </p:nvSpPr>
        <p:spPr>
          <a:xfrm>
            <a:off x="2953294" y="1675472"/>
            <a:ext cx="190500" cy="284284"/>
          </a:xfrm>
          <a:prstGeom prst="up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A862969D-7568-8FEB-00D9-2DEC128AD236}"/>
              </a:ext>
            </a:extLst>
          </p:cNvPr>
          <p:cNvSpPr/>
          <p:nvPr/>
        </p:nvSpPr>
        <p:spPr>
          <a:xfrm>
            <a:off x="6260971" y="1667626"/>
            <a:ext cx="190500" cy="284284"/>
          </a:xfrm>
          <a:prstGeom prst="upDownArrow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ZoneTexte 76">
            <a:extLst>
              <a:ext uri="{FF2B5EF4-FFF2-40B4-BE49-F238E27FC236}">
                <a16:creationId xmlns:a16="http://schemas.microsoft.com/office/drawing/2014/main" id="{E0732D0E-68DE-DE78-EB28-BAF862D2996A}"/>
              </a:ext>
            </a:extLst>
          </p:cNvPr>
          <p:cNvSpPr txBox="1"/>
          <p:nvPr/>
        </p:nvSpPr>
        <p:spPr>
          <a:xfrm>
            <a:off x="2259884" y="836386"/>
            <a:ext cx="339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Coordination platform Service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92399-2FBC-7731-D5B9-0F9EDC60777F}"/>
              </a:ext>
            </a:extLst>
          </p:cNvPr>
          <p:cNvSpPr txBox="1"/>
          <p:nvPr/>
        </p:nvSpPr>
        <p:spPr>
          <a:xfrm>
            <a:off x="3343856" y="5898838"/>
            <a:ext cx="16618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200" dirty="0"/>
              <a:t>mc_vs_lstm.png</a:t>
            </a:r>
          </a:p>
        </p:txBody>
      </p:sp>
    </p:spTree>
    <p:extLst>
      <p:ext uri="{BB962C8B-B14F-4D97-AF65-F5344CB8AC3E}">
        <p14:creationId xmlns:p14="http://schemas.microsoft.com/office/powerpoint/2010/main" val="169035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  <p:bldP spid="43" grpId="0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658BA40-8751-32E1-E3BC-B420CF2F24DC}"/>
              </a:ext>
            </a:extLst>
          </p:cNvPr>
          <p:cNvSpPr/>
          <p:nvPr/>
        </p:nvSpPr>
        <p:spPr>
          <a:xfrm>
            <a:off x="2314243" y="2955875"/>
            <a:ext cx="2261061" cy="20867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48" name="L-Shape 47">
            <a:extLst>
              <a:ext uri="{FF2B5EF4-FFF2-40B4-BE49-F238E27FC236}">
                <a16:creationId xmlns:a16="http://schemas.microsoft.com/office/drawing/2014/main" id="{A506ABF8-5DCE-48AC-000C-01B008AF2046}"/>
              </a:ext>
            </a:extLst>
          </p:cNvPr>
          <p:cNvSpPr/>
          <p:nvPr/>
        </p:nvSpPr>
        <p:spPr>
          <a:xfrm rot="10800000">
            <a:off x="2129854" y="767805"/>
            <a:ext cx="8172386" cy="4274848"/>
          </a:xfrm>
          <a:prstGeom prst="corner">
            <a:avLst>
              <a:gd name="adj1" fmla="val 49670"/>
              <a:gd name="adj2" fmla="val 6438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C5266B-8BF5-EB41-C5DF-E76B94286BF8}"/>
              </a:ext>
            </a:extLst>
          </p:cNvPr>
          <p:cNvSpPr/>
          <p:nvPr/>
        </p:nvSpPr>
        <p:spPr>
          <a:xfrm>
            <a:off x="2320355" y="1192553"/>
            <a:ext cx="7773315" cy="405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453F3-E822-2CD1-53AC-598E34922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981" y="1218321"/>
            <a:ext cx="407709" cy="368770"/>
          </a:xfrm>
          <a:prstGeom prst="rect">
            <a:avLst/>
          </a:prstGeom>
        </p:spPr>
      </p:pic>
      <p:sp>
        <p:nvSpPr>
          <p:cNvPr id="8" name="ZoneTexte 76">
            <a:extLst>
              <a:ext uri="{FF2B5EF4-FFF2-40B4-BE49-F238E27FC236}">
                <a16:creationId xmlns:a16="http://schemas.microsoft.com/office/drawing/2014/main" id="{6B619856-3561-BC25-A08E-B152ADE749D9}"/>
              </a:ext>
            </a:extLst>
          </p:cNvPr>
          <p:cNvSpPr txBox="1"/>
          <p:nvPr/>
        </p:nvSpPr>
        <p:spPr>
          <a:xfrm>
            <a:off x="5035021" y="1250272"/>
            <a:ext cx="1985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Learning twin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EB57D4-5F7E-6C21-CB90-7375F7C634F8}"/>
              </a:ext>
            </a:extLst>
          </p:cNvPr>
          <p:cNvSpPr/>
          <p:nvPr/>
        </p:nvSpPr>
        <p:spPr>
          <a:xfrm>
            <a:off x="4991667" y="1875509"/>
            <a:ext cx="2514033" cy="7885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16" name="ZoneTexte 76">
            <a:extLst>
              <a:ext uri="{FF2B5EF4-FFF2-40B4-BE49-F238E27FC236}">
                <a16:creationId xmlns:a16="http://schemas.microsoft.com/office/drawing/2014/main" id="{851FA0A0-E8E5-0D1E-880D-8250CADE0332}"/>
              </a:ext>
            </a:extLst>
          </p:cNvPr>
          <p:cNvSpPr txBox="1"/>
          <p:nvPr/>
        </p:nvSpPr>
        <p:spPr>
          <a:xfrm>
            <a:off x="5162516" y="1908842"/>
            <a:ext cx="198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CompleteLSTMModel</a:t>
            </a:r>
            <a:endParaRPr lang="en-GB" sz="1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D76EF9-C1AD-1767-9997-681A4097D6A0}"/>
              </a:ext>
            </a:extLst>
          </p:cNvPr>
          <p:cNvSpPr/>
          <p:nvPr/>
        </p:nvSpPr>
        <p:spPr>
          <a:xfrm>
            <a:off x="7734972" y="1867889"/>
            <a:ext cx="2389178" cy="291747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20" name="ZoneTexte 76">
            <a:extLst>
              <a:ext uri="{FF2B5EF4-FFF2-40B4-BE49-F238E27FC236}">
                <a16:creationId xmlns:a16="http://schemas.microsoft.com/office/drawing/2014/main" id="{80C2C010-4EBF-E8AF-3E65-8571AF91A691}"/>
              </a:ext>
            </a:extLst>
          </p:cNvPr>
          <p:cNvSpPr txBox="1"/>
          <p:nvPr/>
        </p:nvSpPr>
        <p:spPr>
          <a:xfrm>
            <a:off x="7638374" y="1906921"/>
            <a:ext cx="2829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CompleteMarkovModel</a:t>
            </a:r>
            <a:endParaRPr lang="en-GB" sz="1400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A343E2A-32D9-16F4-3346-41AB25D2C0A5}"/>
              </a:ext>
            </a:extLst>
          </p:cNvPr>
          <p:cNvSpPr/>
          <p:nvPr/>
        </p:nvSpPr>
        <p:spPr>
          <a:xfrm>
            <a:off x="7848592" y="3661066"/>
            <a:ext cx="2176160" cy="39096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training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6DEF04-CAD7-BD94-00A3-5910421FB92D}"/>
              </a:ext>
            </a:extLst>
          </p:cNvPr>
          <p:cNvSpPr/>
          <p:nvPr/>
        </p:nvSpPr>
        <p:spPr>
          <a:xfrm>
            <a:off x="7848592" y="3070859"/>
            <a:ext cx="2128278" cy="390959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initialisation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5317407-6D72-4518-4805-75033871B948}"/>
              </a:ext>
            </a:extLst>
          </p:cNvPr>
          <p:cNvSpPr/>
          <p:nvPr/>
        </p:nvSpPr>
        <p:spPr>
          <a:xfrm>
            <a:off x="7848592" y="4251273"/>
            <a:ext cx="2176160" cy="39096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Predictions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4DBC6E5-070C-0119-C970-BBECA646373F}"/>
              </a:ext>
            </a:extLst>
          </p:cNvPr>
          <p:cNvSpPr/>
          <p:nvPr/>
        </p:nvSpPr>
        <p:spPr>
          <a:xfrm>
            <a:off x="7848592" y="2245781"/>
            <a:ext cx="2128278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aggregation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534AA0-7962-8715-2ECA-6FE0F1864673}"/>
              </a:ext>
            </a:extLst>
          </p:cNvPr>
          <p:cNvSpPr/>
          <p:nvPr/>
        </p:nvSpPr>
        <p:spPr>
          <a:xfrm>
            <a:off x="5131281" y="2236425"/>
            <a:ext cx="2176160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aggregation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BA7E5CE-B6FF-A45E-A622-A6EE14D5B111}"/>
              </a:ext>
            </a:extLst>
          </p:cNvPr>
          <p:cNvSpPr/>
          <p:nvPr/>
        </p:nvSpPr>
        <p:spPr>
          <a:xfrm>
            <a:off x="4991667" y="2957725"/>
            <a:ext cx="2445453" cy="208677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FB50163-CF74-C457-8FDE-4662600803D2}"/>
              </a:ext>
            </a:extLst>
          </p:cNvPr>
          <p:cNvSpPr/>
          <p:nvPr/>
        </p:nvSpPr>
        <p:spPr>
          <a:xfrm>
            <a:off x="5131281" y="3661066"/>
            <a:ext cx="2176160" cy="414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LSTM Model training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360A516-7750-5BD1-F167-10215E606EBC}"/>
              </a:ext>
            </a:extLst>
          </p:cNvPr>
          <p:cNvSpPr/>
          <p:nvPr/>
        </p:nvSpPr>
        <p:spPr>
          <a:xfrm>
            <a:off x="5131281" y="3070859"/>
            <a:ext cx="2176160" cy="414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LSTM Model initialisation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299A99D-5361-5D93-6505-12970821E8FA}"/>
              </a:ext>
            </a:extLst>
          </p:cNvPr>
          <p:cNvSpPr/>
          <p:nvPr/>
        </p:nvSpPr>
        <p:spPr>
          <a:xfrm>
            <a:off x="5131281" y="4251273"/>
            <a:ext cx="2176160" cy="40392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LSTM Predictions</a:t>
            </a:r>
          </a:p>
        </p:txBody>
      </p:sp>
      <p:sp>
        <p:nvSpPr>
          <p:cNvPr id="43" name="ZoneTexte 76">
            <a:extLst>
              <a:ext uri="{FF2B5EF4-FFF2-40B4-BE49-F238E27FC236}">
                <a16:creationId xmlns:a16="http://schemas.microsoft.com/office/drawing/2014/main" id="{F5F83F03-16E0-2002-5BDC-DADC05BBA589}"/>
              </a:ext>
            </a:extLst>
          </p:cNvPr>
          <p:cNvSpPr txBox="1"/>
          <p:nvPr/>
        </p:nvSpPr>
        <p:spPr>
          <a:xfrm>
            <a:off x="5179163" y="4645992"/>
            <a:ext cx="192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LSTM Service</a:t>
            </a:r>
            <a:endParaRPr lang="en-GB" b="1" dirty="0"/>
          </a:p>
        </p:txBody>
      </p:sp>
      <p:sp>
        <p:nvSpPr>
          <p:cNvPr id="44" name="Arrow: Up-Down 43">
            <a:extLst>
              <a:ext uri="{FF2B5EF4-FFF2-40B4-BE49-F238E27FC236}">
                <a16:creationId xmlns:a16="http://schemas.microsoft.com/office/drawing/2014/main" id="{D8A4C2C1-4DDE-5EED-2221-CFA192511932}"/>
              </a:ext>
            </a:extLst>
          </p:cNvPr>
          <p:cNvSpPr/>
          <p:nvPr/>
        </p:nvSpPr>
        <p:spPr>
          <a:xfrm>
            <a:off x="6124111" y="2681180"/>
            <a:ext cx="190500" cy="284284"/>
          </a:xfrm>
          <a:prstGeom prst="up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5" name="Arrow: Up-Down 44">
            <a:extLst>
              <a:ext uri="{FF2B5EF4-FFF2-40B4-BE49-F238E27FC236}">
                <a16:creationId xmlns:a16="http://schemas.microsoft.com/office/drawing/2014/main" id="{E95CB3CF-2EEA-5AF3-9EEB-4CDFA51CEB49}"/>
              </a:ext>
            </a:extLst>
          </p:cNvPr>
          <p:cNvSpPr/>
          <p:nvPr/>
        </p:nvSpPr>
        <p:spPr>
          <a:xfrm>
            <a:off x="5879374" y="1606892"/>
            <a:ext cx="190500" cy="284284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7" name="Arrow: Up-Down 46">
            <a:extLst>
              <a:ext uri="{FF2B5EF4-FFF2-40B4-BE49-F238E27FC236}">
                <a16:creationId xmlns:a16="http://schemas.microsoft.com/office/drawing/2014/main" id="{A862969D-7568-8FEB-00D9-2DEC128AD236}"/>
              </a:ext>
            </a:extLst>
          </p:cNvPr>
          <p:cNvSpPr/>
          <p:nvPr/>
        </p:nvSpPr>
        <p:spPr>
          <a:xfrm>
            <a:off x="8988931" y="1599046"/>
            <a:ext cx="190500" cy="284284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9" name="ZoneTexte 76">
            <a:extLst>
              <a:ext uri="{FF2B5EF4-FFF2-40B4-BE49-F238E27FC236}">
                <a16:creationId xmlns:a16="http://schemas.microsoft.com/office/drawing/2014/main" id="{E0732D0E-68DE-DE78-EB28-BAF862D2996A}"/>
              </a:ext>
            </a:extLst>
          </p:cNvPr>
          <p:cNvSpPr txBox="1"/>
          <p:nvPr/>
        </p:nvSpPr>
        <p:spPr>
          <a:xfrm>
            <a:off x="5079284" y="767806"/>
            <a:ext cx="339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</a:rPr>
              <a:t>Coordination platform Service</a:t>
            </a:r>
            <a:endParaRPr lang="en-GB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A92399-2FBC-7731-D5B9-0F9EDC60777F}"/>
              </a:ext>
            </a:extLst>
          </p:cNvPr>
          <p:cNvSpPr txBox="1"/>
          <p:nvPr/>
        </p:nvSpPr>
        <p:spPr>
          <a:xfrm>
            <a:off x="3343856" y="5898838"/>
            <a:ext cx="16618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 err="1"/>
              <a:t>integrate_model</a:t>
            </a:r>
            <a:r>
              <a:rPr lang="en-CH" sz="1200" dirty="0"/>
              <a:t>.png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775327-D8D5-D705-713F-A705F01AAA57}"/>
              </a:ext>
            </a:extLst>
          </p:cNvPr>
          <p:cNvSpPr/>
          <p:nvPr/>
        </p:nvSpPr>
        <p:spPr>
          <a:xfrm>
            <a:off x="2457886" y="3654253"/>
            <a:ext cx="2027037" cy="4147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XXX Model training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8D417B-04BF-B485-07FF-D48AC47E3AE8}"/>
              </a:ext>
            </a:extLst>
          </p:cNvPr>
          <p:cNvSpPr/>
          <p:nvPr/>
        </p:nvSpPr>
        <p:spPr>
          <a:xfrm>
            <a:off x="2457888" y="3064046"/>
            <a:ext cx="2027036" cy="414742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XXX Model initialisation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61167A-0FFA-1AA5-5CD5-3988563B1DD8}"/>
              </a:ext>
            </a:extLst>
          </p:cNvPr>
          <p:cNvSpPr/>
          <p:nvPr/>
        </p:nvSpPr>
        <p:spPr>
          <a:xfrm>
            <a:off x="2457885" y="4251273"/>
            <a:ext cx="2046045" cy="40392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XXX Predictions</a:t>
            </a:r>
          </a:p>
        </p:txBody>
      </p:sp>
      <p:sp>
        <p:nvSpPr>
          <p:cNvPr id="9" name="ZoneTexte 76">
            <a:extLst>
              <a:ext uri="{FF2B5EF4-FFF2-40B4-BE49-F238E27FC236}">
                <a16:creationId xmlns:a16="http://schemas.microsoft.com/office/drawing/2014/main" id="{2241E1B0-B954-3C3D-DCAF-84DA7411E941}"/>
              </a:ext>
            </a:extLst>
          </p:cNvPr>
          <p:cNvSpPr txBox="1"/>
          <p:nvPr/>
        </p:nvSpPr>
        <p:spPr>
          <a:xfrm>
            <a:off x="2314243" y="4639179"/>
            <a:ext cx="1875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XXX</a:t>
            </a:r>
            <a:r>
              <a:rPr lang="en-US" b="1" dirty="0">
                <a:solidFill>
                  <a:srgbClr val="000000"/>
                </a:solidFill>
              </a:rPr>
              <a:t> Service</a:t>
            </a:r>
            <a:endParaRPr lang="en-GB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F87C43-87AD-16CA-0AA8-1FA19AE39338}"/>
              </a:ext>
            </a:extLst>
          </p:cNvPr>
          <p:cNvSpPr/>
          <p:nvPr/>
        </p:nvSpPr>
        <p:spPr>
          <a:xfrm>
            <a:off x="2320355" y="1874471"/>
            <a:ext cx="2241872" cy="7885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833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262022-D509-D6E6-49F5-32CE1BC2A622}"/>
              </a:ext>
            </a:extLst>
          </p:cNvPr>
          <p:cNvSpPr/>
          <p:nvPr/>
        </p:nvSpPr>
        <p:spPr>
          <a:xfrm>
            <a:off x="2457888" y="2228536"/>
            <a:ext cx="1882972" cy="331454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Model aggregation</a:t>
            </a:r>
          </a:p>
        </p:txBody>
      </p:sp>
      <p:sp>
        <p:nvSpPr>
          <p:cNvPr id="12" name="ZoneTexte 76">
            <a:extLst>
              <a:ext uri="{FF2B5EF4-FFF2-40B4-BE49-F238E27FC236}">
                <a16:creationId xmlns:a16="http://schemas.microsoft.com/office/drawing/2014/main" id="{44ACBA4D-2B2E-0CDB-F706-E8BECCC78467}"/>
              </a:ext>
            </a:extLst>
          </p:cNvPr>
          <p:cNvSpPr txBox="1"/>
          <p:nvPr/>
        </p:nvSpPr>
        <p:spPr>
          <a:xfrm>
            <a:off x="2495359" y="1894585"/>
            <a:ext cx="1989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0000"/>
                </a:solidFill>
              </a:rPr>
              <a:t>CompleteXXXModel</a:t>
            </a:r>
            <a:endParaRPr lang="en-GB" sz="1400" b="1" dirty="0"/>
          </a:p>
        </p:txBody>
      </p:sp>
      <p:sp>
        <p:nvSpPr>
          <p:cNvPr id="18" name="Arrow: Up-Down 17">
            <a:extLst>
              <a:ext uri="{FF2B5EF4-FFF2-40B4-BE49-F238E27FC236}">
                <a16:creationId xmlns:a16="http://schemas.microsoft.com/office/drawing/2014/main" id="{3693991F-CDC6-8BE0-08B0-59F67C0FE3F6}"/>
              </a:ext>
            </a:extLst>
          </p:cNvPr>
          <p:cNvSpPr/>
          <p:nvPr/>
        </p:nvSpPr>
        <p:spPr>
          <a:xfrm>
            <a:off x="3318886" y="2673441"/>
            <a:ext cx="190500" cy="284284"/>
          </a:xfrm>
          <a:prstGeom prst="upDownArrow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5C6630-1D66-5072-AC4C-DEEE81B34E22}"/>
              </a:ext>
            </a:extLst>
          </p:cNvPr>
          <p:cNvSpPr/>
          <p:nvPr/>
        </p:nvSpPr>
        <p:spPr>
          <a:xfrm>
            <a:off x="2197728" y="1790700"/>
            <a:ext cx="2514611" cy="3383280"/>
          </a:xfrm>
          <a:prstGeom prst="roundRect">
            <a:avLst>
              <a:gd name="adj" fmla="val 7390"/>
            </a:avLst>
          </a:prstGeom>
          <a:noFill/>
          <a:ln w="381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50CAB74-6F63-2FFC-A54F-26123640E657}"/>
              </a:ext>
            </a:extLst>
          </p:cNvPr>
          <p:cNvSpPr/>
          <p:nvPr/>
        </p:nvSpPr>
        <p:spPr>
          <a:xfrm>
            <a:off x="2712720" y="5181268"/>
            <a:ext cx="1628140" cy="16146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To implement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777BB6DC-242C-0DB9-CE94-D9CA2BE750E0}"/>
              </a:ext>
            </a:extLst>
          </p:cNvPr>
          <p:cNvSpPr/>
          <p:nvPr/>
        </p:nvSpPr>
        <p:spPr>
          <a:xfrm>
            <a:off x="3383787" y="1592028"/>
            <a:ext cx="190500" cy="284284"/>
          </a:xfrm>
          <a:prstGeom prst="up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3637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0" grpId="0"/>
      <p:bldP spid="43" grpId="0"/>
      <p:bldP spid="49" grpId="0"/>
      <p:bldP spid="9" grpId="0"/>
      <p:bldP spid="12" grpId="0"/>
    </p:bld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1238</Words>
  <Application>Microsoft Office PowerPoint</Application>
  <PresentationFormat>Custom</PresentationFormat>
  <Paragraphs>420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GLASS</dc:creator>
  <cp:lastModifiedBy>Philippe Glass</cp:lastModifiedBy>
  <cp:revision>1160</cp:revision>
  <dcterms:created xsi:type="dcterms:W3CDTF">2021-09-24T11:12:32Z</dcterms:created>
  <dcterms:modified xsi:type="dcterms:W3CDTF">2024-12-12T16:29:44Z</dcterms:modified>
</cp:coreProperties>
</file>