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9" r:id="rId2"/>
    <p:sldId id="256" r:id="rId3"/>
    <p:sldId id="262" r:id="rId4"/>
    <p:sldId id="278" r:id="rId5"/>
    <p:sldId id="261" r:id="rId6"/>
    <p:sldId id="263" r:id="rId7"/>
    <p:sldId id="264" r:id="rId8"/>
    <p:sldId id="297" r:id="rId9"/>
    <p:sldId id="298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gLimPOCLxvge4OK881QdOIVvPUI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ovanna s" initials="" lastIdx="1" clrIdx="0"/>
  <p:cmAuthor id="1" name="Philippe Glas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3AC1A1-F909-45EC-9DB6-D246E2EC7D00}">
  <a:tblStyle styleId="{1B3AC1A1-F909-45EC-9DB6-D246E2EC7D0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customschemas.google.com/relationships/presentationmetadata" Target="meta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95046b7c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95046b7cd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g195046b7cd8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299" name="Google Shape;29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283" name="Google Shape;28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315" name="Google Shape;3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3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29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29.png"/><Relationship Id="rId9" Type="http://schemas.openxmlformats.org/officeDocument/2006/relationships/image" Target="../media/image1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95046b7cd8_0_0"/>
          <p:cNvSpPr txBox="1">
            <a:spLocks noGrp="1"/>
          </p:cNvSpPr>
          <p:nvPr>
            <p:ph type="title"/>
          </p:nvPr>
        </p:nvSpPr>
        <p:spPr>
          <a:xfrm>
            <a:off x="2815664" y="1850005"/>
            <a:ext cx="6753906" cy="1285648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effectLst/>
                <a:latin typeface="Arial" panose="020B0604020202020204" pitchFamily="34" charset="0"/>
                <a:ea typeface="CMBX12"/>
                <a:cs typeface="Times New Roman" panose="02020603050405020304" pitchFamily="18" charset="0"/>
              </a:rPr>
              <a:t>Coordination model and digital twins for managing energy consumption and production in a smart grid.</a:t>
            </a:r>
            <a:endParaRPr lang="en-CH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5" name="Google Shape;85;g195046b7cd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001" y="0"/>
            <a:ext cx="2102548" cy="11269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4;p3">
            <a:extLst>
              <a:ext uri="{FF2B5EF4-FFF2-40B4-BE49-F238E27FC236}">
                <a16:creationId xmlns:a16="http://schemas.microsoft.com/office/drawing/2014/main" id="{3AF12040-ED81-6EAD-2F7F-F7DFB13E1E31}"/>
              </a:ext>
            </a:extLst>
          </p:cNvPr>
          <p:cNvSpPr/>
          <p:nvPr/>
        </p:nvSpPr>
        <p:spPr>
          <a:xfrm>
            <a:off x="2373548" y="1741015"/>
            <a:ext cx="7842167" cy="15036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4;g195046b7cd8_0_0">
            <a:extLst>
              <a:ext uri="{FF2B5EF4-FFF2-40B4-BE49-F238E27FC236}">
                <a16:creationId xmlns:a16="http://schemas.microsoft.com/office/drawing/2014/main" id="{3ADF6322-39BF-FF97-044F-CFFF7313DF91}"/>
              </a:ext>
            </a:extLst>
          </p:cNvPr>
          <p:cNvSpPr txBox="1">
            <a:spLocks/>
          </p:cNvSpPr>
          <p:nvPr/>
        </p:nvSpPr>
        <p:spPr>
          <a:xfrm>
            <a:off x="2815664" y="3998229"/>
            <a:ext cx="6399012" cy="106328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b="1" dirty="0"/>
              <a:t>Digital Twins session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1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1800" b="1" dirty="0">
                <a:solidFill>
                  <a:schemeClr val="dk1"/>
                </a:solidFill>
              </a:rPr>
              <a:t> </a:t>
            </a:r>
          </a:p>
          <a:p>
            <a:pPr algn="ctr"/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Philippe Glass</a:t>
            </a:r>
          </a:p>
          <a:p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 </a:t>
            </a:r>
            <a:endParaRPr lang="en-US" sz="1800" b="1" dirty="0">
              <a:solidFill>
                <a:schemeClr val="dk1"/>
              </a:solidFill>
            </a:endParaRPr>
          </a:p>
          <a:p>
            <a:endParaRPr lang="en-US" sz="1800" b="1" dirty="0"/>
          </a:p>
        </p:txBody>
      </p:sp>
      <p:sp>
        <p:nvSpPr>
          <p:cNvPr id="8" name="Espace réservé du numéro de diapositive 1">
            <a:extLst>
              <a:ext uri="{FF2B5EF4-FFF2-40B4-BE49-F238E27FC236}">
                <a16:creationId xmlns:a16="http://schemas.microsoft.com/office/drawing/2014/main" id="{8111EBB2-3273-23C6-DA3F-097E68D83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</a:t>
            </a:fld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A black power line with lightning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51" y="2977757"/>
            <a:ext cx="811466" cy="140964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0" name="Google Shape;90;p1"/>
          <p:cNvCxnSpPr>
            <a:cxnSpLocks/>
          </p:cNvCxnSpPr>
          <p:nvPr/>
        </p:nvCxnSpPr>
        <p:spPr>
          <a:xfrm>
            <a:off x="2126108" y="3195332"/>
            <a:ext cx="39316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1" name="Google Shape;91;p1"/>
          <p:cNvSpPr/>
          <p:nvPr/>
        </p:nvSpPr>
        <p:spPr>
          <a:xfrm>
            <a:off x="1171500" y="858148"/>
            <a:ext cx="10792974" cy="5778622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rot="5400000">
            <a:off x="5544431" y="5364177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57621" y="13977717"/>
            <a:ext cx="5348400" cy="300291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5400000">
            <a:off x="4198957" y="1299973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7829" y="5120214"/>
            <a:ext cx="633414" cy="633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26745" y="1058803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"/>
          <p:cNvCxnSpPr>
            <a:stCxn id="98" idx="3"/>
            <a:endCxn id="99" idx="1"/>
          </p:cNvCxnSpPr>
          <p:nvPr/>
        </p:nvCxnSpPr>
        <p:spPr>
          <a:xfrm>
            <a:off x="3742253" y="2818616"/>
            <a:ext cx="4893600" cy="3783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0" name="Google Shape;100;p1"/>
          <p:cNvCxnSpPr>
            <a:stCxn id="98" idx="3"/>
          </p:cNvCxnSpPr>
          <p:nvPr/>
        </p:nvCxnSpPr>
        <p:spPr>
          <a:xfrm>
            <a:off x="3742253" y="2818616"/>
            <a:ext cx="108600" cy="1724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1" name="Google Shape;101;p1"/>
          <p:cNvCxnSpPr>
            <a:stCxn id="102" idx="3"/>
            <a:endCxn id="103" idx="1"/>
          </p:cNvCxnSpPr>
          <p:nvPr/>
        </p:nvCxnSpPr>
        <p:spPr>
          <a:xfrm>
            <a:off x="4688072" y="4709065"/>
            <a:ext cx="2014800" cy="257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4" name="Google Shape;104;p1"/>
          <p:cNvCxnSpPr>
            <a:stCxn id="103" idx="0"/>
            <a:endCxn id="99" idx="1"/>
          </p:cNvCxnSpPr>
          <p:nvPr/>
        </p:nvCxnSpPr>
        <p:spPr>
          <a:xfrm rot="10800000" flipH="1">
            <a:off x="7382716" y="3196962"/>
            <a:ext cx="1253100" cy="1531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5" name="Google Shape;105;p1"/>
          <p:cNvCxnSpPr>
            <a:cxnSpLocks/>
          </p:cNvCxnSpPr>
          <p:nvPr/>
        </p:nvCxnSpPr>
        <p:spPr>
          <a:xfrm rot="10800000">
            <a:off x="5569449" y="2092483"/>
            <a:ext cx="1751353" cy="261776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6" name="Google Shape;106;p1"/>
          <p:cNvCxnSpPr>
            <a:stCxn id="98" idx="3"/>
          </p:cNvCxnSpPr>
          <p:nvPr/>
        </p:nvCxnSpPr>
        <p:spPr>
          <a:xfrm rot="10800000" flipH="1">
            <a:off x="3742253" y="2194616"/>
            <a:ext cx="1942500" cy="624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"/>
          <p:cNvCxnSpPr>
            <a:stCxn id="108" idx="3"/>
            <a:endCxn id="109" idx="2"/>
          </p:cNvCxnSpPr>
          <p:nvPr/>
        </p:nvCxnSpPr>
        <p:spPr>
          <a:xfrm rot="10800000" flipH="1">
            <a:off x="6128251" y="1784500"/>
            <a:ext cx="1783500" cy="1782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0" name="Google Shape;110;p1"/>
          <p:cNvCxnSpPr>
            <a:endCxn id="109" idx="2"/>
          </p:cNvCxnSpPr>
          <p:nvPr/>
        </p:nvCxnSpPr>
        <p:spPr>
          <a:xfrm rot="10800000" flipH="1">
            <a:off x="7339376" y="1784552"/>
            <a:ext cx="572400" cy="2782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1" name="Google Shape;111;p1"/>
          <p:cNvCxnSpPr>
            <a:stCxn id="102" idx="3"/>
            <a:endCxn id="99" idx="1"/>
          </p:cNvCxnSpPr>
          <p:nvPr/>
        </p:nvCxnSpPr>
        <p:spPr>
          <a:xfrm rot="10800000" flipH="1">
            <a:off x="4688072" y="3197064"/>
            <a:ext cx="3947700" cy="15120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12" name="Google Shape;112;p1"/>
          <p:cNvCxnSpPr>
            <a:endCxn id="99" idx="1"/>
          </p:cNvCxnSpPr>
          <p:nvPr/>
        </p:nvCxnSpPr>
        <p:spPr>
          <a:xfrm>
            <a:off x="5739308" y="2228646"/>
            <a:ext cx="2896500" cy="968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sp>
        <p:nvSpPr>
          <p:cNvPr id="113" name="Google Shape;113;p1"/>
          <p:cNvSpPr txBox="1"/>
          <p:nvPr/>
        </p:nvSpPr>
        <p:spPr>
          <a:xfrm>
            <a:off x="267119" y="4369024"/>
            <a:ext cx="1260281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Grid</a:t>
            </a:r>
            <a:endParaRPr/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631929" y="5351493"/>
            <a:ext cx="264565" cy="59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35235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831379" y="5340300"/>
            <a:ext cx="476986" cy="1051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134468" y="4696688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20158" y="1138442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67472" y="1158723"/>
            <a:ext cx="698248" cy="75368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0" name="Google Shape;120;p1"/>
          <p:cNvGrpSpPr/>
          <p:nvPr/>
        </p:nvGrpSpPr>
        <p:grpSpPr>
          <a:xfrm>
            <a:off x="3328207" y="4471138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2" name="Google Shape;102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1" name="Google Shape;121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122" name="Google Shape;122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071275" y="5645507"/>
            <a:ext cx="542560" cy="542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"/>
          <p:cNvCxnSpPr>
            <a:cxnSpLocks/>
          </p:cNvCxnSpPr>
          <p:nvPr/>
        </p:nvCxnSpPr>
        <p:spPr>
          <a:xfrm>
            <a:off x="3773669" y="4931223"/>
            <a:ext cx="0" cy="409077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4" name="Google Shape;124;p1"/>
          <p:cNvCxnSpPr>
            <a:endCxn id="122" idx="0"/>
          </p:cNvCxnSpPr>
          <p:nvPr/>
        </p:nvCxnSpPr>
        <p:spPr>
          <a:xfrm>
            <a:off x="4337155" y="4947107"/>
            <a:ext cx="5400" cy="698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25" name="Google Shape;125;p1"/>
          <p:cNvGrpSpPr/>
          <p:nvPr/>
        </p:nvGrpSpPr>
        <p:grpSpPr>
          <a:xfrm>
            <a:off x="6702784" y="4728762"/>
            <a:ext cx="1359865" cy="475853"/>
            <a:chOff x="1619365" y="3585558"/>
            <a:chExt cx="1359865" cy="475853"/>
          </a:xfrm>
          <a:solidFill>
            <a:srgbClr val="00B050"/>
          </a:solidFill>
        </p:grpSpPr>
        <p:sp>
          <p:nvSpPr>
            <p:cNvPr id="103" name="Google Shape;103;p1"/>
            <p:cNvSpPr/>
            <p:nvPr/>
          </p:nvSpPr>
          <p:spPr>
            <a:xfrm>
              <a:off x="1619365" y="3585558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6" name="Google Shape;126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2705498" y="3852635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27" name="Google Shape;127;p1"/>
          <p:cNvCxnSpPr>
            <a:cxnSpLocks/>
          </p:cNvCxnSpPr>
          <p:nvPr/>
        </p:nvCxnSpPr>
        <p:spPr>
          <a:xfrm>
            <a:off x="7245929" y="5201223"/>
            <a:ext cx="0" cy="6875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"/>
          <p:cNvCxnSpPr>
            <a:cxnSpLocks/>
          </p:cNvCxnSpPr>
          <p:nvPr/>
        </p:nvCxnSpPr>
        <p:spPr>
          <a:xfrm>
            <a:off x="6133228" y="5888818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"/>
          <p:cNvCxnSpPr>
            <a:cxnSpLocks/>
          </p:cNvCxnSpPr>
          <p:nvPr/>
        </p:nvCxnSpPr>
        <p:spPr>
          <a:xfrm>
            <a:off x="6133228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0" name="Google Shape;130;p1"/>
          <p:cNvCxnSpPr>
            <a:cxnSpLocks/>
          </p:cNvCxnSpPr>
          <p:nvPr/>
        </p:nvCxnSpPr>
        <p:spPr>
          <a:xfrm>
            <a:off x="6482741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1" name="Google Shape;131;p1"/>
          <p:cNvCxnSpPr>
            <a:cxnSpLocks/>
          </p:cNvCxnSpPr>
          <p:nvPr/>
        </p:nvCxnSpPr>
        <p:spPr>
          <a:xfrm>
            <a:off x="6843039" y="5898630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2" name="Google Shape;132;p1"/>
          <p:cNvCxnSpPr>
            <a:cxnSpLocks/>
          </p:cNvCxnSpPr>
          <p:nvPr/>
        </p:nvCxnSpPr>
        <p:spPr>
          <a:xfrm>
            <a:off x="7741229" y="5211035"/>
            <a:ext cx="0" cy="1108841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33" name="Google Shape;133;p1"/>
          <p:cNvCxnSpPr>
            <a:cxnSpLocks/>
          </p:cNvCxnSpPr>
          <p:nvPr/>
        </p:nvCxnSpPr>
        <p:spPr>
          <a:xfrm>
            <a:off x="7741229" y="6319876"/>
            <a:ext cx="1183091" cy="642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34" name="Google Shape;134;p1"/>
          <p:cNvGrpSpPr/>
          <p:nvPr/>
        </p:nvGrpSpPr>
        <p:grpSpPr>
          <a:xfrm>
            <a:off x="7231843" y="130869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109" name="Google Shape;109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5" name="Google Shape;135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6" name="Google Shape;136;p1"/>
          <p:cNvGrpSpPr/>
          <p:nvPr/>
        </p:nvGrpSpPr>
        <p:grpSpPr>
          <a:xfrm>
            <a:off x="4768386" y="1724773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108" name="Google Shape;108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138" name="Google Shape;138;p1"/>
          <p:cNvGrpSpPr/>
          <p:nvPr/>
        </p:nvGrpSpPr>
        <p:grpSpPr>
          <a:xfrm>
            <a:off x="2382388" y="2580689"/>
            <a:ext cx="1359865" cy="475853"/>
            <a:chOff x="5504294" y="566143"/>
            <a:chExt cx="1359865" cy="475853"/>
          </a:xfrm>
          <a:solidFill>
            <a:srgbClr val="00B050"/>
          </a:solidFill>
        </p:grpSpPr>
        <p:sp>
          <p:nvSpPr>
            <p:cNvPr id="98" name="Google Shape;98;p1"/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590427" y="83322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40" name="Google Shape;140;p1"/>
          <p:cNvCxnSpPr>
            <a:cxnSpLocks/>
          </p:cNvCxnSpPr>
          <p:nvPr/>
        </p:nvCxnSpPr>
        <p:spPr>
          <a:xfrm>
            <a:off x="4414340" y="1828602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1" name="Google Shape;141;p1"/>
          <p:cNvCxnSpPr>
            <a:cxnSpLocks/>
          </p:cNvCxnSpPr>
          <p:nvPr/>
        </p:nvCxnSpPr>
        <p:spPr>
          <a:xfrm rot="10800000">
            <a:off x="4414340" y="1583423"/>
            <a:ext cx="5166" cy="24446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2" name="Google Shape;142;p1"/>
          <p:cNvCxnSpPr>
            <a:cxnSpLocks/>
          </p:cNvCxnSpPr>
          <p:nvPr/>
        </p:nvCxnSpPr>
        <p:spPr>
          <a:xfrm>
            <a:off x="8573001" y="1646104"/>
            <a:ext cx="375976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"/>
          <p:cNvCxnSpPr>
            <a:cxnSpLocks/>
          </p:cNvCxnSpPr>
          <p:nvPr/>
        </p:nvCxnSpPr>
        <p:spPr>
          <a:xfrm>
            <a:off x="5842572" y="5598813"/>
            <a:ext cx="1112701" cy="981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"/>
          <p:cNvCxnSpPr>
            <a:cxnSpLocks/>
          </p:cNvCxnSpPr>
          <p:nvPr/>
        </p:nvCxnSpPr>
        <p:spPr>
          <a:xfrm>
            <a:off x="6955273" y="5211035"/>
            <a:ext cx="0" cy="407783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5" name="Google Shape;145;p1"/>
          <p:cNvSpPr/>
          <p:nvPr/>
        </p:nvSpPr>
        <p:spPr>
          <a:xfrm rot="5400000">
            <a:off x="4111523" y="3913658"/>
            <a:ext cx="366795" cy="200105"/>
          </a:xfrm>
          <a:prstGeom prst="rect">
            <a:avLst/>
          </a:prstGeom>
          <a:solidFill>
            <a:schemeClr val="accent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1" descr="Shape&#10;&#10;Description automatically generated with low confidenc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59653" y="3669556"/>
            <a:ext cx="633414" cy="633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7" name="Google Shape;147;p1"/>
          <p:cNvCxnSpPr>
            <a:cxnSpLocks/>
          </p:cNvCxnSpPr>
          <p:nvPr/>
        </p:nvCxnSpPr>
        <p:spPr>
          <a:xfrm>
            <a:off x="4282302" y="4197108"/>
            <a:ext cx="0" cy="26519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48" name="Google Shape;148;p1"/>
          <p:cNvGrpSpPr/>
          <p:nvPr/>
        </p:nvGrpSpPr>
        <p:grpSpPr>
          <a:xfrm>
            <a:off x="8635808" y="2959119"/>
            <a:ext cx="1359865" cy="475853"/>
            <a:chOff x="3059544" y="839193"/>
            <a:chExt cx="1359865" cy="475853"/>
          </a:xfrm>
          <a:solidFill>
            <a:srgbClr val="00B050"/>
          </a:solidFill>
        </p:grpSpPr>
        <p:sp>
          <p:nvSpPr>
            <p:cNvPr id="99" name="Google Shape;99;p1"/>
            <p:cNvSpPr/>
            <p:nvPr/>
          </p:nvSpPr>
          <p:spPr>
            <a:xfrm>
              <a:off x="3059544" y="83919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node</a:t>
              </a:r>
              <a:endParaRPr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9" name="Google Shape;149;p1" descr="A black and white image of a couple of gears&#10;&#10;Description automatically generated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145677" y="1106270"/>
              <a:ext cx="162921" cy="162921"/>
            </a:xfrm>
            <a:prstGeom prst="rect">
              <a:avLst/>
            </a:prstGeom>
            <a:grpFill/>
            <a:ln>
              <a:noFill/>
            </a:ln>
          </p:spPr>
        </p:pic>
      </p:grpSp>
      <p:cxnSp>
        <p:nvCxnSpPr>
          <p:cNvPr id="150" name="Google Shape;150;p1"/>
          <p:cNvCxnSpPr>
            <a:stCxn id="109" idx="2"/>
            <a:endCxn id="99" idx="1"/>
          </p:cNvCxnSpPr>
          <p:nvPr/>
        </p:nvCxnSpPr>
        <p:spPr>
          <a:xfrm>
            <a:off x="7911776" y="1784552"/>
            <a:ext cx="723900" cy="1412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ot"/>
            <a:miter lim="800000"/>
            <a:headEnd type="none" w="sm" len="sm"/>
            <a:tailEnd type="none" w="sm" len="sm"/>
          </a:ln>
        </p:spPr>
      </p:cxnSp>
      <p:cxnSp>
        <p:nvCxnSpPr>
          <p:cNvPr id="151" name="Google Shape;151;p1"/>
          <p:cNvCxnSpPr>
            <a:stCxn id="99" idx="0"/>
          </p:cNvCxnSpPr>
          <p:nvPr/>
        </p:nvCxnSpPr>
        <p:spPr>
          <a:xfrm rot="10800000">
            <a:off x="9307941" y="2578719"/>
            <a:ext cx="7800" cy="3804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2" name="Google Shape;152;p1" descr="A black and white symbol of a battery with a plug&#10;&#10;Description automatically generated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649243" y="3565230"/>
            <a:ext cx="385149" cy="4157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"/>
          <p:cNvCxnSpPr>
            <a:cxnSpLocks/>
          </p:cNvCxnSpPr>
          <p:nvPr/>
        </p:nvCxnSpPr>
        <p:spPr>
          <a:xfrm rot="10800000">
            <a:off x="9529165" y="3427703"/>
            <a:ext cx="0" cy="313774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" name="Google Shape;154;p1"/>
          <p:cNvCxnSpPr>
            <a:cxnSpLocks/>
          </p:cNvCxnSpPr>
          <p:nvPr/>
        </p:nvCxnSpPr>
        <p:spPr>
          <a:xfrm>
            <a:off x="9529165" y="3743271"/>
            <a:ext cx="1524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5" name="Google Shape;155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278206" y="3108290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6" name="Google Shape;156;p1"/>
          <p:cNvCxnSpPr>
            <a:cxnSpLocks/>
          </p:cNvCxnSpPr>
          <p:nvPr/>
        </p:nvCxnSpPr>
        <p:spPr>
          <a:xfrm rot="10800000" flipH="1">
            <a:off x="2823525" y="3052459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" name="Google Shape;157;p1"/>
          <p:cNvCxnSpPr>
            <a:cxnSpLocks/>
          </p:cNvCxnSpPr>
          <p:nvPr/>
        </p:nvCxnSpPr>
        <p:spPr>
          <a:xfrm>
            <a:off x="2665464" y="3346217"/>
            <a:ext cx="1580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" name="Google Shape;158;p1"/>
          <p:cNvCxnSpPr>
            <a:cxnSpLocks/>
          </p:cNvCxnSpPr>
          <p:nvPr/>
        </p:nvCxnSpPr>
        <p:spPr>
          <a:xfrm rot="10800000" flipH="1">
            <a:off x="2929243" y="2282856"/>
            <a:ext cx="3534" cy="297842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159" name="Google Shape;159;p1"/>
          <p:cNvGrpSpPr/>
          <p:nvPr/>
        </p:nvGrpSpPr>
        <p:grpSpPr>
          <a:xfrm>
            <a:off x="2657685" y="1724377"/>
            <a:ext cx="1115984" cy="612666"/>
            <a:chOff x="3694510" y="1497272"/>
            <a:chExt cx="1115984" cy="612666"/>
          </a:xfrm>
        </p:grpSpPr>
        <p:pic>
          <p:nvPicPr>
            <p:cNvPr id="160" name="Google Shape;160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1" name="Google Shape;161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162" name="Google Shape;162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164" name="Google Shape;16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664838" y="1152400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"/>
          <p:cNvCxnSpPr>
            <a:cxnSpLocks/>
          </p:cNvCxnSpPr>
          <p:nvPr/>
        </p:nvCxnSpPr>
        <p:spPr>
          <a:xfrm>
            <a:off x="7870377" y="5201223"/>
            <a:ext cx="0" cy="55240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6" name="Google Shape;166;p1"/>
          <p:cNvCxnSpPr>
            <a:cxnSpLocks/>
          </p:cNvCxnSpPr>
          <p:nvPr/>
        </p:nvCxnSpPr>
        <p:spPr>
          <a:xfrm>
            <a:off x="7870377" y="5753628"/>
            <a:ext cx="81461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7" name="Google Shape;167;p1"/>
          <p:cNvSpPr txBox="1"/>
          <p:nvPr/>
        </p:nvSpPr>
        <p:spPr>
          <a:xfrm>
            <a:off x="9596809" y="4397097"/>
            <a:ext cx="2443200" cy="2239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Interactions between nodes for :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Exchanging electricity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Peak shaving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– Gossip Learning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(algorithms)</a:t>
            </a:r>
          </a:p>
        </p:txBody>
      </p:sp>
      <p:sp>
        <p:nvSpPr>
          <p:cNvPr id="169" name="Google Shape;16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1" name="Google Shape;171;p1"/>
          <p:cNvCxnSpPr>
            <a:cxnSpLocks/>
          </p:cNvCxnSpPr>
          <p:nvPr/>
        </p:nvCxnSpPr>
        <p:spPr>
          <a:xfrm rot="10800000">
            <a:off x="8107556" y="3903556"/>
            <a:ext cx="1448011" cy="819292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2" name="Google Shape;172;p1"/>
          <p:cNvCxnSpPr>
            <a:cxnSpLocks/>
          </p:cNvCxnSpPr>
          <p:nvPr/>
        </p:nvCxnSpPr>
        <p:spPr>
          <a:xfrm rot="10800000">
            <a:off x="9555567" y="857646"/>
            <a:ext cx="0" cy="40231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" name="Google Shape;173;p1"/>
          <p:cNvCxnSpPr>
            <a:endCxn id="122" idx="2"/>
          </p:cNvCxnSpPr>
          <p:nvPr/>
        </p:nvCxnSpPr>
        <p:spPr>
          <a:xfrm rot="10800000" flipH="1">
            <a:off x="4337155" y="6188067"/>
            <a:ext cx="5400" cy="4488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4" name="Google Shape;174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249604" y="6044159"/>
            <a:ext cx="411472" cy="4114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1"/>
          <p:cNvCxnSpPr>
            <a:endCxn id="174" idx="0"/>
          </p:cNvCxnSpPr>
          <p:nvPr/>
        </p:nvCxnSpPr>
        <p:spPr>
          <a:xfrm>
            <a:off x="7455340" y="5201159"/>
            <a:ext cx="0" cy="843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6" name="Google Shape;176;p1"/>
          <p:cNvCxnSpPr>
            <a:endCxn id="174" idx="2"/>
          </p:cNvCxnSpPr>
          <p:nvPr/>
        </p:nvCxnSpPr>
        <p:spPr>
          <a:xfrm rot="10800000">
            <a:off x="7455340" y="6455631"/>
            <a:ext cx="0" cy="181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7" name="Google Shape;177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flipH="1">
            <a:off x="3265109" y="5347537"/>
            <a:ext cx="264565" cy="59593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1"/>
          <p:cNvCxnSpPr>
            <a:cxnSpLocks/>
          </p:cNvCxnSpPr>
          <p:nvPr/>
        </p:nvCxnSpPr>
        <p:spPr>
          <a:xfrm>
            <a:off x="3436250" y="4931223"/>
            <a:ext cx="3151" cy="442519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9" name="Google Shape;179;p1"/>
          <p:cNvCxnSpPr>
            <a:cxnSpLocks/>
          </p:cNvCxnSpPr>
          <p:nvPr/>
        </p:nvCxnSpPr>
        <p:spPr>
          <a:xfrm rot="10800000">
            <a:off x="3405185" y="5939473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0" name="Google Shape;180;p1"/>
          <p:cNvCxnSpPr>
            <a:cxnSpLocks/>
          </p:cNvCxnSpPr>
          <p:nvPr/>
        </p:nvCxnSpPr>
        <p:spPr>
          <a:xfrm rot="10800000">
            <a:off x="3773669" y="5947432"/>
            <a:ext cx="0" cy="15093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1"/>
          <p:cNvCxnSpPr>
            <a:cxnSpLocks/>
          </p:cNvCxnSpPr>
          <p:nvPr/>
        </p:nvCxnSpPr>
        <p:spPr>
          <a:xfrm>
            <a:off x="3397391" y="6098365"/>
            <a:ext cx="719787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1"/>
          <p:cNvCxnSpPr>
            <a:cxnSpLocks/>
          </p:cNvCxnSpPr>
          <p:nvPr/>
        </p:nvCxnSpPr>
        <p:spPr>
          <a:xfrm>
            <a:off x="7629215" y="6161732"/>
            <a:ext cx="510691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1"/>
          <p:cNvCxnSpPr>
            <a:cxnSpLocks/>
          </p:cNvCxnSpPr>
          <p:nvPr/>
        </p:nvCxnSpPr>
        <p:spPr>
          <a:xfrm rot="10800000">
            <a:off x="8139906" y="5768178"/>
            <a:ext cx="0" cy="39355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4" name="Google Shape;184;p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922023" y="5342053"/>
            <a:ext cx="417186" cy="47585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5" name="Google Shape;185;p1"/>
          <p:cNvCxnSpPr>
            <a:cxnSpLocks/>
          </p:cNvCxnSpPr>
          <p:nvPr/>
        </p:nvCxnSpPr>
        <p:spPr>
          <a:xfrm rot="10800000">
            <a:off x="4414340" y="857645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6" name="Google Shape;186;p1"/>
          <p:cNvCxnSpPr>
            <a:cxnSpLocks/>
          </p:cNvCxnSpPr>
          <p:nvPr/>
        </p:nvCxnSpPr>
        <p:spPr>
          <a:xfrm rot="10800000">
            <a:off x="9096181" y="6319876"/>
            <a:ext cx="0" cy="316894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7" name="Google Shape;187;p1"/>
          <p:cNvCxnSpPr>
            <a:cxnSpLocks/>
          </p:cNvCxnSpPr>
          <p:nvPr/>
        </p:nvCxnSpPr>
        <p:spPr>
          <a:xfrm>
            <a:off x="9766681" y="4097187"/>
            <a:ext cx="2197792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8" name="Google Shape;188;p1"/>
          <p:cNvCxnSpPr>
            <a:cxnSpLocks/>
          </p:cNvCxnSpPr>
          <p:nvPr/>
        </p:nvCxnSpPr>
        <p:spPr>
          <a:xfrm rot="10800000">
            <a:off x="9766681" y="3962904"/>
            <a:ext cx="0" cy="134283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" name="Google Shape;189;p1"/>
          <p:cNvCxnSpPr>
            <a:cxnSpLocks/>
          </p:cNvCxnSpPr>
          <p:nvPr/>
        </p:nvCxnSpPr>
        <p:spPr>
          <a:xfrm>
            <a:off x="9995673" y="1991850"/>
            <a:ext cx="1968800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0" name="Google Shape;190;p1"/>
          <p:cNvCxnSpPr>
            <a:cxnSpLocks/>
          </p:cNvCxnSpPr>
          <p:nvPr/>
        </p:nvCxnSpPr>
        <p:spPr>
          <a:xfrm rot="10800000">
            <a:off x="10009302" y="1995818"/>
            <a:ext cx="0" cy="18113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1" name="Google Shape;191;p1"/>
          <p:cNvCxnSpPr>
            <a:stCxn id="163" idx="0"/>
          </p:cNvCxnSpPr>
          <p:nvPr/>
        </p:nvCxnSpPr>
        <p:spPr>
          <a:xfrm rot="10800000">
            <a:off x="2840595" y="880477"/>
            <a:ext cx="0" cy="8439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"/>
          <p:cNvCxnSpPr>
            <a:cxnSpLocks/>
          </p:cNvCxnSpPr>
          <p:nvPr/>
        </p:nvCxnSpPr>
        <p:spPr>
          <a:xfrm>
            <a:off x="6128251" y="6517332"/>
            <a:ext cx="1327089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3" name="Google Shape;193;p1"/>
          <p:cNvCxnSpPr>
            <a:cxnSpLocks/>
          </p:cNvCxnSpPr>
          <p:nvPr/>
        </p:nvCxnSpPr>
        <p:spPr>
          <a:xfrm rot="10800000">
            <a:off x="6843039" y="6424781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4" name="Google Shape;194;p1"/>
          <p:cNvCxnSpPr>
            <a:cxnSpLocks/>
          </p:cNvCxnSpPr>
          <p:nvPr/>
        </p:nvCxnSpPr>
        <p:spPr>
          <a:xfrm rot="10800000">
            <a:off x="6490329" y="6418998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1"/>
          <p:cNvCxnSpPr>
            <a:cxnSpLocks/>
          </p:cNvCxnSpPr>
          <p:nvPr/>
        </p:nvCxnSpPr>
        <p:spPr>
          <a:xfrm rot="10800000">
            <a:off x="6133934" y="6432047"/>
            <a:ext cx="0" cy="9255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6" name="Google Shape;196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015130" y="6188635"/>
            <a:ext cx="266996" cy="266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398923" y="6186378"/>
            <a:ext cx="266996" cy="26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"/>
          <p:cNvSpPr/>
          <p:nvPr/>
        </p:nvSpPr>
        <p:spPr>
          <a:xfrm rot="5400000">
            <a:off x="883906" y="3325296"/>
            <a:ext cx="576948" cy="719804"/>
          </a:xfrm>
          <a:prstGeom prst="rect">
            <a:avLst/>
          </a:prstGeom>
          <a:solidFill>
            <a:srgbClr val="FFCB25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"/>
          <p:cNvCxnSpPr>
            <a:cxnSpLocks/>
          </p:cNvCxnSpPr>
          <p:nvPr/>
        </p:nvCxnSpPr>
        <p:spPr>
          <a:xfrm flipH="1">
            <a:off x="812282" y="3688810"/>
            <a:ext cx="720000" cy="875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0" name="Google Shape;200;p1"/>
          <p:cNvSpPr/>
          <p:nvPr/>
        </p:nvSpPr>
        <p:spPr>
          <a:xfrm rot="5400000">
            <a:off x="1019994" y="3499585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"/>
          <p:cNvSpPr/>
          <p:nvPr/>
        </p:nvSpPr>
        <p:spPr>
          <a:xfrm rot="5400000">
            <a:off x="946485" y="3493628"/>
            <a:ext cx="360000" cy="36000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u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2" name="Google Shape;202;p1"/>
          <p:cNvCxnSpPr>
            <a:cxnSpLocks/>
          </p:cNvCxnSpPr>
          <p:nvPr/>
        </p:nvCxnSpPr>
        <p:spPr>
          <a:xfrm rot="5400000">
            <a:off x="1246428" y="3675262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1"/>
          <p:cNvCxnSpPr>
            <a:cxnSpLocks/>
          </p:cNvCxnSpPr>
          <p:nvPr/>
        </p:nvCxnSpPr>
        <p:spPr>
          <a:xfrm rot="5400000">
            <a:off x="704697" y="3676803"/>
            <a:ext cx="384877" cy="0"/>
          </a:xfrm>
          <a:prstGeom prst="straightConnector1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204" name="Google Shape;204;p1"/>
          <p:cNvGrpSpPr/>
          <p:nvPr/>
        </p:nvGrpSpPr>
        <p:grpSpPr>
          <a:xfrm>
            <a:off x="9146749" y="2113615"/>
            <a:ext cx="1115984" cy="612666"/>
            <a:chOff x="3694510" y="1497272"/>
            <a:chExt cx="1115984" cy="612666"/>
          </a:xfrm>
        </p:grpSpPr>
        <p:pic>
          <p:nvPicPr>
            <p:cNvPr id="205" name="Google Shape;205;p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 flipH="1">
              <a:off x="4444675" y="1503827"/>
              <a:ext cx="365819" cy="60611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6" name="Google Shape;206;p1"/>
            <p:cNvGrpSpPr/>
            <p:nvPr/>
          </p:nvGrpSpPr>
          <p:grpSpPr>
            <a:xfrm>
              <a:off x="3694510" y="1497272"/>
              <a:ext cx="742418" cy="608949"/>
              <a:chOff x="3694510" y="1497272"/>
              <a:chExt cx="742418" cy="608949"/>
            </a:xfrm>
          </p:grpSpPr>
          <p:pic>
            <p:nvPicPr>
              <p:cNvPr id="207" name="Google Shape;207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4071109" y="1500110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8" name="Google Shape;208;p1"/>
              <p:cNvPicPr preferRelativeResize="0"/>
              <p:nvPr/>
            </p:nvPicPr>
            <p:blipFill rotWithShape="1">
              <a:blip r:embed="rId14">
                <a:alphaModFix/>
              </a:blip>
              <a:srcRect/>
              <a:stretch/>
            </p:blipFill>
            <p:spPr>
              <a:xfrm flipH="1">
                <a:off x="3694510" y="1497272"/>
                <a:ext cx="365819" cy="60611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09" name="Google Shape;209;p1"/>
          <p:cNvSpPr txBox="1"/>
          <p:nvPr/>
        </p:nvSpPr>
        <p:spPr>
          <a:xfrm>
            <a:off x="1635973" y="6400059"/>
            <a:ext cx="244315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Flow of electricity</a:t>
            </a:r>
            <a:endParaRPr/>
          </a:p>
        </p:txBody>
      </p:sp>
      <p:sp>
        <p:nvSpPr>
          <p:cNvPr id="210" name="Google Shape;210;p1"/>
          <p:cNvSpPr txBox="1"/>
          <p:nvPr/>
        </p:nvSpPr>
        <p:spPr>
          <a:xfrm rot="455497">
            <a:off x="5120271" y="4628824"/>
            <a:ext cx="149994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Flow of information</a:t>
            </a:r>
            <a:endParaRPr/>
          </a:p>
        </p:txBody>
      </p:sp>
      <p:cxnSp>
        <p:nvCxnSpPr>
          <p:cNvPr id="211" name="Google Shape;211;p1"/>
          <p:cNvCxnSpPr>
            <a:cxnSpLocks/>
          </p:cNvCxnSpPr>
          <p:nvPr/>
        </p:nvCxnSpPr>
        <p:spPr>
          <a:xfrm flipH="1">
            <a:off x="1140252" y="2275482"/>
            <a:ext cx="853873" cy="7989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1"/>
          <p:cNvCxnSpPr>
            <a:cxnSpLocks/>
          </p:cNvCxnSpPr>
          <p:nvPr/>
        </p:nvCxnSpPr>
        <p:spPr>
          <a:xfrm flipH="1">
            <a:off x="2053774" y="2367484"/>
            <a:ext cx="15578" cy="64636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3" name="Google Shape;213;p1" descr="A white box with a yellow triangle on it&#10;&#10;Description automatically generated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784713" y="2876529"/>
            <a:ext cx="411472" cy="411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875669" y="1827939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p1"/>
          <p:cNvCxnSpPr>
            <a:cxnSpLocks/>
          </p:cNvCxnSpPr>
          <p:nvPr/>
        </p:nvCxnSpPr>
        <p:spPr>
          <a:xfrm rot="10800000">
            <a:off x="5842572" y="884248"/>
            <a:ext cx="0" cy="395391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6" name="Google Shape;216;p1"/>
          <p:cNvCxnSpPr>
            <a:cxnSpLocks/>
          </p:cNvCxnSpPr>
          <p:nvPr/>
        </p:nvCxnSpPr>
        <p:spPr>
          <a:xfrm flipH="1">
            <a:off x="1185466" y="5286556"/>
            <a:ext cx="1447570" cy="900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7" name="Google Shape;217;p1"/>
          <p:cNvCxnSpPr>
            <a:cxnSpLocks/>
          </p:cNvCxnSpPr>
          <p:nvPr/>
        </p:nvCxnSpPr>
        <p:spPr>
          <a:xfrm rot="10800000">
            <a:off x="2633036" y="4243585"/>
            <a:ext cx="4629" cy="1036556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8" name="Google Shape;218;p1"/>
          <p:cNvCxnSpPr>
            <a:cxnSpLocks/>
          </p:cNvCxnSpPr>
          <p:nvPr/>
        </p:nvCxnSpPr>
        <p:spPr>
          <a:xfrm>
            <a:off x="3062684" y="3988558"/>
            <a:ext cx="1132184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9" name="Google Shape;219;p1"/>
          <p:cNvCxnSpPr>
            <a:cxnSpLocks/>
          </p:cNvCxnSpPr>
          <p:nvPr/>
        </p:nvCxnSpPr>
        <p:spPr>
          <a:xfrm rot="10800000">
            <a:off x="3051904" y="3980958"/>
            <a:ext cx="0" cy="262627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" name="Google Shape;220;p1"/>
          <p:cNvCxnSpPr>
            <a:cxnSpLocks/>
          </p:cNvCxnSpPr>
          <p:nvPr/>
        </p:nvCxnSpPr>
        <p:spPr>
          <a:xfrm>
            <a:off x="2633036" y="4243585"/>
            <a:ext cx="429648" cy="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1" name="Google Shape;221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54125" y="3888594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094136" y="4424665"/>
            <a:ext cx="622679" cy="5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" descr="Icon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3842" y="4426688"/>
            <a:ext cx="622679" cy="54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1"/>
          <p:cNvCxnSpPr>
            <a:cxnSpLocks/>
          </p:cNvCxnSpPr>
          <p:nvPr/>
        </p:nvCxnSpPr>
        <p:spPr>
          <a:xfrm rot="10800000">
            <a:off x="5709753" y="5650605"/>
            <a:ext cx="0" cy="986165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1"/>
          <p:cNvSpPr txBox="1"/>
          <p:nvPr/>
        </p:nvSpPr>
        <p:spPr>
          <a:xfrm>
            <a:off x="1345623" y="25359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1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platform to ensure interaction between nodes</a:t>
            </a:r>
            <a:endParaRPr sz="2400" b="1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67;p1">
            <a:extLst>
              <a:ext uri="{FF2B5EF4-FFF2-40B4-BE49-F238E27FC236}">
                <a16:creationId xmlns:a16="http://schemas.microsoft.com/office/drawing/2014/main" id="{09DB99A7-7120-7669-877B-3270BDE35573}"/>
              </a:ext>
            </a:extLst>
          </p:cNvPr>
          <p:cNvSpPr txBox="1"/>
          <p:nvPr/>
        </p:nvSpPr>
        <p:spPr>
          <a:xfrm>
            <a:off x="10602562" y="3043704"/>
            <a:ext cx="1553919" cy="72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4472C4"/>
                </a:solidFill>
                <a:latin typeface="Calibri"/>
                <a:ea typeface="Calibri"/>
                <a:cs typeface="Calibri"/>
                <a:sym typeface="Calibri"/>
              </a:rPr>
              <a:t>Coordination platform</a:t>
            </a:r>
            <a:endParaRPr sz="1800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Google Shape;171;p1">
            <a:extLst>
              <a:ext uri="{FF2B5EF4-FFF2-40B4-BE49-F238E27FC236}">
                <a16:creationId xmlns:a16="http://schemas.microsoft.com/office/drawing/2014/main" id="{BC2CF588-3295-040D-A66E-2AE321764B9D}"/>
              </a:ext>
            </a:extLst>
          </p:cNvPr>
          <p:cNvCxnSpPr>
            <a:cxnSpLocks/>
          </p:cNvCxnSpPr>
          <p:nvPr/>
        </p:nvCxnSpPr>
        <p:spPr>
          <a:xfrm flipH="1" flipV="1">
            <a:off x="9896914" y="3288001"/>
            <a:ext cx="695212" cy="101116"/>
          </a:xfrm>
          <a:prstGeom prst="straightConnector1">
            <a:avLst/>
          </a:prstGeom>
          <a:noFill/>
          <a:ln w="50800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49DFFD-FD76-E50C-ECF0-41C5BF3CBE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897531-FAAD-FAF1-E583-E77037B4CC68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"/>
          <p:cNvSpPr txBox="1">
            <a:spLocks noGrp="1"/>
          </p:cNvSpPr>
          <p:nvPr>
            <p:ph type="title"/>
          </p:nvPr>
        </p:nvSpPr>
        <p:spPr>
          <a:xfrm>
            <a:off x="1367398" y="285731"/>
            <a:ext cx="9320267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Coordination platform and digital twins for exchanging energy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 txBox="1"/>
          <p:nvPr/>
        </p:nvSpPr>
        <p:spPr>
          <a:xfrm>
            <a:off x="279525" y="1006567"/>
            <a:ext cx="43923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agents' behaviours as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agent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regulator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279529" y="5564668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pic>
        <p:nvPicPr>
          <p:cNvPr id="306" name="Google Shape;30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7649" y="2509144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2196" y="1006567"/>
            <a:ext cx="7268831" cy="5559407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6"/>
          <p:cNvSpPr txBox="1"/>
          <p:nvPr/>
        </p:nvSpPr>
        <p:spPr>
          <a:xfrm>
            <a:off x="154657" y="4329144"/>
            <a:ext cx="43923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adapt, organize,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070909F-4C58-35C2-5F36-105258655A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1A4402B-85F0-F19F-7215-C691BD594CA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4</a:t>
            </a:fld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75E26-D0A8-020E-C70E-48FC75EC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EBA952-20A1-390E-7111-027FE7BAB2AC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Google Shape;2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5008" y="4080350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33588" y="4110287"/>
            <a:ext cx="1994590" cy="16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5" descr="Diagram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01751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5"/>
          <p:cNvSpPr txBox="1">
            <a:spLocks noGrp="1"/>
          </p:cNvSpPr>
          <p:nvPr>
            <p:ph type="title"/>
          </p:nvPr>
        </p:nvSpPr>
        <p:spPr>
          <a:xfrm>
            <a:off x="1345623" y="301381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Method: </a:t>
            </a: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coordination model and platform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5"/>
          <p:cNvSpPr txBox="1"/>
          <p:nvPr/>
        </p:nvSpPr>
        <p:spPr>
          <a:xfrm>
            <a:off x="297575" y="1046440"/>
            <a:ext cx="3522300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of a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</a:t>
            </a:r>
            <a:r>
              <a:rPr lang="en-US" sz="1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digital twins,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 virtual environment (tuple space)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coordination laws.</a:t>
            </a:r>
            <a:endParaRPr sz="14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sp>
        <p:nvSpPr>
          <p:cNvPr id="291" name="Google Shape;291;p5"/>
          <p:cNvSpPr/>
          <p:nvPr/>
        </p:nvSpPr>
        <p:spPr>
          <a:xfrm>
            <a:off x="520493" y="4316361"/>
            <a:ext cx="2201100" cy="1434388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5"/>
          <p:cNvSpPr/>
          <p:nvPr/>
        </p:nvSpPr>
        <p:spPr>
          <a:xfrm>
            <a:off x="340779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5"/>
          <p:cNvSpPr/>
          <p:nvPr/>
        </p:nvSpPr>
        <p:spPr>
          <a:xfrm>
            <a:off x="10045270" y="4316361"/>
            <a:ext cx="1994590" cy="1464326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42059D-E138-C6A0-ADEA-9F6707968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34443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5AD6DA-1309-9A76-76F3-DEF75675EADE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"/>
          <p:cNvSpPr txBox="1">
            <a:spLocks noGrp="1"/>
          </p:cNvSpPr>
          <p:nvPr>
            <p:ph type="title"/>
          </p:nvPr>
        </p:nvSpPr>
        <p:spPr>
          <a:xfrm>
            <a:off x="1345625" y="259994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400" b="1"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7"/>
          <p:cNvSpPr txBox="1"/>
          <p:nvPr/>
        </p:nvSpPr>
        <p:spPr>
          <a:xfrm>
            <a:off x="973885" y="871825"/>
            <a:ext cx="6921300" cy="410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“Chain” topology  with 4 nodes(1 or 2 neighbours by node)</a:t>
            </a:r>
            <a:endParaRPr/>
          </a:p>
        </p:txBody>
      </p:sp>
      <p:sp>
        <p:nvSpPr>
          <p:cNvPr id="319" name="Google Shape;319;p7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pic>
        <p:nvPicPr>
          <p:cNvPr id="320" name="Google Shape;320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7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7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7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7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0" name="Google Shape;330;p7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331" name="Google Shape;331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7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334" name="Google Shape;334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7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337" name="Google Shape;337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9" name="Google Shape;339;p7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340" name="Google Shape;340;p7" descr="Diagram&#10;&#10;Description automatically generated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1" name="Google Shape;341;p7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7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8731C3D-AD3A-E906-98D0-B811E0A613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62FCD3-DD77-9327-B42E-E34BC87BF360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8"/>
          <p:cNvSpPr txBox="1"/>
          <p:nvPr/>
        </p:nvSpPr>
        <p:spPr>
          <a:xfrm>
            <a:off x="1317629" y="280211"/>
            <a:ext cx="10646845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Tuning of the coordination platform to match with the living lab configuration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8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8"/>
          <p:cNvSpPr txBox="1"/>
          <p:nvPr/>
        </p:nvSpPr>
        <p:spPr>
          <a:xfrm>
            <a:off x="1061930" y="808822"/>
            <a:ext cx="58692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 measurements by smart-meters.</a:t>
            </a:r>
            <a:endParaRPr/>
          </a:p>
        </p:txBody>
      </p:sp>
      <p:sp>
        <p:nvSpPr>
          <p:cNvPr id="352" name="Google Shape;352;p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sp>
        <p:nvSpPr>
          <p:cNvPr id="353" name="Google Shape;353;p8"/>
          <p:cNvSpPr txBox="1"/>
          <p:nvPr/>
        </p:nvSpPr>
        <p:spPr>
          <a:xfrm>
            <a:off x="1061930" y="1387084"/>
            <a:ext cx="393983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of measurement history.</a:t>
            </a:r>
            <a:endParaRPr/>
          </a:p>
        </p:txBody>
      </p:sp>
      <p:pic>
        <p:nvPicPr>
          <p:cNvPr id="354" name="Google Shape;35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16621" y="787484"/>
            <a:ext cx="4947853" cy="1250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41754" y="1965346"/>
            <a:ext cx="8223316" cy="4576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39CE1C7-7118-AE36-4384-E1DDF918C2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C57E37-DE7F-F48F-BA72-394C054A41B6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5" y="4000724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2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zoom on a Grid Edge Device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526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1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2" y="2123520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7" y="2828345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1" y="3113226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2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09" y="3170041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t="-3333" b="-16667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3448" b="-20690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t="-3333" b="-16667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7407" b="-25926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7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4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3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0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3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4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7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0" y="1294135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2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3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5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0" y="2449265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2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i="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2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i="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59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8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5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5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29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4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8A27-191C-BFAC-CA58-A1B29C6517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8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69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7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6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5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649929E-7753-AF1F-F8B5-320394862B01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1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1239783" y="3445615"/>
            <a:ext cx="7260827" cy="3199077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788252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4106439" y="806330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687274" y="809057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Gossip-Based Ensemble Learning with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8468309" y="4790833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GEDs can have </a:t>
            </a:r>
            <a:r>
              <a:rPr lang="en-GB" sz="1800" b="1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learning model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1108641" y="917506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1554382" y="1842888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826199" y="1822609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8315630" y="1870161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651819" y="3623577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3229199" y="3927008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777227" y="5329687"/>
            <a:ext cx="26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4180599" y="3995191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5032171" y="4008110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835821" y="4008110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3310848" y="4001657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5024698" y="3043791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1269371" y="3053542"/>
            <a:ext cx="147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3230651" y="5291152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4139027" y="4664487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5554872" y="4492708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40324" y="4713211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666330" y="4424602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3333750" y="5357223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4265826" y="931937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973261" y="964738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GED-n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7266675" y="1121588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759477" y="5950134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tx1"/>
                </a:solidFill>
              </a:rPr>
              <a:t>GED-k Learning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6222674" y="2346178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917833" y="1507088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5321182" y="1540941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797382" y="1573650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3584133" y="5597824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2560478" y="2328910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713748" y="3428037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811174" y="2443609"/>
            <a:ext cx="1537861" cy="992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5545187" y="2430126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915088" y="2440621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3761363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5352471" y="2361465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C9C01-75DF-23B4-5194-8078FA4A5EF2}"/>
              </a:ext>
            </a:extLst>
          </p:cNvPr>
          <p:cNvSpPr txBox="1"/>
          <p:nvPr/>
        </p:nvSpPr>
        <p:spPr>
          <a:xfrm>
            <a:off x="2544572" y="1520646"/>
            <a:ext cx="228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calculation of predictions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559" y="1001250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4835" y="971059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80356" y="957173"/>
            <a:ext cx="893703" cy="529060"/>
          </a:xfrm>
          <a:prstGeom prst="rect">
            <a:avLst/>
          </a:prstGeom>
        </p:spPr>
      </p:pic>
      <p:sp>
        <p:nvSpPr>
          <p:cNvPr id="40" name="Google Shape;213;p7">
            <a:extLst>
              <a:ext uri="{FF2B5EF4-FFF2-40B4-BE49-F238E27FC236}">
                <a16:creationId xmlns:a16="http://schemas.microsoft.com/office/drawing/2014/main" id="{AFFB544F-091A-3981-D130-8C608996FA0E}"/>
              </a:ext>
            </a:extLst>
          </p:cNvPr>
          <p:cNvSpPr/>
          <p:nvPr/>
        </p:nvSpPr>
        <p:spPr>
          <a:xfrm rot="2341707">
            <a:off x="2718597" y="2857648"/>
            <a:ext cx="796759" cy="22439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41" name="Google Shape;213;p7">
            <a:extLst>
              <a:ext uri="{FF2B5EF4-FFF2-40B4-BE49-F238E27FC236}">
                <a16:creationId xmlns:a16="http://schemas.microsoft.com/office/drawing/2014/main" id="{2C2BB040-30BA-EB0A-B80A-49F033F58BF1}"/>
              </a:ext>
            </a:extLst>
          </p:cNvPr>
          <p:cNvSpPr/>
          <p:nvPr/>
        </p:nvSpPr>
        <p:spPr>
          <a:xfrm rot="19646339">
            <a:off x="7731431" y="2868875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3" name="Google Shape;213;p7">
            <a:extLst>
              <a:ext uri="{FF2B5EF4-FFF2-40B4-BE49-F238E27FC236}">
                <a16:creationId xmlns:a16="http://schemas.microsoft.com/office/drawing/2014/main" id="{C44E2895-FC88-BD1B-E9F6-5EA3E0BA43B6}"/>
              </a:ext>
            </a:extLst>
          </p:cNvPr>
          <p:cNvSpPr/>
          <p:nvPr/>
        </p:nvSpPr>
        <p:spPr>
          <a:xfrm rot="16200000">
            <a:off x="4855250" y="2743035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2517" y="2149779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75599" y="2144265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93352" y="2140803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7610" y="5994408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H="1" flipV="1">
            <a:off x="6797960" y="3421900"/>
            <a:ext cx="4621" cy="671001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1303410" y="2134392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4589596" y="2130133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8087093" y="2138204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0" name="Google Shape;136;g24e9f82cf36_0_16">
            <a:extLst>
              <a:ext uri="{FF2B5EF4-FFF2-40B4-BE49-F238E27FC236}">
                <a16:creationId xmlns:a16="http://schemas.microsoft.com/office/drawing/2014/main" id="{BE76C326-FFAC-9C20-DA4D-B9F7BF9DB3CF}"/>
              </a:ext>
            </a:extLst>
          </p:cNvPr>
          <p:cNvSpPr txBox="1"/>
          <p:nvPr/>
        </p:nvSpPr>
        <p:spPr>
          <a:xfrm>
            <a:off x="8503998" y="5652489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Each EGD manages model distribution and aggregation.</a:t>
            </a:r>
          </a:p>
        </p:txBody>
      </p:sp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F7B1520-43B5-AF1F-AE40-E2A044E741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9</a:t>
            </a:fld>
            <a:endParaRPr lang="en-GB" sz="800" dirty="0"/>
          </a:p>
        </p:txBody>
      </p:sp>
      <p:sp>
        <p:nvSpPr>
          <p:cNvPr id="8" name="Google Shape;136;g24e9f82cf36_0_16">
            <a:extLst>
              <a:ext uri="{FF2B5EF4-FFF2-40B4-BE49-F238E27FC236}">
                <a16:creationId xmlns:a16="http://schemas.microsoft.com/office/drawing/2014/main" id="{BF582741-1596-18A1-910B-06F7DFCC9233}"/>
              </a:ext>
            </a:extLst>
          </p:cNvPr>
          <p:cNvSpPr txBox="1"/>
          <p:nvPr/>
        </p:nvSpPr>
        <p:spPr>
          <a:xfrm>
            <a:off x="8698019" y="3901053"/>
            <a:ext cx="32289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predictions: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864523" y="3937067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867420" y="4590304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871727" y="5218452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8221" y="4175830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0103" y="4848671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004" y="5422458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711954" y="2423742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322608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10117406" y="244936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B03F81-4A4F-475A-BD25-B291DAA646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263EF7F-37EC-8DFA-E669-62EF8AC9239B}"/>
              </a:ext>
            </a:extLst>
          </p:cNvPr>
          <p:cNvSpPr txBox="1"/>
          <p:nvPr/>
        </p:nvSpPr>
        <p:spPr>
          <a:xfrm>
            <a:off x="118438" y="6624650"/>
            <a:ext cx="27008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1" dirty="0"/>
              <a:t>Digital Twins session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, November 7</a:t>
            </a:r>
            <a:r>
              <a:rPr lang="en-US" sz="800" b="1" baseline="30000" dirty="0">
                <a:solidFill>
                  <a:schemeClr val="bg1">
                    <a:lumMod val="50000"/>
                  </a:schemeClr>
                </a:solidFill>
              </a:rPr>
              <a:t>th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 2024</a:t>
            </a:r>
            <a:r>
              <a:rPr lang="en-US" sz="800" b="1" dirty="0">
                <a:solidFill>
                  <a:schemeClr val="dk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505</Words>
  <Application>Microsoft Office PowerPoint</Application>
  <PresentationFormat>Widescreen</PresentationFormat>
  <Paragraphs>479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Coordination model and digital twins for managing energy consumption and production in a smart grid.</vt:lpstr>
      <vt:lpstr>PowerPoint Presentation</vt:lpstr>
      <vt:lpstr>Coordination platform and digital twins for exchanging energy</vt:lpstr>
      <vt:lpstr>PowerPoint Presentation</vt:lpstr>
      <vt:lpstr>Method: coordination model and platform </vt:lpstr>
      <vt:lpstr>Tuning of the coordination platform to match with the living lab configuration</vt:lpstr>
      <vt:lpstr>PowerPoint Presentation</vt:lpstr>
      <vt:lpstr>Gossip Federated Learning : zoom on a Grid Edge Device</vt:lpstr>
      <vt:lpstr>Gossip-Based Ensemble Learning with coordination platform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Philippe GLASS</dc:creator>
  <cp:lastModifiedBy>Philippe Glass</cp:lastModifiedBy>
  <cp:revision>41</cp:revision>
  <dcterms:created xsi:type="dcterms:W3CDTF">2023-01-12T17:07:06Z</dcterms:created>
  <dcterms:modified xsi:type="dcterms:W3CDTF">2025-05-06T08:24:57Z</dcterms:modified>
</cp:coreProperties>
</file>