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40" r:id="rId2"/>
    <p:sldId id="341" r:id="rId3"/>
    <p:sldId id="305" r:id="rId4"/>
    <p:sldId id="343" r:id="rId5"/>
    <p:sldId id="346" r:id="rId6"/>
    <p:sldId id="347" r:id="rId7"/>
  </p:sldIdLst>
  <p:sldSz cx="12192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F68B1F-7DC4-063A-B4E3-16BFA9C50B2D}" name="Philippe GLASS" initials="PG" userId="37a032b6813a335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CC"/>
    <a:srgbClr val="FF7465"/>
    <a:srgbClr val="FF2F2F"/>
    <a:srgbClr val="FFB9B9"/>
    <a:srgbClr val="91C46E"/>
    <a:srgbClr val="57FFA3"/>
    <a:srgbClr val="A2CD85"/>
    <a:srgbClr val="8BC167"/>
    <a:srgbClr val="85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6150" autoAdjust="0"/>
  </p:normalViewPr>
  <p:slideViewPr>
    <p:cSldViewPr snapToGrid="0">
      <p:cViewPr>
        <p:scale>
          <a:sx n="100" d="100"/>
          <a:sy n="100" d="100"/>
        </p:scale>
        <p:origin x="1578" y="-14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894E6-1A2F-4311-8E8B-96F630F8131A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2E021-BCF9-496F-868E-CDF51A43B02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0570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E021-BCF9-496F-868E-CDF51A43B02E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1293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E021-BCF9-496F-868E-CDF51A43B02E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64526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8C6A9-2A3F-7365-AA3A-0732B4E2B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9634C-717A-F8E4-F2CC-DFA9DD2C77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8A142E-C137-55AC-7BA7-981A0B89E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2D851-8E84-D3B6-1D89-955E65C98C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2E021-BCF9-496F-868E-CDF51A43B02E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3314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5312"/>
            <a:ext cx="10363200" cy="424462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3623"/>
            <a:ext cx="9144000" cy="294357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71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800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9111"/>
            <a:ext cx="2628900" cy="1033215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9111"/>
            <a:ext cx="7734300" cy="1033215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3298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045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9537"/>
            <a:ext cx="10515600" cy="507153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9048"/>
            <a:ext cx="10515600" cy="2666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480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5556"/>
            <a:ext cx="518160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5556"/>
            <a:ext cx="5181600" cy="77357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5135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114"/>
            <a:ext cx="10515600" cy="235655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8734"/>
            <a:ext cx="5157787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3467"/>
            <a:ext cx="5157787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8734"/>
            <a:ext cx="5183188" cy="146473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3467"/>
            <a:ext cx="5183188" cy="65503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248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276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748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5425"/>
            <a:ext cx="6172200" cy="866422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354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800"/>
            <a:ext cx="3932237" cy="28448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5425"/>
            <a:ext cx="6172200" cy="866422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3932237" cy="6776156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353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9114"/>
            <a:ext cx="105156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5556"/>
            <a:ext cx="105156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52EFE-FAEB-43C7-8A0C-FB104CB0F2A2}" type="datetimeFigureOut">
              <a:rPr lang="fr-FR" smtClean="0"/>
              <a:t>19/04/2025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300181"/>
            <a:ext cx="41148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300181"/>
            <a:ext cx="27432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97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125F273-63B9-465F-69DA-8B1AF95D5BD6}"/>
              </a:ext>
            </a:extLst>
          </p:cNvPr>
          <p:cNvSpPr/>
          <p:nvPr/>
        </p:nvSpPr>
        <p:spPr>
          <a:xfrm>
            <a:off x="123193" y="137511"/>
            <a:ext cx="2124148" cy="29512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AF4A4-0B99-F20F-A2B7-13ACB3FA77E4}"/>
              </a:ext>
            </a:extLst>
          </p:cNvPr>
          <p:cNvSpPr txBox="1"/>
          <p:nvPr/>
        </p:nvSpPr>
        <p:spPr>
          <a:xfrm>
            <a:off x="266633" y="175611"/>
            <a:ext cx="177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LSA</a:t>
            </a:r>
            <a:r>
              <a:rPr lang="en-GB" baseline="-25000" dirty="0"/>
              <a:t>1</a:t>
            </a:r>
            <a:r>
              <a:rPr lang="en-GB" baseline="30000" dirty="0"/>
              <a:t>  </a:t>
            </a:r>
            <a:r>
              <a:rPr lang="en-GB" dirty="0"/>
              <a:t>properties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346B59-D4AB-AF95-EFA7-E48C132E6873}"/>
              </a:ext>
            </a:extLst>
          </p:cNvPr>
          <p:cNvGraphicFramePr>
            <a:graphicFrameLocks noGrp="1"/>
          </p:cNvGraphicFramePr>
          <p:nvPr/>
        </p:nvGraphicFramePr>
        <p:xfrm>
          <a:off x="187756" y="549627"/>
          <a:ext cx="1986176" cy="2464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006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1075170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</a:tblGrid>
              <a:tr h="280409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 : class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402021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TOTAL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35279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3912"/>
                  </a:ext>
                </a:extLst>
              </a:tr>
              <a:tr h="410819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GB" sz="12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300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108560"/>
                  </a:ext>
                </a:extLst>
              </a:tr>
              <a:tr h="447612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CL_MODEL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95370B41-C2ED-161D-65CA-614CC588E32E}"/>
              </a:ext>
            </a:extLst>
          </p:cNvPr>
          <p:cNvSpPr/>
          <p:nvPr/>
        </p:nvSpPr>
        <p:spPr>
          <a:xfrm>
            <a:off x="8835315" y="2998851"/>
            <a:ext cx="3238306" cy="3295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63A2495-BCE8-D134-D09E-72826F1C7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367849"/>
              </p:ext>
            </p:extLst>
          </p:nvPr>
        </p:nvGraphicFramePr>
        <p:xfrm>
          <a:off x="8891809" y="3450508"/>
          <a:ext cx="3116864" cy="2758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31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  <a:gridCol w="1264473">
                  <a:extLst>
                    <a:ext uri="{9D8B030D-6E8A-4147-A177-3AD203B41FA5}">
                      <a16:colId xmlns:a16="http://schemas.microsoft.com/office/drawing/2014/main" val="1190956351"/>
                    </a:ext>
                  </a:extLst>
                </a:gridCol>
              </a:tblGrid>
              <a:tr h="42893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 :</a:t>
                      </a:r>
                    </a:p>
                    <a:p>
                      <a:r>
                        <a:rPr lang="en-GB" sz="1100" noProof="0" dirty="0"/>
                        <a:t> class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Aggregated value :</a:t>
                      </a:r>
                    </a:p>
                    <a:p>
                      <a:r>
                        <a:rPr lang="en-GB" sz="1100" noProof="0" dirty="0"/>
                        <a:t> class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6220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6220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42893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TOTAL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total</a:t>
                      </a:r>
                      <a:r>
                        <a:rPr lang="en-GB" sz="1100" baseline="-25000" noProof="0" dirty="0"/>
                        <a:t>1</a:t>
                      </a:r>
                      <a:r>
                        <a:rPr lang="en-GB" sz="1100" noProof="0" dirty="0"/>
                        <a:t>:</a:t>
                      </a:r>
                    </a:p>
                    <a:p>
                      <a:r>
                        <a:rPr lang="en-GB" sz="1100" noProof="0" dirty="0"/>
                        <a:t> NodeTotal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166726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35279"/>
                  </a:ext>
                </a:extLst>
              </a:tr>
              <a:tr h="428930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noProof="0" dirty="0"/>
                        <a:t>model</a:t>
                      </a:r>
                      <a:r>
                        <a:rPr lang="en-GB" sz="1100" b="0" baseline="-25000" noProof="0" dirty="0"/>
                        <a:t>1</a:t>
                      </a:r>
                      <a:r>
                        <a:rPr lang="en-GB" sz="1100" b="0" noProof="0" dirty="0"/>
                        <a:t>: </a:t>
                      </a:r>
                    </a:p>
                    <a:p>
                      <a:r>
                        <a:rPr lang="en-GB" sz="1100" b="0" noProof="0" dirty="0"/>
                        <a:t>LstmModel</a:t>
                      </a:r>
                      <a:endParaRPr lang="en-GB" sz="1100" b="0" baseline="300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baseline="300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3912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b="0" baseline="300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b="0" baseline="300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657422"/>
                  </a:ext>
                </a:extLst>
              </a:tr>
              <a:tr h="42893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CL_MODEL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noProof="0" dirty="0">
                          <a:solidFill>
                            <a:schemeClr val="tx1"/>
                          </a:solidFill>
                        </a:rPr>
                        <a:t>cModel</a:t>
                      </a:r>
                      <a:r>
                        <a:rPr lang="en-GB" sz="1100" b="0" baseline="-250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b="0" noProof="0" dirty="0">
                          <a:solidFill>
                            <a:schemeClr val="tx1"/>
                          </a:solidFill>
                        </a:rPr>
                        <a:t>: MarkovModel</a:t>
                      </a:r>
                      <a:endParaRPr lang="en-GB" sz="1100" b="0" baseline="30000" noProof="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30000" noProof="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6161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120D7FF1-CD79-EFA5-569E-C70194104785}"/>
              </a:ext>
            </a:extLst>
          </p:cNvPr>
          <p:cNvSpPr txBox="1"/>
          <p:nvPr/>
        </p:nvSpPr>
        <p:spPr>
          <a:xfrm>
            <a:off x="9227918" y="3027031"/>
            <a:ext cx="244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LSA</a:t>
            </a:r>
            <a:r>
              <a:rPr lang="en-GB" baseline="30000" dirty="0"/>
              <a:t>1 </a:t>
            </a:r>
            <a:r>
              <a:rPr lang="en-US" sz="1800" dirty="0">
                <a:solidFill>
                  <a:srgbClr val="000000"/>
                </a:solidFill>
              </a:rPr>
              <a:t>properties</a:t>
            </a:r>
            <a:endParaRPr lang="en-GB" baseline="30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6C8762-5EF8-895B-5CBA-E10594DE8278}"/>
              </a:ext>
            </a:extLst>
          </p:cNvPr>
          <p:cNvSpPr txBox="1"/>
          <p:nvPr/>
        </p:nvSpPr>
        <p:spPr>
          <a:xfrm>
            <a:off x="454351" y="6651577"/>
            <a:ext cx="70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…</a:t>
            </a:r>
            <a:endParaRPr lang="en-CH" sz="2400" b="1" dirty="0"/>
          </a:p>
        </p:txBody>
      </p:sp>
      <p:sp>
        <p:nvSpPr>
          <p:cNvPr id="62" name="Google Shape;98;p1">
            <a:extLst>
              <a:ext uri="{FF2B5EF4-FFF2-40B4-BE49-F238E27FC236}">
                <a16:creationId xmlns:a16="http://schemas.microsoft.com/office/drawing/2014/main" id="{0EB0829F-C998-68DF-DEA3-DFAFE885DA7D}"/>
              </a:ext>
            </a:extLst>
          </p:cNvPr>
          <p:cNvSpPr/>
          <p:nvPr/>
        </p:nvSpPr>
        <p:spPr>
          <a:xfrm>
            <a:off x="4060180" y="3253354"/>
            <a:ext cx="3545444" cy="95803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sz="1600" dirty="0">
              <a:latin typeface="+mn-lt"/>
            </a:endParaRPr>
          </a:p>
        </p:txBody>
      </p:sp>
      <p:sp>
        <p:nvSpPr>
          <p:cNvPr id="63" name="Google Shape;98;p1">
            <a:extLst>
              <a:ext uri="{FF2B5EF4-FFF2-40B4-BE49-F238E27FC236}">
                <a16:creationId xmlns:a16="http://schemas.microsoft.com/office/drawing/2014/main" id="{A527782C-648A-4867-A257-A81F2B2FCE70}"/>
              </a:ext>
            </a:extLst>
          </p:cNvPr>
          <p:cNvSpPr/>
          <p:nvPr/>
        </p:nvSpPr>
        <p:spPr>
          <a:xfrm>
            <a:off x="4030399" y="4584640"/>
            <a:ext cx="3575226" cy="1006991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GB" sz="16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algn="ctr"/>
            <a:endParaRPr lang="en-GB" sz="16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algn="ctr"/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Google Shape;98;p1">
            <a:extLst>
              <a:ext uri="{FF2B5EF4-FFF2-40B4-BE49-F238E27FC236}">
                <a16:creationId xmlns:a16="http://schemas.microsoft.com/office/drawing/2014/main" id="{3C099852-6094-F4E9-7F91-EA41992236A9}"/>
              </a:ext>
            </a:extLst>
          </p:cNvPr>
          <p:cNvSpPr/>
          <p:nvPr/>
        </p:nvSpPr>
        <p:spPr>
          <a:xfrm>
            <a:off x="4055575" y="6008776"/>
            <a:ext cx="3550050" cy="1006991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sz="1600" dirty="0">
              <a:latin typeface="+mn-lt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0251FD2-A922-8BEB-567C-A4C072DF80D9}"/>
              </a:ext>
            </a:extLst>
          </p:cNvPr>
          <p:cNvSpPr/>
          <p:nvPr/>
        </p:nvSpPr>
        <p:spPr>
          <a:xfrm>
            <a:off x="1099849" y="1311020"/>
            <a:ext cx="1059903" cy="367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0" dirty="0">
                <a:solidFill>
                  <a:schemeClr val="tx1"/>
                </a:solidFill>
              </a:rPr>
              <a:t>total</a:t>
            </a:r>
            <a:r>
              <a:rPr lang="en-GB" sz="1200" b="1" baseline="30000" noProof="0" dirty="0">
                <a:solidFill>
                  <a:schemeClr val="tx1"/>
                </a:solidFill>
              </a:rPr>
              <a:t>1</a:t>
            </a:r>
            <a:r>
              <a:rPr lang="en-GB" sz="1200" b="1" noProof="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GB" sz="1200" noProof="0" dirty="0">
                <a:solidFill>
                  <a:schemeClr val="tx1"/>
                </a:solidFill>
              </a:rPr>
              <a:t>NodeTotal</a:t>
            </a:r>
            <a:endParaRPr lang="en-CH" sz="1200" dirty="0"/>
          </a:p>
        </p:txBody>
      </p:sp>
      <p:cxnSp>
        <p:nvCxnSpPr>
          <p:cNvPr id="49" name="Google Shape;225;p7">
            <a:extLst>
              <a:ext uri="{FF2B5EF4-FFF2-40B4-BE49-F238E27FC236}">
                <a16:creationId xmlns:a16="http://schemas.microsoft.com/office/drawing/2014/main" id="{EC6C1A9B-0060-D31E-72D1-40333C5DE5CA}"/>
              </a:ext>
            </a:extLst>
          </p:cNvPr>
          <p:cNvCxnSpPr>
            <a:cxnSpLocks/>
          </p:cNvCxnSpPr>
          <p:nvPr/>
        </p:nvCxnSpPr>
        <p:spPr>
          <a:xfrm flipV="1">
            <a:off x="1786029" y="2062886"/>
            <a:ext cx="0" cy="142574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2CF093D-45BC-7039-ECC7-27A9F2E7ED84}"/>
              </a:ext>
            </a:extLst>
          </p:cNvPr>
          <p:cNvSpPr txBox="1"/>
          <p:nvPr/>
        </p:nvSpPr>
        <p:spPr>
          <a:xfrm>
            <a:off x="9344863" y="1564143"/>
            <a:ext cx="2380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Recording of  new aggregated objects in properties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33C3C5C-7825-010B-49CE-3FF82352361C}"/>
              </a:ext>
            </a:extLst>
          </p:cNvPr>
          <p:cNvSpPr/>
          <p:nvPr/>
        </p:nvSpPr>
        <p:spPr>
          <a:xfrm>
            <a:off x="1085283" y="1944394"/>
            <a:ext cx="1061769" cy="3719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noProof="0" dirty="0">
                <a:solidFill>
                  <a:schemeClr val="tx1"/>
                </a:solidFill>
              </a:rPr>
              <a:t>model</a:t>
            </a:r>
            <a:r>
              <a:rPr lang="en-GB" sz="1200" b="1" baseline="30000" noProof="0" dirty="0">
                <a:solidFill>
                  <a:schemeClr val="tx1"/>
                </a:solidFill>
              </a:rPr>
              <a:t>1</a:t>
            </a:r>
            <a:r>
              <a:rPr lang="en-GB" sz="1200" b="0" noProof="0" dirty="0">
                <a:solidFill>
                  <a:schemeClr val="tx1"/>
                </a:solidFill>
              </a:rPr>
              <a:t>: </a:t>
            </a:r>
          </a:p>
          <a:p>
            <a:r>
              <a:rPr lang="en-GB" sz="1200" b="0" noProof="0" dirty="0">
                <a:solidFill>
                  <a:schemeClr val="tx1"/>
                </a:solidFill>
              </a:rPr>
              <a:t>LstmModel</a:t>
            </a:r>
            <a:endParaRPr lang="en-GB" sz="1200" b="0" baseline="30000" noProof="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97EBAB8-3916-C115-A1AB-D7CDE5A61130}"/>
              </a:ext>
            </a:extLst>
          </p:cNvPr>
          <p:cNvSpPr/>
          <p:nvPr/>
        </p:nvSpPr>
        <p:spPr>
          <a:xfrm>
            <a:off x="1104613" y="2586940"/>
            <a:ext cx="1055140" cy="4014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noProof="0" dirty="0">
                <a:solidFill>
                  <a:schemeClr val="tx1"/>
                </a:solidFill>
              </a:rPr>
              <a:t>cModel</a:t>
            </a:r>
            <a:r>
              <a:rPr lang="en-GB" sz="1200" b="1" baseline="30000" noProof="0" dirty="0">
                <a:solidFill>
                  <a:schemeClr val="tx1"/>
                </a:solidFill>
              </a:rPr>
              <a:t>1</a:t>
            </a:r>
            <a:r>
              <a:rPr lang="en-GB" sz="1200" b="0" noProof="0" dirty="0">
                <a:solidFill>
                  <a:schemeClr val="tx1"/>
                </a:solidFill>
              </a:rPr>
              <a:t>: </a:t>
            </a:r>
          </a:p>
          <a:p>
            <a:r>
              <a:rPr lang="en-GB" sz="1200" b="0" noProof="0" dirty="0">
                <a:solidFill>
                  <a:schemeClr val="tx1"/>
                </a:solidFill>
              </a:rPr>
              <a:t>MarkovModel</a:t>
            </a:r>
            <a:endParaRPr lang="en-GB" sz="1200" b="0" baseline="30000" noProof="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49C8A8-C42A-2E87-AAD7-D94D1A3D6D95}"/>
              </a:ext>
            </a:extLst>
          </p:cNvPr>
          <p:cNvSpPr/>
          <p:nvPr/>
        </p:nvSpPr>
        <p:spPr>
          <a:xfrm>
            <a:off x="10773507" y="4452305"/>
            <a:ext cx="1164665" cy="3454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noProof="0" dirty="0">
                <a:solidFill>
                  <a:schemeClr val="tx1"/>
                </a:solidFill>
              </a:rPr>
              <a:t>total</a:t>
            </a:r>
            <a:r>
              <a:rPr lang="en-GB" sz="1100" b="1" baseline="-25000" dirty="0">
                <a:solidFill>
                  <a:schemeClr val="tx1"/>
                </a:solidFill>
              </a:rPr>
              <a:t>aggr</a:t>
            </a:r>
            <a:r>
              <a:rPr lang="en-GB" sz="1100" b="1" noProof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GB" sz="1100" b="1" noProof="0" dirty="0">
                <a:solidFill>
                  <a:schemeClr val="tx1"/>
                </a:solidFill>
              </a:rPr>
              <a:t>NodeTotal</a:t>
            </a:r>
            <a:endParaRPr lang="en-CH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ABBE84-023B-4EEB-20AD-669F9874459B}"/>
              </a:ext>
            </a:extLst>
          </p:cNvPr>
          <p:cNvSpPr/>
          <p:nvPr/>
        </p:nvSpPr>
        <p:spPr>
          <a:xfrm>
            <a:off x="10775053" y="5133699"/>
            <a:ext cx="1164665" cy="34541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noProof="0" dirty="0">
                <a:solidFill>
                  <a:schemeClr val="tx1"/>
                </a:solidFill>
              </a:rPr>
              <a:t>model</a:t>
            </a:r>
            <a:r>
              <a:rPr lang="en-GB" sz="1100" b="1" baseline="-25000" dirty="0">
                <a:solidFill>
                  <a:schemeClr val="tx1"/>
                </a:solidFill>
              </a:rPr>
              <a:t>aggr</a:t>
            </a:r>
            <a:r>
              <a:rPr lang="en-GB" sz="1100" b="1" noProof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GB" sz="1100" b="1" noProof="0" dirty="0">
                <a:solidFill>
                  <a:schemeClr val="tx1"/>
                </a:solidFill>
              </a:rPr>
              <a:t>LstmModel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2F8009-9639-E0C4-80A9-2BB11F9F25A1}"/>
              </a:ext>
            </a:extLst>
          </p:cNvPr>
          <p:cNvSpPr/>
          <p:nvPr/>
        </p:nvSpPr>
        <p:spPr>
          <a:xfrm>
            <a:off x="10782570" y="5817444"/>
            <a:ext cx="1164665" cy="356841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0" dirty="0">
                <a:solidFill>
                  <a:schemeClr val="tx1"/>
                </a:solidFill>
              </a:rPr>
              <a:t>cModel</a:t>
            </a:r>
            <a:r>
              <a:rPr lang="en-GB" sz="1200" b="1" baseline="-25000" dirty="0">
                <a:solidFill>
                  <a:schemeClr val="tx1"/>
                </a:solidFill>
              </a:rPr>
              <a:t>aggr</a:t>
            </a:r>
            <a:r>
              <a:rPr lang="en-GB" sz="1200" b="1" noProof="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GB" sz="1200" b="1" noProof="0" dirty="0">
                <a:solidFill>
                  <a:schemeClr val="tx1"/>
                </a:solidFill>
              </a:rPr>
              <a:t>MarkovModel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D2B857-FAA7-C60D-921C-CB14438DD909}"/>
              </a:ext>
            </a:extLst>
          </p:cNvPr>
          <p:cNvSpPr txBox="1"/>
          <p:nvPr/>
        </p:nvSpPr>
        <p:spPr>
          <a:xfrm>
            <a:off x="4354065" y="3569990"/>
            <a:ext cx="3142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/>
              <a:t>total</a:t>
            </a:r>
            <a:r>
              <a:rPr lang="en-GB" sz="1200" baseline="-25000" noProof="0" dirty="0"/>
              <a:t>1</a:t>
            </a:r>
            <a:r>
              <a:rPr lang="en-GB" sz="1200" noProof="0" dirty="0"/>
              <a:t>.aggregate(‘</a:t>
            </a:r>
            <a:r>
              <a:rPr lang="en-GB" sz="1200" b="1" noProof="0" dirty="0"/>
              <a:t>sum</a:t>
            </a:r>
            <a:r>
              <a:rPr lang="en-GB" sz="1200" noProof="0" dirty="0"/>
              <a:t>’</a:t>
            </a:r>
          </a:p>
          <a:p>
            <a:r>
              <a:rPr lang="en-GB" sz="1200" noProof="0" dirty="0"/>
              <a:t>	, total</a:t>
            </a:r>
            <a:r>
              <a:rPr lang="en-GB" sz="1200" baseline="-25000" noProof="0" dirty="0"/>
              <a:t>1</a:t>
            </a:r>
            <a:r>
              <a:rPr lang="en-GB" sz="1200" noProof="0" dirty="0"/>
              <a:t>, total</a:t>
            </a:r>
            <a:r>
              <a:rPr lang="en-GB" sz="1200" baseline="-25000" noProof="0" dirty="0"/>
              <a:t>2</a:t>
            </a:r>
            <a:r>
              <a:rPr lang="en-GB" sz="1200" noProof="0" dirty="0"/>
              <a:t>, …., total</a:t>
            </a:r>
            <a:r>
              <a:rPr lang="en-GB" sz="1200" baseline="-25000" noProof="0" dirty="0"/>
              <a:t>n</a:t>
            </a:r>
          </a:p>
          <a:p>
            <a:r>
              <a:rPr lang="en-GB" sz="1200" noProof="0" dirty="0"/>
              <a:t>	, </a:t>
            </a:r>
            <a:r>
              <a:rPr lang="en-GB" sz="1200" b="1" noProof="0" dirty="0"/>
              <a:t>lsa</a:t>
            </a:r>
            <a:r>
              <a:rPr lang="en-GB" sz="1200" b="1" baseline="-25000" noProof="0" dirty="0"/>
              <a:t>1</a:t>
            </a:r>
            <a:r>
              <a:rPr lang="en-GB" sz="1200" b="1" noProof="0" dirty="0"/>
              <a:t>.authentication</a:t>
            </a:r>
            <a:r>
              <a:rPr lang="en-GB" sz="1200" noProof="0" dirty="0"/>
              <a:t>)</a:t>
            </a:r>
            <a:endParaRPr lang="en-CH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89111D-5F51-6BC2-78DF-DAA8FEAAB7DD}"/>
              </a:ext>
            </a:extLst>
          </p:cNvPr>
          <p:cNvSpPr txBox="1"/>
          <p:nvPr/>
        </p:nvSpPr>
        <p:spPr>
          <a:xfrm>
            <a:off x="4305128" y="4929991"/>
            <a:ext cx="2754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noProof="0" dirty="0"/>
              <a:t>model</a:t>
            </a:r>
            <a:r>
              <a:rPr lang="en-GB" sz="1200" b="0" baseline="-25000" noProof="0" dirty="0"/>
              <a:t>1</a:t>
            </a:r>
            <a:r>
              <a:rPr lang="en-GB" sz="1200" b="0" noProof="0" dirty="0"/>
              <a:t>.aggregate(‘</a:t>
            </a:r>
            <a:r>
              <a:rPr lang="en-GB" sz="1200" b="1" noProof="0" dirty="0"/>
              <a:t>sampling_nb</a:t>
            </a:r>
            <a:r>
              <a:rPr lang="en-GB" sz="1200" b="0" noProof="0" dirty="0"/>
              <a:t>’</a:t>
            </a:r>
          </a:p>
          <a:p>
            <a:r>
              <a:rPr lang="en-GB" sz="1200" dirty="0"/>
              <a:t>	</a:t>
            </a:r>
            <a:r>
              <a:rPr lang="en-GB" sz="1200" b="0" noProof="0" dirty="0"/>
              <a:t>, model</a:t>
            </a:r>
            <a:r>
              <a:rPr lang="en-GB" sz="1200" b="0" baseline="-25000" noProof="0" dirty="0"/>
              <a:t>1</a:t>
            </a:r>
            <a:r>
              <a:rPr lang="en-GB" sz="1200" b="0" noProof="0" dirty="0"/>
              <a:t>, model</a:t>
            </a:r>
            <a:r>
              <a:rPr lang="en-GB" sz="1200" b="0" baseline="-25000" noProof="0" dirty="0"/>
              <a:t>2</a:t>
            </a:r>
            <a:r>
              <a:rPr lang="en-GB" sz="1200" b="0" noProof="0" dirty="0"/>
              <a:t>, …., model</a:t>
            </a:r>
            <a:r>
              <a:rPr lang="en-GB" sz="1200" b="0" baseline="-25000" noProof="0" dirty="0"/>
              <a:t>n</a:t>
            </a:r>
          </a:p>
          <a:p>
            <a:r>
              <a:rPr lang="en-GB" sz="1200" b="0" noProof="0" dirty="0"/>
              <a:t>	, l</a:t>
            </a:r>
            <a:r>
              <a:rPr lang="en-GB" sz="1200" b="1" noProof="0" dirty="0"/>
              <a:t>sa</a:t>
            </a:r>
            <a:r>
              <a:rPr lang="en-GB" sz="1200" b="1" baseline="-25000" noProof="0" dirty="0"/>
              <a:t>1</a:t>
            </a:r>
            <a:r>
              <a:rPr lang="en-GB" sz="1200" b="1" noProof="0" dirty="0"/>
              <a:t>.authentication</a:t>
            </a:r>
            <a:r>
              <a:rPr lang="en-GB" sz="1200" b="0" noProof="0" dirty="0"/>
              <a:t>)</a:t>
            </a:r>
            <a:endParaRPr lang="en-GB" sz="1200" b="0" baseline="30000" noProof="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F8D7C50-32B3-2CDF-988A-E809998DA39B}"/>
              </a:ext>
            </a:extLst>
          </p:cNvPr>
          <p:cNvSpPr txBox="1"/>
          <p:nvPr/>
        </p:nvSpPr>
        <p:spPr>
          <a:xfrm>
            <a:off x="4257664" y="6394242"/>
            <a:ext cx="277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noProof="0" dirty="0">
                <a:solidFill>
                  <a:schemeClr val="tx1"/>
                </a:solidFill>
              </a:rPr>
              <a:t>cModel</a:t>
            </a:r>
            <a:r>
              <a:rPr lang="en-GB" sz="1200" b="0" baseline="-25000" noProof="0" dirty="0">
                <a:solidFill>
                  <a:schemeClr val="tx1"/>
                </a:solidFill>
              </a:rPr>
              <a:t>1</a:t>
            </a:r>
            <a:r>
              <a:rPr lang="en-GB" sz="1200" b="0" noProof="0" dirty="0">
                <a:solidFill>
                  <a:schemeClr val="tx1"/>
                </a:solidFill>
              </a:rPr>
              <a:t>.</a:t>
            </a:r>
            <a:r>
              <a:rPr lang="en-GB" sz="1200" b="0" noProof="0" dirty="0"/>
              <a:t> aggregate(‘</a:t>
            </a:r>
            <a:r>
              <a:rPr lang="en-GB" sz="1200" b="1" dirty="0"/>
              <a:t>p</a:t>
            </a:r>
            <a:r>
              <a:rPr lang="en-GB" sz="1200" b="1" noProof="0" dirty="0" err="1"/>
              <a:t>ower_loss</a:t>
            </a:r>
            <a:r>
              <a:rPr lang="en-GB" sz="1200" b="0" noProof="0" dirty="0"/>
              <a:t>’</a:t>
            </a:r>
          </a:p>
          <a:p>
            <a:r>
              <a:rPr lang="en-GB" sz="1200" dirty="0"/>
              <a:t>	</a:t>
            </a:r>
            <a:r>
              <a:rPr lang="en-GB" sz="1200" b="0" noProof="0" dirty="0"/>
              <a:t>, model</a:t>
            </a:r>
            <a:r>
              <a:rPr lang="en-GB" sz="1200" b="0" baseline="-25000" noProof="0" dirty="0"/>
              <a:t>1</a:t>
            </a:r>
            <a:r>
              <a:rPr lang="en-GB" sz="1200" b="0" noProof="0" dirty="0"/>
              <a:t>, model</a:t>
            </a:r>
            <a:r>
              <a:rPr lang="en-GB" sz="1200" b="0" baseline="-25000" noProof="0" dirty="0"/>
              <a:t>2</a:t>
            </a:r>
            <a:r>
              <a:rPr lang="en-GB" sz="1200" b="0" noProof="0" dirty="0"/>
              <a:t>, …., model</a:t>
            </a:r>
            <a:r>
              <a:rPr lang="en-GB" sz="1200" b="0" baseline="-25000" noProof="0" dirty="0"/>
              <a:t>n</a:t>
            </a:r>
          </a:p>
          <a:p>
            <a:r>
              <a:rPr lang="en-GB" sz="1200" b="0" noProof="0" dirty="0"/>
              <a:t>	, </a:t>
            </a:r>
            <a:r>
              <a:rPr lang="en-GB" sz="1200" b="1" noProof="0" dirty="0"/>
              <a:t>lsa</a:t>
            </a:r>
            <a:r>
              <a:rPr lang="en-GB" sz="1200" b="1" baseline="-25000" noProof="0" dirty="0"/>
              <a:t>1</a:t>
            </a:r>
            <a:r>
              <a:rPr lang="en-GB" sz="1200" b="1" noProof="0" dirty="0"/>
              <a:t>.authentication</a:t>
            </a:r>
            <a:r>
              <a:rPr lang="en-GB" sz="1200" b="0" noProof="0" dirty="0"/>
              <a:t>)</a:t>
            </a:r>
            <a:endParaRPr lang="en-GB" sz="1200" b="0" noProof="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DC0BE64-4B49-BC6C-4202-23B59F0FC46C}"/>
              </a:ext>
            </a:extLst>
          </p:cNvPr>
          <p:cNvSpPr/>
          <p:nvPr/>
        </p:nvSpPr>
        <p:spPr>
          <a:xfrm>
            <a:off x="3066116" y="3254366"/>
            <a:ext cx="811900" cy="2259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noProof="0" dirty="0">
                <a:solidFill>
                  <a:schemeClr val="tx1"/>
                </a:solidFill>
              </a:rPr>
              <a:t>total</a:t>
            </a:r>
            <a:r>
              <a:rPr lang="en-GB" sz="1200" baseline="-25000" noProof="0" dirty="0">
                <a:solidFill>
                  <a:schemeClr val="tx1"/>
                </a:solidFill>
              </a:rPr>
              <a:t>1</a:t>
            </a:r>
            <a:endParaRPr lang="en-CH" sz="1200" baseline="-250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1E58720-991A-70F9-D777-A9B715C9E491}"/>
              </a:ext>
            </a:extLst>
          </p:cNvPr>
          <p:cNvSpPr/>
          <p:nvPr/>
        </p:nvSpPr>
        <p:spPr>
          <a:xfrm>
            <a:off x="3066116" y="3557750"/>
            <a:ext cx="801518" cy="2259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noProof="0" dirty="0">
                <a:solidFill>
                  <a:schemeClr val="tx1"/>
                </a:solidFill>
              </a:rPr>
              <a:t>total</a:t>
            </a:r>
            <a:r>
              <a:rPr lang="en-GB" sz="1200" baseline="-25000" noProof="0" dirty="0">
                <a:solidFill>
                  <a:schemeClr val="tx1"/>
                </a:solidFill>
              </a:rPr>
              <a:t>2</a:t>
            </a:r>
            <a:endParaRPr lang="en-CH" sz="1200" baseline="-250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029EEC1-3AA2-8BA7-15C5-A838B58C9727}"/>
              </a:ext>
            </a:extLst>
          </p:cNvPr>
          <p:cNvSpPr/>
          <p:nvPr/>
        </p:nvSpPr>
        <p:spPr>
          <a:xfrm>
            <a:off x="3048988" y="3977457"/>
            <a:ext cx="801518" cy="2259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noProof="0" dirty="0">
                <a:solidFill>
                  <a:schemeClr val="tx1"/>
                </a:solidFill>
              </a:rPr>
              <a:t>total</a:t>
            </a:r>
            <a:r>
              <a:rPr lang="en-GB" sz="1200" baseline="-25000" noProof="0" dirty="0">
                <a:solidFill>
                  <a:schemeClr val="tx1"/>
                </a:solidFill>
              </a:rPr>
              <a:t>n</a:t>
            </a:r>
            <a:endParaRPr lang="en-CH" sz="1200" baseline="-25000" dirty="0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03120667-BF78-DD04-9BD4-2831B62022B8}"/>
              </a:ext>
            </a:extLst>
          </p:cNvPr>
          <p:cNvSpPr/>
          <p:nvPr/>
        </p:nvSpPr>
        <p:spPr>
          <a:xfrm>
            <a:off x="3827417" y="3201333"/>
            <a:ext cx="193451" cy="1037697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CE3FEDE-B1B9-E8FE-EB1E-CCC0023A58BA}"/>
              </a:ext>
            </a:extLst>
          </p:cNvPr>
          <p:cNvSpPr txBox="1"/>
          <p:nvPr/>
        </p:nvSpPr>
        <p:spPr>
          <a:xfrm>
            <a:off x="3220740" y="3673986"/>
            <a:ext cx="39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/>
              <a:t>…</a:t>
            </a:r>
            <a:endParaRPr lang="en-CH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ACBC738-6061-F224-991E-51D3067A4710}"/>
              </a:ext>
            </a:extLst>
          </p:cNvPr>
          <p:cNvSpPr/>
          <p:nvPr/>
        </p:nvSpPr>
        <p:spPr>
          <a:xfrm>
            <a:off x="3002695" y="6013399"/>
            <a:ext cx="752145" cy="2259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0" dirty="0">
                <a:solidFill>
                  <a:schemeClr val="tx1"/>
                </a:solidFill>
              </a:rPr>
              <a:t>cModel</a:t>
            </a:r>
            <a:r>
              <a:rPr lang="en-GB" sz="1200" baseline="-25000" noProof="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DA7F2AC-3BC8-24A9-7AC8-7C1D1632F415}"/>
              </a:ext>
            </a:extLst>
          </p:cNvPr>
          <p:cNvSpPr/>
          <p:nvPr/>
        </p:nvSpPr>
        <p:spPr>
          <a:xfrm>
            <a:off x="2995074" y="6353052"/>
            <a:ext cx="752145" cy="2259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0" dirty="0">
                <a:solidFill>
                  <a:schemeClr val="tx1"/>
                </a:solidFill>
              </a:rPr>
              <a:t>cModel</a:t>
            </a:r>
            <a:r>
              <a:rPr lang="en-GB" sz="1200" baseline="-25000" dirty="0">
                <a:solidFill>
                  <a:schemeClr val="tx1"/>
                </a:solidFill>
              </a:rPr>
              <a:t>2</a:t>
            </a:r>
            <a:endParaRPr lang="en-GB" sz="1200" baseline="-25000" noProof="0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E0E8C9A-DDCF-D5FC-A96A-C1A7028DD56B}"/>
              </a:ext>
            </a:extLst>
          </p:cNvPr>
          <p:cNvSpPr/>
          <p:nvPr/>
        </p:nvSpPr>
        <p:spPr>
          <a:xfrm>
            <a:off x="2995074" y="6815753"/>
            <a:ext cx="730246" cy="2259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0" dirty="0">
                <a:solidFill>
                  <a:schemeClr val="tx1"/>
                </a:solidFill>
              </a:rPr>
              <a:t>cModel</a:t>
            </a:r>
            <a:r>
              <a:rPr lang="en-GB" sz="1200" baseline="-25000" noProof="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5CCBCCD-7641-6BE8-5470-A448FB1B39BB}"/>
              </a:ext>
            </a:extLst>
          </p:cNvPr>
          <p:cNvSpPr txBox="1"/>
          <p:nvPr/>
        </p:nvSpPr>
        <p:spPr>
          <a:xfrm>
            <a:off x="2992605" y="6507996"/>
            <a:ext cx="39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/>
              <a:t>…</a:t>
            </a:r>
            <a:endParaRPr lang="en-CH" sz="1200" dirty="0"/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A8F3C6BD-5E58-EA14-1D4C-BB69096F5797}"/>
              </a:ext>
            </a:extLst>
          </p:cNvPr>
          <p:cNvSpPr/>
          <p:nvPr/>
        </p:nvSpPr>
        <p:spPr>
          <a:xfrm>
            <a:off x="3764087" y="5974902"/>
            <a:ext cx="189978" cy="1099143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EDB5617-EBAF-66B1-B689-BAB4DF556721}"/>
              </a:ext>
            </a:extLst>
          </p:cNvPr>
          <p:cNvSpPr/>
          <p:nvPr/>
        </p:nvSpPr>
        <p:spPr>
          <a:xfrm>
            <a:off x="3048988" y="4548967"/>
            <a:ext cx="767386" cy="225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0" dirty="0">
                <a:solidFill>
                  <a:schemeClr val="tx1"/>
                </a:solidFill>
              </a:rPr>
              <a:t>model</a:t>
            </a:r>
            <a:r>
              <a:rPr lang="en-GB" sz="1200" baseline="-25000" noProof="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4C4A3FE-98FA-4E51-4BD3-0329A3625CF9}"/>
              </a:ext>
            </a:extLst>
          </p:cNvPr>
          <p:cNvSpPr/>
          <p:nvPr/>
        </p:nvSpPr>
        <p:spPr>
          <a:xfrm>
            <a:off x="3048987" y="4888620"/>
            <a:ext cx="752145" cy="225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0" dirty="0">
                <a:solidFill>
                  <a:schemeClr val="tx1"/>
                </a:solidFill>
              </a:rPr>
              <a:t>model</a:t>
            </a:r>
            <a:r>
              <a:rPr lang="en-GB" sz="1200" baseline="-25000" dirty="0">
                <a:solidFill>
                  <a:schemeClr val="tx1"/>
                </a:solidFill>
              </a:rPr>
              <a:t>2</a:t>
            </a:r>
            <a:endParaRPr lang="en-GB" sz="1200" baseline="-25000" noProof="0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FB74F30-5416-B375-C1A5-C0EEA2C6497F}"/>
              </a:ext>
            </a:extLst>
          </p:cNvPr>
          <p:cNvSpPr/>
          <p:nvPr/>
        </p:nvSpPr>
        <p:spPr>
          <a:xfrm>
            <a:off x="3027087" y="5358941"/>
            <a:ext cx="752145" cy="225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0" dirty="0">
                <a:solidFill>
                  <a:schemeClr val="tx1"/>
                </a:solidFill>
              </a:rPr>
              <a:t>model</a:t>
            </a:r>
            <a:r>
              <a:rPr lang="en-GB" sz="1200" baseline="-25000" noProof="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759571B-57ED-E331-3A6C-BFD40D83DE20}"/>
              </a:ext>
            </a:extLst>
          </p:cNvPr>
          <p:cNvSpPr txBox="1"/>
          <p:nvPr/>
        </p:nvSpPr>
        <p:spPr>
          <a:xfrm>
            <a:off x="3046518" y="5043564"/>
            <a:ext cx="399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/>
              <a:t>…</a:t>
            </a:r>
            <a:endParaRPr lang="en-CH" sz="1200" dirty="0"/>
          </a:p>
        </p:txBody>
      </p:sp>
      <p:sp>
        <p:nvSpPr>
          <p:cNvPr id="100" name="Right Brace 99">
            <a:extLst>
              <a:ext uri="{FF2B5EF4-FFF2-40B4-BE49-F238E27FC236}">
                <a16:creationId xmlns:a16="http://schemas.microsoft.com/office/drawing/2014/main" id="{5DDCE89F-C2F5-533A-FB98-164355FB444B}"/>
              </a:ext>
            </a:extLst>
          </p:cNvPr>
          <p:cNvSpPr/>
          <p:nvPr/>
        </p:nvSpPr>
        <p:spPr>
          <a:xfrm>
            <a:off x="3827075" y="4517762"/>
            <a:ext cx="189978" cy="1099143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65E7A8B-BC6F-B232-ADFF-78CD303B179A}"/>
              </a:ext>
            </a:extLst>
          </p:cNvPr>
          <p:cNvSpPr txBox="1"/>
          <p:nvPr/>
        </p:nvSpPr>
        <p:spPr>
          <a:xfrm>
            <a:off x="4245183" y="3263563"/>
            <a:ext cx="334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Aggregation of </a:t>
            </a:r>
            <a:r>
              <a:rPr lang="en-GB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TOTAL</a:t>
            </a:r>
            <a:r>
              <a:rPr lang="en-GB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properties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3747F6C-3B05-B2AA-A3B3-53B750825C20}"/>
              </a:ext>
            </a:extLst>
          </p:cNvPr>
          <p:cNvSpPr txBox="1"/>
          <p:nvPr/>
        </p:nvSpPr>
        <p:spPr>
          <a:xfrm>
            <a:off x="4187740" y="4592846"/>
            <a:ext cx="354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Aggregation of </a:t>
            </a:r>
            <a:r>
              <a:rPr lang="en-GB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MODEL</a:t>
            </a:r>
            <a:r>
              <a:rPr lang="en-GB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properties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B7777BB-BF0E-1E3C-1285-7B2C53187F53}"/>
              </a:ext>
            </a:extLst>
          </p:cNvPr>
          <p:cNvSpPr txBox="1"/>
          <p:nvPr/>
        </p:nvSpPr>
        <p:spPr>
          <a:xfrm>
            <a:off x="3983542" y="6017735"/>
            <a:ext cx="368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Aggregation of </a:t>
            </a:r>
            <a:r>
              <a:rPr lang="en-GB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CL_MODEL</a:t>
            </a:r>
            <a:r>
              <a:rPr lang="en-GB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properties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B71CD040-3439-2BE1-C94E-F47550588C65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7605624" y="3732374"/>
            <a:ext cx="3072455" cy="724695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FF594833-85B8-4F6E-AA92-52326D4B5A1C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7605625" y="6170736"/>
            <a:ext cx="3072454" cy="3415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Google Shape;98;p1">
            <a:extLst>
              <a:ext uri="{FF2B5EF4-FFF2-40B4-BE49-F238E27FC236}">
                <a16:creationId xmlns:a16="http://schemas.microsoft.com/office/drawing/2014/main" id="{A5AEB70A-AEFA-E36D-EB16-1E1DC868754D}"/>
              </a:ext>
            </a:extLst>
          </p:cNvPr>
          <p:cNvSpPr/>
          <p:nvPr/>
        </p:nvSpPr>
        <p:spPr>
          <a:xfrm>
            <a:off x="10657130" y="4367018"/>
            <a:ext cx="1321063" cy="1866067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sz="1600" dirty="0">
              <a:latin typeface="+mn-lt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8F27920-A44B-0E33-3AB9-25A7A24FBBE9}"/>
              </a:ext>
            </a:extLst>
          </p:cNvPr>
          <p:cNvSpPr txBox="1"/>
          <p:nvPr/>
        </p:nvSpPr>
        <p:spPr>
          <a:xfrm>
            <a:off x="2778540" y="691337"/>
            <a:ext cx="486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Retrieving objects to be aggregated</a:t>
            </a:r>
            <a:endParaRPr lang="en-CH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E7DC499-FB84-ED6F-CEDC-87C22298D578}"/>
              </a:ext>
            </a:extLst>
          </p:cNvPr>
          <p:cNvSpPr txBox="1"/>
          <p:nvPr/>
        </p:nvSpPr>
        <p:spPr>
          <a:xfrm>
            <a:off x="4743154" y="2629519"/>
            <a:ext cx="282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 aggregation processing</a:t>
            </a:r>
            <a:endParaRPr lang="en-CH" dirty="0"/>
          </a:p>
        </p:txBody>
      </p:sp>
      <p:sp>
        <p:nvSpPr>
          <p:cNvPr id="152" name="Google Shape;98;p1">
            <a:extLst>
              <a:ext uri="{FF2B5EF4-FFF2-40B4-BE49-F238E27FC236}">
                <a16:creationId xmlns:a16="http://schemas.microsoft.com/office/drawing/2014/main" id="{E2635E0B-3456-63B8-BDBB-B922FD27E346}"/>
              </a:ext>
            </a:extLst>
          </p:cNvPr>
          <p:cNvSpPr/>
          <p:nvPr/>
        </p:nvSpPr>
        <p:spPr>
          <a:xfrm>
            <a:off x="4000898" y="3103762"/>
            <a:ext cx="3703591" cy="4136847"/>
          </a:xfrm>
          <a:prstGeom prst="roundRect">
            <a:avLst>
              <a:gd name="adj" fmla="val 5759"/>
            </a:avLst>
          </a:prstGeom>
          <a:noFill/>
          <a:ln w="25400" cap="flat" cmpd="sng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sz="1600" dirty="0">
              <a:latin typeface="+mn-lt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B64768B-595C-80CF-9D97-A4D8F77B0D64}"/>
              </a:ext>
            </a:extLst>
          </p:cNvPr>
          <p:cNvSpPr/>
          <p:nvPr/>
        </p:nvSpPr>
        <p:spPr>
          <a:xfrm>
            <a:off x="7901165" y="3511456"/>
            <a:ext cx="780986" cy="3454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noProof="0" dirty="0">
                <a:solidFill>
                  <a:schemeClr val="tx1"/>
                </a:solidFill>
              </a:rPr>
              <a:t>total</a:t>
            </a:r>
            <a:r>
              <a:rPr lang="en-GB" sz="1100" b="1" baseline="-25000" dirty="0">
                <a:solidFill>
                  <a:schemeClr val="tx1"/>
                </a:solidFill>
              </a:rPr>
              <a:t>aggr</a:t>
            </a:r>
            <a:endParaRPr lang="en-GB" sz="1100" b="1" baseline="-25000" noProof="0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5758DC1-0164-FF65-05CA-F59248E99A01}"/>
              </a:ext>
            </a:extLst>
          </p:cNvPr>
          <p:cNvSpPr/>
          <p:nvPr/>
        </p:nvSpPr>
        <p:spPr>
          <a:xfrm>
            <a:off x="7815078" y="6381965"/>
            <a:ext cx="905653" cy="356841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0" dirty="0">
                <a:solidFill>
                  <a:schemeClr val="tx1"/>
                </a:solidFill>
              </a:rPr>
              <a:t>cModel</a:t>
            </a:r>
            <a:r>
              <a:rPr lang="en-GB" sz="1200" b="1" baseline="-25000" dirty="0">
                <a:solidFill>
                  <a:schemeClr val="tx1"/>
                </a:solidFill>
              </a:rPr>
              <a:t>aggr</a:t>
            </a:r>
            <a:endParaRPr lang="en-GB" sz="1200" b="1" baseline="-25000" noProof="0" dirty="0">
              <a:solidFill>
                <a:schemeClr val="tx1"/>
              </a:solidFill>
            </a:endParaRPr>
          </a:p>
        </p:txBody>
      </p:sp>
      <p:pic>
        <p:nvPicPr>
          <p:cNvPr id="166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F100E7A2-6DF8-985F-E156-3A6FA036A57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5930" y="3731720"/>
            <a:ext cx="363352" cy="36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2E01CD16-2EB6-8BB9-1BB7-1BEC25714E1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5930" y="5089448"/>
            <a:ext cx="363352" cy="36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F124DD94-1A79-167C-A790-AA4B0894F6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5930" y="6572412"/>
            <a:ext cx="363352" cy="3685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15763CFE-4FC1-53B9-4ABA-32C2321B48E1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7605625" y="5088136"/>
            <a:ext cx="3130953" cy="455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0DF2EE8-F622-1CFB-B740-8F22236460FE}"/>
              </a:ext>
            </a:extLst>
          </p:cNvPr>
          <p:cNvSpPr/>
          <p:nvPr/>
        </p:nvSpPr>
        <p:spPr>
          <a:xfrm>
            <a:off x="7900266" y="4959974"/>
            <a:ext cx="824460" cy="34541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noProof="0" dirty="0">
                <a:solidFill>
                  <a:schemeClr val="tx1"/>
                </a:solidFill>
              </a:rPr>
              <a:t>model</a:t>
            </a:r>
            <a:r>
              <a:rPr lang="en-GB" sz="1100" b="1" baseline="-25000" dirty="0">
                <a:solidFill>
                  <a:schemeClr val="tx1"/>
                </a:solidFill>
              </a:rPr>
              <a:t>aggr</a:t>
            </a:r>
            <a:endParaRPr lang="en-GB" sz="1100" b="1" baseline="-25000" noProof="0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B289DAA-392F-9704-6840-0D4E192ADE84}"/>
              </a:ext>
            </a:extLst>
          </p:cNvPr>
          <p:cNvSpPr/>
          <p:nvPr/>
        </p:nvSpPr>
        <p:spPr>
          <a:xfrm>
            <a:off x="123193" y="3515097"/>
            <a:ext cx="2124148" cy="29702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12" name="Table 111">
            <a:extLst>
              <a:ext uri="{FF2B5EF4-FFF2-40B4-BE49-F238E27FC236}">
                <a16:creationId xmlns:a16="http://schemas.microsoft.com/office/drawing/2014/main" id="{B63E8367-BA55-1899-B470-675FF1361E9B}"/>
              </a:ext>
            </a:extLst>
          </p:cNvPr>
          <p:cNvGraphicFramePr>
            <a:graphicFrameLocks noGrp="1"/>
          </p:cNvGraphicFramePr>
          <p:nvPr/>
        </p:nvGraphicFramePr>
        <p:xfrm>
          <a:off x="187756" y="3946235"/>
          <a:ext cx="1986176" cy="2464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006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1075170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</a:tblGrid>
              <a:tr h="280409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 : class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402021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TOTAL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35279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3912"/>
                  </a:ext>
                </a:extLst>
              </a:tr>
              <a:tr h="410819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GB" sz="12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300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108560"/>
                  </a:ext>
                </a:extLst>
              </a:tr>
              <a:tr h="447612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CL_MODEL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sp>
        <p:nvSpPr>
          <p:cNvPr id="118" name="Rectangle 117">
            <a:extLst>
              <a:ext uri="{FF2B5EF4-FFF2-40B4-BE49-F238E27FC236}">
                <a16:creationId xmlns:a16="http://schemas.microsoft.com/office/drawing/2014/main" id="{FCCCE76C-BB59-F82F-5B89-BD01E196C6CC}"/>
              </a:ext>
            </a:extLst>
          </p:cNvPr>
          <p:cNvSpPr/>
          <p:nvPr/>
        </p:nvSpPr>
        <p:spPr>
          <a:xfrm>
            <a:off x="1099849" y="4707628"/>
            <a:ext cx="1059903" cy="367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0" dirty="0">
                <a:solidFill>
                  <a:schemeClr val="tx1"/>
                </a:solidFill>
              </a:rPr>
              <a:t>total</a:t>
            </a:r>
            <a:r>
              <a:rPr lang="en-GB" sz="1200" b="1" baseline="-25000" noProof="0" dirty="0">
                <a:solidFill>
                  <a:schemeClr val="tx1"/>
                </a:solidFill>
              </a:rPr>
              <a:t>1</a:t>
            </a:r>
            <a:r>
              <a:rPr lang="en-GB" sz="1200" b="1" noProof="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GB" sz="1200" noProof="0" dirty="0">
                <a:solidFill>
                  <a:schemeClr val="tx1"/>
                </a:solidFill>
              </a:rPr>
              <a:t>NodeTotal</a:t>
            </a:r>
            <a:endParaRPr lang="en-CH" sz="1200" dirty="0"/>
          </a:p>
        </p:txBody>
      </p:sp>
      <p:cxnSp>
        <p:nvCxnSpPr>
          <p:cNvPr id="119" name="Google Shape;225;p7">
            <a:extLst>
              <a:ext uri="{FF2B5EF4-FFF2-40B4-BE49-F238E27FC236}">
                <a16:creationId xmlns:a16="http://schemas.microsoft.com/office/drawing/2014/main" id="{6066DF84-FDFF-7D03-44EC-1CD00DE5DE07}"/>
              </a:ext>
            </a:extLst>
          </p:cNvPr>
          <p:cNvCxnSpPr>
            <a:cxnSpLocks/>
          </p:cNvCxnSpPr>
          <p:nvPr/>
        </p:nvCxnSpPr>
        <p:spPr>
          <a:xfrm flipV="1">
            <a:off x="1786029" y="5459494"/>
            <a:ext cx="0" cy="142574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2DFB9DB-9B12-31DF-9090-73475CFBD21E}"/>
              </a:ext>
            </a:extLst>
          </p:cNvPr>
          <p:cNvSpPr/>
          <p:nvPr/>
        </p:nvSpPr>
        <p:spPr>
          <a:xfrm>
            <a:off x="1085283" y="5341002"/>
            <a:ext cx="1061769" cy="3719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noProof="0" dirty="0">
                <a:solidFill>
                  <a:schemeClr val="tx1"/>
                </a:solidFill>
              </a:rPr>
              <a:t>model</a:t>
            </a:r>
            <a:r>
              <a:rPr lang="en-GB" sz="1200" b="1" baseline="-25000" dirty="0">
                <a:solidFill>
                  <a:schemeClr val="tx1"/>
                </a:solidFill>
              </a:rPr>
              <a:t>n</a:t>
            </a:r>
            <a:r>
              <a:rPr lang="en-GB" sz="1200" b="0" noProof="0" dirty="0">
                <a:solidFill>
                  <a:schemeClr val="tx1"/>
                </a:solidFill>
              </a:rPr>
              <a:t>: </a:t>
            </a:r>
          </a:p>
          <a:p>
            <a:r>
              <a:rPr lang="en-GB" sz="1200" b="0" noProof="0" dirty="0">
                <a:solidFill>
                  <a:schemeClr val="tx1"/>
                </a:solidFill>
              </a:rPr>
              <a:t>LstmModel</a:t>
            </a:r>
            <a:endParaRPr lang="en-GB" sz="1200" b="0" baseline="30000" noProof="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099C545-9C5C-028C-03F9-F7FE47039B92}"/>
              </a:ext>
            </a:extLst>
          </p:cNvPr>
          <p:cNvSpPr/>
          <p:nvPr/>
        </p:nvSpPr>
        <p:spPr>
          <a:xfrm>
            <a:off x="1104613" y="5983548"/>
            <a:ext cx="1055140" cy="4014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noProof="0" dirty="0">
                <a:solidFill>
                  <a:schemeClr val="tx1"/>
                </a:solidFill>
              </a:rPr>
              <a:t>cModel</a:t>
            </a:r>
            <a:r>
              <a:rPr lang="en-GB" sz="1200" b="1" baseline="-25000" dirty="0">
                <a:solidFill>
                  <a:schemeClr val="tx1"/>
                </a:solidFill>
              </a:rPr>
              <a:t>n</a:t>
            </a:r>
            <a:r>
              <a:rPr lang="en-GB" sz="1200" b="0" noProof="0" dirty="0">
                <a:solidFill>
                  <a:schemeClr val="tx1"/>
                </a:solidFill>
              </a:rPr>
              <a:t>: </a:t>
            </a:r>
          </a:p>
          <a:p>
            <a:r>
              <a:rPr lang="en-GB" sz="1200" b="0" noProof="0" dirty="0">
                <a:solidFill>
                  <a:schemeClr val="tx1"/>
                </a:solidFill>
              </a:rPr>
              <a:t>MarkovModel</a:t>
            </a:r>
            <a:endParaRPr lang="en-GB" sz="1200" b="0" baseline="30000" noProof="0" dirty="0">
              <a:solidFill>
                <a:schemeClr val="tx1"/>
              </a:solidFill>
            </a:endParaRPr>
          </a:p>
        </p:txBody>
      </p:sp>
      <p:cxnSp>
        <p:nvCxnSpPr>
          <p:cNvPr id="124" name="Google Shape;225;p7">
            <a:extLst>
              <a:ext uri="{FF2B5EF4-FFF2-40B4-BE49-F238E27FC236}">
                <a16:creationId xmlns:a16="http://schemas.microsoft.com/office/drawing/2014/main" id="{3BCE49F4-64BF-B8BB-8B41-FBCADB3AC062}"/>
              </a:ext>
            </a:extLst>
          </p:cNvPr>
          <p:cNvCxnSpPr>
            <a:cxnSpLocks/>
          </p:cNvCxnSpPr>
          <p:nvPr/>
        </p:nvCxnSpPr>
        <p:spPr>
          <a:xfrm flipV="1">
            <a:off x="104054" y="9584077"/>
            <a:ext cx="0" cy="129777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D799DE4-18EF-506C-D3BC-C4386711A7D5}"/>
              </a:ext>
            </a:extLst>
          </p:cNvPr>
          <p:cNvSpPr/>
          <p:nvPr/>
        </p:nvSpPr>
        <p:spPr>
          <a:xfrm>
            <a:off x="97127" y="7318403"/>
            <a:ext cx="2124148" cy="2951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30" name="Table 129">
            <a:extLst>
              <a:ext uri="{FF2B5EF4-FFF2-40B4-BE49-F238E27FC236}">
                <a16:creationId xmlns:a16="http://schemas.microsoft.com/office/drawing/2014/main" id="{8EA64E09-BFA5-5AD6-CFAF-B7BCB20BA493}"/>
              </a:ext>
            </a:extLst>
          </p:cNvPr>
          <p:cNvGraphicFramePr>
            <a:graphicFrameLocks noGrp="1"/>
          </p:cNvGraphicFramePr>
          <p:nvPr/>
        </p:nvGraphicFramePr>
        <p:xfrm>
          <a:off x="161690" y="7754774"/>
          <a:ext cx="1986176" cy="2464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006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1075170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</a:tblGrid>
              <a:tr h="280409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 : class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402021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TOTAL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35279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3912"/>
                  </a:ext>
                </a:extLst>
              </a:tr>
              <a:tr h="410819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GB" sz="12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300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108560"/>
                  </a:ext>
                </a:extLst>
              </a:tr>
              <a:tr h="447612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CL_MODEL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sp>
        <p:nvSpPr>
          <p:cNvPr id="131" name="Rectangle 130">
            <a:extLst>
              <a:ext uri="{FF2B5EF4-FFF2-40B4-BE49-F238E27FC236}">
                <a16:creationId xmlns:a16="http://schemas.microsoft.com/office/drawing/2014/main" id="{1F975BCC-A7DE-CD89-01B6-9A262DA6D400}"/>
              </a:ext>
            </a:extLst>
          </p:cNvPr>
          <p:cNvSpPr/>
          <p:nvPr/>
        </p:nvSpPr>
        <p:spPr>
          <a:xfrm>
            <a:off x="1073783" y="8516167"/>
            <a:ext cx="1059903" cy="367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0" dirty="0">
                <a:solidFill>
                  <a:schemeClr val="tx1"/>
                </a:solidFill>
              </a:rPr>
              <a:t>total</a:t>
            </a:r>
            <a:r>
              <a:rPr lang="en-GB" sz="1200" b="1" baseline="-25000" noProof="0" dirty="0">
                <a:solidFill>
                  <a:schemeClr val="tx1"/>
                </a:solidFill>
              </a:rPr>
              <a:t>n</a:t>
            </a:r>
            <a:r>
              <a:rPr lang="en-GB" sz="1200" b="1" noProof="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GB" sz="1200" noProof="0" dirty="0">
                <a:solidFill>
                  <a:schemeClr val="tx1"/>
                </a:solidFill>
              </a:rPr>
              <a:t>NodeTotal</a:t>
            </a:r>
            <a:endParaRPr lang="en-CH" sz="1200" dirty="0"/>
          </a:p>
        </p:txBody>
      </p:sp>
      <p:cxnSp>
        <p:nvCxnSpPr>
          <p:cNvPr id="132" name="Google Shape;225;p7">
            <a:extLst>
              <a:ext uri="{FF2B5EF4-FFF2-40B4-BE49-F238E27FC236}">
                <a16:creationId xmlns:a16="http://schemas.microsoft.com/office/drawing/2014/main" id="{4A1353C6-EC31-0230-0A14-21D9D1B0AA99}"/>
              </a:ext>
            </a:extLst>
          </p:cNvPr>
          <p:cNvCxnSpPr>
            <a:cxnSpLocks/>
          </p:cNvCxnSpPr>
          <p:nvPr/>
        </p:nvCxnSpPr>
        <p:spPr>
          <a:xfrm flipV="1">
            <a:off x="1759963" y="9268033"/>
            <a:ext cx="0" cy="142574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2B979EC-61E2-73FD-5502-A5903C86F261}"/>
              </a:ext>
            </a:extLst>
          </p:cNvPr>
          <p:cNvSpPr/>
          <p:nvPr/>
        </p:nvSpPr>
        <p:spPr>
          <a:xfrm>
            <a:off x="1059217" y="9149541"/>
            <a:ext cx="1061769" cy="3719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noProof="0" dirty="0">
                <a:solidFill>
                  <a:schemeClr val="tx1"/>
                </a:solidFill>
              </a:rPr>
              <a:t>model</a:t>
            </a:r>
            <a:r>
              <a:rPr lang="en-GB" sz="1200" b="1" baseline="-25000" dirty="0">
                <a:solidFill>
                  <a:schemeClr val="tx1"/>
                </a:solidFill>
              </a:rPr>
              <a:t>n</a:t>
            </a:r>
            <a:r>
              <a:rPr lang="en-GB" sz="1200" b="0" noProof="0" dirty="0">
                <a:solidFill>
                  <a:schemeClr val="tx1"/>
                </a:solidFill>
              </a:rPr>
              <a:t>: </a:t>
            </a:r>
          </a:p>
          <a:p>
            <a:r>
              <a:rPr lang="en-GB" sz="1200" b="0" noProof="0" dirty="0">
                <a:solidFill>
                  <a:schemeClr val="tx1"/>
                </a:solidFill>
              </a:rPr>
              <a:t>LstmModel</a:t>
            </a:r>
            <a:endParaRPr lang="en-GB" sz="1200" b="0" baseline="30000" noProof="0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EDF4198-F7DF-1289-8107-330362B6F95A}"/>
              </a:ext>
            </a:extLst>
          </p:cNvPr>
          <p:cNvSpPr/>
          <p:nvPr/>
        </p:nvSpPr>
        <p:spPr>
          <a:xfrm>
            <a:off x="1078547" y="9792087"/>
            <a:ext cx="1055140" cy="4014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noProof="0" dirty="0">
                <a:solidFill>
                  <a:schemeClr val="tx1"/>
                </a:solidFill>
              </a:rPr>
              <a:t>cModel</a:t>
            </a:r>
            <a:r>
              <a:rPr lang="en-GB" sz="1200" b="1" baseline="-25000" dirty="0">
                <a:solidFill>
                  <a:schemeClr val="tx1"/>
                </a:solidFill>
              </a:rPr>
              <a:t>n</a:t>
            </a:r>
            <a:r>
              <a:rPr lang="en-GB" sz="1200" b="0" noProof="0" dirty="0">
                <a:solidFill>
                  <a:schemeClr val="tx1"/>
                </a:solidFill>
              </a:rPr>
              <a:t>: </a:t>
            </a:r>
          </a:p>
          <a:p>
            <a:r>
              <a:rPr lang="en-GB" sz="1200" b="0" noProof="0" dirty="0">
                <a:solidFill>
                  <a:schemeClr val="tx1"/>
                </a:solidFill>
              </a:rPr>
              <a:t>MarkovModel</a:t>
            </a:r>
            <a:endParaRPr lang="en-GB" sz="1200" b="0" baseline="30000" noProof="0" dirty="0">
              <a:solidFill>
                <a:schemeClr val="tx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0166D76-4E81-6E6C-A669-FB330B1312F3}"/>
              </a:ext>
            </a:extLst>
          </p:cNvPr>
          <p:cNvSpPr txBox="1"/>
          <p:nvPr/>
        </p:nvSpPr>
        <p:spPr>
          <a:xfrm>
            <a:off x="245379" y="3559099"/>
            <a:ext cx="177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LSA</a:t>
            </a:r>
            <a:r>
              <a:rPr lang="en-GB" baseline="-25000" dirty="0"/>
              <a:t>2</a:t>
            </a:r>
            <a:r>
              <a:rPr lang="en-GB" baseline="30000" dirty="0"/>
              <a:t>  </a:t>
            </a:r>
            <a:r>
              <a:rPr lang="en-GB" dirty="0"/>
              <a:t>properties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D85A68C-38B9-CF81-FBA7-8CEE09F41C69}"/>
              </a:ext>
            </a:extLst>
          </p:cNvPr>
          <p:cNvSpPr txBox="1"/>
          <p:nvPr/>
        </p:nvSpPr>
        <p:spPr>
          <a:xfrm>
            <a:off x="265741" y="7377895"/>
            <a:ext cx="177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LSA</a:t>
            </a:r>
            <a:r>
              <a:rPr lang="en-GB" baseline="-25000" dirty="0"/>
              <a:t>n</a:t>
            </a:r>
            <a:r>
              <a:rPr lang="en-GB" baseline="30000" dirty="0"/>
              <a:t>  </a:t>
            </a:r>
            <a:r>
              <a:rPr lang="en-GB" dirty="0"/>
              <a:t>properties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F3F92BF8-45BC-9A86-0CFD-719643F34A4B}"/>
              </a:ext>
            </a:extLst>
          </p:cNvPr>
          <p:cNvSpPr txBox="1"/>
          <p:nvPr/>
        </p:nvSpPr>
        <p:spPr>
          <a:xfrm>
            <a:off x="4404058" y="11885954"/>
            <a:ext cx="287302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000" dirty="0"/>
              <a:t>aggregation_3_properties.png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3F8DCF47-48DD-AEE9-A757-47FEE4F198F5}"/>
              </a:ext>
            </a:extLst>
          </p:cNvPr>
          <p:cNvCxnSpPr>
            <a:cxnSpLocks/>
          </p:cNvCxnSpPr>
          <p:nvPr/>
        </p:nvCxnSpPr>
        <p:spPr>
          <a:xfrm flipH="1">
            <a:off x="2173932" y="873763"/>
            <a:ext cx="531199" cy="313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48A4845-B174-BF75-B61C-4116CA48E50D}"/>
              </a:ext>
            </a:extLst>
          </p:cNvPr>
          <p:cNvCxnSpPr>
            <a:cxnSpLocks/>
          </p:cNvCxnSpPr>
          <p:nvPr/>
        </p:nvCxnSpPr>
        <p:spPr>
          <a:xfrm>
            <a:off x="2175827" y="1475263"/>
            <a:ext cx="900000" cy="1908000"/>
          </a:xfrm>
          <a:prstGeom prst="bentConnector3">
            <a:avLst>
              <a:gd name="adj1" fmla="val 39475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7B96C38-626E-BB8B-2F5A-FA05AE35596D}"/>
              </a:ext>
            </a:extLst>
          </p:cNvPr>
          <p:cNvCxnSpPr>
            <a:cxnSpLocks/>
          </p:cNvCxnSpPr>
          <p:nvPr/>
        </p:nvCxnSpPr>
        <p:spPr>
          <a:xfrm flipV="1">
            <a:off x="2179100" y="3674734"/>
            <a:ext cx="882807" cy="1188000"/>
          </a:xfrm>
          <a:prstGeom prst="bentConnector3">
            <a:avLst>
              <a:gd name="adj1" fmla="val 33276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80CDA7AF-E0D1-3402-A52B-0D9E5CE430A0}"/>
              </a:ext>
            </a:extLst>
          </p:cNvPr>
          <p:cNvCxnSpPr>
            <a:cxnSpLocks/>
          </p:cNvCxnSpPr>
          <p:nvPr/>
        </p:nvCxnSpPr>
        <p:spPr>
          <a:xfrm flipV="1">
            <a:off x="2180276" y="4084166"/>
            <a:ext cx="882807" cy="4608000"/>
          </a:xfrm>
          <a:prstGeom prst="bentConnector3">
            <a:avLst>
              <a:gd name="adj1" fmla="val 3975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3D0A51B-8750-E922-29C3-7F1E1E8A45DF}"/>
              </a:ext>
            </a:extLst>
          </p:cNvPr>
          <p:cNvCxnSpPr>
            <a:cxnSpLocks/>
          </p:cNvCxnSpPr>
          <p:nvPr/>
        </p:nvCxnSpPr>
        <p:spPr>
          <a:xfrm flipV="1">
            <a:off x="2128031" y="6938346"/>
            <a:ext cx="882807" cy="3096000"/>
          </a:xfrm>
          <a:prstGeom prst="bentConnector3">
            <a:avLst>
              <a:gd name="adj1" fmla="val 85066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A283EF7-4987-0895-9029-DDBC8BF26B8B}"/>
              </a:ext>
            </a:extLst>
          </p:cNvPr>
          <p:cNvCxnSpPr>
            <a:cxnSpLocks/>
          </p:cNvCxnSpPr>
          <p:nvPr/>
        </p:nvCxnSpPr>
        <p:spPr>
          <a:xfrm flipV="1">
            <a:off x="2131952" y="5512149"/>
            <a:ext cx="882807" cy="3924000"/>
          </a:xfrm>
          <a:prstGeom prst="bentConnector3">
            <a:avLst>
              <a:gd name="adj1" fmla="val 62624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FDDAA15-C513-6BDD-C94D-227AA3AF3402}"/>
              </a:ext>
            </a:extLst>
          </p:cNvPr>
          <p:cNvCxnSpPr>
            <a:cxnSpLocks/>
            <a:endCxn id="91" idx="1"/>
          </p:cNvCxnSpPr>
          <p:nvPr/>
        </p:nvCxnSpPr>
        <p:spPr>
          <a:xfrm>
            <a:off x="2166770" y="6185354"/>
            <a:ext cx="828304" cy="280684"/>
          </a:xfrm>
          <a:prstGeom prst="bentConnector3">
            <a:avLst>
              <a:gd name="adj1" fmla="val 83923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9FA2776C-7785-066D-9F15-65B0ED8108A1}"/>
              </a:ext>
            </a:extLst>
          </p:cNvPr>
          <p:cNvCxnSpPr>
            <a:cxnSpLocks/>
          </p:cNvCxnSpPr>
          <p:nvPr/>
        </p:nvCxnSpPr>
        <p:spPr>
          <a:xfrm flipV="1">
            <a:off x="2147192" y="5001609"/>
            <a:ext cx="882807" cy="432000"/>
          </a:xfrm>
          <a:prstGeom prst="bentConnector3">
            <a:avLst>
              <a:gd name="adj1" fmla="val 60035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CDAE7C50-18DC-050D-1CFA-3166737975A6}"/>
              </a:ext>
            </a:extLst>
          </p:cNvPr>
          <p:cNvCxnSpPr>
            <a:cxnSpLocks/>
          </p:cNvCxnSpPr>
          <p:nvPr/>
        </p:nvCxnSpPr>
        <p:spPr>
          <a:xfrm>
            <a:off x="2146239" y="2129589"/>
            <a:ext cx="900000" cy="2520000"/>
          </a:xfrm>
          <a:prstGeom prst="bentConnector3">
            <a:avLst>
              <a:gd name="adj1" fmla="val 60642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E7EAA4B-462B-1BB5-F1FE-0E78127CA308}"/>
              </a:ext>
            </a:extLst>
          </p:cNvPr>
          <p:cNvCxnSpPr>
            <a:cxnSpLocks/>
          </p:cNvCxnSpPr>
          <p:nvPr/>
        </p:nvCxnSpPr>
        <p:spPr>
          <a:xfrm>
            <a:off x="2180928" y="2777194"/>
            <a:ext cx="828304" cy="3348000"/>
          </a:xfrm>
          <a:prstGeom prst="bentConnector3">
            <a:avLst>
              <a:gd name="adj1" fmla="val 83923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Google Shape;98;p1">
            <a:extLst>
              <a:ext uri="{FF2B5EF4-FFF2-40B4-BE49-F238E27FC236}">
                <a16:creationId xmlns:a16="http://schemas.microsoft.com/office/drawing/2014/main" id="{6AC4CE80-E8FD-125E-6BFB-0AD3DEE0F547}"/>
              </a:ext>
            </a:extLst>
          </p:cNvPr>
          <p:cNvSpPr/>
          <p:nvPr/>
        </p:nvSpPr>
        <p:spPr>
          <a:xfrm>
            <a:off x="1030697" y="1241842"/>
            <a:ext cx="1152612" cy="9079880"/>
          </a:xfrm>
          <a:prstGeom prst="roundRect">
            <a:avLst>
              <a:gd name="adj" fmla="val 5759"/>
            </a:avLst>
          </a:prstGeom>
          <a:noFill/>
          <a:ln w="25400" cap="flat" cmpd="sng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sz="1600" dirty="0">
              <a:latin typeface="+mn-lt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FB20B74-C278-4B4F-9A56-53D041172D20}"/>
              </a:ext>
            </a:extLst>
          </p:cNvPr>
          <p:cNvSpPr txBox="1"/>
          <p:nvPr/>
        </p:nvSpPr>
        <p:spPr>
          <a:xfrm>
            <a:off x="245379" y="10660972"/>
            <a:ext cx="6102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/>
              <a:t>aggregation_3_properties</a:t>
            </a:r>
            <a:r>
              <a:rPr lang="fr-FR" dirty="0"/>
              <a:t>_b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99749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125F273-63B9-465F-69DA-8B1AF95D5BD6}"/>
              </a:ext>
            </a:extLst>
          </p:cNvPr>
          <p:cNvSpPr/>
          <p:nvPr/>
        </p:nvSpPr>
        <p:spPr>
          <a:xfrm>
            <a:off x="123193" y="435055"/>
            <a:ext cx="2124148" cy="29512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EAF4A4-0B99-F20F-A2B7-13ACB3FA77E4}"/>
              </a:ext>
            </a:extLst>
          </p:cNvPr>
          <p:cNvSpPr txBox="1"/>
          <p:nvPr/>
        </p:nvSpPr>
        <p:spPr>
          <a:xfrm>
            <a:off x="266633" y="473155"/>
            <a:ext cx="177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LSA</a:t>
            </a:r>
            <a:r>
              <a:rPr lang="en-GB" baseline="-25000" dirty="0"/>
              <a:t>1</a:t>
            </a:r>
            <a:r>
              <a:rPr lang="en-GB" baseline="30000" dirty="0"/>
              <a:t>  </a:t>
            </a:r>
            <a:r>
              <a:rPr lang="en-GB" dirty="0"/>
              <a:t>properties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346B59-D4AB-AF95-EFA7-E48C132E6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899366"/>
              </p:ext>
            </p:extLst>
          </p:nvPr>
        </p:nvGraphicFramePr>
        <p:xfrm>
          <a:off x="187756" y="847171"/>
          <a:ext cx="1986176" cy="2464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006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1075170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</a:tblGrid>
              <a:tr h="280409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 : class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402021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TOTAL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35279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3912"/>
                  </a:ext>
                </a:extLst>
              </a:tr>
              <a:tr h="410819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GB" sz="12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300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108560"/>
                  </a:ext>
                </a:extLst>
              </a:tr>
              <a:tr h="447612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CL_MODEL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95370B41-C2ED-161D-65CA-614CC588E32E}"/>
              </a:ext>
            </a:extLst>
          </p:cNvPr>
          <p:cNvSpPr/>
          <p:nvPr/>
        </p:nvSpPr>
        <p:spPr>
          <a:xfrm>
            <a:off x="8835315" y="2229595"/>
            <a:ext cx="3238306" cy="32951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863A2495-BCE8-D134-D09E-72826F1C7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320557"/>
              </p:ext>
            </p:extLst>
          </p:nvPr>
        </p:nvGraphicFramePr>
        <p:xfrm>
          <a:off x="8891809" y="2681252"/>
          <a:ext cx="3116864" cy="2758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31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  <a:gridCol w="1264473">
                  <a:extLst>
                    <a:ext uri="{9D8B030D-6E8A-4147-A177-3AD203B41FA5}">
                      <a16:colId xmlns:a16="http://schemas.microsoft.com/office/drawing/2014/main" val="1190956351"/>
                    </a:ext>
                  </a:extLst>
                </a:gridCol>
              </a:tblGrid>
              <a:tr h="42893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 :</a:t>
                      </a:r>
                    </a:p>
                    <a:p>
                      <a:r>
                        <a:rPr lang="en-GB" sz="1100" noProof="0" dirty="0"/>
                        <a:t> class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Aggregated value :</a:t>
                      </a:r>
                    </a:p>
                    <a:p>
                      <a:r>
                        <a:rPr lang="en-GB" sz="1100" noProof="0" dirty="0"/>
                        <a:t> class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6220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6220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42893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TOTAL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total</a:t>
                      </a:r>
                      <a:r>
                        <a:rPr lang="en-GB" sz="1100" baseline="-25000" noProof="0" dirty="0"/>
                        <a:t>1</a:t>
                      </a:r>
                      <a:r>
                        <a:rPr lang="en-GB" sz="1100" noProof="0" dirty="0"/>
                        <a:t>:</a:t>
                      </a:r>
                    </a:p>
                    <a:p>
                      <a:r>
                        <a:rPr lang="en-GB" sz="1100" noProof="0" dirty="0"/>
                        <a:t> NodeTotal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6166726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35279"/>
                  </a:ext>
                </a:extLst>
              </a:tr>
              <a:tr h="428930"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GB" sz="11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b="0" noProof="0" dirty="0"/>
                        <a:t>model</a:t>
                      </a:r>
                      <a:r>
                        <a:rPr lang="en-GB" sz="1100" b="0" baseline="-25000" noProof="0" dirty="0"/>
                        <a:t>1</a:t>
                      </a:r>
                      <a:r>
                        <a:rPr lang="en-GB" sz="1100" b="0" noProof="0" dirty="0"/>
                        <a:t>: </a:t>
                      </a:r>
                    </a:p>
                    <a:p>
                      <a:r>
                        <a:rPr lang="en-GB" sz="1100" b="0" noProof="0" dirty="0"/>
                        <a:t>LstmModel</a:t>
                      </a:r>
                      <a:endParaRPr lang="en-GB" sz="1100" b="0" baseline="300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0" baseline="300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3912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b="0" baseline="300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b="0" baseline="300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657422"/>
                  </a:ext>
                </a:extLst>
              </a:tr>
              <a:tr h="428930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CL_MODEL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b="0" noProof="0" dirty="0">
                          <a:solidFill>
                            <a:schemeClr val="tx1"/>
                          </a:solidFill>
                        </a:rPr>
                        <a:t>cModel</a:t>
                      </a:r>
                      <a:r>
                        <a:rPr lang="en-GB" sz="1100" b="0" baseline="-25000" noProof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GB" sz="1100" b="0" noProof="0" dirty="0">
                          <a:solidFill>
                            <a:schemeClr val="tx1"/>
                          </a:solidFill>
                        </a:rPr>
                        <a:t>: MarkovModel</a:t>
                      </a:r>
                      <a:endParaRPr lang="en-GB" sz="1100" b="0" baseline="30000" noProof="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100" b="0" baseline="30000" noProof="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96161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120D7FF1-CD79-EFA5-569E-C70194104785}"/>
              </a:ext>
            </a:extLst>
          </p:cNvPr>
          <p:cNvSpPr txBox="1"/>
          <p:nvPr/>
        </p:nvSpPr>
        <p:spPr>
          <a:xfrm>
            <a:off x="9227918" y="2257775"/>
            <a:ext cx="244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LSA</a:t>
            </a:r>
            <a:r>
              <a:rPr lang="en-GB" baseline="-25000" dirty="0"/>
              <a:t>1</a:t>
            </a:r>
            <a:r>
              <a:rPr lang="en-GB" baseline="30000" dirty="0"/>
              <a:t> </a:t>
            </a:r>
            <a:r>
              <a:rPr lang="en-US" sz="1800" dirty="0">
                <a:solidFill>
                  <a:srgbClr val="000000"/>
                </a:solidFill>
              </a:rPr>
              <a:t>properties</a:t>
            </a:r>
            <a:endParaRPr lang="en-GB" baseline="30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6C8762-5EF8-895B-5CBA-E10594DE8278}"/>
              </a:ext>
            </a:extLst>
          </p:cNvPr>
          <p:cNvSpPr txBox="1"/>
          <p:nvPr/>
        </p:nvSpPr>
        <p:spPr>
          <a:xfrm>
            <a:off x="403831" y="3908190"/>
            <a:ext cx="1514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[</a:t>
            </a:r>
            <a:r>
              <a:rPr lang="en-US" sz="1200" b="1" dirty="0"/>
              <a:t>for i in range 1 to n</a:t>
            </a:r>
            <a:r>
              <a:rPr lang="fr-FR" sz="1200" b="1" dirty="0"/>
              <a:t>]</a:t>
            </a:r>
            <a:endParaRPr lang="en-CH" sz="1200" b="1" dirty="0"/>
          </a:p>
        </p:txBody>
      </p:sp>
      <p:sp>
        <p:nvSpPr>
          <p:cNvPr id="62" name="Google Shape;98;p1">
            <a:extLst>
              <a:ext uri="{FF2B5EF4-FFF2-40B4-BE49-F238E27FC236}">
                <a16:creationId xmlns:a16="http://schemas.microsoft.com/office/drawing/2014/main" id="{0EB0829F-C998-68DF-DEA3-DFAFE885DA7D}"/>
              </a:ext>
            </a:extLst>
          </p:cNvPr>
          <p:cNvSpPr/>
          <p:nvPr/>
        </p:nvSpPr>
        <p:spPr>
          <a:xfrm>
            <a:off x="4060180" y="2484098"/>
            <a:ext cx="3545444" cy="958039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sz="1600" dirty="0">
              <a:latin typeface="+mn-lt"/>
            </a:endParaRPr>
          </a:p>
        </p:txBody>
      </p:sp>
      <p:sp>
        <p:nvSpPr>
          <p:cNvPr id="63" name="Google Shape;98;p1">
            <a:extLst>
              <a:ext uri="{FF2B5EF4-FFF2-40B4-BE49-F238E27FC236}">
                <a16:creationId xmlns:a16="http://schemas.microsoft.com/office/drawing/2014/main" id="{A527782C-648A-4867-A257-A81F2B2FCE70}"/>
              </a:ext>
            </a:extLst>
          </p:cNvPr>
          <p:cNvSpPr/>
          <p:nvPr/>
        </p:nvSpPr>
        <p:spPr>
          <a:xfrm>
            <a:off x="4030399" y="3815384"/>
            <a:ext cx="3575226" cy="1006991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GB" sz="16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algn="ctr"/>
            <a:endParaRPr lang="en-GB" sz="1600" dirty="0">
              <a:solidFill>
                <a:schemeClr val="tx1"/>
              </a:solidFill>
              <a:latin typeface="+mn-lt"/>
              <a:ea typeface="Calibri"/>
              <a:cs typeface="Calibri"/>
              <a:sym typeface="Calibri"/>
            </a:endParaRPr>
          </a:p>
          <a:p>
            <a:pPr algn="ctr"/>
            <a:endParaRPr lang="en-GB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5" name="Google Shape;98;p1">
            <a:extLst>
              <a:ext uri="{FF2B5EF4-FFF2-40B4-BE49-F238E27FC236}">
                <a16:creationId xmlns:a16="http://schemas.microsoft.com/office/drawing/2014/main" id="{3C099852-6094-F4E9-7F91-EA41992236A9}"/>
              </a:ext>
            </a:extLst>
          </p:cNvPr>
          <p:cNvSpPr/>
          <p:nvPr/>
        </p:nvSpPr>
        <p:spPr>
          <a:xfrm>
            <a:off x="4055575" y="5239520"/>
            <a:ext cx="3550050" cy="1006991"/>
          </a:xfrm>
          <a:prstGeom prst="roundRect">
            <a:avLst>
              <a:gd name="adj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sz="1600" dirty="0">
              <a:latin typeface="+mn-lt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0251FD2-A922-8BEB-567C-A4C072DF80D9}"/>
              </a:ext>
            </a:extLst>
          </p:cNvPr>
          <p:cNvSpPr/>
          <p:nvPr/>
        </p:nvSpPr>
        <p:spPr>
          <a:xfrm>
            <a:off x="1099849" y="1608564"/>
            <a:ext cx="1059903" cy="367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0" dirty="0">
                <a:solidFill>
                  <a:schemeClr val="tx1"/>
                </a:solidFill>
              </a:rPr>
              <a:t>total</a:t>
            </a:r>
            <a:r>
              <a:rPr lang="en-GB" sz="1200" b="1" baseline="-25000" noProof="0" dirty="0">
                <a:solidFill>
                  <a:schemeClr val="tx1"/>
                </a:solidFill>
              </a:rPr>
              <a:t>1</a:t>
            </a:r>
            <a:r>
              <a:rPr lang="en-GB" sz="1200" b="1" noProof="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GB" sz="1200" noProof="0" dirty="0">
                <a:solidFill>
                  <a:schemeClr val="tx1"/>
                </a:solidFill>
              </a:rPr>
              <a:t>NodeTotal</a:t>
            </a:r>
            <a:endParaRPr lang="en-CH" sz="1200" dirty="0"/>
          </a:p>
        </p:txBody>
      </p:sp>
      <p:cxnSp>
        <p:nvCxnSpPr>
          <p:cNvPr id="49" name="Google Shape;225;p7">
            <a:extLst>
              <a:ext uri="{FF2B5EF4-FFF2-40B4-BE49-F238E27FC236}">
                <a16:creationId xmlns:a16="http://schemas.microsoft.com/office/drawing/2014/main" id="{EC6C1A9B-0060-D31E-72D1-40333C5DE5CA}"/>
              </a:ext>
            </a:extLst>
          </p:cNvPr>
          <p:cNvCxnSpPr>
            <a:cxnSpLocks/>
          </p:cNvCxnSpPr>
          <p:nvPr/>
        </p:nvCxnSpPr>
        <p:spPr>
          <a:xfrm flipV="1">
            <a:off x="1786029" y="2360430"/>
            <a:ext cx="0" cy="142574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2CF093D-45BC-7039-ECC7-27A9F2E7ED84}"/>
              </a:ext>
            </a:extLst>
          </p:cNvPr>
          <p:cNvSpPr txBox="1"/>
          <p:nvPr/>
        </p:nvSpPr>
        <p:spPr>
          <a:xfrm>
            <a:off x="9566880" y="1070897"/>
            <a:ext cx="2380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Recording of  new aggregated objects in properties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33C3C5C-7825-010B-49CE-3FF82352361C}"/>
              </a:ext>
            </a:extLst>
          </p:cNvPr>
          <p:cNvSpPr/>
          <p:nvPr/>
        </p:nvSpPr>
        <p:spPr>
          <a:xfrm>
            <a:off x="1085283" y="2241938"/>
            <a:ext cx="1061769" cy="3719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noProof="0" dirty="0">
                <a:solidFill>
                  <a:schemeClr val="tx1"/>
                </a:solidFill>
              </a:rPr>
              <a:t>model</a:t>
            </a:r>
            <a:r>
              <a:rPr lang="en-GB" sz="1200" b="1" baseline="-25000" noProof="0" dirty="0">
                <a:solidFill>
                  <a:schemeClr val="tx1"/>
                </a:solidFill>
              </a:rPr>
              <a:t>1</a:t>
            </a:r>
            <a:r>
              <a:rPr lang="en-GB" sz="1200" b="0" noProof="0" dirty="0">
                <a:solidFill>
                  <a:schemeClr val="tx1"/>
                </a:solidFill>
              </a:rPr>
              <a:t>: </a:t>
            </a:r>
          </a:p>
          <a:p>
            <a:r>
              <a:rPr lang="en-GB" sz="1200" b="0" noProof="0" dirty="0">
                <a:solidFill>
                  <a:schemeClr val="tx1"/>
                </a:solidFill>
              </a:rPr>
              <a:t>LstmModel</a:t>
            </a:r>
            <a:endParaRPr lang="en-GB" sz="1200" b="0" baseline="30000" noProof="0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97EBAB8-3916-C115-A1AB-D7CDE5A61130}"/>
              </a:ext>
            </a:extLst>
          </p:cNvPr>
          <p:cNvSpPr/>
          <p:nvPr/>
        </p:nvSpPr>
        <p:spPr>
          <a:xfrm>
            <a:off x="1104613" y="2884484"/>
            <a:ext cx="1055140" cy="4014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noProof="0" dirty="0">
                <a:solidFill>
                  <a:schemeClr val="tx1"/>
                </a:solidFill>
              </a:rPr>
              <a:t>cModel</a:t>
            </a:r>
            <a:r>
              <a:rPr lang="en-GB" sz="1200" b="1" baseline="-25000" noProof="0" dirty="0">
                <a:solidFill>
                  <a:schemeClr val="tx1"/>
                </a:solidFill>
              </a:rPr>
              <a:t>1</a:t>
            </a:r>
            <a:r>
              <a:rPr lang="en-GB" sz="1200" b="0" noProof="0" dirty="0">
                <a:solidFill>
                  <a:schemeClr val="tx1"/>
                </a:solidFill>
              </a:rPr>
              <a:t>: </a:t>
            </a:r>
          </a:p>
          <a:p>
            <a:r>
              <a:rPr lang="en-GB" sz="1200" b="0" noProof="0" dirty="0">
                <a:solidFill>
                  <a:schemeClr val="tx1"/>
                </a:solidFill>
              </a:rPr>
              <a:t>MarkovModel</a:t>
            </a:r>
            <a:endParaRPr lang="en-GB" sz="1200" b="0" baseline="30000" noProof="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249C8A8-C42A-2E87-AAD7-D94D1A3D6D95}"/>
              </a:ext>
            </a:extLst>
          </p:cNvPr>
          <p:cNvSpPr/>
          <p:nvPr/>
        </p:nvSpPr>
        <p:spPr>
          <a:xfrm>
            <a:off x="10773507" y="3683049"/>
            <a:ext cx="1164665" cy="3454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noProof="0" dirty="0">
                <a:solidFill>
                  <a:schemeClr val="tx1"/>
                </a:solidFill>
              </a:rPr>
              <a:t>total</a:t>
            </a:r>
            <a:r>
              <a:rPr lang="en-GB" sz="1100" b="1" baseline="-25000" dirty="0">
                <a:solidFill>
                  <a:schemeClr val="tx1"/>
                </a:solidFill>
              </a:rPr>
              <a:t>aggr</a:t>
            </a:r>
            <a:r>
              <a:rPr lang="en-GB" sz="1100" b="1" noProof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GB" sz="1100" b="1" noProof="0" dirty="0">
                <a:solidFill>
                  <a:schemeClr val="tx1"/>
                </a:solidFill>
              </a:rPr>
              <a:t>NodeTotal</a:t>
            </a:r>
            <a:endParaRPr lang="en-CH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ABBE84-023B-4EEB-20AD-669F9874459B}"/>
              </a:ext>
            </a:extLst>
          </p:cNvPr>
          <p:cNvSpPr/>
          <p:nvPr/>
        </p:nvSpPr>
        <p:spPr>
          <a:xfrm>
            <a:off x="10775053" y="4364443"/>
            <a:ext cx="1164665" cy="34541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noProof="0" dirty="0">
                <a:solidFill>
                  <a:schemeClr val="tx1"/>
                </a:solidFill>
              </a:rPr>
              <a:t>model</a:t>
            </a:r>
            <a:r>
              <a:rPr lang="en-GB" sz="1100" b="1" baseline="-25000" dirty="0">
                <a:solidFill>
                  <a:schemeClr val="tx1"/>
                </a:solidFill>
              </a:rPr>
              <a:t>aggr</a:t>
            </a:r>
            <a:r>
              <a:rPr lang="en-GB" sz="1100" b="1" noProof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GB" sz="1100" b="1" noProof="0" dirty="0">
                <a:solidFill>
                  <a:schemeClr val="tx1"/>
                </a:solidFill>
              </a:rPr>
              <a:t>LstmModel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32F8009-9639-E0C4-80A9-2BB11F9F25A1}"/>
              </a:ext>
            </a:extLst>
          </p:cNvPr>
          <p:cNvSpPr/>
          <p:nvPr/>
        </p:nvSpPr>
        <p:spPr>
          <a:xfrm>
            <a:off x="10782570" y="5048188"/>
            <a:ext cx="1164665" cy="356841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0" dirty="0">
                <a:solidFill>
                  <a:schemeClr val="tx1"/>
                </a:solidFill>
              </a:rPr>
              <a:t>cModel</a:t>
            </a:r>
            <a:r>
              <a:rPr lang="en-GB" sz="1200" b="1" baseline="-25000" dirty="0">
                <a:solidFill>
                  <a:schemeClr val="tx1"/>
                </a:solidFill>
              </a:rPr>
              <a:t>aggr</a:t>
            </a:r>
            <a:r>
              <a:rPr lang="en-GB" sz="1200" b="1" noProof="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GB" sz="1200" b="1" noProof="0" dirty="0">
                <a:solidFill>
                  <a:schemeClr val="tx1"/>
                </a:solidFill>
              </a:rPr>
              <a:t>MarkovModel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BD2B857-FAA7-C60D-921C-CB14438DD909}"/>
              </a:ext>
            </a:extLst>
          </p:cNvPr>
          <p:cNvSpPr txBox="1"/>
          <p:nvPr/>
        </p:nvSpPr>
        <p:spPr>
          <a:xfrm>
            <a:off x="4354065" y="2800734"/>
            <a:ext cx="31426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noProof="0" dirty="0"/>
              <a:t>total</a:t>
            </a:r>
            <a:r>
              <a:rPr lang="en-GB" sz="1200" baseline="-25000" noProof="0" dirty="0"/>
              <a:t>1</a:t>
            </a:r>
            <a:r>
              <a:rPr lang="en-GB" sz="1200" noProof="0" dirty="0"/>
              <a:t>.aggregate(‘</a:t>
            </a:r>
            <a:r>
              <a:rPr lang="en-GB" sz="1200" b="1" dirty="0"/>
              <a:t>sum</a:t>
            </a:r>
            <a:r>
              <a:rPr lang="en-GB" sz="1200" noProof="0" dirty="0"/>
              <a:t>’</a:t>
            </a:r>
          </a:p>
          <a:p>
            <a:r>
              <a:rPr lang="en-GB" sz="1200" noProof="0" dirty="0"/>
              <a:t>	, total</a:t>
            </a:r>
            <a:r>
              <a:rPr lang="en-GB" sz="1200" baseline="-25000" noProof="0" dirty="0"/>
              <a:t>1</a:t>
            </a:r>
            <a:r>
              <a:rPr lang="en-GB" sz="1200" noProof="0" dirty="0"/>
              <a:t>, total</a:t>
            </a:r>
            <a:r>
              <a:rPr lang="en-GB" sz="1200" baseline="-25000" noProof="0" dirty="0"/>
              <a:t>2</a:t>
            </a:r>
            <a:r>
              <a:rPr lang="en-GB" sz="1200" noProof="0" dirty="0"/>
              <a:t>, …., total</a:t>
            </a:r>
            <a:r>
              <a:rPr lang="en-GB" sz="1200" baseline="-25000" noProof="0" dirty="0"/>
              <a:t>n</a:t>
            </a:r>
          </a:p>
          <a:p>
            <a:r>
              <a:rPr lang="en-GB" sz="1200" noProof="0" dirty="0"/>
              <a:t>	, </a:t>
            </a:r>
            <a:r>
              <a:rPr lang="en-GB" sz="1200" b="1" noProof="0" dirty="0"/>
              <a:t>lsa</a:t>
            </a:r>
            <a:r>
              <a:rPr lang="en-GB" sz="1200" b="1" baseline="-25000" noProof="0" dirty="0"/>
              <a:t>1</a:t>
            </a:r>
            <a:r>
              <a:rPr lang="en-GB" sz="1200" b="1" noProof="0" dirty="0"/>
              <a:t>.authentication</a:t>
            </a:r>
            <a:r>
              <a:rPr lang="en-GB" sz="1200" noProof="0" dirty="0"/>
              <a:t>)</a:t>
            </a:r>
            <a:endParaRPr lang="en-CH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489111D-5F51-6BC2-78DF-DAA8FEAAB7DD}"/>
              </a:ext>
            </a:extLst>
          </p:cNvPr>
          <p:cNvSpPr txBox="1"/>
          <p:nvPr/>
        </p:nvSpPr>
        <p:spPr>
          <a:xfrm>
            <a:off x="4305128" y="4160735"/>
            <a:ext cx="2754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noProof="0" dirty="0"/>
              <a:t>model</a:t>
            </a:r>
            <a:r>
              <a:rPr lang="en-GB" sz="1200" b="0" baseline="-25000" noProof="0" dirty="0"/>
              <a:t>1</a:t>
            </a:r>
            <a:r>
              <a:rPr lang="en-GB" sz="1200" b="0" noProof="0" dirty="0"/>
              <a:t>.aggregate(‘</a:t>
            </a:r>
            <a:r>
              <a:rPr lang="en-GB" sz="1200" b="1" noProof="0" dirty="0"/>
              <a:t>sampling_nb</a:t>
            </a:r>
            <a:r>
              <a:rPr lang="en-GB" sz="1200" b="0" noProof="0" dirty="0"/>
              <a:t>’</a:t>
            </a:r>
          </a:p>
          <a:p>
            <a:r>
              <a:rPr lang="en-GB" sz="1200" dirty="0"/>
              <a:t>	</a:t>
            </a:r>
            <a:r>
              <a:rPr lang="en-GB" sz="1200" b="0" noProof="0" dirty="0"/>
              <a:t>, model</a:t>
            </a:r>
            <a:r>
              <a:rPr lang="en-GB" sz="1200" b="0" baseline="-25000" noProof="0" dirty="0"/>
              <a:t>1</a:t>
            </a:r>
            <a:r>
              <a:rPr lang="en-GB" sz="1200" b="0" noProof="0" dirty="0"/>
              <a:t>, model</a:t>
            </a:r>
            <a:r>
              <a:rPr lang="en-GB" sz="1200" b="0" baseline="-25000" noProof="0" dirty="0"/>
              <a:t>2</a:t>
            </a:r>
            <a:r>
              <a:rPr lang="en-GB" sz="1200" b="0" noProof="0" dirty="0"/>
              <a:t>, …., model</a:t>
            </a:r>
            <a:r>
              <a:rPr lang="en-GB" sz="1200" b="0" baseline="-25000" noProof="0" dirty="0"/>
              <a:t>n</a:t>
            </a:r>
          </a:p>
          <a:p>
            <a:r>
              <a:rPr lang="en-GB" sz="1200" b="0" noProof="0" dirty="0"/>
              <a:t>	, l</a:t>
            </a:r>
            <a:r>
              <a:rPr lang="en-GB" sz="1200" b="1" noProof="0" dirty="0"/>
              <a:t>sa</a:t>
            </a:r>
            <a:r>
              <a:rPr lang="en-GB" sz="1200" b="1" baseline="-25000" noProof="0" dirty="0"/>
              <a:t>1</a:t>
            </a:r>
            <a:r>
              <a:rPr lang="en-GB" sz="1200" b="1" noProof="0" dirty="0"/>
              <a:t>.authentication</a:t>
            </a:r>
            <a:r>
              <a:rPr lang="en-GB" sz="1200" b="0" noProof="0" dirty="0"/>
              <a:t>)</a:t>
            </a:r>
            <a:endParaRPr lang="en-GB" sz="1200" b="0" baseline="30000" noProof="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F8D7C50-32B3-2CDF-988A-E809998DA39B}"/>
              </a:ext>
            </a:extLst>
          </p:cNvPr>
          <p:cNvSpPr txBox="1"/>
          <p:nvPr/>
        </p:nvSpPr>
        <p:spPr>
          <a:xfrm>
            <a:off x="4257664" y="5624986"/>
            <a:ext cx="2773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noProof="0" dirty="0">
                <a:solidFill>
                  <a:schemeClr val="tx1"/>
                </a:solidFill>
              </a:rPr>
              <a:t>cModel</a:t>
            </a:r>
            <a:r>
              <a:rPr lang="en-GB" sz="1200" b="0" baseline="-25000" noProof="0" dirty="0">
                <a:solidFill>
                  <a:schemeClr val="tx1"/>
                </a:solidFill>
              </a:rPr>
              <a:t>1</a:t>
            </a:r>
            <a:r>
              <a:rPr lang="en-GB" sz="1200" b="0" noProof="0" dirty="0">
                <a:solidFill>
                  <a:schemeClr val="tx1"/>
                </a:solidFill>
              </a:rPr>
              <a:t>.</a:t>
            </a:r>
            <a:r>
              <a:rPr lang="en-GB" sz="1200" b="0" noProof="0" dirty="0"/>
              <a:t> aggregate(‘p</a:t>
            </a:r>
            <a:r>
              <a:rPr lang="en-GB" sz="1200" b="1" noProof="0" dirty="0"/>
              <a:t>ower_loss</a:t>
            </a:r>
            <a:r>
              <a:rPr lang="en-GB" sz="1200" b="0" noProof="0" dirty="0"/>
              <a:t>’</a:t>
            </a:r>
          </a:p>
          <a:p>
            <a:r>
              <a:rPr lang="en-GB" sz="1200" dirty="0"/>
              <a:t>	</a:t>
            </a:r>
            <a:r>
              <a:rPr lang="en-GB" sz="1200" b="0" noProof="0" dirty="0"/>
              <a:t>, model</a:t>
            </a:r>
            <a:r>
              <a:rPr lang="en-GB" sz="1200" b="0" baseline="-25000" noProof="0" dirty="0"/>
              <a:t>1</a:t>
            </a:r>
            <a:r>
              <a:rPr lang="en-GB" sz="1200" b="0" noProof="0" dirty="0"/>
              <a:t>, model</a:t>
            </a:r>
            <a:r>
              <a:rPr lang="en-GB" sz="1200" b="0" baseline="-25000" noProof="0" dirty="0"/>
              <a:t>2</a:t>
            </a:r>
            <a:r>
              <a:rPr lang="en-GB" sz="1200" b="0" noProof="0" dirty="0"/>
              <a:t>, …., model</a:t>
            </a:r>
            <a:r>
              <a:rPr lang="en-GB" sz="1200" b="0" baseline="-25000" noProof="0" dirty="0"/>
              <a:t>n</a:t>
            </a:r>
          </a:p>
          <a:p>
            <a:r>
              <a:rPr lang="en-GB" sz="1200" b="0" noProof="0" dirty="0"/>
              <a:t>	, </a:t>
            </a:r>
            <a:r>
              <a:rPr lang="en-GB" sz="1200" b="1" noProof="0" dirty="0"/>
              <a:t>lsa</a:t>
            </a:r>
            <a:r>
              <a:rPr lang="en-GB" sz="1200" b="1" baseline="-25000" noProof="0" dirty="0"/>
              <a:t>1</a:t>
            </a:r>
            <a:r>
              <a:rPr lang="en-GB" sz="1200" b="1" noProof="0" dirty="0"/>
              <a:t>.authentication</a:t>
            </a:r>
            <a:r>
              <a:rPr lang="en-GB" sz="1200" b="0" noProof="0" dirty="0"/>
              <a:t>)</a:t>
            </a:r>
            <a:endParaRPr lang="en-GB" sz="1200" b="0" noProof="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DC0BE64-4B49-BC6C-4202-23B59F0FC46C}"/>
              </a:ext>
            </a:extLst>
          </p:cNvPr>
          <p:cNvSpPr/>
          <p:nvPr/>
        </p:nvSpPr>
        <p:spPr>
          <a:xfrm>
            <a:off x="3066116" y="2485110"/>
            <a:ext cx="811900" cy="2259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noProof="0" dirty="0">
                <a:solidFill>
                  <a:schemeClr val="tx1"/>
                </a:solidFill>
              </a:rPr>
              <a:t>total</a:t>
            </a:r>
            <a:r>
              <a:rPr lang="en-GB" sz="1200" baseline="-25000" noProof="0" dirty="0">
                <a:solidFill>
                  <a:schemeClr val="tx1"/>
                </a:solidFill>
              </a:rPr>
              <a:t>1</a:t>
            </a:r>
            <a:endParaRPr lang="en-CH" sz="1200" baseline="-250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029EEC1-3AA2-8BA7-15C5-A838B58C9727}"/>
              </a:ext>
            </a:extLst>
          </p:cNvPr>
          <p:cNvSpPr/>
          <p:nvPr/>
        </p:nvSpPr>
        <p:spPr>
          <a:xfrm>
            <a:off x="3048988" y="3141526"/>
            <a:ext cx="801518" cy="2259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noProof="0" dirty="0">
                <a:solidFill>
                  <a:schemeClr val="tx1"/>
                </a:solidFill>
              </a:rPr>
              <a:t>total</a:t>
            </a:r>
            <a:r>
              <a:rPr lang="en-GB" sz="1200" baseline="-25000" noProof="0" dirty="0">
                <a:solidFill>
                  <a:schemeClr val="tx1"/>
                </a:solidFill>
              </a:rPr>
              <a:t>n</a:t>
            </a:r>
            <a:endParaRPr lang="en-CH" sz="1200" baseline="-25000" dirty="0"/>
          </a:p>
        </p:txBody>
      </p:sp>
      <p:sp>
        <p:nvSpPr>
          <p:cNvPr id="59" name="Right Brace 58">
            <a:extLst>
              <a:ext uri="{FF2B5EF4-FFF2-40B4-BE49-F238E27FC236}">
                <a16:creationId xmlns:a16="http://schemas.microsoft.com/office/drawing/2014/main" id="{03120667-BF78-DD04-9BD4-2831B62022B8}"/>
              </a:ext>
            </a:extLst>
          </p:cNvPr>
          <p:cNvSpPr/>
          <p:nvPr/>
        </p:nvSpPr>
        <p:spPr>
          <a:xfrm>
            <a:off x="3827417" y="2432077"/>
            <a:ext cx="193451" cy="1037697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ACBC738-6061-F224-991E-51D3067A4710}"/>
              </a:ext>
            </a:extLst>
          </p:cNvPr>
          <p:cNvSpPr/>
          <p:nvPr/>
        </p:nvSpPr>
        <p:spPr>
          <a:xfrm>
            <a:off x="3002695" y="5263193"/>
            <a:ext cx="752145" cy="2259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0" dirty="0">
                <a:solidFill>
                  <a:schemeClr val="tx1"/>
                </a:solidFill>
              </a:rPr>
              <a:t>cModel</a:t>
            </a:r>
            <a:r>
              <a:rPr lang="en-GB" sz="1200" baseline="-25000" noProof="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E0E8C9A-DDCF-D5FC-A96A-C1A7028DD56B}"/>
              </a:ext>
            </a:extLst>
          </p:cNvPr>
          <p:cNvSpPr/>
          <p:nvPr/>
        </p:nvSpPr>
        <p:spPr>
          <a:xfrm>
            <a:off x="2995074" y="6065547"/>
            <a:ext cx="730246" cy="22597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0" dirty="0">
                <a:solidFill>
                  <a:schemeClr val="tx1"/>
                </a:solidFill>
              </a:rPr>
              <a:t>cModel</a:t>
            </a:r>
            <a:r>
              <a:rPr lang="en-GB" sz="1200" baseline="30000" noProof="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5" name="Right Brace 94">
            <a:extLst>
              <a:ext uri="{FF2B5EF4-FFF2-40B4-BE49-F238E27FC236}">
                <a16:creationId xmlns:a16="http://schemas.microsoft.com/office/drawing/2014/main" id="{A8F3C6BD-5E58-EA14-1D4C-BB69096F5797}"/>
              </a:ext>
            </a:extLst>
          </p:cNvPr>
          <p:cNvSpPr/>
          <p:nvPr/>
        </p:nvSpPr>
        <p:spPr>
          <a:xfrm>
            <a:off x="3764087" y="5205646"/>
            <a:ext cx="189978" cy="1099143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EDB5617-EBAF-66B1-B689-BAB4DF556721}"/>
              </a:ext>
            </a:extLst>
          </p:cNvPr>
          <p:cNvSpPr/>
          <p:nvPr/>
        </p:nvSpPr>
        <p:spPr>
          <a:xfrm>
            <a:off x="3048988" y="3789236"/>
            <a:ext cx="767386" cy="225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0" dirty="0">
                <a:solidFill>
                  <a:schemeClr val="tx1"/>
                </a:solidFill>
              </a:rPr>
              <a:t>model</a:t>
            </a:r>
            <a:r>
              <a:rPr lang="en-GB" sz="1200" baseline="-25000" noProof="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FB74F30-5416-B375-C1A5-C0EEA2C6497F}"/>
              </a:ext>
            </a:extLst>
          </p:cNvPr>
          <p:cNvSpPr/>
          <p:nvPr/>
        </p:nvSpPr>
        <p:spPr>
          <a:xfrm>
            <a:off x="3027087" y="4580160"/>
            <a:ext cx="752145" cy="2259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noProof="0" dirty="0">
                <a:solidFill>
                  <a:schemeClr val="tx1"/>
                </a:solidFill>
              </a:rPr>
              <a:t>model</a:t>
            </a:r>
            <a:r>
              <a:rPr lang="en-GB" sz="1200" baseline="-25000" noProof="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0" name="Right Brace 99">
            <a:extLst>
              <a:ext uri="{FF2B5EF4-FFF2-40B4-BE49-F238E27FC236}">
                <a16:creationId xmlns:a16="http://schemas.microsoft.com/office/drawing/2014/main" id="{5DDCE89F-C2F5-533A-FB98-164355FB444B}"/>
              </a:ext>
            </a:extLst>
          </p:cNvPr>
          <p:cNvSpPr/>
          <p:nvPr/>
        </p:nvSpPr>
        <p:spPr>
          <a:xfrm>
            <a:off x="3827075" y="3748506"/>
            <a:ext cx="189978" cy="1099143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65E7A8B-BC6F-B232-ADFF-78CD303B179A}"/>
              </a:ext>
            </a:extLst>
          </p:cNvPr>
          <p:cNvSpPr txBox="1"/>
          <p:nvPr/>
        </p:nvSpPr>
        <p:spPr>
          <a:xfrm>
            <a:off x="4245183" y="2494307"/>
            <a:ext cx="3344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Aggregation of </a:t>
            </a:r>
            <a:r>
              <a:rPr lang="en-GB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TOTAL</a:t>
            </a:r>
            <a:r>
              <a:rPr lang="en-GB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properties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3747F6C-3B05-B2AA-A3B3-53B750825C20}"/>
              </a:ext>
            </a:extLst>
          </p:cNvPr>
          <p:cNvSpPr txBox="1"/>
          <p:nvPr/>
        </p:nvSpPr>
        <p:spPr>
          <a:xfrm>
            <a:off x="4187740" y="3823590"/>
            <a:ext cx="3545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Aggregation of </a:t>
            </a:r>
            <a:r>
              <a:rPr lang="en-GB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MODEL</a:t>
            </a:r>
            <a:r>
              <a:rPr lang="en-GB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properties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B7777BB-BF0E-1E3C-1285-7B2C53187F53}"/>
              </a:ext>
            </a:extLst>
          </p:cNvPr>
          <p:cNvSpPr txBox="1"/>
          <p:nvPr/>
        </p:nvSpPr>
        <p:spPr>
          <a:xfrm>
            <a:off x="3983542" y="5248479"/>
            <a:ext cx="3681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Aggregation of </a:t>
            </a:r>
            <a:r>
              <a:rPr lang="en-GB" b="1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CL_MODEL</a:t>
            </a:r>
            <a:r>
              <a:rPr lang="en-GB" dirty="0">
                <a:solidFill>
                  <a:schemeClr val="tx1"/>
                </a:solidFill>
                <a:latin typeface="+mn-lt"/>
                <a:ea typeface="Calibri"/>
                <a:cs typeface="Calibri"/>
                <a:sym typeface="Calibri"/>
              </a:rPr>
              <a:t> properties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B71CD040-3439-2BE1-C94E-F47550588C65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7605624" y="2963118"/>
            <a:ext cx="3072455" cy="724695"/>
          </a:xfrm>
          <a:prstGeom prst="bent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FF594833-85B8-4F6E-AA92-52326D4B5A1C}"/>
              </a:ext>
            </a:extLst>
          </p:cNvPr>
          <p:cNvCxnSpPr>
            <a:cxnSpLocks/>
            <a:stCxn id="65" idx="3"/>
          </p:cNvCxnSpPr>
          <p:nvPr/>
        </p:nvCxnSpPr>
        <p:spPr>
          <a:xfrm flipV="1">
            <a:off x="7605625" y="5401480"/>
            <a:ext cx="3072454" cy="34153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Google Shape;98;p1">
            <a:extLst>
              <a:ext uri="{FF2B5EF4-FFF2-40B4-BE49-F238E27FC236}">
                <a16:creationId xmlns:a16="http://schemas.microsoft.com/office/drawing/2014/main" id="{A5AEB70A-AEFA-E36D-EB16-1E1DC868754D}"/>
              </a:ext>
            </a:extLst>
          </p:cNvPr>
          <p:cNvSpPr/>
          <p:nvPr/>
        </p:nvSpPr>
        <p:spPr>
          <a:xfrm>
            <a:off x="10657130" y="3597762"/>
            <a:ext cx="1321063" cy="1866067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sz="1600" dirty="0">
              <a:latin typeface="+mn-lt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8F27920-A44B-0E33-3AB9-25A7A24FBBE9}"/>
              </a:ext>
            </a:extLst>
          </p:cNvPr>
          <p:cNvSpPr txBox="1"/>
          <p:nvPr/>
        </p:nvSpPr>
        <p:spPr>
          <a:xfrm>
            <a:off x="3030281" y="110861"/>
            <a:ext cx="486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1: Retrieving objects to be aggregated</a:t>
            </a:r>
            <a:endParaRPr lang="en-CH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E7DC499-FB84-ED6F-CEDC-87C22298D578}"/>
              </a:ext>
            </a:extLst>
          </p:cNvPr>
          <p:cNvSpPr txBox="1"/>
          <p:nvPr/>
        </p:nvSpPr>
        <p:spPr>
          <a:xfrm>
            <a:off x="4743154" y="1860263"/>
            <a:ext cx="282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2: aggregation processing</a:t>
            </a:r>
            <a:endParaRPr lang="en-CH" dirty="0"/>
          </a:p>
        </p:txBody>
      </p:sp>
      <p:sp>
        <p:nvSpPr>
          <p:cNvPr id="152" name="Google Shape;98;p1">
            <a:extLst>
              <a:ext uri="{FF2B5EF4-FFF2-40B4-BE49-F238E27FC236}">
                <a16:creationId xmlns:a16="http://schemas.microsoft.com/office/drawing/2014/main" id="{E2635E0B-3456-63B8-BDBB-B922FD27E346}"/>
              </a:ext>
            </a:extLst>
          </p:cNvPr>
          <p:cNvSpPr/>
          <p:nvPr/>
        </p:nvSpPr>
        <p:spPr>
          <a:xfrm>
            <a:off x="4000898" y="2334506"/>
            <a:ext cx="3703591" cy="4136847"/>
          </a:xfrm>
          <a:prstGeom prst="roundRect">
            <a:avLst>
              <a:gd name="adj" fmla="val 5759"/>
            </a:avLst>
          </a:prstGeom>
          <a:noFill/>
          <a:ln w="25400" cap="flat" cmpd="sng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sz="1600" dirty="0">
              <a:latin typeface="+mn-lt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7B64768B-595C-80CF-9D97-A4D8F77B0D64}"/>
              </a:ext>
            </a:extLst>
          </p:cNvPr>
          <p:cNvSpPr/>
          <p:nvPr/>
        </p:nvSpPr>
        <p:spPr>
          <a:xfrm>
            <a:off x="7901165" y="2742200"/>
            <a:ext cx="780986" cy="3454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noProof="0" dirty="0">
                <a:solidFill>
                  <a:schemeClr val="tx1"/>
                </a:solidFill>
              </a:rPr>
              <a:t>total</a:t>
            </a:r>
            <a:r>
              <a:rPr lang="en-GB" sz="1100" b="1" baseline="-25000" dirty="0">
                <a:solidFill>
                  <a:schemeClr val="tx1"/>
                </a:solidFill>
              </a:rPr>
              <a:t>aggr</a:t>
            </a:r>
            <a:endParaRPr lang="en-GB" sz="1100" b="1" baseline="-25000" noProof="0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5758DC1-0164-FF65-05CA-F59248E99A01}"/>
              </a:ext>
            </a:extLst>
          </p:cNvPr>
          <p:cNvSpPr/>
          <p:nvPr/>
        </p:nvSpPr>
        <p:spPr>
          <a:xfrm>
            <a:off x="7815078" y="5612709"/>
            <a:ext cx="905653" cy="356841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0" dirty="0">
                <a:solidFill>
                  <a:schemeClr val="tx1"/>
                </a:solidFill>
              </a:rPr>
              <a:t>cModel</a:t>
            </a:r>
            <a:r>
              <a:rPr lang="en-GB" sz="1200" b="1" baseline="-25000" dirty="0">
                <a:solidFill>
                  <a:schemeClr val="tx1"/>
                </a:solidFill>
              </a:rPr>
              <a:t>aggr</a:t>
            </a:r>
            <a:endParaRPr lang="en-GB" sz="1200" b="1" baseline="-25000" noProof="0" dirty="0">
              <a:solidFill>
                <a:schemeClr val="tx1"/>
              </a:solidFill>
            </a:endParaRPr>
          </a:p>
        </p:txBody>
      </p:sp>
      <p:pic>
        <p:nvPicPr>
          <p:cNvPr id="166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F100E7A2-6DF8-985F-E156-3A6FA036A57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5930" y="2962464"/>
            <a:ext cx="363352" cy="36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2E01CD16-2EB6-8BB9-1BB7-1BEC25714E1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5930" y="4320192"/>
            <a:ext cx="363352" cy="36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F124DD94-1A79-167C-A790-AA4B0894F6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15930" y="5803156"/>
            <a:ext cx="363352" cy="3685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15763CFE-4FC1-53B9-4ABA-32C2321B48E1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7605625" y="4318880"/>
            <a:ext cx="3130953" cy="4556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0DF2EE8-F622-1CFB-B740-8F22236460FE}"/>
              </a:ext>
            </a:extLst>
          </p:cNvPr>
          <p:cNvSpPr/>
          <p:nvPr/>
        </p:nvSpPr>
        <p:spPr>
          <a:xfrm>
            <a:off x="7900266" y="4190718"/>
            <a:ext cx="824460" cy="34541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noProof="0" dirty="0">
                <a:solidFill>
                  <a:schemeClr val="tx1"/>
                </a:solidFill>
              </a:rPr>
              <a:t>model</a:t>
            </a:r>
            <a:r>
              <a:rPr lang="en-GB" sz="1100" b="1" baseline="-25000" dirty="0">
                <a:solidFill>
                  <a:schemeClr val="tx1"/>
                </a:solidFill>
              </a:rPr>
              <a:t>aggr</a:t>
            </a:r>
            <a:endParaRPr lang="en-GB" sz="1100" b="1" baseline="-25000" noProof="0" dirty="0">
              <a:solidFill>
                <a:schemeClr val="tx1"/>
              </a:solidFill>
            </a:endParaRPr>
          </a:p>
        </p:txBody>
      </p:sp>
      <p:cxnSp>
        <p:nvCxnSpPr>
          <p:cNvPr id="124" name="Google Shape;225;p7">
            <a:extLst>
              <a:ext uri="{FF2B5EF4-FFF2-40B4-BE49-F238E27FC236}">
                <a16:creationId xmlns:a16="http://schemas.microsoft.com/office/drawing/2014/main" id="{3BCE49F4-64BF-B8BB-8B41-FBCADB3AC062}"/>
              </a:ext>
            </a:extLst>
          </p:cNvPr>
          <p:cNvCxnSpPr>
            <a:cxnSpLocks/>
          </p:cNvCxnSpPr>
          <p:nvPr/>
        </p:nvCxnSpPr>
        <p:spPr>
          <a:xfrm flipV="1">
            <a:off x="104054" y="6871721"/>
            <a:ext cx="0" cy="129777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D799DE4-18EF-506C-D3BC-C4386711A7D5}"/>
              </a:ext>
            </a:extLst>
          </p:cNvPr>
          <p:cNvSpPr/>
          <p:nvPr/>
        </p:nvSpPr>
        <p:spPr>
          <a:xfrm>
            <a:off x="97127" y="4606047"/>
            <a:ext cx="2124148" cy="29512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130" name="Table 129">
            <a:extLst>
              <a:ext uri="{FF2B5EF4-FFF2-40B4-BE49-F238E27FC236}">
                <a16:creationId xmlns:a16="http://schemas.microsoft.com/office/drawing/2014/main" id="{8EA64E09-BFA5-5AD6-CFAF-B7BCB20BA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879750"/>
              </p:ext>
            </p:extLst>
          </p:nvPr>
        </p:nvGraphicFramePr>
        <p:xfrm>
          <a:off x="161690" y="5042418"/>
          <a:ext cx="1986176" cy="2464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1006">
                  <a:extLst>
                    <a:ext uri="{9D8B030D-6E8A-4147-A177-3AD203B41FA5}">
                      <a16:colId xmlns:a16="http://schemas.microsoft.com/office/drawing/2014/main" val="1419601033"/>
                    </a:ext>
                  </a:extLst>
                </a:gridCol>
                <a:gridCol w="1075170">
                  <a:extLst>
                    <a:ext uri="{9D8B030D-6E8A-4147-A177-3AD203B41FA5}">
                      <a16:colId xmlns:a16="http://schemas.microsoft.com/office/drawing/2014/main" val="1166825629"/>
                    </a:ext>
                  </a:extLst>
                </a:gridCol>
              </a:tblGrid>
              <a:tr h="280409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Property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Value : class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827673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95980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481063"/>
                  </a:ext>
                </a:extLst>
              </a:tr>
              <a:tr h="402021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TOTAL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935279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23912"/>
                  </a:ext>
                </a:extLst>
              </a:tr>
              <a:tr h="410819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endParaRPr lang="en-GB" sz="12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100" b="1" baseline="30000" noProof="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553693"/>
                  </a:ext>
                </a:extLst>
              </a:tr>
              <a:tr h="230925"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108560"/>
                  </a:ext>
                </a:extLst>
              </a:tr>
              <a:tr h="447612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CL_MODEL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b="1" noProof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255935"/>
                  </a:ext>
                </a:extLst>
              </a:tr>
            </a:tbl>
          </a:graphicData>
        </a:graphic>
      </p:graphicFrame>
      <p:sp>
        <p:nvSpPr>
          <p:cNvPr id="131" name="Rectangle 130">
            <a:extLst>
              <a:ext uri="{FF2B5EF4-FFF2-40B4-BE49-F238E27FC236}">
                <a16:creationId xmlns:a16="http://schemas.microsoft.com/office/drawing/2014/main" id="{1F975BCC-A7DE-CD89-01B6-9A262DA6D400}"/>
              </a:ext>
            </a:extLst>
          </p:cNvPr>
          <p:cNvSpPr/>
          <p:nvPr/>
        </p:nvSpPr>
        <p:spPr>
          <a:xfrm>
            <a:off x="1073783" y="5803811"/>
            <a:ext cx="1059903" cy="36728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noProof="0" dirty="0">
                <a:solidFill>
                  <a:schemeClr val="tx1"/>
                </a:solidFill>
              </a:rPr>
              <a:t>total</a:t>
            </a:r>
            <a:r>
              <a:rPr lang="en-GB" sz="1200" b="1" baseline="-25000" noProof="0" dirty="0">
                <a:solidFill>
                  <a:schemeClr val="tx1"/>
                </a:solidFill>
              </a:rPr>
              <a:t>n</a:t>
            </a:r>
            <a:r>
              <a:rPr lang="en-GB" sz="1200" b="1" noProof="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GB" sz="1200" noProof="0" dirty="0">
                <a:solidFill>
                  <a:schemeClr val="tx1"/>
                </a:solidFill>
              </a:rPr>
              <a:t>NodeTotal</a:t>
            </a:r>
            <a:endParaRPr lang="en-CH" sz="1200" dirty="0"/>
          </a:p>
        </p:txBody>
      </p:sp>
      <p:cxnSp>
        <p:nvCxnSpPr>
          <p:cNvPr id="132" name="Google Shape;225;p7">
            <a:extLst>
              <a:ext uri="{FF2B5EF4-FFF2-40B4-BE49-F238E27FC236}">
                <a16:creationId xmlns:a16="http://schemas.microsoft.com/office/drawing/2014/main" id="{4A1353C6-EC31-0230-0A14-21D9D1B0AA99}"/>
              </a:ext>
            </a:extLst>
          </p:cNvPr>
          <p:cNvCxnSpPr>
            <a:cxnSpLocks/>
          </p:cNvCxnSpPr>
          <p:nvPr/>
        </p:nvCxnSpPr>
        <p:spPr>
          <a:xfrm flipV="1">
            <a:off x="1759963" y="6555677"/>
            <a:ext cx="0" cy="142574"/>
          </a:xfrm>
          <a:prstGeom prst="straightConnector1">
            <a:avLst/>
          </a:prstGeom>
          <a:noFill/>
          <a:ln w="38100" cap="flat" cmpd="sng">
            <a:solidFill>
              <a:schemeClr val="accent5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2B979EC-61E2-73FD-5502-A5903C86F261}"/>
              </a:ext>
            </a:extLst>
          </p:cNvPr>
          <p:cNvSpPr/>
          <p:nvPr/>
        </p:nvSpPr>
        <p:spPr>
          <a:xfrm>
            <a:off x="1059217" y="6437185"/>
            <a:ext cx="1061769" cy="3719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noProof="0" dirty="0">
                <a:solidFill>
                  <a:schemeClr val="tx1"/>
                </a:solidFill>
              </a:rPr>
              <a:t>model</a:t>
            </a:r>
            <a:r>
              <a:rPr lang="en-GB" sz="1200" b="1" baseline="-25000" dirty="0">
                <a:solidFill>
                  <a:schemeClr val="tx1"/>
                </a:solidFill>
              </a:rPr>
              <a:t>n</a:t>
            </a:r>
            <a:r>
              <a:rPr lang="en-GB" sz="1200" b="0" noProof="0" dirty="0">
                <a:solidFill>
                  <a:schemeClr val="tx1"/>
                </a:solidFill>
              </a:rPr>
              <a:t>: </a:t>
            </a:r>
          </a:p>
          <a:p>
            <a:r>
              <a:rPr lang="en-GB" sz="1200" b="0" noProof="0" dirty="0">
                <a:solidFill>
                  <a:schemeClr val="tx1"/>
                </a:solidFill>
              </a:rPr>
              <a:t>LstmModel</a:t>
            </a:r>
            <a:endParaRPr lang="en-GB" sz="1200" b="0" baseline="30000" noProof="0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EDF4198-F7DF-1289-8107-330362B6F95A}"/>
              </a:ext>
            </a:extLst>
          </p:cNvPr>
          <p:cNvSpPr/>
          <p:nvPr/>
        </p:nvSpPr>
        <p:spPr>
          <a:xfrm>
            <a:off x="1078547" y="7079731"/>
            <a:ext cx="1055140" cy="4014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noProof="0" dirty="0">
                <a:solidFill>
                  <a:schemeClr val="tx1"/>
                </a:solidFill>
              </a:rPr>
              <a:t>cModel</a:t>
            </a:r>
            <a:r>
              <a:rPr lang="en-GB" sz="1200" b="1" baseline="-25000" dirty="0">
                <a:solidFill>
                  <a:schemeClr val="tx1"/>
                </a:solidFill>
              </a:rPr>
              <a:t>n</a:t>
            </a:r>
            <a:r>
              <a:rPr lang="en-GB" sz="1200" b="0" noProof="0" dirty="0">
                <a:solidFill>
                  <a:schemeClr val="tx1"/>
                </a:solidFill>
              </a:rPr>
              <a:t>: </a:t>
            </a:r>
          </a:p>
          <a:p>
            <a:r>
              <a:rPr lang="en-GB" sz="1200" b="0" noProof="0" dirty="0">
                <a:solidFill>
                  <a:schemeClr val="tx1"/>
                </a:solidFill>
              </a:rPr>
              <a:t>MarkovModel</a:t>
            </a:r>
            <a:endParaRPr lang="en-GB" sz="1200" b="0" baseline="30000" noProof="0" dirty="0">
              <a:solidFill>
                <a:schemeClr val="tx1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D85A68C-38B9-CF81-FBA7-8CEE09F41C69}"/>
              </a:ext>
            </a:extLst>
          </p:cNvPr>
          <p:cNvSpPr txBox="1"/>
          <p:nvPr/>
        </p:nvSpPr>
        <p:spPr>
          <a:xfrm>
            <a:off x="265741" y="4665539"/>
            <a:ext cx="1771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LSA</a:t>
            </a:r>
            <a:r>
              <a:rPr lang="en-GB" baseline="-25000" dirty="0"/>
              <a:t>n</a:t>
            </a:r>
            <a:r>
              <a:rPr lang="en-GB" baseline="30000" dirty="0"/>
              <a:t>  </a:t>
            </a:r>
            <a:r>
              <a:rPr lang="en-GB" dirty="0"/>
              <a:t>properties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3F8DCF47-48DD-AEE9-A757-47FEE4F198F5}"/>
              </a:ext>
            </a:extLst>
          </p:cNvPr>
          <p:cNvCxnSpPr>
            <a:cxnSpLocks/>
            <a:stCxn id="143" idx="1"/>
          </p:cNvCxnSpPr>
          <p:nvPr/>
        </p:nvCxnSpPr>
        <p:spPr>
          <a:xfrm flipH="1">
            <a:off x="2247341" y="295527"/>
            <a:ext cx="782940" cy="21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48A4845-B174-BF75-B61C-4116CA48E50D}"/>
              </a:ext>
            </a:extLst>
          </p:cNvPr>
          <p:cNvCxnSpPr>
            <a:cxnSpLocks/>
          </p:cNvCxnSpPr>
          <p:nvPr/>
        </p:nvCxnSpPr>
        <p:spPr>
          <a:xfrm>
            <a:off x="2175827" y="1772807"/>
            <a:ext cx="900000" cy="792000"/>
          </a:xfrm>
          <a:prstGeom prst="bentConnector3">
            <a:avLst>
              <a:gd name="adj1" fmla="val 39475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17B96C38-626E-BB8B-2F5A-FA05AE35596D}"/>
              </a:ext>
            </a:extLst>
          </p:cNvPr>
          <p:cNvCxnSpPr>
            <a:cxnSpLocks/>
            <a:endCxn id="85" idx="1"/>
          </p:cNvCxnSpPr>
          <p:nvPr/>
        </p:nvCxnSpPr>
        <p:spPr>
          <a:xfrm flipV="1">
            <a:off x="2179100" y="3254511"/>
            <a:ext cx="869888" cy="2736000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9FDDAA15-C513-6BDD-C94D-227AA3AF3402}"/>
              </a:ext>
            </a:extLst>
          </p:cNvPr>
          <p:cNvCxnSpPr>
            <a:cxnSpLocks/>
          </p:cNvCxnSpPr>
          <p:nvPr/>
        </p:nvCxnSpPr>
        <p:spPr>
          <a:xfrm flipV="1">
            <a:off x="2173686" y="6189066"/>
            <a:ext cx="828000" cy="1044000"/>
          </a:xfrm>
          <a:prstGeom prst="bentConnector3">
            <a:avLst>
              <a:gd name="adj1" fmla="val 81604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9FA2776C-7785-066D-9F15-65B0ED8108A1}"/>
              </a:ext>
            </a:extLst>
          </p:cNvPr>
          <p:cNvCxnSpPr>
            <a:cxnSpLocks/>
          </p:cNvCxnSpPr>
          <p:nvPr/>
        </p:nvCxnSpPr>
        <p:spPr>
          <a:xfrm flipV="1">
            <a:off x="2153678" y="4693145"/>
            <a:ext cx="900000" cy="1944000"/>
          </a:xfrm>
          <a:prstGeom prst="bentConnector3">
            <a:avLst>
              <a:gd name="adj1" fmla="val 68039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CDAE7C50-18DC-050D-1CFA-3166737975A6}"/>
              </a:ext>
            </a:extLst>
          </p:cNvPr>
          <p:cNvCxnSpPr>
            <a:cxnSpLocks/>
          </p:cNvCxnSpPr>
          <p:nvPr/>
        </p:nvCxnSpPr>
        <p:spPr>
          <a:xfrm>
            <a:off x="2146239" y="2427133"/>
            <a:ext cx="900000" cy="1476000"/>
          </a:xfrm>
          <a:prstGeom prst="bentConnector3">
            <a:avLst>
              <a:gd name="adj1" fmla="val 64875"/>
            </a:avLst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DE7EAA4B-462B-1BB5-F1FE-0E78127CA308}"/>
              </a:ext>
            </a:extLst>
          </p:cNvPr>
          <p:cNvCxnSpPr>
            <a:cxnSpLocks/>
          </p:cNvCxnSpPr>
          <p:nvPr/>
        </p:nvCxnSpPr>
        <p:spPr>
          <a:xfrm>
            <a:off x="2180928" y="3074738"/>
            <a:ext cx="828304" cy="2304000"/>
          </a:xfrm>
          <a:prstGeom prst="bentConnector3">
            <a:avLst>
              <a:gd name="adj1" fmla="val 83923"/>
            </a:avLst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Google Shape;98;p1">
            <a:extLst>
              <a:ext uri="{FF2B5EF4-FFF2-40B4-BE49-F238E27FC236}">
                <a16:creationId xmlns:a16="http://schemas.microsoft.com/office/drawing/2014/main" id="{6AC4CE80-E8FD-125E-6BFB-0AD3DEE0F547}"/>
              </a:ext>
            </a:extLst>
          </p:cNvPr>
          <p:cNvSpPr/>
          <p:nvPr/>
        </p:nvSpPr>
        <p:spPr>
          <a:xfrm>
            <a:off x="1040222" y="472586"/>
            <a:ext cx="1152612" cy="7190958"/>
          </a:xfrm>
          <a:prstGeom prst="roundRect">
            <a:avLst>
              <a:gd name="adj" fmla="val 5759"/>
            </a:avLst>
          </a:prstGeom>
          <a:noFill/>
          <a:ln w="25400" cap="flat" cmpd="sng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GB" sz="16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91AAD-234C-023B-8C97-BF93816FD585}"/>
              </a:ext>
            </a:extLst>
          </p:cNvPr>
          <p:cNvSpPr txBox="1"/>
          <p:nvPr/>
        </p:nvSpPr>
        <p:spPr>
          <a:xfrm>
            <a:off x="5779695" y="9073731"/>
            <a:ext cx="61112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aggregation_3_properties_b.png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3EDF3-4B7A-9196-0EA0-278AF59448F6}"/>
              </a:ext>
            </a:extLst>
          </p:cNvPr>
          <p:cNvSpPr txBox="1"/>
          <p:nvPr/>
        </p:nvSpPr>
        <p:spPr>
          <a:xfrm>
            <a:off x="2941747" y="4137730"/>
            <a:ext cx="908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[</a:t>
            </a:r>
            <a:r>
              <a:rPr lang="en-US" sz="1000" b="1" dirty="0"/>
              <a:t>for i in range 1 to n</a:t>
            </a:r>
            <a:r>
              <a:rPr lang="fr-FR" sz="1000" b="1" dirty="0"/>
              <a:t>]</a:t>
            </a:r>
            <a:endParaRPr lang="en-CH" sz="1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48EF3-39B5-14D7-3506-C865A0149560}"/>
              </a:ext>
            </a:extLst>
          </p:cNvPr>
          <p:cNvSpPr txBox="1"/>
          <p:nvPr/>
        </p:nvSpPr>
        <p:spPr>
          <a:xfrm>
            <a:off x="2903243" y="5585828"/>
            <a:ext cx="908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[</a:t>
            </a:r>
            <a:r>
              <a:rPr lang="en-US" sz="1000" b="1" dirty="0"/>
              <a:t>for i in range 1 to n</a:t>
            </a:r>
            <a:r>
              <a:rPr lang="fr-FR" sz="1000" b="1" dirty="0"/>
              <a:t>]</a:t>
            </a:r>
            <a:endParaRPr lang="en-CH" sz="1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04DF1-2492-BB30-05D5-E730675B6F3A}"/>
              </a:ext>
            </a:extLst>
          </p:cNvPr>
          <p:cNvSpPr txBox="1"/>
          <p:nvPr/>
        </p:nvSpPr>
        <p:spPr>
          <a:xfrm>
            <a:off x="2981106" y="2746233"/>
            <a:ext cx="908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b="1" dirty="0"/>
              <a:t>[</a:t>
            </a:r>
            <a:r>
              <a:rPr lang="en-US" sz="1000" b="1" dirty="0"/>
              <a:t>for i in range 1 to n</a:t>
            </a:r>
            <a:r>
              <a:rPr lang="fr-FR" sz="1000" b="1" dirty="0"/>
              <a:t>]</a:t>
            </a:r>
            <a:endParaRPr lang="en-CH" sz="1000" b="1" dirty="0"/>
          </a:p>
        </p:txBody>
      </p:sp>
    </p:spTree>
    <p:extLst>
      <p:ext uri="{BB962C8B-B14F-4D97-AF65-F5344CB8AC3E}">
        <p14:creationId xmlns:p14="http://schemas.microsoft.com/office/powerpoint/2010/main" val="247837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229;p7">
            <a:extLst>
              <a:ext uri="{FF2B5EF4-FFF2-40B4-BE49-F238E27FC236}">
                <a16:creationId xmlns:a16="http://schemas.microsoft.com/office/drawing/2014/main" id="{8CDC00BB-7C1C-83ED-706C-ED3D61055C52}"/>
              </a:ext>
            </a:extLst>
          </p:cNvPr>
          <p:cNvCxnSpPr>
            <a:cxnSpLocks/>
            <a:stCxn id="53" idx="1"/>
          </p:cNvCxnSpPr>
          <p:nvPr/>
        </p:nvCxnSpPr>
        <p:spPr>
          <a:xfrm flipH="1" flipV="1">
            <a:off x="1252430" y="1580338"/>
            <a:ext cx="732246" cy="79200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57666D28-64DB-9F05-E422-2B4768A0D507}"/>
              </a:ext>
            </a:extLst>
          </p:cNvPr>
          <p:cNvSpPr/>
          <p:nvPr/>
        </p:nvSpPr>
        <p:spPr>
          <a:xfrm>
            <a:off x="5579628" y="4819145"/>
            <a:ext cx="3666650" cy="24174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226;p7">
            <a:extLst>
              <a:ext uri="{FF2B5EF4-FFF2-40B4-BE49-F238E27FC236}">
                <a16:creationId xmlns:a16="http://schemas.microsoft.com/office/drawing/2014/main" id="{BE423E8E-3838-361F-F46B-573F140017FA}"/>
              </a:ext>
            </a:extLst>
          </p:cNvPr>
          <p:cNvSpPr/>
          <p:nvPr/>
        </p:nvSpPr>
        <p:spPr>
          <a:xfrm>
            <a:off x="4486546" y="2838268"/>
            <a:ext cx="1152000" cy="1152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7;p7">
            <a:extLst>
              <a:ext uri="{FF2B5EF4-FFF2-40B4-BE49-F238E27FC236}">
                <a16:creationId xmlns:a16="http://schemas.microsoft.com/office/drawing/2014/main" id="{D9A3DAA1-A2FB-177A-2FD1-637ECDB1A289}"/>
              </a:ext>
            </a:extLst>
          </p:cNvPr>
          <p:cNvSpPr/>
          <p:nvPr/>
        </p:nvSpPr>
        <p:spPr>
          <a:xfrm>
            <a:off x="7446326" y="2007855"/>
            <a:ext cx="792000" cy="79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8;p7">
            <a:extLst>
              <a:ext uri="{FF2B5EF4-FFF2-40B4-BE49-F238E27FC236}">
                <a16:creationId xmlns:a16="http://schemas.microsoft.com/office/drawing/2014/main" id="{5A61FBF5-6BB9-C8D0-3F98-60062C61CF3E}"/>
              </a:ext>
            </a:extLst>
          </p:cNvPr>
          <p:cNvSpPr/>
          <p:nvPr/>
        </p:nvSpPr>
        <p:spPr>
          <a:xfrm>
            <a:off x="4520307" y="920303"/>
            <a:ext cx="792000" cy="79200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229;p7">
            <a:extLst>
              <a:ext uri="{FF2B5EF4-FFF2-40B4-BE49-F238E27FC236}">
                <a16:creationId xmlns:a16="http://schemas.microsoft.com/office/drawing/2014/main" id="{EB8B3FE7-F65E-BFCD-B9E4-EF2AF2DDA37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638547" y="2403855"/>
            <a:ext cx="1807780" cy="789602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" name="Google Shape;231;p7">
            <a:extLst>
              <a:ext uri="{FF2B5EF4-FFF2-40B4-BE49-F238E27FC236}">
                <a16:creationId xmlns:a16="http://schemas.microsoft.com/office/drawing/2014/main" id="{200A43B5-B0D0-C414-C670-0A23CE4AEC80}"/>
              </a:ext>
            </a:extLst>
          </p:cNvPr>
          <p:cNvSpPr txBox="1"/>
          <p:nvPr/>
        </p:nvSpPr>
        <p:spPr>
          <a:xfrm>
            <a:off x="3746450" y="1486748"/>
            <a:ext cx="642000" cy="38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43;p7">
            <a:extLst>
              <a:ext uri="{FF2B5EF4-FFF2-40B4-BE49-F238E27FC236}">
                <a16:creationId xmlns:a16="http://schemas.microsoft.com/office/drawing/2014/main" id="{9FDA072D-14C4-B745-5006-79D2A5A96F3A}"/>
              </a:ext>
            </a:extLst>
          </p:cNvPr>
          <p:cNvSpPr/>
          <p:nvPr/>
        </p:nvSpPr>
        <p:spPr>
          <a:xfrm>
            <a:off x="1724550" y="4488878"/>
            <a:ext cx="792000" cy="792000"/>
          </a:xfrm>
          <a:prstGeom prst="ellipse">
            <a:avLst/>
          </a:prstGeom>
          <a:solidFill>
            <a:srgbClr val="002060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12;p7">
            <a:extLst>
              <a:ext uri="{FF2B5EF4-FFF2-40B4-BE49-F238E27FC236}">
                <a16:creationId xmlns:a16="http://schemas.microsoft.com/office/drawing/2014/main" id="{C16FB799-1EE5-C7B3-DC03-88C78BB8A0D3}"/>
              </a:ext>
            </a:extLst>
          </p:cNvPr>
          <p:cNvSpPr/>
          <p:nvPr/>
        </p:nvSpPr>
        <p:spPr>
          <a:xfrm>
            <a:off x="5871919" y="5323015"/>
            <a:ext cx="511126" cy="198904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ea typeface="Calibri"/>
                <a:cs typeface="Calibri"/>
                <a:sym typeface="Calibri"/>
              </a:rPr>
              <a:t>0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13;p7">
            <a:extLst>
              <a:ext uri="{FF2B5EF4-FFF2-40B4-BE49-F238E27FC236}">
                <a16:creationId xmlns:a16="http://schemas.microsoft.com/office/drawing/2014/main" id="{310E370F-DE32-A986-9718-D7F7FBC2ACAE}"/>
              </a:ext>
            </a:extLst>
          </p:cNvPr>
          <p:cNvSpPr/>
          <p:nvPr/>
        </p:nvSpPr>
        <p:spPr>
          <a:xfrm>
            <a:off x="5883977" y="5782903"/>
            <a:ext cx="499069" cy="181346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14;p7">
            <a:extLst>
              <a:ext uri="{FF2B5EF4-FFF2-40B4-BE49-F238E27FC236}">
                <a16:creationId xmlns:a16="http://schemas.microsoft.com/office/drawing/2014/main" id="{071BEAF1-B1FE-8F27-4DCB-4CBD3F95FB47}"/>
              </a:ext>
            </a:extLst>
          </p:cNvPr>
          <p:cNvSpPr/>
          <p:nvPr/>
        </p:nvSpPr>
        <p:spPr>
          <a:xfrm>
            <a:off x="5883974" y="6108031"/>
            <a:ext cx="499070" cy="181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2</a:t>
            </a:r>
            <a:endParaRPr lang="en-U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15;p7">
            <a:extLst>
              <a:ext uri="{FF2B5EF4-FFF2-40B4-BE49-F238E27FC236}">
                <a16:creationId xmlns:a16="http://schemas.microsoft.com/office/drawing/2014/main" id="{F82E1AB3-2ED1-0C8A-58F0-F06F19A54CF8}"/>
              </a:ext>
            </a:extLst>
          </p:cNvPr>
          <p:cNvSpPr/>
          <p:nvPr/>
        </p:nvSpPr>
        <p:spPr>
          <a:xfrm>
            <a:off x="5883972" y="6966537"/>
            <a:ext cx="499072" cy="181346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 err="1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 err="1">
                <a:solidFill>
                  <a:schemeClr val="lt1"/>
                </a:solidFill>
                <a:ea typeface="Calibri"/>
                <a:cs typeface="Calibri"/>
                <a:sym typeface="Calibri"/>
              </a:rPr>
              <a:t>n</a:t>
            </a:r>
            <a:endParaRPr lang="en-U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6;p7">
            <a:extLst>
              <a:ext uri="{FF2B5EF4-FFF2-40B4-BE49-F238E27FC236}">
                <a16:creationId xmlns:a16="http://schemas.microsoft.com/office/drawing/2014/main" id="{80ACED0B-474F-CB9D-7B75-740D5E9EE827}"/>
              </a:ext>
            </a:extLst>
          </p:cNvPr>
          <p:cNvSpPr txBox="1"/>
          <p:nvPr/>
        </p:nvSpPr>
        <p:spPr>
          <a:xfrm>
            <a:off x="5947864" y="6224092"/>
            <a:ext cx="64199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17;p7">
            <a:extLst>
              <a:ext uri="{FF2B5EF4-FFF2-40B4-BE49-F238E27FC236}">
                <a16:creationId xmlns:a16="http://schemas.microsoft.com/office/drawing/2014/main" id="{1C79C76F-EDE4-AC81-26D0-DF0CABE085F3}"/>
              </a:ext>
            </a:extLst>
          </p:cNvPr>
          <p:cNvSpPr/>
          <p:nvPr/>
        </p:nvSpPr>
        <p:spPr>
          <a:xfrm>
            <a:off x="6956277" y="5982685"/>
            <a:ext cx="1667631" cy="551574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sz="1200" dirty="0" err="1">
                <a:ea typeface="Calibri"/>
                <a:cs typeface="Calibri"/>
                <a:sym typeface="Calibri"/>
              </a:rPr>
              <a:t>n</a:t>
            </a:r>
            <a:r>
              <a:rPr lang="en-US" sz="1200" baseline="30000" dirty="0" err="1">
                <a:ea typeface="Calibri"/>
                <a:cs typeface="Calibri"/>
                <a:sym typeface="Calibri"/>
              </a:rPr>
              <a:t>total</a:t>
            </a:r>
            <a:r>
              <a:rPr lang="en-US" sz="1200" dirty="0">
                <a:ea typeface="Calibri"/>
                <a:cs typeface="Calibri"/>
                <a:sym typeface="Calibri"/>
              </a:rPr>
              <a:t> &lt;- </a:t>
            </a:r>
            <a:r>
              <a:rPr lang="el-GR" sz="1200" dirty="0"/>
              <a:t>Σ</a:t>
            </a:r>
            <a:r>
              <a:rPr lang="fr-FR" sz="1200" dirty="0"/>
              <a:t> n</a:t>
            </a:r>
            <a:r>
              <a:rPr lang="fr-FR" sz="1200" baseline="30000" dirty="0"/>
              <a:t>i</a:t>
            </a:r>
            <a:endParaRPr lang="en-US" sz="1200" dirty="0"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800"/>
            </a:pPr>
            <a:r>
              <a:rPr lang="en-US" sz="1200" dirty="0"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ea typeface="Calibri"/>
                <a:cs typeface="Calibri"/>
                <a:sym typeface="Calibri"/>
              </a:rPr>
              <a:t>0 </a:t>
            </a:r>
            <a:r>
              <a:rPr lang="en-US" sz="1200" dirty="0">
                <a:ea typeface="Calibri"/>
                <a:cs typeface="Calibri"/>
                <a:sym typeface="Calibri"/>
              </a:rPr>
              <a:t>&lt;- </a:t>
            </a:r>
            <a:r>
              <a:rPr lang="el-GR" sz="2000" dirty="0"/>
              <a:t>Σ</a:t>
            </a:r>
            <a:r>
              <a:rPr lang="fr-FR" sz="800" baseline="-25000" dirty="0"/>
              <a:t>i=0…n</a:t>
            </a:r>
            <a:r>
              <a:rPr lang="fr-FR" sz="1200" dirty="0"/>
              <a:t>(n</a:t>
            </a:r>
            <a:r>
              <a:rPr lang="fr-FR" sz="1200" baseline="30000" dirty="0"/>
              <a:t>i </a:t>
            </a:r>
            <a:r>
              <a:rPr lang="en-US" sz="1200" dirty="0">
                <a:ea typeface="Calibri"/>
                <a:cs typeface="Calibri"/>
                <a:sym typeface="Calibri"/>
              </a:rPr>
              <a:t>/</a:t>
            </a:r>
            <a:r>
              <a:rPr lang="en-US" sz="1200" dirty="0" err="1">
                <a:ea typeface="Calibri"/>
                <a:cs typeface="Calibri"/>
                <a:sym typeface="Calibri"/>
              </a:rPr>
              <a:t>n</a:t>
            </a:r>
            <a:r>
              <a:rPr lang="en-US" sz="1200" baseline="30000" dirty="0" err="1">
                <a:ea typeface="Calibri"/>
                <a:cs typeface="Calibri"/>
                <a:sym typeface="Calibri"/>
              </a:rPr>
              <a:t>total</a:t>
            </a:r>
            <a:r>
              <a:rPr lang="en-US" sz="1200" dirty="0">
                <a:ea typeface="Calibri"/>
                <a:cs typeface="Calibri"/>
                <a:sym typeface="Calibri"/>
              </a:rPr>
              <a:t>).W</a:t>
            </a:r>
            <a:r>
              <a:rPr lang="en-US" sz="1200" baseline="30000" dirty="0">
                <a:ea typeface="Calibri"/>
                <a:cs typeface="Calibri"/>
                <a:sym typeface="Calibri"/>
              </a:rPr>
              <a:t>i </a:t>
            </a:r>
            <a:endParaRPr lang="en-US" sz="1200" dirty="0">
              <a:ea typeface="Arial"/>
              <a:cs typeface="Arial"/>
              <a:sym typeface="Arial"/>
            </a:endParaRPr>
          </a:p>
        </p:txBody>
      </p:sp>
      <p:sp>
        <p:nvSpPr>
          <p:cNvPr id="33" name="Google Shape;219;p7">
            <a:extLst>
              <a:ext uri="{FF2B5EF4-FFF2-40B4-BE49-F238E27FC236}">
                <a16:creationId xmlns:a16="http://schemas.microsoft.com/office/drawing/2014/main" id="{23F4D2DF-AFF0-9C7E-D45A-33D55A58E77E}"/>
              </a:ext>
            </a:extLst>
          </p:cNvPr>
          <p:cNvSpPr/>
          <p:nvPr/>
        </p:nvSpPr>
        <p:spPr>
          <a:xfrm>
            <a:off x="6444854" y="5341225"/>
            <a:ext cx="208897" cy="1832550"/>
          </a:xfrm>
          <a:prstGeom prst="rightBrace">
            <a:avLst>
              <a:gd name="adj1" fmla="val 8333"/>
              <a:gd name="adj2" fmla="val 50000"/>
            </a:avLst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" name="Google Shape;225;p7">
            <a:extLst>
              <a:ext uri="{FF2B5EF4-FFF2-40B4-BE49-F238E27FC236}">
                <a16:creationId xmlns:a16="http://schemas.microsoft.com/office/drawing/2014/main" id="{42CBDBF3-36E3-6B02-4AA2-BB040DC10A6B}"/>
              </a:ext>
            </a:extLst>
          </p:cNvPr>
          <p:cNvCxnSpPr>
            <a:cxnSpLocks/>
          </p:cNvCxnSpPr>
          <p:nvPr/>
        </p:nvCxnSpPr>
        <p:spPr>
          <a:xfrm>
            <a:off x="6653752" y="6258876"/>
            <a:ext cx="302525" cy="972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" name="Google Shape;229;p7">
            <a:extLst>
              <a:ext uri="{FF2B5EF4-FFF2-40B4-BE49-F238E27FC236}">
                <a16:creationId xmlns:a16="http://schemas.microsoft.com/office/drawing/2014/main" id="{6632D4B9-E2A9-67F8-EEF1-FD4DDBE14A3B}"/>
              </a:ext>
            </a:extLst>
          </p:cNvPr>
          <p:cNvCxnSpPr>
            <a:cxnSpLocks/>
          </p:cNvCxnSpPr>
          <p:nvPr/>
        </p:nvCxnSpPr>
        <p:spPr>
          <a:xfrm>
            <a:off x="4985028" y="1731581"/>
            <a:ext cx="92888" cy="110668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1" name="Google Shape;229;p7">
            <a:extLst>
              <a:ext uri="{FF2B5EF4-FFF2-40B4-BE49-F238E27FC236}">
                <a16:creationId xmlns:a16="http://schemas.microsoft.com/office/drawing/2014/main" id="{40156BD2-AE19-0F2F-E868-6E86CD250526}"/>
              </a:ext>
            </a:extLst>
          </p:cNvPr>
          <p:cNvCxnSpPr>
            <a:cxnSpLocks/>
          </p:cNvCxnSpPr>
          <p:nvPr/>
        </p:nvCxnSpPr>
        <p:spPr>
          <a:xfrm flipV="1">
            <a:off x="2445824" y="3481919"/>
            <a:ext cx="2020417" cy="121550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" name="Google Shape;213;p7">
            <a:extLst>
              <a:ext uri="{FF2B5EF4-FFF2-40B4-BE49-F238E27FC236}">
                <a16:creationId xmlns:a16="http://schemas.microsoft.com/office/drawing/2014/main" id="{A4DB0F2C-CF01-30FE-1137-A7EF03565DA8}"/>
              </a:ext>
            </a:extLst>
          </p:cNvPr>
          <p:cNvSpPr/>
          <p:nvPr/>
        </p:nvSpPr>
        <p:spPr>
          <a:xfrm rot="5097245">
            <a:off x="4948987" y="1793560"/>
            <a:ext cx="330505" cy="17883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8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2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213;p7">
            <a:extLst>
              <a:ext uri="{FF2B5EF4-FFF2-40B4-BE49-F238E27FC236}">
                <a16:creationId xmlns:a16="http://schemas.microsoft.com/office/drawing/2014/main" id="{212CD4D1-5C3B-89D5-5159-021D9A15DB73}"/>
              </a:ext>
            </a:extLst>
          </p:cNvPr>
          <p:cNvSpPr/>
          <p:nvPr/>
        </p:nvSpPr>
        <p:spPr>
          <a:xfrm rot="19782558">
            <a:off x="2411498" y="4392828"/>
            <a:ext cx="352949" cy="178835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8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800" baseline="30000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400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228;p7">
            <a:extLst>
              <a:ext uri="{FF2B5EF4-FFF2-40B4-BE49-F238E27FC236}">
                <a16:creationId xmlns:a16="http://schemas.microsoft.com/office/drawing/2014/main" id="{B4C39ED5-E5E8-EF62-69B1-6F07F6253697}"/>
              </a:ext>
            </a:extLst>
          </p:cNvPr>
          <p:cNvSpPr/>
          <p:nvPr/>
        </p:nvSpPr>
        <p:spPr>
          <a:xfrm>
            <a:off x="1868690" y="2256352"/>
            <a:ext cx="792000" cy="792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231;p7">
            <a:extLst>
              <a:ext uri="{FF2B5EF4-FFF2-40B4-BE49-F238E27FC236}">
                <a16:creationId xmlns:a16="http://schemas.microsoft.com/office/drawing/2014/main" id="{0B26207A-A58F-3541-8A93-31C685B749A1}"/>
              </a:ext>
            </a:extLst>
          </p:cNvPr>
          <p:cNvSpPr txBox="1"/>
          <p:nvPr/>
        </p:nvSpPr>
        <p:spPr>
          <a:xfrm>
            <a:off x="2054509" y="3386012"/>
            <a:ext cx="642000" cy="38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" name="Google Shape;229;p7">
            <a:extLst>
              <a:ext uri="{FF2B5EF4-FFF2-40B4-BE49-F238E27FC236}">
                <a16:creationId xmlns:a16="http://schemas.microsoft.com/office/drawing/2014/main" id="{5FAB4DE6-88EE-22FF-7226-E406CC32EF08}"/>
              </a:ext>
            </a:extLst>
          </p:cNvPr>
          <p:cNvCxnSpPr>
            <a:cxnSpLocks/>
          </p:cNvCxnSpPr>
          <p:nvPr/>
        </p:nvCxnSpPr>
        <p:spPr>
          <a:xfrm>
            <a:off x="2533054" y="2705802"/>
            <a:ext cx="1968869" cy="46683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8" name="Google Shape;213;p7">
            <a:extLst>
              <a:ext uri="{FF2B5EF4-FFF2-40B4-BE49-F238E27FC236}">
                <a16:creationId xmlns:a16="http://schemas.microsoft.com/office/drawing/2014/main" id="{5345FB50-17FC-AC6C-1B76-6E2376C220C8}"/>
              </a:ext>
            </a:extLst>
          </p:cNvPr>
          <p:cNvSpPr/>
          <p:nvPr/>
        </p:nvSpPr>
        <p:spPr>
          <a:xfrm rot="829591">
            <a:off x="2753456" y="2576232"/>
            <a:ext cx="310077" cy="178835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 sz="800" baseline="30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 sz="1400" baseline="30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213;p7">
            <a:extLst>
              <a:ext uri="{FF2B5EF4-FFF2-40B4-BE49-F238E27FC236}">
                <a16:creationId xmlns:a16="http://schemas.microsoft.com/office/drawing/2014/main" id="{010F3CEA-A1C0-4F76-87BC-A59DCC5D2742}"/>
              </a:ext>
            </a:extLst>
          </p:cNvPr>
          <p:cNvSpPr/>
          <p:nvPr/>
        </p:nvSpPr>
        <p:spPr>
          <a:xfrm rot="20219089">
            <a:off x="7098537" y="2521486"/>
            <a:ext cx="330504" cy="178835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8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235;p7">
            <a:extLst>
              <a:ext uri="{FF2B5EF4-FFF2-40B4-BE49-F238E27FC236}">
                <a16:creationId xmlns:a16="http://schemas.microsoft.com/office/drawing/2014/main" id="{ED560C9E-7AC7-D5FA-B576-F95A12B2AF30}"/>
              </a:ext>
            </a:extLst>
          </p:cNvPr>
          <p:cNvCxnSpPr>
            <a:cxnSpLocks/>
          </p:cNvCxnSpPr>
          <p:nvPr/>
        </p:nvCxnSpPr>
        <p:spPr>
          <a:xfrm flipV="1">
            <a:off x="5618862" y="2348540"/>
            <a:ext cx="1798507" cy="78093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4" name="Google Shape;213;p7">
            <a:extLst>
              <a:ext uri="{FF2B5EF4-FFF2-40B4-BE49-F238E27FC236}">
                <a16:creationId xmlns:a16="http://schemas.microsoft.com/office/drawing/2014/main" id="{CE791124-0A50-2360-AFCD-8CC6D241A7B6}"/>
              </a:ext>
            </a:extLst>
          </p:cNvPr>
          <p:cNvSpPr/>
          <p:nvPr/>
        </p:nvSpPr>
        <p:spPr>
          <a:xfrm rot="837170">
            <a:off x="4085588" y="3187781"/>
            <a:ext cx="339036" cy="178835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ea typeface="Calibri"/>
                <a:cs typeface="Calibri"/>
                <a:sym typeface="Calibri"/>
              </a:rPr>
              <a:t>W</a:t>
            </a:r>
            <a:r>
              <a:rPr lang="en-US" sz="800" baseline="30000" dirty="0">
                <a:ea typeface="Calibri"/>
                <a:cs typeface="Calibri"/>
                <a:sym typeface="Calibri"/>
              </a:rPr>
              <a:t>0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" name="Google Shape;235;p7">
            <a:extLst>
              <a:ext uri="{FF2B5EF4-FFF2-40B4-BE49-F238E27FC236}">
                <a16:creationId xmlns:a16="http://schemas.microsoft.com/office/drawing/2014/main" id="{7F23DA2D-9364-A640-DC91-CFFAF80ACDCA}"/>
              </a:ext>
            </a:extLst>
          </p:cNvPr>
          <p:cNvCxnSpPr>
            <a:cxnSpLocks/>
          </p:cNvCxnSpPr>
          <p:nvPr/>
        </p:nvCxnSpPr>
        <p:spPr>
          <a:xfrm flipH="1" flipV="1">
            <a:off x="4916309" y="1738980"/>
            <a:ext cx="92475" cy="106653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7" name="Google Shape;235;p7">
            <a:extLst>
              <a:ext uri="{FF2B5EF4-FFF2-40B4-BE49-F238E27FC236}">
                <a16:creationId xmlns:a16="http://schemas.microsoft.com/office/drawing/2014/main" id="{13242DCD-40A0-2125-7A51-C24C08D52342}"/>
              </a:ext>
            </a:extLst>
          </p:cNvPr>
          <p:cNvCxnSpPr>
            <a:cxnSpLocks/>
          </p:cNvCxnSpPr>
          <p:nvPr/>
        </p:nvCxnSpPr>
        <p:spPr>
          <a:xfrm flipH="1" flipV="1">
            <a:off x="2680145" y="2791266"/>
            <a:ext cx="1806403" cy="43109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0" name="Google Shape;235;p7">
            <a:extLst>
              <a:ext uri="{FF2B5EF4-FFF2-40B4-BE49-F238E27FC236}">
                <a16:creationId xmlns:a16="http://schemas.microsoft.com/office/drawing/2014/main" id="{547F9EF9-C0C0-E8A0-4F62-74D61B41E909}"/>
              </a:ext>
            </a:extLst>
          </p:cNvPr>
          <p:cNvCxnSpPr>
            <a:cxnSpLocks/>
          </p:cNvCxnSpPr>
          <p:nvPr/>
        </p:nvCxnSpPr>
        <p:spPr>
          <a:xfrm flipH="1">
            <a:off x="2505526" y="3501129"/>
            <a:ext cx="2039727" cy="122514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1" name="Google Shape;214;p7">
            <a:extLst>
              <a:ext uri="{FF2B5EF4-FFF2-40B4-BE49-F238E27FC236}">
                <a16:creationId xmlns:a16="http://schemas.microsoft.com/office/drawing/2014/main" id="{A1532B5D-FE7C-5861-75FB-FBDE07E63228}"/>
              </a:ext>
            </a:extLst>
          </p:cNvPr>
          <p:cNvSpPr/>
          <p:nvPr/>
        </p:nvSpPr>
        <p:spPr>
          <a:xfrm>
            <a:off x="5883974" y="6545973"/>
            <a:ext cx="511126" cy="181346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i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216;p7">
            <a:extLst>
              <a:ext uri="{FF2B5EF4-FFF2-40B4-BE49-F238E27FC236}">
                <a16:creationId xmlns:a16="http://schemas.microsoft.com/office/drawing/2014/main" id="{D789A65A-596B-CD4B-339D-B76374141FDD}"/>
              </a:ext>
            </a:extLst>
          </p:cNvPr>
          <p:cNvSpPr txBox="1"/>
          <p:nvPr/>
        </p:nvSpPr>
        <p:spPr>
          <a:xfrm>
            <a:off x="5953867" y="6665573"/>
            <a:ext cx="64199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2CAA721A-5564-3DDD-2AB1-5EEC8E571A0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23096" y="6545895"/>
            <a:ext cx="360000" cy="36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229;p7">
            <a:extLst>
              <a:ext uri="{FF2B5EF4-FFF2-40B4-BE49-F238E27FC236}">
                <a16:creationId xmlns:a16="http://schemas.microsoft.com/office/drawing/2014/main" id="{71D37130-EEE4-F492-0663-2FE0093F4B34}"/>
              </a:ext>
            </a:extLst>
          </p:cNvPr>
          <p:cNvCxnSpPr>
            <a:cxnSpLocks/>
          </p:cNvCxnSpPr>
          <p:nvPr/>
        </p:nvCxnSpPr>
        <p:spPr>
          <a:xfrm>
            <a:off x="8124849" y="2578349"/>
            <a:ext cx="450046" cy="230782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7" name="Google Shape;229;p7">
            <a:extLst>
              <a:ext uri="{FF2B5EF4-FFF2-40B4-BE49-F238E27FC236}">
                <a16:creationId xmlns:a16="http://schemas.microsoft.com/office/drawing/2014/main" id="{4397F2DF-20F9-1AD4-75B5-CE6C7A0ED9E4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8122340" y="1779629"/>
            <a:ext cx="364944" cy="344212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9" name="Google Shape;229;p7">
            <a:extLst>
              <a:ext uri="{FF2B5EF4-FFF2-40B4-BE49-F238E27FC236}">
                <a16:creationId xmlns:a16="http://schemas.microsoft.com/office/drawing/2014/main" id="{44C8E00A-E197-CBA6-B6DB-A0870120D7EB}"/>
              </a:ext>
            </a:extLst>
          </p:cNvPr>
          <p:cNvCxnSpPr>
            <a:cxnSpLocks/>
          </p:cNvCxnSpPr>
          <p:nvPr/>
        </p:nvCxnSpPr>
        <p:spPr>
          <a:xfrm flipH="1">
            <a:off x="826966" y="2757812"/>
            <a:ext cx="1060762" cy="609233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1" name="Google Shape;229;p7">
            <a:extLst>
              <a:ext uri="{FF2B5EF4-FFF2-40B4-BE49-F238E27FC236}">
                <a16:creationId xmlns:a16="http://schemas.microsoft.com/office/drawing/2014/main" id="{C347B015-6E1B-9A3D-D369-B60298D51100}"/>
              </a:ext>
            </a:extLst>
          </p:cNvPr>
          <p:cNvCxnSpPr>
            <a:cxnSpLocks/>
          </p:cNvCxnSpPr>
          <p:nvPr/>
        </p:nvCxnSpPr>
        <p:spPr>
          <a:xfrm flipH="1" flipV="1">
            <a:off x="1015814" y="2333826"/>
            <a:ext cx="844323" cy="135351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6" name="Google Shape;229;p7">
            <a:extLst>
              <a:ext uri="{FF2B5EF4-FFF2-40B4-BE49-F238E27FC236}">
                <a16:creationId xmlns:a16="http://schemas.microsoft.com/office/drawing/2014/main" id="{65E6264C-E548-2C40-7970-1D398E049990}"/>
              </a:ext>
            </a:extLst>
          </p:cNvPr>
          <p:cNvCxnSpPr>
            <a:cxnSpLocks/>
            <a:stCxn id="227" idx="1"/>
          </p:cNvCxnSpPr>
          <p:nvPr/>
        </p:nvCxnSpPr>
        <p:spPr>
          <a:xfrm flipH="1" flipV="1">
            <a:off x="4025547" y="914057"/>
            <a:ext cx="543911" cy="309701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98" name="Google Shape;229;p7">
            <a:extLst>
              <a:ext uri="{FF2B5EF4-FFF2-40B4-BE49-F238E27FC236}">
                <a16:creationId xmlns:a16="http://schemas.microsoft.com/office/drawing/2014/main" id="{C6BC0480-2A00-AC1A-D1B5-A4460DA02C3C}"/>
              </a:ext>
            </a:extLst>
          </p:cNvPr>
          <p:cNvCxnSpPr>
            <a:cxnSpLocks/>
          </p:cNvCxnSpPr>
          <p:nvPr/>
        </p:nvCxnSpPr>
        <p:spPr>
          <a:xfrm flipV="1">
            <a:off x="5312307" y="953380"/>
            <a:ext cx="383262" cy="234804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1" name="Google Shape;229;p7">
            <a:extLst>
              <a:ext uri="{FF2B5EF4-FFF2-40B4-BE49-F238E27FC236}">
                <a16:creationId xmlns:a16="http://schemas.microsoft.com/office/drawing/2014/main" id="{AC0865A8-F976-4FC8-5900-5F901822A7E8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715934" y="3911424"/>
            <a:ext cx="1124603" cy="693441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4" name="Google Shape;229;p7">
            <a:extLst>
              <a:ext uri="{FF2B5EF4-FFF2-40B4-BE49-F238E27FC236}">
                <a16:creationId xmlns:a16="http://schemas.microsoft.com/office/drawing/2014/main" id="{A4755CEE-863B-18E8-6D53-C0C03FF8393F}"/>
              </a:ext>
            </a:extLst>
          </p:cNvPr>
          <p:cNvCxnSpPr>
            <a:cxnSpLocks/>
          </p:cNvCxnSpPr>
          <p:nvPr/>
        </p:nvCxnSpPr>
        <p:spPr>
          <a:xfrm flipH="1">
            <a:off x="662230" y="5050646"/>
            <a:ext cx="1178307" cy="466305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7" name="Google Shape;229;p7">
            <a:extLst>
              <a:ext uri="{FF2B5EF4-FFF2-40B4-BE49-F238E27FC236}">
                <a16:creationId xmlns:a16="http://schemas.microsoft.com/office/drawing/2014/main" id="{85C8374D-BA12-FA86-0266-9FD5CDF6052F}"/>
              </a:ext>
            </a:extLst>
          </p:cNvPr>
          <p:cNvCxnSpPr>
            <a:cxnSpLocks/>
          </p:cNvCxnSpPr>
          <p:nvPr/>
        </p:nvCxnSpPr>
        <p:spPr>
          <a:xfrm>
            <a:off x="7907044" y="2665982"/>
            <a:ext cx="340322" cy="976456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09" name="Google Shape;229;p7">
            <a:extLst>
              <a:ext uri="{FF2B5EF4-FFF2-40B4-BE49-F238E27FC236}">
                <a16:creationId xmlns:a16="http://schemas.microsoft.com/office/drawing/2014/main" id="{68C7C5D2-3C96-5BB0-C15C-08BBF3FA11F9}"/>
              </a:ext>
            </a:extLst>
          </p:cNvPr>
          <p:cNvCxnSpPr>
            <a:cxnSpLocks/>
          </p:cNvCxnSpPr>
          <p:nvPr/>
        </p:nvCxnSpPr>
        <p:spPr>
          <a:xfrm flipH="1" flipV="1">
            <a:off x="5254019" y="1521342"/>
            <a:ext cx="2101369" cy="796463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2" name="Google Shape;229;p7">
            <a:extLst>
              <a:ext uri="{FF2B5EF4-FFF2-40B4-BE49-F238E27FC236}">
                <a16:creationId xmlns:a16="http://schemas.microsoft.com/office/drawing/2014/main" id="{415CBA8D-68CC-A872-1D9E-1B0AE88F6845}"/>
              </a:ext>
            </a:extLst>
          </p:cNvPr>
          <p:cNvCxnSpPr>
            <a:cxnSpLocks/>
          </p:cNvCxnSpPr>
          <p:nvPr/>
        </p:nvCxnSpPr>
        <p:spPr>
          <a:xfrm>
            <a:off x="5231904" y="1442431"/>
            <a:ext cx="2229237" cy="833325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229;p7">
            <a:extLst>
              <a:ext uri="{FF2B5EF4-FFF2-40B4-BE49-F238E27FC236}">
                <a16:creationId xmlns:a16="http://schemas.microsoft.com/office/drawing/2014/main" id="{6A629172-9C83-7A1C-9532-AA627677DBB5}"/>
              </a:ext>
            </a:extLst>
          </p:cNvPr>
          <p:cNvCxnSpPr>
            <a:cxnSpLocks/>
          </p:cNvCxnSpPr>
          <p:nvPr/>
        </p:nvCxnSpPr>
        <p:spPr>
          <a:xfrm flipV="1">
            <a:off x="2348146" y="1361560"/>
            <a:ext cx="410438" cy="926784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9" name="Google Shape;227;p7">
            <a:extLst>
              <a:ext uri="{FF2B5EF4-FFF2-40B4-BE49-F238E27FC236}">
                <a16:creationId xmlns:a16="http://schemas.microsoft.com/office/drawing/2014/main" id="{D8B63ADB-EBDE-05A6-2942-41C40D872D82}"/>
              </a:ext>
            </a:extLst>
          </p:cNvPr>
          <p:cNvSpPr/>
          <p:nvPr/>
        </p:nvSpPr>
        <p:spPr>
          <a:xfrm>
            <a:off x="8026943" y="3614899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7;p7">
            <a:extLst>
              <a:ext uri="{FF2B5EF4-FFF2-40B4-BE49-F238E27FC236}">
                <a16:creationId xmlns:a16="http://schemas.microsoft.com/office/drawing/2014/main" id="{34EA3780-A571-F8BA-09FF-48BD6FB109B7}"/>
              </a:ext>
            </a:extLst>
          </p:cNvPr>
          <p:cNvSpPr/>
          <p:nvPr/>
        </p:nvSpPr>
        <p:spPr>
          <a:xfrm>
            <a:off x="8536178" y="2599917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7;p7">
            <a:extLst>
              <a:ext uri="{FF2B5EF4-FFF2-40B4-BE49-F238E27FC236}">
                <a16:creationId xmlns:a16="http://schemas.microsoft.com/office/drawing/2014/main" id="{A02F4FB0-A363-9563-71B2-C3F67ADFFA67}"/>
              </a:ext>
            </a:extLst>
          </p:cNvPr>
          <p:cNvSpPr/>
          <p:nvPr/>
        </p:nvSpPr>
        <p:spPr>
          <a:xfrm>
            <a:off x="8418216" y="1217069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7;p7">
            <a:extLst>
              <a:ext uri="{FF2B5EF4-FFF2-40B4-BE49-F238E27FC236}">
                <a16:creationId xmlns:a16="http://schemas.microsoft.com/office/drawing/2014/main" id="{483D2032-392C-B224-9574-F8D05034BF6A}"/>
              </a:ext>
            </a:extLst>
          </p:cNvPr>
          <p:cNvSpPr/>
          <p:nvPr/>
        </p:nvSpPr>
        <p:spPr>
          <a:xfrm>
            <a:off x="116866" y="3299934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7;p7">
            <a:extLst>
              <a:ext uri="{FF2B5EF4-FFF2-40B4-BE49-F238E27FC236}">
                <a16:creationId xmlns:a16="http://schemas.microsoft.com/office/drawing/2014/main" id="{FF325A67-7BCF-52D3-8A25-C75FA5848F1B}"/>
              </a:ext>
            </a:extLst>
          </p:cNvPr>
          <p:cNvSpPr/>
          <p:nvPr/>
        </p:nvSpPr>
        <p:spPr>
          <a:xfrm>
            <a:off x="248651" y="1963813"/>
            <a:ext cx="710100" cy="678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bg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41;p7">
            <a:extLst>
              <a:ext uri="{FF2B5EF4-FFF2-40B4-BE49-F238E27FC236}">
                <a16:creationId xmlns:a16="http://schemas.microsoft.com/office/drawing/2014/main" id="{5ADAEEE5-2B43-7F10-8E95-C8182334A101}"/>
              </a:ext>
            </a:extLst>
          </p:cNvPr>
          <p:cNvSpPr/>
          <p:nvPr/>
        </p:nvSpPr>
        <p:spPr>
          <a:xfrm>
            <a:off x="4569458" y="1147657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B0F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41;p7">
            <a:extLst>
              <a:ext uri="{FF2B5EF4-FFF2-40B4-BE49-F238E27FC236}">
                <a16:creationId xmlns:a16="http://schemas.microsoft.com/office/drawing/2014/main" id="{522032B9-9D71-1A60-FF4E-A7129F7C2EDF}"/>
              </a:ext>
            </a:extLst>
          </p:cNvPr>
          <p:cNvSpPr/>
          <p:nvPr/>
        </p:nvSpPr>
        <p:spPr>
          <a:xfrm>
            <a:off x="1914166" y="2490217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13;p7">
            <a:extLst>
              <a:ext uri="{FF2B5EF4-FFF2-40B4-BE49-F238E27FC236}">
                <a16:creationId xmlns:a16="http://schemas.microsoft.com/office/drawing/2014/main" id="{7D5DACAE-13D2-4C3D-996C-4C5C54C77139}"/>
              </a:ext>
            </a:extLst>
          </p:cNvPr>
          <p:cNvSpPr/>
          <p:nvPr/>
        </p:nvSpPr>
        <p:spPr>
          <a:xfrm rot="5109834">
            <a:off x="4711546" y="2607313"/>
            <a:ext cx="326137" cy="178835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ea typeface="Calibri"/>
                <a:cs typeface="Calibri"/>
                <a:sym typeface="Calibri"/>
              </a:rPr>
              <a:t>W</a:t>
            </a:r>
            <a:r>
              <a:rPr lang="en-US" sz="800" baseline="30000" dirty="0">
                <a:ea typeface="Calibri"/>
                <a:cs typeface="Calibri"/>
                <a:sym typeface="Calibri"/>
              </a:rPr>
              <a:t>0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13;p7">
            <a:extLst>
              <a:ext uri="{FF2B5EF4-FFF2-40B4-BE49-F238E27FC236}">
                <a16:creationId xmlns:a16="http://schemas.microsoft.com/office/drawing/2014/main" id="{BB6CBB4D-598B-E6B8-2D24-6DBB0144B402}"/>
              </a:ext>
            </a:extLst>
          </p:cNvPr>
          <p:cNvSpPr/>
          <p:nvPr/>
        </p:nvSpPr>
        <p:spPr>
          <a:xfrm rot="20196421">
            <a:off x="5602546" y="2866182"/>
            <a:ext cx="326137" cy="178835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ea typeface="Calibri"/>
                <a:cs typeface="Calibri"/>
                <a:sym typeface="Calibri"/>
              </a:rPr>
              <a:t>W</a:t>
            </a:r>
            <a:r>
              <a:rPr lang="en-US" sz="800" baseline="30000" dirty="0">
                <a:ea typeface="Calibri"/>
                <a:cs typeface="Calibri"/>
                <a:sym typeface="Calibri"/>
              </a:rPr>
              <a:t>0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13;p7">
            <a:extLst>
              <a:ext uri="{FF2B5EF4-FFF2-40B4-BE49-F238E27FC236}">
                <a16:creationId xmlns:a16="http://schemas.microsoft.com/office/drawing/2014/main" id="{C7BD03D7-0AD0-7A3B-208E-1DF0A1B61269}"/>
              </a:ext>
            </a:extLst>
          </p:cNvPr>
          <p:cNvSpPr/>
          <p:nvPr/>
        </p:nvSpPr>
        <p:spPr>
          <a:xfrm rot="19769751">
            <a:off x="4211136" y="3644657"/>
            <a:ext cx="326137" cy="178835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ea typeface="Calibri"/>
                <a:cs typeface="Calibri"/>
                <a:sym typeface="Calibri"/>
              </a:rPr>
              <a:t>W</a:t>
            </a:r>
            <a:r>
              <a:rPr lang="en-US" sz="800" baseline="30000" dirty="0">
                <a:ea typeface="Calibri"/>
                <a:cs typeface="Calibri"/>
                <a:sym typeface="Calibri"/>
              </a:rPr>
              <a:t>0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41;p7">
            <a:extLst>
              <a:ext uri="{FF2B5EF4-FFF2-40B4-BE49-F238E27FC236}">
                <a16:creationId xmlns:a16="http://schemas.microsoft.com/office/drawing/2014/main" id="{8750AC0E-B4B0-2F0C-7638-CF51F3379DC5}"/>
              </a:ext>
            </a:extLst>
          </p:cNvPr>
          <p:cNvSpPr/>
          <p:nvPr/>
        </p:nvSpPr>
        <p:spPr>
          <a:xfrm>
            <a:off x="7504011" y="2235691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41;p7">
            <a:extLst>
              <a:ext uri="{FF2B5EF4-FFF2-40B4-BE49-F238E27FC236}">
                <a16:creationId xmlns:a16="http://schemas.microsoft.com/office/drawing/2014/main" id="{3F898B39-ABD1-6A8E-F932-E602BC57D32A}"/>
              </a:ext>
            </a:extLst>
          </p:cNvPr>
          <p:cNvSpPr/>
          <p:nvPr/>
        </p:nvSpPr>
        <p:spPr>
          <a:xfrm>
            <a:off x="4633638" y="3066723"/>
            <a:ext cx="856259" cy="2081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41;p7">
            <a:extLst>
              <a:ext uri="{FF2B5EF4-FFF2-40B4-BE49-F238E27FC236}">
                <a16:creationId xmlns:a16="http://schemas.microsoft.com/office/drawing/2014/main" id="{812298CB-B526-29B0-CBDC-5037A1D89C23}"/>
              </a:ext>
            </a:extLst>
          </p:cNvPr>
          <p:cNvSpPr/>
          <p:nvPr/>
        </p:nvSpPr>
        <p:spPr>
          <a:xfrm>
            <a:off x="1760848" y="4743045"/>
            <a:ext cx="673805" cy="152196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00206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US" sz="7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0" name="Google Shape;229;p7">
            <a:extLst>
              <a:ext uri="{FF2B5EF4-FFF2-40B4-BE49-F238E27FC236}">
                <a16:creationId xmlns:a16="http://schemas.microsoft.com/office/drawing/2014/main" id="{5E103462-93C4-00B8-98B7-54BA78E3C450}"/>
              </a:ext>
            </a:extLst>
          </p:cNvPr>
          <p:cNvCxnSpPr>
            <a:cxnSpLocks/>
            <a:stCxn id="236" idx="3"/>
          </p:cNvCxnSpPr>
          <p:nvPr/>
        </p:nvCxnSpPr>
        <p:spPr>
          <a:xfrm>
            <a:off x="5489895" y="3170803"/>
            <a:ext cx="1072234" cy="1648340"/>
          </a:xfrm>
          <a:prstGeom prst="straightConnector1">
            <a:avLst/>
          </a:prstGeom>
          <a:noFill/>
          <a:ln w="41275" cap="flat" cmpd="sng">
            <a:solidFill>
              <a:schemeClr val="bg1">
                <a:lumMod val="50000"/>
              </a:schemeClr>
            </a:solidFill>
            <a:prstDash val="sysDash"/>
            <a:miter lim="800000"/>
            <a:headEnd type="none" w="sm" len="sm"/>
            <a:tailEnd type="none" w="med" len="med"/>
          </a:ln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BD5F296-B397-D490-C5E7-E81AE7D3DCEB}"/>
              </a:ext>
            </a:extLst>
          </p:cNvPr>
          <p:cNvSpPr txBox="1"/>
          <p:nvPr/>
        </p:nvSpPr>
        <p:spPr>
          <a:xfrm>
            <a:off x="1813258" y="2624949"/>
            <a:ext cx="898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cs typeface="Arial" panose="020B0604020202020204" pitchFamily="34" charset="0"/>
              </a:rPr>
              <a:t>Neighbour i</a:t>
            </a:r>
          </a:p>
          <a:p>
            <a:endParaRPr lang="en-GB" sz="1100" dirty="0"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E0D87-FC57-F294-63C3-94CC30A4EF74}"/>
              </a:ext>
            </a:extLst>
          </p:cNvPr>
          <p:cNvSpPr txBox="1"/>
          <p:nvPr/>
        </p:nvSpPr>
        <p:spPr>
          <a:xfrm>
            <a:off x="4472957" y="1301105"/>
            <a:ext cx="9117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cs typeface="Arial" panose="020B0604020202020204" pitchFamily="34" charset="0"/>
              </a:rPr>
              <a:t>Neighbour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EDD04-0F35-B452-8209-3D04F814FFF1}"/>
              </a:ext>
            </a:extLst>
          </p:cNvPr>
          <p:cNvSpPr txBox="1"/>
          <p:nvPr/>
        </p:nvSpPr>
        <p:spPr>
          <a:xfrm>
            <a:off x="7394690" y="2365538"/>
            <a:ext cx="926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cs typeface="Arial" panose="020B0604020202020204" pitchFamily="34" charset="0"/>
              </a:rPr>
              <a:t>Neighbour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CFA939-890C-2180-911C-E7908BDB4BC0}"/>
              </a:ext>
            </a:extLst>
          </p:cNvPr>
          <p:cNvSpPr txBox="1"/>
          <p:nvPr/>
        </p:nvSpPr>
        <p:spPr>
          <a:xfrm>
            <a:off x="1687997" y="4884539"/>
            <a:ext cx="9713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  <a:cs typeface="Arial" panose="020B0604020202020204" pitchFamily="34" charset="0"/>
              </a:rPr>
              <a:t>Neighbour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48280-5153-5CA7-6C53-B70AC05F3DBA}"/>
              </a:ext>
            </a:extLst>
          </p:cNvPr>
          <p:cNvSpPr txBox="1"/>
          <p:nvPr/>
        </p:nvSpPr>
        <p:spPr>
          <a:xfrm>
            <a:off x="4393040" y="3276144"/>
            <a:ext cx="130253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cs typeface="Arial" panose="020B0604020202020204" pitchFamily="34" charset="0"/>
              </a:rPr>
              <a:t>Current node</a:t>
            </a:r>
          </a:p>
          <a:p>
            <a:pPr algn="ctr"/>
            <a:r>
              <a:rPr lang="en-GB" sz="1100" b="1" dirty="0">
                <a:cs typeface="Arial" panose="020B0604020202020204" pitchFamily="34" charset="0"/>
              </a:rPr>
              <a:t>(node 0)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6733585-EA90-44C6-DB87-F56CCDA0ED4F}"/>
              </a:ext>
            </a:extLst>
          </p:cNvPr>
          <p:cNvSpPr txBox="1"/>
          <p:nvPr/>
        </p:nvSpPr>
        <p:spPr>
          <a:xfrm>
            <a:off x="5765613" y="4881525"/>
            <a:ext cx="323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 in current node </a:t>
            </a: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(node 0)</a:t>
            </a:r>
            <a:endParaRPr lang="en-US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26CBCB-D091-21D6-957D-4E56B5002A33}"/>
              </a:ext>
            </a:extLst>
          </p:cNvPr>
          <p:cNvSpPr txBox="1"/>
          <p:nvPr/>
        </p:nvSpPr>
        <p:spPr>
          <a:xfrm>
            <a:off x="3419251" y="5278836"/>
            <a:ext cx="239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a typeface="Calibri"/>
                <a:cs typeface="Calibri"/>
                <a:sym typeface="Calibri"/>
              </a:rPr>
              <a:t>Model weights of the </a:t>
            </a:r>
            <a:r>
              <a:rPr lang="en-GB" sz="1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current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479FC1-95E3-56A5-79B7-85B5F06B1A65}"/>
              </a:ext>
            </a:extLst>
          </p:cNvPr>
          <p:cNvSpPr txBox="1"/>
          <p:nvPr/>
        </p:nvSpPr>
        <p:spPr>
          <a:xfrm>
            <a:off x="4576133" y="5733921"/>
            <a:ext cx="1029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neighbour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E1634B5-7680-8F95-257E-93606148748E}"/>
              </a:ext>
            </a:extLst>
          </p:cNvPr>
          <p:cNvSpPr txBox="1"/>
          <p:nvPr/>
        </p:nvSpPr>
        <p:spPr>
          <a:xfrm>
            <a:off x="4576133" y="6067913"/>
            <a:ext cx="1100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neighbour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C068C34-C9A9-FC29-55A6-525282F4A0CF}"/>
              </a:ext>
            </a:extLst>
          </p:cNvPr>
          <p:cNvSpPr txBox="1"/>
          <p:nvPr/>
        </p:nvSpPr>
        <p:spPr>
          <a:xfrm>
            <a:off x="4569406" y="6502042"/>
            <a:ext cx="1031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neighbour 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FEB9012-E63C-945F-26A3-9CE5C0D6A4AA}"/>
              </a:ext>
            </a:extLst>
          </p:cNvPr>
          <p:cNvSpPr txBox="1"/>
          <p:nvPr/>
        </p:nvSpPr>
        <p:spPr>
          <a:xfrm>
            <a:off x="4585941" y="6931806"/>
            <a:ext cx="1031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neighbour n</a:t>
            </a:r>
          </a:p>
        </p:txBody>
      </p:sp>
      <p:cxnSp>
        <p:nvCxnSpPr>
          <p:cNvPr id="57" name="Google Shape;229;p7">
            <a:extLst>
              <a:ext uri="{FF2B5EF4-FFF2-40B4-BE49-F238E27FC236}">
                <a16:creationId xmlns:a16="http://schemas.microsoft.com/office/drawing/2014/main" id="{5E227C32-5499-A3EE-6A07-0AEFBDDEF4FB}"/>
              </a:ext>
            </a:extLst>
          </p:cNvPr>
          <p:cNvCxnSpPr>
            <a:cxnSpLocks/>
          </p:cNvCxnSpPr>
          <p:nvPr/>
        </p:nvCxnSpPr>
        <p:spPr>
          <a:xfrm>
            <a:off x="5403279" y="5869034"/>
            <a:ext cx="47088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2" name="Google Shape;229;p7">
            <a:extLst>
              <a:ext uri="{FF2B5EF4-FFF2-40B4-BE49-F238E27FC236}">
                <a16:creationId xmlns:a16="http://schemas.microsoft.com/office/drawing/2014/main" id="{3CD29041-21D2-E8B2-691D-0E6AF8909FAA}"/>
              </a:ext>
            </a:extLst>
          </p:cNvPr>
          <p:cNvCxnSpPr>
            <a:cxnSpLocks/>
          </p:cNvCxnSpPr>
          <p:nvPr/>
        </p:nvCxnSpPr>
        <p:spPr>
          <a:xfrm>
            <a:off x="5394985" y="5422466"/>
            <a:ext cx="470885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" name="Google Shape;229;p7">
            <a:extLst>
              <a:ext uri="{FF2B5EF4-FFF2-40B4-BE49-F238E27FC236}">
                <a16:creationId xmlns:a16="http://schemas.microsoft.com/office/drawing/2014/main" id="{80319E9F-0940-D06E-C5B9-8F06F5314096}"/>
              </a:ext>
            </a:extLst>
          </p:cNvPr>
          <p:cNvCxnSpPr>
            <a:cxnSpLocks/>
          </p:cNvCxnSpPr>
          <p:nvPr/>
        </p:nvCxnSpPr>
        <p:spPr>
          <a:xfrm>
            <a:off x="5413089" y="6214568"/>
            <a:ext cx="47088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" name="Google Shape;229;p7">
            <a:extLst>
              <a:ext uri="{FF2B5EF4-FFF2-40B4-BE49-F238E27FC236}">
                <a16:creationId xmlns:a16="http://schemas.microsoft.com/office/drawing/2014/main" id="{B4060DC6-22F5-D3FE-34D3-C14FC7DF9354}"/>
              </a:ext>
            </a:extLst>
          </p:cNvPr>
          <p:cNvCxnSpPr>
            <a:cxnSpLocks/>
          </p:cNvCxnSpPr>
          <p:nvPr/>
        </p:nvCxnSpPr>
        <p:spPr>
          <a:xfrm>
            <a:off x="5405310" y="6643185"/>
            <a:ext cx="47088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8" name="Google Shape;229;p7">
            <a:extLst>
              <a:ext uri="{FF2B5EF4-FFF2-40B4-BE49-F238E27FC236}">
                <a16:creationId xmlns:a16="http://schemas.microsoft.com/office/drawing/2014/main" id="{781A9097-3543-5A55-9D6E-C3853225F7B7}"/>
              </a:ext>
            </a:extLst>
          </p:cNvPr>
          <p:cNvCxnSpPr>
            <a:cxnSpLocks/>
          </p:cNvCxnSpPr>
          <p:nvPr/>
        </p:nvCxnSpPr>
        <p:spPr>
          <a:xfrm>
            <a:off x="5398167" y="7058021"/>
            <a:ext cx="470885" cy="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10BE8BF-28BB-4B19-7C3E-EC990E325A1D}"/>
              </a:ext>
            </a:extLst>
          </p:cNvPr>
          <p:cNvSpPr txBox="1"/>
          <p:nvPr/>
        </p:nvSpPr>
        <p:spPr>
          <a:xfrm rot="20232379">
            <a:off x="5991222" y="2422090"/>
            <a:ext cx="1371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Spreading of </a:t>
            </a:r>
            <a:r>
              <a:rPr lang="en-US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900" baseline="30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0</a:t>
            </a:r>
            <a:endParaRPr lang="en-GB" sz="900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93D584C-5F7B-D1BD-413A-D2F9DC736375}"/>
              </a:ext>
            </a:extLst>
          </p:cNvPr>
          <p:cNvSpPr txBox="1"/>
          <p:nvPr/>
        </p:nvSpPr>
        <p:spPr>
          <a:xfrm rot="1197176">
            <a:off x="5380349" y="1491324"/>
            <a:ext cx="1292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Spreading of </a:t>
            </a:r>
            <a:r>
              <a:rPr lang="en-US" sz="9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900" baseline="300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2</a:t>
            </a:r>
            <a:endParaRPr lang="en-GB" sz="900" dirty="0">
              <a:solidFill>
                <a:schemeClr val="accent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A30B1BA-2F72-0A00-D525-9EE0E53DEC14}"/>
              </a:ext>
            </a:extLst>
          </p:cNvPr>
          <p:cNvSpPr txBox="1"/>
          <p:nvPr/>
        </p:nvSpPr>
        <p:spPr>
          <a:xfrm rot="20188069">
            <a:off x="6135742" y="2708148"/>
            <a:ext cx="11206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Spreading of </a:t>
            </a:r>
            <a:r>
              <a:rPr lang="en-US" sz="9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900" baseline="300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1</a:t>
            </a:r>
            <a:endParaRPr lang="en-GB" sz="900" dirty="0">
              <a:solidFill>
                <a:schemeClr val="accent1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CFD667-C15D-301F-4FA7-3371444A6A69}"/>
              </a:ext>
            </a:extLst>
          </p:cNvPr>
          <p:cNvSpPr txBox="1"/>
          <p:nvPr/>
        </p:nvSpPr>
        <p:spPr>
          <a:xfrm rot="19755528">
            <a:off x="2671333" y="3941148"/>
            <a:ext cx="1292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  <a:ea typeface="Calibri"/>
                <a:cs typeface="Calibri"/>
                <a:sym typeface="Calibri"/>
              </a:rPr>
              <a:t>Spreading of </a:t>
            </a:r>
            <a:r>
              <a:rPr lang="en-US" sz="900" dirty="0" err="1">
                <a:solidFill>
                  <a:srgbClr val="002060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900" baseline="30000" dirty="0" err="1">
                <a:solidFill>
                  <a:srgbClr val="002060"/>
                </a:solidFill>
                <a:ea typeface="Calibri"/>
                <a:cs typeface="Calibri"/>
                <a:sym typeface="Calibri"/>
              </a:rPr>
              <a:t>n</a:t>
            </a:r>
            <a:endParaRPr lang="en-GB" sz="900" dirty="0">
              <a:solidFill>
                <a:srgbClr val="00206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58BA7AC-C645-0C6E-D36B-BD5C29964715}"/>
              </a:ext>
            </a:extLst>
          </p:cNvPr>
          <p:cNvSpPr txBox="1"/>
          <p:nvPr/>
        </p:nvSpPr>
        <p:spPr>
          <a:xfrm rot="802774">
            <a:off x="3074847" y="2794865"/>
            <a:ext cx="12925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Spreading of </a:t>
            </a:r>
            <a:r>
              <a:rPr lang="en-US" sz="9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900" baseline="300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i</a:t>
            </a:r>
            <a:endParaRPr lang="en-GB" sz="9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C0EF502-E0A1-FA35-C028-E1E3BA1D75B1}"/>
              </a:ext>
            </a:extLst>
          </p:cNvPr>
          <p:cNvSpPr txBox="1"/>
          <p:nvPr/>
        </p:nvSpPr>
        <p:spPr>
          <a:xfrm rot="19759021">
            <a:off x="3292306" y="3849848"/>
            <a:ext cx="13711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Spreading of </a:t>
            </a:r>
            <a:r>
              <a:rPr lang="en-US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900" baseline="30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0</a:t>
            </a:r>
            <a:endParaRPr lang="en-GB" sz="900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2AF2988-1A41-B322-A2C5-B018FFDE133E}"/>
              </a:ext>
            </a:extLst>
          </p:cNvPr>
          <p:cNvSpPr txBox="1"/>
          <p:nvPr/>
        </p:nvSpPr>
        <p:spPr>
          <a:xfrm rot="5000911">
            <a:off x="4447023" y="2047743"/>
            <a:ext cx="680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Spreading of </a:t>
            </a:r>
            <a:r>
              <a:rPr lang="en-US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900" baseline="30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0</a:t>
            </a:r>
            <a:endParaRPr lang="en-GB" sz="900" dirty="0">
              <a:solidFill>
                <a:srgbClr val="FF0000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24" name="Arrow: U-Turn 23">
            <a:extLst>
              <a:ext uri="{FF2B5EF4-FFF2-40B4-BE49-F238E27FC236}">
                <a16:creationId xmlns:a16="http://schemas.microsoft.com/office/drawing/2014/main" id="{B4BBCEA6-A9AE-E701-F776-3A7CF7BC6736}"/>
              </a:ext>
            </a:extLst>
          </p:cNvPr>
          <p:cNvSpPr/>
          <p:nvPr/>
        </p:nvSpPr>
        <p:spPr>
          <a:xfrm flipH="1">
            <a:off x="6058807" y="5172384"/>
            <a:ext cx="2815322" cy="1078140"/>
          </a:xfrm>
          <a:prstGeom prst="uturnArrow">
            <a:avLst>
              <a:gd name="adj1" fmla="val 1541"/>
              <a:gd name="adj2" fmla="val 3095"/>
              <a:gd name="adj3" fmla="val 7069"/>
              <a:gd name="adj4" fmla="val 43750"/>
              <a:gd name="adj5" fmla="val 167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748016-99C8-2E40-EFAC-B16089DEF7EC}"/>
              </a:ext>
            </a:extLst>
          </p:cNvPr>
          <p:cNvSpPr txBox="1"/>
          <p:nvPr/>
        </p:nvSpPr>
        <p:spPr>
          <a:xfrm>
            <a:off x="7047048" y="5708400"/>
            <a:ext cx="1371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ea typeface="Calibri"/>
                <a:cs typeface="Calibri"/>
                <a:sym typeface="Calibri"/>
              </a:rPr>
              <a:t>Aggregation operator:</a:t>
            </a:r>
          </a:p>
        </p:txBody>
      </p:sp>
      <p:pic>
        <p:nvPicPr>
          <p:cNvPr id="179" name="Picture 178" descr="Icon&#10;&#10;Description automatically generated">
            <a:extLst>
              <a:ext uri="{FF2B5EF4-FFF2-40B4-BE49-F238E27FC236}">
                <a16:creationId xmlns:a16="http://schemas.microsoft.com/office/drawing/2014/main" id="{8EFF921E-4CFF-424E-AEF4-EDBCD17BD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848" y="4151057"/>
            <a:ext cx="361968" cy="3619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D48D00A-A085-E467-BF86-5C43A7524B62}"/>
              </a:ext>
            </a:extLst>
          </p:cNvPr>
          <p:cNvSpPr txBox="1"/>
          <p:nvPr/>
        </p:nvSpPr>
        <p:spPr>
          <a:xfrm>
            <a:off x="3459705" y="6141894"/>
            <a:ext cx="108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a typeface="Calibri"/>
                <a:cs typeface="Calibri"/>
                <a:sym typeface="Calibri"/>
              </a:rPr>
              <a:t>Model weights of neighbour nodes</a:t>
            </a:r>
          </a:p>
          <a:p>
            <a:r>
              <a:rPr lang="en-GB" sz="1000" dirty="0">
                <a:ea typeface="Calibri"/>
                <a:cs typeface="Calibri"/>
                <a:sym typeface="Calibri"/>
              </a:rPr>
              <a:t>(1,2,…,n)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5A3DFC93-94D6-4A75-1748-067A046C1553}"/>
              </a:ext>
            </a:extLst>
          </p:cNvPr>
          <p:cNvSpPr/>
          <p:nvPr/>
        </p:nvSpPr>
        <p:spPr>
          <a:xfrm>
            <a:off x="4518177" y="5802113"/>
            <a:ext cx="64711" cy="139787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3CCDAF-28EF-6354-F1BB-BA7926BB7C57}"/>
              </a:ext>
            </a:extLst>
          </p:cNvPr>
          <p:cNvSpPr txBox="1"/>
          <p:nvPr/>
        </p:nvSpPr>
        <p:spPr>
          <a:xfrm>
            <a:off x="4823334" y="6276985"/>
            <a:ext cx="480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D1FF91-D692-2973-1C80-9D1F33DE55B1}"/>
              </a:ext>
            </a:extLst>
          </p:cNvPr>
          <p:cNvSpPr txBox="1"/>
          <p:nvPr/>
        </p:nvSpPr>
        <p:spPr>
          <a:xfrm>
            <a:off x="4827858" y="6714668"/>
            <a:ext cx="480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a typeface="Calibri"/>
                <a:cs typeface="Calibri"/>
                <a:sym typeface="Calibri"/>
              </a:rPr>
              <a:t>…</a:t>
            </a:r>
          </a:p>
        </p:txBody>
      </p:sp>
      <p:cxnSp>
        <p:nvCxnSpPr>
          <p:cNvPr id="23" name="Google Shape;225;p7">
            <a:extLst>
              <a:ext uri="{FF2B5EF4-FFF2-40B4-BE49-F238E27FC236}">
                <a16:creationId xmlns:a16="http://schemas.microsoft.com/office/drawing/2014/main" id="{2262DCB8-D25E-F13E-2424-C9E5105A64FF}"/>
              </a:ext>
            </a:extLst>
          </p:cNvPr>
          <p:cNvCxnSpPr>
            <a:cxnSpLocks/>
          </p:cNvCxnSpPr>
          <p:nvPr/>
        </p:nvCxnSpPr>
        <p:spPr>
          <a:xfrm>
            <a:off x="8624361" y="6257500"/>
            <a:ext cx="249768" cy="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29B5BD-F5F1-CB44-D61A-8D47E2582FF4}"/>
              </a:ext>
            </a:extLst>
          </p:cNvPr>
          <p:cNvSpPr txBox="1"/>
          <p:nvPr/>
        </p:nvSpPr>
        <p:spPr>
          <a:xfrm>
            <a:off x="5815631" y="3055836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US" sz="11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A4FC5-9C0C-3E0E-242B-8517DA65EE46}"/>
              </a:ext>
            </a:extLst>
          </p:cNvPr>
          <p:cNvSpPr txBox="1"/>
          <p:nvPr/>
        </p:nvSpPr>
        <p:spPr>
          <a:xfrm>
            <a:off x="5600566" y="4493314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6074E1-C52A-DBC5-ECF1-E82286528FF7}"/>
              </a:ext>
            </a:extLst>
          </p:cNvPr>
          <p:cNvSpPr txBox="1"/>
          <p:nvPr/>
        </p:nvSpPr>
        <p:spPr>
          <a:xfrm>
            <a:off x="5054674" y="2371479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US" sz="1100" b="1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133FB4-B93B-BDA8-8D3B-597EE2944BAB}"/>
              </a:ext>
            </a:extLst>
          </p:cNvPr>
          <p:cNvSpPr txBox="1"/>
          <p:nvPr/>
        </p:nvSpPr>
        <p:spPr>
          <a:xfrm>
            <a:off x="3971425" y="2792034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978D9F-7A9F-0CC0-2E45-4FA458135595}"/>
              </a:ext>
            </a:extLst>
          </p:cNvPr>
          <p:cNvSpPr txBox="1"/>
          <p:nvPr/>
        </p:nvSpPr>
        <p:spPr>
          <a:xfrm>
            <a:off x="3764360" y="3496343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US" sz="11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B2952C-1A5B-92CB-1119-614BB968193D}"/>
              </a:ext>
            </a:extLst>
          </p:cNvPr>
          <p:cNvSpPr txBox="1"/>
          <p:nvPr/>
        </p:nvSpPr>
        <p:spPr>
          <a:xfrm>
            <a:off x="6793536" y="2213732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EC5E67-9670-8AD9-2A42-9C37076FA504}"/>
              </a:ext>
            </a:extLst>
          </p:cNvPr>
          <p:cNvSpPr txBox="1"/>
          <p:nvPr/>
        </p:nvSpPr>
        <p:spPr>
          <a:xfrm>
            <a:off x="4537042" y="1779630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76D1BB-2683-EFB8-F152-708B969D5229}"/>
              </a:ext>
            </a:extLst>
          </p:cNvPr>
          <p:cNvSpPr txBox="1"/>
          <p:nvPr/>
        </p:nvSpPr>
        <p:spPr>
          <a:xfrm>
            <a:off x="2735568" y="2866595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5B47D0-5096-3B7B-BA01-FF0DA343B9F4}"/>
              </a:ext>
            </a:extLst>
          </p:cNvPr>
          <p:cNvSpPr txBox="1"/>
          <p:nvPr/>
        </p:nvSpPr>
        <p:spPr>
          <a:xfrm>
            <a:off x="2758584" y="4501136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US" sz="1100" b="1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84F9FB-4487-9EB9-DBE0-3A62127BD847}"/>
              </a:ext>
            </a:extLst>
          </p:cNvPr>
          <p:cNvSpPr txBox="1"/>
          <p:nvPr/>
        </p:nvSpPr>
        <p:spPr>
          <a:xfrm>
            <a:off x="4297501" y="2753244"/>
            <a:ext cx="449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lang="en-US" sz="11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4628A2B-382B-54F0-3DF1-017F7B2876C8}"/>
              </a:ext>
            </a:extLst>
          </p:cNvPr>
          <p:cNvSpPr/>
          <p:nvPr/>
        </p:nvSpPr>
        <p:spPr>
          <a:xfrm>
            <a:off x="3419251" y="8473464"/>
            <a:ext cx="3666650" cy="241743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Google Shape;212;p7">
            <a:extLst>
              <a:ext uri="{FF2B5EF4-FFF2-40B4-BE49-F238E27FC236}">
                <a16:creationId xmlns:a16="http://schemas.microsoft.com/office/drawing/2014/main" id="{66117653-E5C1-AA1B-89CD-FA62AD9AB494}"/>
              </a:ext>
            </a:extLst>
          </p:cNvPr>
          <p:cNvSpPr/>
          <p:nvPr/>
        </p:nvSpPr>
        <p:spPr>
          <a:xfrm>
            <a:off x="3711542" y="8977335"/>
            <a:ext cx="511126" cy="198904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ea typeface="Calibri"/>
                <a:cs typeface="Calibri"/>
                <a:sym typeface="Calibri"/>
              </a:rPr>
              <a:t>0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13;p7">
            <a:extLst>
              <a:ext uri="{FF2B5EF4-FFF2-40B4-BE49-F238E27FC236}">
                <a16:creationId xmlns:a16="http://schemas.microsoft.com/office/drawing/2014/main" id="{C2203F2D-0B5C-F26C-CA24-432424060E15}"/>
              </a:ext>
            </a:extLst>
          </p:cNvPr>
          <p:cNvSpPr/>
          <p:nvPr/>
        </p:nvSpPr>
        <p:spPr>
          <a:xfrm>
            <a:off x="3723599" y="9437223"/>
            <a:ext cx="499069" cy="181346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14;p7">
            <a:extLst>
              <a:ext uri="{FF2B5EF4-FFF2-40B4-BE49-F238E27FC236}">
                <a16:creationId xmlns:a16="http://schemas.microsoft.com/office/drawing/2014/main" id="{E051FF74-9C0D-C8A8-FB0B-95076184965C}"/>
              </a:ext>
            </a:extLst>
          </p:cNvPr>
          <p:cNvSpPr/>
          <p:nvPr/>
        </p:nvSpPr>
        <p:spPr>
          <a:xfrm>
            <a:off x="3723597" y="9762351"/>
            <a:ext cx="499070" cy="181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2</a:t>
            </a:r>
            <a:endParaRPr lang="en-U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215;p7">
            <a:extLst>
              <a:ext uri="{FF2B5EF4-FFF2-40B4-BE49-F238E27FC236}">
                <a16:creationId xmlns:a16="http://schemas.microsoft.com/office/drawing/2014/main" id="{8057CB09-DAF4-65C4-F74C-6EF0CA1F4EEB}"/>
              </a:ext>
            </a:extLst>
          </p:cNvPr>
          <p:cNvSpPr/>
          <p:nvPr/>
        </p:nvSpPr>
        <p:spPr>
          <a:xfrm>
            <a:off x="3723595" y="10620857"/>
            <a:ext cx="499072" cy="181346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 err="1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 err="1">
                <a:solidFill>
                  <a:schemeClr val="lt1"/>
                </a:solidFill>
                <a:ea typeface="Calibri"/>
                <a:cs typeface="Calibri"/>
                <a:sym typeface="Calibri"/>
              </a:rPr>
              <a:t>n</a:t>
            </a:r>
            <a:endParaRPr lang="en-US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6;p7">
            <a:extLst>
              <a:ext uri="{FF2B5EF4-FFF2-40B4-BE49-F238E27FC236}">
                <a16:creationId xmlns:a16="http://schemas.microsoft.com/office/drawing/2014/main" id="{372BFC4E-4275-EBFD-5863-DB8915410C9D}"/>
              </a:ext>
            </a:extLst>
          </p:cNvPr>
          <p:cNvSpPr txBox="1"/>
          <p:nvPr/>
        </p:nvSpPr>
        <p:spPr>
          <a:xfrm>
            <a:off x="3787487" y="9878411"/>
            <a:ext cx="64199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217;p7">
            <a:extLst>
              <a:ext uri="{FF2B5EF4-FFF2-40B4-BE49-F238E27FC236}">
                <a16:creationId xmlns:a16="http://schemas.microsoft.com/office/drawing/2014/main" id="{99668E02-5C0E-EC63-AEDA-0F06049466DE}"/>
              </a:ext>
            </a:extLst>
          </p:cNvPr>
          <p:cNvSpPr/>
          <p:nvPr/>
        </p:nvSpPr>
        <p:spPr>
          <a:xfrm>
            <a:off x="4795899" y="9637005"/>
            <a:ext cx="1667631" cy="551574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US" sz="1200" dirty="0" err="1">
                <a:ea typeface="Calibri"/>
                <a:cs typeface="Calibri"/>
                <a:sym typeface="Calibri"/>
              </a:rPr>
              <a:t>n</a:t>
            </a:r>
            <a:r>
              <a:rPr lang="en-US" sz="1200" baseline="30000" dirty="0" err="1">
                <a:ea typeface="Calibri"/>
                <a:cs typeface="Calibri"/>
                <a:sym typeface="Calibri"/>
              </a:rPr>
              <a:t>total</a:t>
            </a:r>
            <a:r>
              <a:rPr lang="en-US" sz="1200" dirty="0">
                <a:ea typeface="Calibri"/>
                <a:cs typeface="Calibri"/>
                <a:sym typeface="Calibri"/>
              </a:rPr>
              <a:t> &lt;- </a:t>
            </a:r>
            <a:r>
              <a:rPr lang="el-GR" sz="1200" dirty="0"/>
              <a:t>Σ</a:t>
            </a:r>
            <a:r>
              <a:rPr lang="fr-FR" sz="1200" dirty="0"/>
              <a:t> n</a:t>
            </a:r>
            <a:r>
              <a:rPr lang="fr-FR" sz="1200" baseline="30000" dirty="0"/>
              <a:t>i</a:t>
            </a:r>
            <a:endParaRPr lang="en-US" sz="1200" dirty="0"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800"/>
            </a:pPr>
            <a:r>
              <a:rPr lang="en-US" sz="1200" dirty="0"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ea typeface="Calibri"/>
                <a:cs typeface="Calibri"/>
                <a:sym typeface="Calibri"/>
              </a:rPr>
              <a:t>0 </a:t>
            </a:r>
            <a:r>
              <a:rPr lang="en-US" sz="1200" dirty="0">
                <a:ea typeface="Calibri"/>
                <a:cs typeface="Calibri"/>
                <a:sym typeface="Calibri"/>
              </a:rPr>
              <a:t>&lt;- </a:t>
            </a:r>
            <a:r>
              <a:rPr lang="el-GR" sz="2000" dirty="0"/>
              <a:t>Σ</a:t>
            </a:r>
            <a:r>
              <a:rPr lang="fr-FR" sz="800" baseline="-25000" dirty="0"/>
              <a:t>i=0…n</a:t>
            </a:r>
            <a:r>
              <a:rPr lang="fr-FR" sz="1200" dirty="0"/>
              <a:t>(n</a:t>
            </a:r>
            <a:r>
              <a:rPr lang="fr-FR" sz="1200" baseline="30000" dirty="0"/>
              <a:t>i </a:t>
            </a:r>
            <a:r>
              <a:rPr lang="en-US" sz="1200" dirty="0">
                <a:ea typeface="Calibri"/>
                <a:cs typeface="Calibri"/>
                <a:sym typeface="Calibri"/>
              </a:rPr>
              <a:t>/</a:t>
            </a:r>
            <a:r>
              <a:rPr lang="en-US" sz="1200" dirty="0" err="1">
                <a:ea typeface="Calibri"/>
                <a:cs typeface="Calibri"/>
                <a:sym typeface="Calibri"/>
              </a:rPr>
              <a:t>n</a:t>
            </a:r>
            <a:r>
              <a:rPr lang="en-US" sz="1200" baseline="30000" dirty="0" err="1">
                <a:ea typeface="Calibri"/>
                <a:cs typeface="Calibri"/>
                <a:sym typeface="Calibri"/>
              </a:rPr>
              <a:t>total</a:t>
            </a:r>
            <a:r>
              <a:rPr lang="en-US" sz="1200" dirty="0">
                <a:ea typeface="Calibri"/>
                <a:cs typeface="Calibri"/>
                <a:sym typeface="Calibri"/>
              </a:rPr>
              <a:t>).W</a:t>
            </a:r>
            <a:r>
              <a:rPr lang="en-US" sz="1200" baseline="30000" dirty="0">
                <a:ea typeface="Calibri"/>
                <a:cs typeface="Calibri"/>
                <a:sym typeface="Calibri"/>
              </a:rPr>
              <a:t>i </a:t>
            </a:r>
            <a:endParaRPr lang="en-US" sz="1200" dirty="0">
              <a:ea typeface="Arial"/>
              <a:cs typeface="Arial"/>
              <a:sym typeface="Arial"/>
            </a:endParaRPr>
          </a:p>
        </p:txBody>
      </p:sp>
      <p:sp>
        <p:nvSpPr>
          <p:cNvPr id="69" name="Google Shape;219;p7">
            <a:extLst>
              <a:ext uri="{FF2B5EF4-FFF2-40B4-BE49-F238E27FC236}">
                <a16:creationId xmlns:a16="http://schemas.microsoft.com/office/drawing/2014/main" id="{FB3A5833-6C0C-9716-8790-F9461C202BA1}"/>
              </a:ext>
            </a:extLst>
          </p:cNvPr>
          <p:cNvSpPr/>
          <p:nvPr/>
        </p:nvSpPr>
        <p:spPr>
          <a:xfrm>
            <a:off x="4284476" y="8995545"/>
            <a:ext cx="208897" cy="1832550"/>
          </a:xfrm>
          <a:prstGeom prst="rightBrace">
            <a:avLst>
              <a:gd name="adj1" fmla="val 8333"/>
              <a:gd name="adj2" fmla="val 50000"/>
            </a:avLst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" name="Google Shape;225;p7">
            <a:extLst>
              <a:ext uri="{FF2B5EF4-FFF2-40B4-BE49-F238E27FC236}">
                <a16:creationId xmlns:a16="http://schemas.microsoft.com/office/drawing/2014/main" id="{7908A9DA-7335-D3E4-D3C3-6E1A942AF27A}"/>
              </a:ext>
            </a:extLst>
          </p:cNvPr>
          <p:cNvCxnSpPr>
            <a:cxnSpLocks/>
          </p:cNvCxnSpPr>
          <p:nvPr/>
        </p:nvCxnSpPr>
        <p:spPr>
          <a:xfrm>
            <a:off x="4493374" y="9913196"/>
            <a:ext cx="302525" cy="972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2" name="Google Shape;214;p7">
            <a:extLst>
              <a:ext uri="{FF2B5EF4-FFF2-40B4-BE49-F238E27FC236}">
                <a16:creationId xmlns:a16="http://schemas.microsoft.com/office/drawing/2014/main" id="{1CD62A2A-1706-1E9F-A5C1-7EC2DDDE4BDA}"/>
              </a:ext>
            </a:extLst>
          </p:cNvPr>
          <p:cNvSpPr/>
          <p:nvPr/>
        </p:nvSpPr>
        <p:spPr>
          <a:xfrm>
            <a:off x="3723597" y="10200293"/>
            <a:ext cx="511126" cy="181346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US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i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216;p7">
            <a:extLst>
              <a:ext uri="{FF2B5EF4-FFF2-40B4-BE49-F238E27FC236}">
                <a16:creationId xmlns:a16="http://schemas.microsoft.com/office/drawing/2014/main" id="{3099917D-FE66-0296-8AE0-B97672353FC5}"/>
              </a:ext>
            </a:extLst>
          </p:cNvPr>
          <p:cNvSpPr txBox="1"/>
          <p:nvPr/>
        </p:nvSpPr>
        <p:spPr>
          <a:xfrm>
            <a:off x="3793490" y="10319892"/>
            <a:ext cx="64199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4861EDB7-6D4A-F7E7-DF8C-82B1842954C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62719" y="1020021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4383FFFD-77BA-0A4F-7B6E-642A900292FD}"/>
              </a:ext>
            </a:extLst>
          </p:cNvPr>
          <p:cNvSpPr txBox="1"/>
          <p:nvPr/>
        </p:nvSpPr>
        <p:spPr>
          <a:xfrm>
            <a:off x="3605235" y="8535844"/>
            <a:ext cx="32334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 in current node </a:t>
            </a:r>
            <a:r>
              <a:rPr lang="en-US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(node 0)</a:t>
            </a:r>
            <a:endParaRPr lang="en-US" sz="11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8D2B738-9EB8-7DE8-E255-4C4F9E758086}"/>
              </a:ext>
            </a:extLst>
          </p:cNvPr>
          <p:cNvSpPr txBox="1"/>
          <p:nvPr/>
        </p:nvSpPr>
        <p:spPr>
          <a:xfrm>
            <a:off x="1258874" y="8933155"/>
            <a:ext cx="239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a typeface="Calibri"/>
                <a:cs typeface="Calibri"/>
                <a:sym typeface="Calibri"/>
              </a:rPr>
              <a:t>Model weights of the </a:t>
            </a:r>
            <a:r>
              <a:rPr lang="en-GB" sz="10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current node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2B3493C-8EE2-251A-39E8-E532536863B9}"/>
              </a:ext>
            </a:extLst>
          </p:cNvPr>
          <p:cNvSpPr txBox="1"/>
          <p:nvPr/>
        </p:nvSpPr>
        <p:spPr>
          <a:xfrm>
            <a:off x="2415755" y="9388240"/>
            <a:ext cx="10296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neighbour 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251B61-EE74-2C9F-1B5F-6F8FFBA81E7B}"/>
              </a:ext>
            </a:extLst>
          </p:cNvPr>
          <p:cNvSpPr txBox="1"/>
          <p:nvPr/>
        </p:nvSpPr>
        <p:spPr>
          <a:xfrm>
            <a:off x="2415755" y="9722232"/>
            <a:ext cx="11006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neighbour 2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20154E5-70A9-F6D6-E0D9-634239E6426D}"/>
              </a:ext>
            </a:extLst>
          </p:cNvPr>
          <p:cNvSpPr txBox="1"/>
          <p:nvPr/>
        </p:nvSpPr>
        <p:spPr>
          <a:xfrm>
            <a:off x="2409029" y="10156361"/>
            <a:ext cx="1031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neighbour i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52CF012-1D4E-123F-7762-FB1F16D9203C}"/>
              </a:ext>
            </a:extLst>
          </p:cNvPr>
          <p:cNvSpPr txBox="1"/>
          <p:nvPr/>
        </p:nvSpPr>
        <p:spPr>
          <a:xfrm>
            <a:off x="2425564" y="10586125"/>
            <a:ext cx="10311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neighbour n</a:t>
            </a:r>
          </a:p>
        </p:txBody>
      </p:sp>
      <p:cxnSp>
        <p:nvCxnSpPr>
          <p:cNvPr id="89" name="Google Shape;229;p7">
            <a:extLst>
              <a:ext uri="{FF2B5EF4-FFF2-40B4-BE49-F238E27FC236}">
                <a16:creationId xmlns:a16="http://schemas.microsoft.com/office/drawing/2014/main" id="{4B5A8BCA-C97B-6C72-D07E-6DF99B7D416C}"/>
              </a:ext>
            </a:extLst>
          </p:cNvPr>
          <p:cNvCxnSpPr>
            <a:cxnSpLocks/>
          </p:cNvCxnSpPr>
          <p:nvPr/>
        </p:nvCxnSpPr>
        <p:spPr>
          <a:xfrm>
            <a:off x="3242901" y="9523354"/>
            <a:ext cx="47088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0" name="Google Shape;229;p7">
            <a:extLst>
              <a:ext uri="{FF2B5EF4-FFF2-40B4-BE49-F238E27FC236}">
                <a16:creationId xmlns:a16="http://schemas.microsoft.com/office/drawing/2014/main" id="{96471FFE-EE27-E99E-4E57-E82A18A4C8CB}"/>
              </a:ext>
            </a:extLst>
          </p:cNvPr>
          <p:cNvCxnSpPr>
            <a:cxnSpLocks/>
          </p:cNvCxnSpPr>
          <p:nvPr/>
        </p:nvCxnSpPr>
        <p:spPr>
          <a:xfrm>
            <a:off x="3234607" y="9076786"/>
            <a:ext cx="470885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1" name="Google Shape;229;p7">
            <a:extLst>
              <a:ext uri="{FF2B5EF4-FFF2-40B4-BE49-F238E27FC236}">
                <a16:creationId xmlns:a16="http://schemas.microsoft.com/office/drawing/2014/main" id="{EB340513-F627-C707-D0FE-622354787EC8}"/>
              </a:ext>
            </a:extLst>
          </p:cNvPr>
          <p:cNvCxnSpPr>
            <a:cxnSpLocks/>
          </p:cNvCxnSpPr>
          <p:nvPr/>
        </p:nvCxnSpPr>
        <p:spPr>
          <a:xfrm>
            <a:off x="3252711" y="9868888"/>
            <a:ext cx="47088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2" name="Google Shape;229;p7">
            <a:extLst>
              <a:ext uri="{FF2B5EF4-FFF2-40B4-BE49-F238E27FC236}">
                <a16:creationId xmlns:a16="http://schemas.microsoft.com/office/drawing/2014/main" id="{9095B555-FDDF-F2D9-20C6-130421EBCB65}"/>
              </a:ext>
            </a:extLst>
          </p:cNvPr>
          <p:cNvCxnSpPr>
            <a:cxnSpLocks/>
          </p:cNvCxnSpPr>
          <p:nvPr/>
        </p:nvCxnSpPr>
        <p:spPr>
          <a:xfrm>
            <a:off x="3244932" y="10297505"/>
            <a:ext cx="47088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93" name="Google Shape;229;p7">
            <a:extLst>
              <a:ext uri="{FF2B5EF4-FFF2-40B4-BE49-F238E27FC236}">
                <a16:creationId xmlns:a16="http://schemas.microsoft.com/office/drawing/2014/main" id="{2E684222-2514-5F2B-4B21-5F1DD391864A}"/>
              </a:ext>
            </a:extLst>
          </p:cNvPr>
          <p:cNvCxnSpPr>
            <a:cxnSpLocks/>
          </p:cNvCxnSpPr>
          <p:nvPr/>
        </p:nvCxnSpPr>
        <p:spPr>
          <a:xfrm>
            <a:off x="3237789" y="10712341"/>
            <a:ext cx="470885" cy="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94" name="Arrow: U-Turn 93">
            <a:extLst>
              <a:ext uri="{FF2B5EF4-FFF2-40B4-BE49-F238E27FC236}">
                <a16:creationId xmlns:a16="http://schemas.microsoft.com/office/drawing/2014/main" id="{93A883E0-F92A-7693-8F12-154242EF0F0D}"/>
              </a:ext>
            </a:extLst>
          </p:cNvPr>
          <p:cNvSpPr/>
          <p:nvPr/>
        </p:nvSpPr>
        <p:spPr>
          <a:xfrm flipH="1">
            <a:off x="3898430" y="8826704"/>
            <a:ext cx="2815322" cy="1078140"/>
          </a:xfrm>
          <a:prstGeom prst="uturnArrow">
            <a:avLst>
              <a:gd name="adj1" fmla="val 1541"/>
              <a:gd name="adj2" fmla="val 3095"/>
              <a:gd name="adj3" fmla="val 7069"/>
              <a:gd name="adj4" fmla="val 43750"/>
              <a:gd name="adj5" fmla="val 167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71962E1-4915-E2A9-545B-404E1C567339}"/>
              </a:ext>
            </a:extLst>
          </p:cNvPr>
          <p:cNvSpPr txBox="1"/>
          <p:nvPr/>
        </p:nvSpPr>
        <p:spPr>
          <a:xfrm>
            <a:off x="4886671" y="9362719"/>
            <a:ext cx="1371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ea typeface="Calibri"/>
                <a:cs typeface="Calibri"/>
                <a:sym typeface="Calibri"/>
              </a:rPr>
              <a:t>Aggregation operator: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D2E5897-472E-6580-049C-BD2E55737D55}"/>
              </a:ext>
            </a:extLst>
          </p:cNvPr>
          <p:cNvSpPr txBox="1"/>
          <p:nvPr/>
        </p:nvSpPr>
        <p:spPr>
          <a:xfrm>
            <a:off x="1299328" y="9796214"/>
            <a:ext cx="1088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a typeface="Calibri"/>
                <a:cs typeface="Calibri"/>
                <a:sym typeface="Calibri"/>
              </a:rPr>
              <a:t>Model weights of neighbour nodes</a:t>
            </a:r>
          </a:p>
          <a:p>
            <a:r>
              <a:rPr lang="en-GB" sz="1000" dirty="0">
                <a:ea typeface="Calibri"/>
                <a:cs typeface="Calibri"/>
                <a:sym typeface="Calibri"/>
              </a:rPr>
              <a:t>(1,2,…,n)</a:t>
            </a:r>
          </a:p>
        </p:txBody>
      </p:sp>
      <p:sp>
        <p:nvSpPr>
          <p:cNvPr id="97" name="Left Bracket 96">
            <a:extLst>
              <a:ext uri="{FF2B5EF4-FFF2-40B4-BE49-F238E27FC236}">
                <a16:creationId xmlns:a16="http://schemas.microsoft.com/office/drawing/2014/main" id="{1AF4D915-8E1B-717E-346B-3D2E1A4A7827}"/>
              </a:ext>
            </a:extLst>
          </p:cNvPr>
          <p:cNvSpPr/>
          <p:nvPr/>
        </p:nvSpPr>
        <p:spPr>
          <a:xfrm>
            <a:off x="2357799" y="9456433"/>
            <a:ext cx="64711" cy="1397874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7696D45-FE43-75EC-AECB-759FCB6A261C}"/>
              </a:ext>
            </a:extLst>
          </p:cNvPr>
          <p:cNvSpPr txBox="1"/>
          <p:nvPr/>
        </p:nvSpPr>
        <p:spPr>
          <a:xfrm>
            <a:off x="2662956" y="9931304"/>
            <a:ext cx="480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8833716-439B-6D52-EC43-554F5633D36F}"/>
              </a:ext>
            </a:extLst>
          </p:cNvPr>
          <p:cNvSpPr txBox="1"/>
          <p:nvPr/>
        </p:nvSpPr>
        <p:spPr>
          <a:xfrm>
            <a:off x="2667480" y="10368987"/>
            <a:ext cx="480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a typeface="Calibri"/>
                <a:cs typeface="Calibri"/>
                <a:sym typeface="Calibri"/>
              </a:rPr>
              <a:t>…</a:t>
            </a:r>
          </a:p>
        </p:txBody>
      </p:sp>
      <p:cxnSp>
        <p:nvCxnSpPr>
          <p:cNvPr id="100" name="Google Shape;225;p7">
            <a:extLst>
              <a:ext uri="{FF2B5EF4-FFF2-40B4-BE49-F238E27FC236}">
                <a16:creationId xmlns:a16="http://schemas.microsoft.com/office/drawing/2014/main" id="{F07BE950-10A9-D4E9-1A1B-CF3D24E11EBD}"/>
              </a:ext>
            </a:extLst>
          </p:cNvPr>
          <p:cNvCxnSpPr>
            <a:cxnSpLocks/>
          </p:cNvCxnSpPr>
          <p:nvPr/>
        </p:nvCxnSpPr>
        <p:spPr>
          <a:xfrm>
            <a:off x="6463984" y="9911820"/>
            <a:ext cx="249768" cy="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7946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/>
      <p:bldP spid="22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3" grpId="0" animBg="1"/>
      <p:bldP spid="49" grpId="0" animBg="1"/>
      <p:bldP spid="50" grpId="0" animBg="1"/>
      <p:bldP spid="53" grpId="0" animBg="1"/>
      <p:bldP spid="54" grpId="0"/>
      <p:bldP spid="58" grpId="0" animBg="1"/>
      <p:bldP spid="59" grpId="0" animBg="1"/>
      <p:bldP spid="64" grpId="0" animBg="1"/>
      <p:bldP spid="171" grpId="0" animBg="1"/>
      <p:bldP spid="173" grpId="0"/>
      <p:bldP spid="219" grpId="0" animBg="1"/>
      <p:bldP spid="220" grpId="0" animBg="1"/>
      <p:bldP spid="221" grpId="0" animBg="1"/>
      <p:bldP spid="222" grpId="0" animBg="1"/>
      <p:bldP spid="223" grpId="0" animBg="1"/>
      <p:bldP spid="227" grpId="0" animBg="1"/>
      <p:bldP spid="229" grpId="0" animBg="1"/>
      <p:bldP spid="231" grpId="0" animBg="1"/>
      <p:bldP spid="232" grpId="0" animBg="1"/>
      <p:bldP spid="233" grpId="0" animBg="1"/>
      <p:bldP spid="234" grpId="0" animBg="1"/>
      <p:bldP spid="236" grpId="0" animBg="1"/>
      <p:bldP spid="238" grpId="0" animBg="1"/>
      <p:bldP spid="40" grpId="0" animBg="1"/>
      <p:bldP spid="42" grpId="0" animBg="1"/>
      <p:bldP spid="43" grpId="0" animBg="1"/>
      <p:bldP spid="44" grpId="0" animBg="1"/>
      <p:bldP spid="45" grpId="0"/>
      <p:bldP spid="61" grpId="0" animBg="1"/>
      <p:bldP spid="69" grpId="0" animBg="1"/>
      <p:bldP spid="72" grpId="0" animBg="1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27;p7">
            <a:extLst>
              <a:ext uri="{FF2B5EF4-FFF2-40B4-BE49-F238E27FC236}">
                <a16:creationId xmlns:a16="http://schemas.microsoft.com/office/drawing/2014/main" id="{D9A3DAA1-A2FB-177A-2FD1-637ECDB1A289}"/>
              </a:ext>
            </a:extLst>
          </p:cNvPr>
          <p:cNvSpPr/>
          <p:nvPr/>
        </p:nvSpPr>
        <p:spPr>
          <a:xfrm>
            <a:off x="2796056" y="4491535"/>
            <a:ext cx="900000" cy="90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rgbClr val="000000"/>
              </a:buClr>
              <a:buSzPts val="1000"/>
            </a:pPr>
            <a:r>
              <a:rPr lang="en-GB" sz="800" dirty="0">
                <a:latin typeface="Calibri"/>
                <a:ea typeface="Calibri"/>
                <a:cs typeface="Calibri"/>
                <a:sym typeface="Calibri"/>
              </a:rPr>
              <a:t>Neighbour</a:t>
            </a:r>
          </a:p>
          <a:p>
            <a:pPr algn="ctr">
              <a:buClr>
                <a:srgbClr val="000000"/>
              </a:buClr>
              <a:buSzPts val="1000"/>
            </a:pPr>
            <a:r>
              <a:rPr lang="en-GB" sz="800" dirty="0"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cxnSp>
        <p:nvCxnSpPr>
          <p:cNvPr id="7" name="Google Shape;229;p7">
            <a:extLst>
              <a:ext uri="{FF2B5EF4-FFF2-40B4-BE49-F238E27FC236}">
                <a16:creationId xmlns:a16="http://schemas.microsoft.com/office/drawing/2014/main" id="{EB8B3FE7-F65E-BFCD-B9E4-EF2AF2DDA37B}"/>
              </a:ext>
            </a:extLst>
          </p:cNvPr>
          <p:cNvCxnSpPr>
            <a:cxnSpLocks/>
          </p:cNvCxnSpPr>
          <p:nvPr/>
        </p:nvCxnSpPr>
        <p:spPr>
          <a:xfrm flipH="1" flipV="1">
            <a:off x="2004953" y="5683621"/>
            <a:ext cx="5354722" cy="2517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" name="Google Shape;230;p7">
            <a:extLst>
              <a:ext uri="{FF2B5EF4-FFF2-40B4-BE49-F238E27FC236}">
                <a16:creationId xmlns:a16="http://schemas.microsoft.com/office/drawing/2014/main" id="{472956E4-521D-7F14-46C0-0968E1BDF556}"/>
              </a:ext>
            </a:extLst>
          </p:cNvPr>
          <p:cNvCxnSpPr>
            <a:cxnSpLocks/>
          </p:cNvCxnSpPr>
          <p:nvPr/>
        </p:nvCxnSpPr>
        <p:spPr>
          <a:xfrm flipV="1">
            <a:off x="7359675" y="5373079"/>
            <a:ext cx="0" cy="3357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" name="Google Shape;231;p7">
            <a:extLst>
              <a:ext uri="{FF2B5EF4-FFF2-40B4-BE49-F238E27FC236}">
                <a16:creationId xmlns:a16="http://schemas.microsoft.com/office/drawing/2014/main" id="{200A43B5-B0D0-C414-C670-0A23CE4AEC80}"/>
              </a:ext>
            </a:extLst>
          </p:cNvPr>
          <p:cNvSpPr txBox="1"/>
          <p:nvPr/>
        </p:nvSpPr>
        <p:spPr>
          <a:xfrm>
            <a:off x="6035271" y="4830959"/>
            <a:ext cx="642000" cy="38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GB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232;p7">
            <a:extLst>
              <a:ext uri="{FF2B5EF4-FFF2-40B4-BE49-F238E27FC236}">
                <a16:creationId xmlns:a16="http://schemas.microsoft.com/office/drawing/2014/main" id="{5FEDF8B9-6E73-AACE-935F-2C29ABA04169}"/>
              </a:ext>
            </a:extLst>
          </p:cNvPr>
          <p:cNvCxnSpPr>
            <a:cxnSpLocks/>
          </p:cNvCxnSpPr>
          <p:nvPr/>
        </p:nvCxnSpPr>
        <p:spPr>
          <a:xfrm rot="10800000">
            <a:off x="4506905" y="5401922"/>
            <a:ext cx="0" cy="297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1" name="Google Shape;233;p7">
            <a:extLst>
              <a:ext uri="{FF2B5EF4-FFF2-40B4-BE49-F238E27FC236}">
                <a16:creationId xmlns:a16="http://schemas.microsoft.com/office/drawing/2014/main" id="{6B6068E7-024F-2AC3-EFD5-DE729662530A}"/>
              </a:ext>
            </a:extLst>
          </p:cNvPr>
          <p:cNvCxnSpPr>
            <a:cxnSpLocks/>
          </p:cNvCxnSpPr>
          <p:nvPr/>
        </p:nvCxnSpPr>
        <p:spPr>
          <a:xfrm rot="10800000">
            <a:off x="3278116" y="5400442"/>
            <a:ext cx="0" cy="28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" name="Google Shape;234;p7">
            <a:extLst>
              <a:ext uri="{FF2B5EF4-FFF2-40B4-BE49-F238E27FC236}">
                <a16:creationId xmlns:a16="http://schemas.microsoft.com/office/drawing/2014/main" id="{C4FC6FF0-2A38-27E3-A455-BE2940C1EDF0}"/>
              </a:ext>
            </a:extLst>
          </p:cNvPr>
          <p:cNvCxnSpPr>
            <a:cxnSpLocks/>
          </p:cNvCxnSpPr>
          <p:nvPr/>
        </p:nvCxnSpPr>
        <p:spPr>
          <a:xfrm rot="10800000">
            <a:off x="3319700" y="5389986"/>
            <a:ext cx="0" cy="4026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" name="Google Shape;235;p7">
            <a:extLst>
              <a:ext uri="{FF2B5EF4-FFF2-40B4-BE49-F238E27FC236}">
                <a16:creationId xmlns:a16="http://schemas.microsoft.com/office/drawing/2014/main" id="{E33EBCF6-ECFF-FB1D-A634-963D8D51A320}"/>
              </a:ext>
            </a:extLst>
          </p:cNvPr>
          <p:cNvCxnSpPr>
            <a:cxnSpLocks/>
          </p:cNvCxnSpPr>
          <p:nvPr/>
        </p:nvCxnSpPr>
        <p:spPr>
          <a:xfrm rot="10800000">
            <a:off x="4551600" y="5400136"/>
            <a:ext cx="0" cy="3993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" name="Google Shape;236;p7">
            <a:extLst>
              <a:ext uri="{FF2B5EF4-FFF2-40B4-BE49-F238E27FC236}">
                <a16:creationId xmlns:a16="http://schemas.microsoft.com/office/drawing/2014/main" id="{C1EAB6B7-3DB7-7CBF-1D06-BB890DF33802}"/>
              </a:ext>
            </a:extLst>
          </p:cNvPr>
          <p:cNvCxnSpPr>
            <a:cxnSpLocks/>
          </p:cNvCxnSpPr>
          <p:nvPr/>
        </p:nvCxnSpPr>
        <p:spPr>
          <a:xfrm flipV="1">
            <a:off x="7445678" y="5378477"/>
            <a:ext cx="0" cy="444013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" name="Google Shape;237;p7">
            <a:extLst>
              <a:ext uri="{FF2B5EF4-FFF2-40B4-BE49-F238E27FC236}">
                <a16:creationId xmlns:a16="http://schemas.microsoft.com/office/drawing/2014/main" id="{93DD23CA-0F64-3C8D-173E-31D52BFEEC9F}"/>
              </a:ext>
            </a:extLst>
          </p:cNvPr>
          <p:cNvCxnSpPr>
            <a:cxnSpLocks/>
          </p:cNvCxnSpPr>
          <p:nvPr/>
        </p:nvCxnSpPr>
        <p:spPr>
          <a:xfrm>
            <a:off x="2031446" y="5787006"/>
            <a:ext cx="5414232" cy="27824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238;p7">
            <a:extLst>
              <a:ext uri="{FF2B5EF4-FFF2-40B4-BE49-F238E27FC236}">
                <a16:creationId xmlns:a16="http://schemas.microsoft.com/office/drawing/2014/main" id="{F6B8F2A7-F27C-7C75-B78D-212A4976D580}"/>
              </a:ext>
            </a:extLst>
          </p:cNvPr>
          <p:cNvSpPr/>
          <p:nvPr/>
        </p:nvSpPr>
        <p:spPr>
          <a:xfrm>
            <a:off x="5566349" y="5479575"/>
            <a:ext cx="1619245" cy="17627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&lt;&lt;--   Received model data</a:t>
            </a:r>
            <a:endParaRPr lang="en-GB"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39;p7">
            <a:extLst>
              <a:ext uri="{FF2B5EF4-FFF2-40B4-BE49-F238E27FC236}">
                <a16:creationId xmlns:a16="http://schemas.microsoft.com/office/drawing/2014/main" id="{E4035CC3-2F37-3B39-727E-91C6CD873226}"/>
              </a:ext>
            </a:extLst>
          </p:cNvPr>
          <p:cNvSpPr/>
          <p:nvPr/>
        </p:nvSpPr>
        <p:spPr>
          <a:xfrm>
            <a:off x="3117030" y="5823479"/>
            <a:ext cx="1389875" cy="1563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Sent model data   --&gt;&gt;</a:t>
            </a:r>
            <a:endParaRPr lang="en-GB" sz="1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BA98A61-E315-E989-BCC6-0FC673809599}"/>
              </a:ext>
            </a:extLst>
          </p:cNvPr>
          <p:cNvSpPr/>
          <p:nvPr/>
        </p:nvSpPr>
        <p:spPr>
          <a:xfrm>
            <a:off x="1731333" y="6489693"/>
            <a:ext cx="3317057" cy="2213183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Google Shape;212;p7">
            <a:extLst>
              <a:ext uri="{FF2B5EF4-FFF2-40B4-BE49-F238E27FC236}">
                <a16:creationId xmlns:a16="http://schemas.microsoft.com/office/drawing/2014/main" id="{22BCDDDA-E63E-0CF5-4CEB-F6881F566C1F}"/>
              </a:ext>
            </a:extLst>
          </p:cNvPr>
          <p:cNvSpPr/>
          <p:nvPr/>
        </p:nvSpPr>
        <p:spPr>
          <a:xfrm>
            <a:off x="2023623" y="6789315"/>
            <a:ext cx="511126" cy="198904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1200" dirty="0">
                <a:ea typeface="Calibri"/>
                <a:cs typeface="Calibri"/>
                <a:sym typeface="Calibri"/>
              </a:rPr>
              <a:t>W</a:t>
            </a:r>
            <a:r>
              <a:rPr lang="en-GB" sz="1200" baseline="30000" dirty="0">
                <a:ea typeface="Calibri"/>
                <a:cs typeface="Calibri"/>
                <a:sym typeface="Calibri"/>
              </a:rPr>
              <a:t>0</a:t>
            </a:r>
            <a:endParaRPr lang="en-GB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13;p7">
            <a:extLst>
              <a:ext uri="{FF2B5EF4-FFF2-40B4-BE49-F238E27FC236}">
                <a16:creationId xmlns:a16="http://schemas.microsoft.com/office/drawing/2014/main" id="{688EB1E1-DE34-37AA-BFD5-C430D7634DE2}"/>
              </a:ext>
            </a:extLst>
          </p:cNvPr>
          <p:cNvSpPr/>
          <p:nvPr/>
        </p:nvSpPr>
        <p:spPr>
          <a:xfrm>
            <a:off x="2035681" y="7198403"/>
            <a:ext cx="499069" cy="181346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GB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1</a:t>
            </a:r>
            <a:endParaRPr lang="en-GB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14;p7">
            <a:extLst>
              <a:ext uri="{FF2B5EF4-FFF2-40B4-BE49-F238E27FC236}">
                <a16:creationId xmlns:a16="http://schemas.microsoft.com/office/drawing/2014/main" id="{54123F80-7B1A-3CF9-A8B3-826F869E774A}"/>
              </a:ext>
            </a:extLst>
          </p:cNvPr>
          <p:cNvSpPr/>
          <p:nvPr/>
        </p:nvSpPr>
        <p:spPr>
          <a:xfrm>
            <a:off x="2035678" y="7574331"/>
            <a:ext cx="499070" cy="1813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GB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2</a:t>
            </a:r>
            <a:endParaRPr lang="en-GB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215;p7">
            <a:extLst>
              <a:ext uri="{FF2B5EF4-FFF2-40B4-BE49-F238E27FC236}">
                <a16:creationId xmlns:a16="http://schemas.microsoft.com/office/drawing/2014/main" id="{A02495D7-23D7-BD5D-5EE5-EEAB06143D14}"/>
              </a:ext>
            </a:extLst>
          </p:cNvPr>
          <p:cNvSpPr/>
          <p:nvPr/>
        </p:nvSpPr>
        <p:spPr>
          <a:xfrm>
            <a:off x="2035676" y="8432837"/>
            <a:ext cx="499072" cy="181346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W</a:t>
            </a:r>
            <a:r>
              <a:rPr lang="en-GB" sz="1200" baseline="300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n</a:t>
            </a:r>
            <a:endParaRPr lang="en-GB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216;p7">
            <a:extLst>
              <a:ext uri="{FF2B5EF4-FFF2-40B4-BE49-F238E27FC236}">
                <a16:creationId xmlns:a16="http://schemas.microsoft.com/office/drawing/2014/main" id="{E63417A4-1D3F-018C-061E-810A6E98A8DD}"/>
              </a:ext>
            </a:extLst>
          </p:cNvPr>
          <p:cNvSpPr txBox="1"/>
          <p:nvPr/>
        </p:nvSpPr>
        <p:spPr>
          <a:xfrm>
            <a:off x="2099568" y="7906292"/>
            <a:ext cx="64199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GB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17;p7">
            <a:extLst>
              <a:ext uri="{FF2B5EF4-FFF2-40B4-BE49-F238E27FC236}">
                <a16:creationId xmlns:a16="http://schemas.microsoft.com/office/drawing/2014/main" id="{EAEFB55E-F0CB-4044-487B-063E577A6374}"/>
              </a:ext>
            </a:extLst>
          </p:cNvPr>
          <p:cNvSpPr/>
          <p:nvPr/>
        </p:nvSpPr>
        <p:spPr>
          <a:xfrm>
            <a:off x="3107981" y="7448985"/>
            <a:ext cx="1667631" cy="551574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en-GB" sz="1200" dirty="0">
                <a:ea typeface="Calibri"/>
                <a:cs typeface="Calibri"/>
                <a:sym typeface="Calibri"/>
              </a:rPr>
              <a:t>n</a:t>
            </a:r>
            <a:r>
              <a:rPr lang="en-GB" sz="1200" baseline="30000" dirty="0">
                <a:ea typeface="Calibri"/>
                <a:cs typeface="Calibri"/>
                <a:sym typeface="Calibri"/>
              </a:rPr>
              <a:t>total</a:t>
            </a:r>
            <a:r>
              <a:rPr lang="en-GB" sz="1200" dirty="0">
                <a:ea typeface="Calibri"/>
                <a:cs typeface="Calibri"/>
                <a:sym typeface="Calibri"/>
              </a:rPr>
              <a:t> &lt;- </a:t>
            </a:r>
            <a:r>
              <a:rPr lang="en-GB" sz="1200" dirty="0"/>
              <a:t>Σ n</a:t>
            </a:r>
            <a:r>
              <a:rPr lang="en-GB" sz="1200" baseline="30000" dirty="0"/>
              <a:t>i</a:t>
            </a:r>
            <a:endParaRPr lang="en-GB" sz="1200" dirty="0">
              <a:ea typeface="Arial"/>
              <a:cs typeface="Arial"/>
              <a:sym typeface="Arial"/>
            </a:endParaRPr>
          </a:p>
          <a:p>
            <a:pPr>
              <a:buClr>
                <a:srgbClr val="000000"/>
              </a:buClr>
              <a:buSzPts val="800"/>
            </a:pPr>
            <a:r>
              <a:rPr lang="en-GB" sz="1200" dirty="0">
                <a:ea typeface="Calibri"/>
                <a:cs typeface="Calibri"/>
                <a:sym typeface="Calibri"/>
              </a:rPr>
              <a:t>W</a:t>
            </a:r>
            <a:r>
              <a:rPr lang="en-GB" sz="1200" baseline="30000" dirty="0">
                <a:ea typeface="Calibri"/>
                <a:cs typeface="Calibri"/>
                <a:sym typeface="Calibri"/>
              </a:rPr>
              <a:t>0 </a:t>
            </a:r>
            <a:r>
              <a:rPr lang="en-GB" sz="1200" dirty="0">
                <a:ea typeface="Calibri"/>
                <a:cs typeface="Calibri"/>
                <a:sym typeface="Calibri"/>
              </a:rPr>
              <a:t>&lt;- </a:t>
            </a:r>
            <a:r>
              <a:rPr lang="en-GB" sz="2000" dirty="0"/>
              <a:t>Σ</a:t>
            </a:r>
            <a:r>
              <a:rPr lang="en-GB" sz="800" baseline="-25000" dirty="0"/>
              <a:t>i=0…n</a:t>
            </a:r>
            <a:r>
              <a:rPr lang="en-GB" sz="1200" dirty="0"/>
              <a:t>(n</a:t>
            </a:r>
            <a:r>
              <a:rPr lang="en-GB" sz="1200" baseline="30000" dirty="0"/>
              <a:t>i </a:t>
            </a:r>
            <a:r>
              <a:rPr lang="en-GB" sz="1200" dirty="0">
                <a:ea typeface="Calibri"/>
                <a:cs typeface="Calibri"/>
                <a:sym typeface="Calibri"/>
              </a:rPr>
              <a:t>/n</a:t>
            </a:r>
            <a:r>
              <a:rPr lang="en-GB" sz="1200" baseline="30000" dirty="0">
                <a:ea typeface="Calibri"/>
                <a:cs typeface="Calibri"/>
                <a:sym typeface="Calibri"/>
              </a:rPr>
              <a:t>total</a:t>
            </a:r>
            <a:r>
              <a:rPr lang="en-GB" sz="1200" dirty="0">
                <a:ea typeface="Calibri"/>
                <a:cs typeface="Calibri"/>
                <a:sym typeface="Calibri"/>
              </a:rPr>
              <a:t>).W</a:t>
            </a:r>
            <a:r>
              <a:rPr lang="en-GB" sz="1200" baseline="30000" dirty="0">
                <a:ea typeface="Calibri"/>
                <a:cs typeface="Calibri"/>
                <a:sym typeface="Calibri"/>
              </a:rPr>
              <a:t>i </a:t>
            </a:r>
            <a:endParaRPr lang="en-GB" sz="1200" dirty="0">
              <a:ea typeface="Arial"/>
              <a:cs typeface="Arial"/>
              <a:sym typeface="Arial"/>
            </a:endParaRPr>
          </a:p>
        </p:txBody>
      </p:sp>
      <p:sp>
        <p:nvSpPr>
          <p:cNvPr id="43" name="Google Shape;219;p7">
            <a:extLst>
              <a:ext uri="{FF2B5EF4-FFF2-40B4-BE49-F238E27FC236}">
                <a16:creationId xmlns:a16="http://schemas.microsoft.com/office/drawing/2014/main" id="{256AEAD2-C7A0-8943-BA27-EC20DF4399A6}"/>
              </a:ext>
            </a:extLst>
          </p:cNvPr>
          <p:cNvSpPr/>
          <p:nvPr/>
        </p:nvSpPr>
        <p:spPr>
          <a:xfrm>
            <a:off x="2596558" y="6807525"/>
            <a:ext cx="208897" cy="1832550"/>
          </a:xfrm>
          <a:prstGeom prst="rightBrace">
            <a:avLst>
              <a:gd name="adj1" fmla="val 8333"/>
              <a:gd name="adj2" fmla="val 50000"/>
            </a:avLst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 lang="en-GB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" name="Google Shape;225;p7">
            <a:extLst>
              <a:ext uri="{FF2B5EF4-FFF2-40B4-BE49-F238E27FC236}">
                <a16:creationId xmlns:a16="http://schemas.microsoft.com/office/drawing/2014/main" id="{41603CB0-CDE6-B31E-E1F4-5B693E7AE75F}"/>
              </a:ext>
            </a:extLst>
          </p:cNvPr>
          <p:cNvCxnSpPr>
            <a:cxnSpLocks/>
          </p:cNvCxnSpPr>
          <p:nvPr/>
        </p:nvCxnSpPr>
        <p:spPr>
          <a:xfrm>
            <a:off x="2805456" y="7725176"/>
            <a:ext cx="302525" cy="972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5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7F2C3118-CDFD-1520-409F-B326D62E08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74800" y="801219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E8A9B25-724D-2BF8-61AD-9E82C8217901}"/>
              </a:ext>
            </a:extLst>
          </p:cNvPr>
          <p:cNvSpPr txBox="1"/>
          <p:nvPr/>
        </p:nvSpPr>
        <p:spPr>
          <a:xfrm>
            <a:off x="2170833" y="8729030"/>
            <a:ext cx="3078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</a:t>
            </a:r>
            <a:r>
              <a:rPr lang="en-GB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  in the local node</a:t>
            </a:r>
            <a:endParaRPr lang="en-GB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29674C-0B13-FF13-BAC8-884ED008147D}"/>
              </a:ext>
            </a:extLst>
          </p:cNvPr>
          <p:cNvSpPr txBox="1"/>
          <p:nvPr/>
        </p:nvSpPr>
        <p:spPr>
          <a:xfrm>
            <a:off x="727837" y="7073221"/>
            <a:ext cx="10296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neighbour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BA653E-B36D-DB70-4AE8-89CF0C6FECD2}"/>
              </a:ext>
            </a:extLst>
          </p:cNvPr>
          <p:cNvSpPr txBox="1"/>
          <p:nvPr/>
        </p:nvSpPr>
        <p:spPr>
          <a:xfrm>
            <a:off x="727837" y="7534213"/>
            <a:ext cx="1100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neighbour 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9AFE7A-D7B8-CB00-6183-D322B111973F}"/>
              </a:ext>
            </a:extLst>
          </p:cNvPr>
          <p:cNvSpPr txBox="1"/>
          <p:nvPr/>
        </p:nvSpPr>
        <p:spPr>
          <a:xfrm>
            <a:off x="737645" y="8398106"/>
            <a:ext cx="1031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neighbour n</a:t>
            </a:r>
          </a:p>
        </p:txBody>
      </p:sp>
      <p:cxnSp>
        <p:nvCxnSpPr>
          <p:cNvPr id="50" name="Google Shape;229;p7">
            <a:extLst>
              <a:ext uri="{FF2B5EF4-FFF2-40B4-BE49-F238E27FC236}">
                <a16:creationId xmlns:a16="http://schemas.microsoft.com/office/drawing/2014/main" id="{4DC2E5D8-3089-4BB7-2E6B-F1A3B49D3BB6}"/>
              </a:ext>
            </a:extLst>
          </p:cNvPr>
          <p:cNvCxnSpPr>
            <a:cxnSpLocks/>
          </p:cNvCxnSpPr>
          <p:nvPr/>
        </p:nvCxnSpPr>
        <p:spPr>
          <a:xfrm>
            <a:off x="1554983" y="7284534"/>
            <a:ext cx="47088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" name="Google Shape;229;p7">
            <a:extLst>
              <a:ext uri="{FF2B5EF4-FFF2-40B4-BE49-F238E27FC236}">
                <a16:creationId xmlns:a16="http://schemas.microsoft.com/office/drawing/2014/main" id="{1397B401-AB14-7DA6-9D61-37ECBDF66613}"/>
              </a:ext>
            </a:extLst>
          </p:cNvPr>
          <p:cNvCxnSpPr>
            <a:cxnSpLocks/>
          </p:cNvCxnSpPr>
          <p:nvPr/>
        </p:nvCxnSpPr>
        <p:spPr>
          <a:xfrm>
            <a:off x="1439409" y="6888766"/>
            <a:ext cx="578164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" name="Google Shape;229;p7">
            <a:extLst>
              <a:ext uri="{FF2B5EF4-FFF2-40B4-BE49-F238E27FC236}">
                <a16:creationId xmlns:a16="http://schemas.microsoft.com/office/drawing/2014/main" id="{DFCA8646-F548-74C2-53A2-8DD9F051FBA4}"/>
              </a:ext>
            </a:extLst>
          </p:cNvPr>
          <p:cNvCxnSpPr>
            <a:cxnSpLocks/>
          </p:cNvCxnSpPr>
          <p:nvPr/>
        </p:nvCxnSpPr>
        <p:spPr>
          <a:xfrm>
            <a:off x="1564793" y="7680868"/>
            <a:ext cx="470885" cy="0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" name="Google Shape;229;p7">
            <a:extLst>
              <a:ext uri="{FF2B5EF4-FFF2-40B4-BE49-F238E27FC236}">
                <a16:creationId xmlns:a16="http://schemas.microsoft.com/office/drawing/2014/main" id="{4642A0D6-6343-14D3-CB03-4373B61B2EC0}"/>
              </a:ext>
            </a:extLst>
          </p:cNvPr>
          <p:cNvCxnSpPr>
            <a:cxnSpLocks/>
          </p:cNvCxnSpPr>
          <p:nvPr/>
        </p:nvCxnSpPr>
        <p:spPr>
          <a:xfrm>
            <a:off x="1549871" y="8524321"/>
            <a:ext cx="470885" cy="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4" name="Arrow: U-Turn 53">
            <a:extLst>
              <a:ext uri="{FF2B5EF4-FFF2-40B4-BE49-F238E27FC236}">
                <a16:creationId xmlns:a16="http://schemas.microsoft.com/office/drawing/2014/main" id="{35659A96-5F21-2837-14E3-AB5AB21FDD74}"/>
              </a:ext>
            </a:extLst>
          </p:cNvPr>
          <p:cNvSpPr/>
          <p:nvPr/>
        </p:nvSpPr>
        <p:spPr>
          <a:xfrm flipH="1">
            <a:off x="2210511" y="6638684"/>
            <a:ext cx="2664102" cy="1078140"/>
          </a:xfrm>
          <a:prstGeom prst="uturnArrow">
            <a:avLst>
              <a:gd name="adj1" fmla="val 1541"/>
              <a:gd name="adj2" fmla="val 3095"/>
              <a:gd name="adj3" fmla="val 7069"/>
              <a:gd name="adj4" fmla="val 43750"/>
              <a:gd name="adj5" fmla="val 1679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04995D-D3EF-CDCB-3FBD-A5C6E0582043}"/>
              </a:ext>
            </a:extLst>
          </p:cNvPr>
          <p:cNvSpPr txBox="1"/>
          <p:nvPr/>
        </p:nvSpPr>
        <p:spPr>
          <a:xfrm>
            <a:off x="3198752" y="7174700"/>
            <a:ext cx="1371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>
                <a:ea typeface="Calibri"/>
                <a:cs typeface="Calibri"/>
                <a:sym typeface="Calibri"/>
              </a:rPr>
              <a:t>Aggregation operator: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A3F5D7-F220-82BD-85B7-D1A062068EAB}"/>
              </a:ext>
            </a:extLst>
          </p:cNvPr>
          <p:cNvSpPr txBox="1"/>
          <p:nvPr/>
        </p:nvSpPr>
        <p:spPr>
          <a:xfrm>
            <a:off x="410221" y="6448851"/>
            <a:ext cx="129028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ea typeface="Calibri"/>
                <a:cs typeface="Calibri"/>
                <a:sym typeface="Calibri"/>
              </a:rPr>
              <a:t>Model weights from neighbour</a:t>
            </a:r>
          </a:p>
          <a:p>
            <a:r>
              <a:rPr lang="en-GB" sz="1000" dirty="0">
                <a:ea typeface="Calibri"/>
                <a:cs typeface="Calibri"/>
                <a:sym typeface="Calibri"/>
              </a:rPr>
              <a:t>(1,2,…,n)</a:t>
            </a:r>
          </a:p>
        </p:txBody>
      </p:sp>
      <p:sp>
        <p:nvSpPr>
          <p:cNvPr id="57" name="Left Bracket 56">
            <a:extLst>
              <a:ext uri="{FF2B5EF4-FFF2-40B4-BE49-F238E27FC236}">
                <a16:creationId xmlns:a16="http://schemas.microsoft.com/office/drawing/2014/main" id="{F7D17C6C-17CD-86B6-5886-18126BA0CC24}"/>
              </a:ext>
            </a:extLst>
          </p:cNvPr>
          <p:cNvSpPr/>
          <p:nvPr/>
        </p:nvSpPr>
        <p:spPr>
          <a:xfrm>
            <a:off x="669881" y="7268413"/>
            <a:ext cx="64711" cy="1397874"/>
          </a:xfrm>
          <a:prstGeom prst="leftBracket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C3CBC8-7C63-9959-1255-EAD4B6980B58}"/>
              </a:ext>
            </a:extLst>
          </p:cNvPr>
          <p:cNvSpPr txBox="1"/>
          <p:nvPr/>
        </p:nvSpPr>
        <p:spPr>
          <a:xfrm>
            <a:off x="958741" y="7924400"/>
            <a:ext cx="4806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ea typeface="Calibri"/>
                <a:cs typeface="Calibri"/>
                <a:sym typeface="Calibri"/>
              </a:rPr>
              <a:t>…</a:t>
            </a:r>
          </a:p>
        </p:txBody>
      </p:sp>
      <p:cxnSp>
        <p:nvCxnSpPr>
          <p:cNvPr id="59" name="Google Shape;225;p7">
            <a:extLst>
              <a:ext uri="{FF2B5EF4-FFF2-40B4-BE49-F238E27FC236}">
                <a16:creationId xmlns:a16="http://schemas.microsoft.com/office/drawing/2014/main" id="{5913088A-46F0-1DFD-FE88-345A57329555}"/>
              </a:ext>
            </a:extLst>
          </p:cNvPr>
          <p:cNvCxnSpPr>
            <a:cxnSpLocks/>
          </p:cNvCxnSpPr>
          <p:nvPr/>
        </p:nvCxnSpPr>
        <p:spPr>
          <a:xfrm>
            <a:off x="1184217" y="5506915"/>
            <a:ext cx="249768" cy="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69" name="Google Shape;226;p7">
            <a:extLst>
              <a:ext uri="{FF2B5EF4-FFF2-40B4-BE49-F238E27FC236}">
                <a16:creationId xmlns:a16="http://schemas.microsoft.com/office/drawing/2014/main" id="{E4B6942C-D586-4AAC-2521-6635EF87442D}"/>
              </a:ext>
            </a:extLst>
          </p:cNvPr>
          <p:cNvSpPr/>
          <p:nvPr/>
        </p:nvSpPr>
        <p:spPr>
          <a:xfrm>
            <a:off x="833281" y="5127586"/>
            <a:ext cx="1152000" cy="1152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node</a:t>
            </a:r>
          </a:p>
        </p:txBody>
      </p:sp>
      <p:sp>
        <p:nvSpPr>
          <p:cNvPr id="70" name="Google Shape;241;p7">
            <a:extLst>
              <a:ext uri="{FF2B5EF4-FFF2-40B4-BE49-F238E27FC236}">
                <a16:creationId xmlns:a16="http://schemas.microsoft.com/office/drawing/2014/main" id="{A5195DF8-1CEB-222C-2FF9-40EE4467D6FB}"/>
              </a:ext>
            </a:extLst>
          </p:cNvPr>
          <p:cNvSpPr/>
          <p:nvPr/>
        </p:nvSpPr>
        <p:spPr>
          <a:xfrm>
            <a:off x="1003726" y="5355428"/>
            <a:ext cx="856259" cy="2081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lang="en-GB"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" name="Google Shape;225;p7">
            <a:extLst>
              <a:ext uri="{FF2B5EF4-FFF2-40B4-BE49-F238E27FC236}">
                <a16:creationId xmlns:a16="http://schemas.microsoft.com/office/drawing/2014/main" id="{4CD12D21-76D1-38DE-CA69-1C1DB58C8B64}"/>
              </a:ext>
            </a:extLst>
          </p:cNvPr>
          <p:cNvCxnSpPr>
            <a:cxnSpLocks/>
          </p:cNvCxnSpPr>
          <p:nvPr/>
        </p:nvCxnSpPr>
        <p:spPr>
          <a:xfrm>
            <a:off x="4776065" y="7716824"/>
            <a:ext cx="98548" cy="8352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med" len="med"/>
          </a:ln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C387F77-F68A-9707-42BF-EB680CD9CD23}"/>
              </a:ext>
            </a:extLst>
          </p:cNvPr>
          <p:cNvCxnSpPr>
            <a:cxnSpLocks/>
          </p:cNvCxnSpPr>
          <p:nvPr/>
        </p:nvCxnSpPr>
        <p:spPr>
          <a:xfrm>
            <a:off x="1611065" y="5546177"/>
            <a:ext cx="849024" cy="90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Google Shape;244;p7">
            <a:extLst>
              <a:ext uri="{FF2B5EF4-FFF2-40B4-BE49-F238E27FC236}">
                <a16:creationId xmlns:a16="http://schemas.microsoft.com/office/drawing/2014/main" id="{953915A0-BAB8-BB92-4AD0-629F57970912}"/>
              </a:ext>
            </a:extLst>
          </p:cNvPr>
          <p:cNvSpPr/>
          <p:nvPr/>
        </p:nvSpPr>
        <p:spPr>
          <a:xfrm>
            <a:off x="2877944" y="4667846"/>
            <a:ext cx="710100" cy="1563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accent1">
                <a:lumMod val="75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lang="en-GB"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227;p7">
            <a:extLst>
              <a:ext uri="{FF2B5EF4-FFF2-40B4-BE49-F238E27FC236}">
                <a16:creationId xmlns:a16="http://schemas.microsoft.com/office/drawing/2014/main" id="{0D98838C-A279-BE27-7A67-BE8B3580BADC}"/>
              </a:ext>
            </a:extLst>
          </p:cNvPr>
          <p:cNvSpPr/>
          <p:nvPr/>
        </p:nvSpPr>
        <p:spPr>
          <a:xfrm>
            <a:off x="4099899" y="4485001"/>
            <a:ext cx="900000" cy="90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rgbClr val="000000"/>
              </a:buClr>
              <a:buSzPts val="1000"/>
            </a:pPr>
            <a:r>
              <a:rPr lang="en-GB" sz="800" dirty="0">
                <a:latin typeface="Calibri"/>
                <a:ea typeface="Calibri"/>
                <a:cs typeface="Calibri"/>
                <a:sym typeface="Calibri"/>
              </a:rPr>
              <a:t>Neighbour</a:t>
            </a:r>
          </a:p>
          <a:p>
            <a:pPr algn="ctr">
              <a:buClr>
                <a:srgbClr val="000000"/>
              </a:buClr>
              <a:buSzPts val="1000"/>
            </a:pPr>
            <a:r>
              <a:rPr lang="en-GB" sz="800" dirty="0"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95" name="Google Shape;244;p7">
            <a:extLst>
              <a:ext uri="{FF2B5EF4-FFF2-40B4-BE49-F238E27FC236}">
                <a16:creationId xmlns:a16="http://schemas.microsoft.com/office/drawing/2014/main" id="{895BA389-6584-B07B-20F6-494356DCFBC1}"/>
              </a:ext>
            </a:extLst>
          </p:cNvPr>
          <p:cNvSpPr/>
          <p:nvPr/>
        </p:nvSpPr>
        <p:spPr>
          <a:xfrm>
            <a:off x="4181787" y="4661312"/>
            <a:ext cx="710100" cy="1563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accent1">
                <a:lumMod val="75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lang="en-GB"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227;p7">
            <a:extLst>
              <a:ext uri="{FF2B5EF4-FFF2-40B4-BE49-F238E27FC236}">
                <a16:creationId xmlns:a16="http://schemas.microsoft.com/office/drawing/2014/main" id="{040333F2-0D68-F9D3-D89F-FD8D332792B6}"/>
              </a:ext>
            </a:extLst>
          </p:cNvPr>
          <p:cNvSpPr/>
          <p:nvPr/>
        </p:nvSpPr>
        <p:spPr>
          <a:xfrm>
            <a:off x="6957981" y="4470475"/>
            <a:ext cx="900000" cy="90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rgbClr val="000000"/>
              </a:buClr>
              <a:buSzPts val="1000"/>
            </a:pPr>
            <a:r>
              <a:rPr lang="en-GB" sz="800" dirty="0">
                <a:latin typeface="Calibri"/>
                <a:ea typeface="Calibri"/>
                <a:cs typeface="Calibri"/>
                <a:sym typeface="Calibri"/>
              </a:rPr>
              <a:t>Neighbour</a:t>
            </a:r>
          </a:p>
          <a:p>
            <a:pPr algn="ctr">
              <a:buClr>
                <a:srgbClr val="000000"/>
              </a:buClr>
              <a:buSzPts val="1000"/>
            </a:pPr>
            <a:r>
              <a:rPr lang="en-GB" sz="800" dirty="0">
                <a:latin typeface="Calibri"/>
                <a:ea typeface="Calibri"/>
                <a:cs typeface="Calibri"/>
                <a:sym typeface="Calibri"/>
              </a:rPr>
              <a:t>N</a:t>
            </a:r>
          </a:p>
        </p:txBody>
      </p:sp>
      <p:sp>
        <p:nvSpPr>
          <p:cNvPr id="97" name="Google Shape;244;p7">
            <a:extLst>
              <a:ext uri="{FF2B5EF4-FFF2-40B4-BE49-F238E27FC236}">
                <a16:creationId xmlns:a16="http://schemas.microsoft.com/office/drawing/2014/main" id="{92F161E3-2747-8B36-84A2-A04F510DFC7F}"/>
              </a:ext>
            </a:extLst>
          </p:cNvPr>
          <p:cNvSpPr/>
          <p:nvPr/>
        </p:nvSpPr>
        <p:spPr>
          <a:xfrm>
            <a:off x="7039869" y="4646786"/>
            <a:ext cx="710100" cy="156300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accent1">
                <a:lumMod val="75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en-GB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Aggregation</a:t>
            </a:r>
            <a:endParaRPr lang="en-GB"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2F10AF45-1B01-DCF9-E07F-D8FE3BEC33D5}"/>
              </a:ext>
            </a:extLst>
          </p:cNvPr>
          <p:cNvSpPr/>
          <p:nvPr/>
        </p:nvSpPr>
        <p:spPr>
          <a:xfrm>
            <a:off x="2354839" y="2351738"/>
            <a:ext cx="2399347" cy="112315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1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675AEEEE-FD97-8807-AB15-E0D7839BB9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69833" y="2908935"/>
            <a:ext cx="360000" cy="3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F2CED8FC-0235-92BA-E7B0-02B19717AA99}"/>
              </a:ext>
            </a:extLst>
          </p:cNvPr>
          <p:cNvSpPr txBox="1"/>
          <p:nvPr/>
        </p:nvSpPr>
        <p:spPr>
          <a:xfrm>
            <a:off x="3039936" y="2340102"/>
            <a:ext cx="481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US" sz="1200" b="1" dirty="0"/>
          </a:p>
        </p:txBody>
      </p:sp>
      <p:pic>
        <p:nvPicPr>
          <p:cNvPr id="108" name="Picture 107" descr="A diagram of a network&#10;&#10;Description automatically generated">
            <a:extLst>
              <a:ext uri="{FF2B5EF4-FFF2-40B4-BE49-F238E27FC236}">
                <a16:creationId xmlns:a16="http://schemas.microsoft.com/office/drawing/2014/main" id="{60D09458-287D-C01C-B82C-A0887A7E2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851" y="2607737"/>
            <a:ext cx="1312755" cy="777133"/>
          </a:xfrm>
          <a:prstGeom prst="rect">
            <a:avLst/>
          </a:prstGeom>
        </p:spPr>
      </p:pic>
      <p:sp>
        <p:nvSpPr>
          <p:cNvPr id="115" name="Google Shape;231;p7">
            <a:extLst>
              <a:ext uri="{FF2B5EF4-FFF2-40B4-BE49-F238E27FC236}">
                <a16:creationId xmlns:a16="http://schemas.microsoft.com/office/drawing/2014/main" id="{DCCDF569-8233-64FF-BE19-9A0097FF797A}"/>
              </a:ext>
            </a:extLst>
          </p:cNvPr>
          <p:cNvSpPr txBox="1"/>
          <p:nvPr/>
        </p:nvSpPr>
        <p:spPr>
          <a:xfrm>
            <a:off x="6035271" y="983617"/>
            <a:ext cx="642000" cy="38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GB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235;p7">
            <a:extLst>
              <a:ext uri="{FF2B5EF4-FFF2-40B4-BE49-F238E27FC236}">
                <a16:creationId xmlns:a16="http://schemas.microsoft.com/office/drawing/2014/main" id="{5B88D5E1-B7DD-A33F-EF5E-1895ED43CFB7}"/>
              </a:ext>
            </a:extLst>
          </p:cNvPr>
          <p:cNvCxnSpPr>
            <a:cxnSpLocks/>
            <a:endCxn id="140" idx="4"/>
          </p:cNvCxnSpPr>
          <p:nvPr/>
        </p:nvCxnSpPr>
        <p:spPr>
          <a:xfrm flipV="1">
            <a:off x="4551600" y="1518594"/>
            <a:ext cx="0" cy="43350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sm" len="sm"/>
            <a:tailEnd type="none" w="med" len="med"/>
          </a:ln>
        </p:spPr>
      </p:cxnSp>
      <p:cxnSp>
        <p:nvCxnSpPr>
          <p:cNvPr id="121" name="Google Shape;237;p7">
            <a:extLst>
              <a:ext uri="{FF2B5EF4-FFF2-40B4-BE49-F238E27FC236}">
                <a16:creationId xmlns:a16="http://schemas.microsoft.com/office/drawing/2014/main" id="{F73A5D7D-FCD0-356A-161D-0524BC1A7E50}"/>
              </a:ext>
            </a:extLst>
          </p:cNvPr>
          <p:cNvCxnSpPr>
            <a:cxnSpLocks/>
          </p:cNvCxnSpPr>
          <p:nvPr/>
        </p:nvCxnSpPr>
        <p:spPr>
          <a:xfrm>
            <a:off x="2031446" y="1939664"/>
            <a:ext cx="5652578" cy="501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124" name="Google Shape;210;p7">
            <a:extLst>
              <a:ext uri="{FF2B5EF4-FFF2-40B4-BE49-F238E27FC236}">
                <a16:creationId xmlns:a16="http://schemas.microsoft.com/office/drawing/2014/main" id="{EA446809-CFFE-7835-FC32-DD6565ADA868}"/>
              </a:ext>
            </a:extLst>
          </p:cNvPr>
          <p:cNvSpPr txBox="1"/>
          <p:nvPr/>
        </p:nvSpPr>
        <p:spPr>
          <a:xfrm>
            <a:off x="3953976" y="187348"/>
            <a:ext cx="328005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Neighbour nodes of the local Node</a:t>
            </a:r>
            <a:endParaRPr lang="en-GB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227;p7">
            <a:extLst>
              <a:ext uri="{FF2B5EF4-FFF2-40B4-BE49-F238E27FC236}">
                <a16:creationId xmlns:a16="http://schemas.microsoft.com/office/drawing/2014/main" id="{41C0D86A-D987-EFCC-EF42-4010025836D9}"/>
              </a:ext>
            </a:extLst>
          </p:cNvPr>
          <p:cNvSpPr/>
          <p:nvPr/>
        </p:nvSpPr>
        <p:spPr>
          <a:xfrm>
            <a:off x="7234025" y="623133"/>
            <a:ext cx="900000" cy="90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rgbClr val="000000"/>
              </a:buClr>
              <a:buSzPts val="1000"/>
            </a:pPr>
            <a:r>
              <a:rPr lang="en-GB" sz="800" dirty="0">
                <a:latin typeface="Calibri"/>
                <a:ea typeface="Calibri"/>
                <a:cs typeface="Calibri"/>
                <a:sym typeface="Calibri"/>
              </a:rPr>
              <a:t>Neighbour</a:t>
            </a:r>
          </a:p>
          <a:p>
            <a:pPr algn="ctr">
              <a:buClr>
                <a:srgbClr val="000000"/>
              </a:buClr>
              <a:buSzPts val="1000"/>
            </a:pPr>
            <a:r>
              <a:rPr lang="en-GB" sz="800" dirty="0">
                <a:latin typeface="Calibri"/>
                <a:ea typeface="Calibri"/>
                <a:cs typeface="Calibri"/>
                <a:sym typeface="Calibri"/>
              </a:rPr>
              <a:t>N</a:t>
            </a:r>
          </a:p>
        </p:txBody>
      </p:sp>
      <p:sp>
        <p:nvSpPr>
          <p:cNvPr id="133" name="Google Shape;244;p7">
            <a:extLst>
              <a:ext uri="{FF2B5EF4-FFF2-40B4-BE49-F238E27FC236}">
                <a16:creationId xmlns:a16="http://schemas.microsoft.com/office/drawing/2014/main" id="{C1B9B398-4F57-C78F-5363-24452FBD5279}"/>
              </a:ext>
            </a:extLst>
          </p:cNvPr>
          <p:cNvSpPr/>
          <p:nvPr/>
        </p:nvSpPr>
        <p:spPr>
          <a:xfrm>
            <a:off x="7392429" y="722075"/>
            <a:ext cx="583193" cy="216521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accent1">
                <a:lumMod val="75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model training</a:t>
            </a:r>
            <a:endParaRPr lang="en-US"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225;p7">
            <a:extLst>
              <a:ext uri="{FF2B5EF4-FFF2-40B4-BE49-F238E27FC236}">
                <a16:creationId xmlns:a16="http://schemas.microsoft.com/office/drawing/2014/main" id="{70F53A09-D6AA-09A5-D3EC-6FB149171FB1}"/>
              </a:ext>
            </a:extLst>
          </p:cNvPr>
          <p:cNvCxnSpPr>
            <a:cxnSpLocks/>
          </p:cNvCxnSpPr>
          <p:nvPr/>
        </p:nvCxnSpPr>
        <p:spPr>
          <a:xfrm>
            <a:off x="1149780" y="1745561"/>
            <a:ext cx="249768" cy="0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138" name="Google Shape;226;p7">
            <a:extLst>
              <a:ext uri="{FF2B5EF4-FFF2-40B4-BE49-F238E27FC236}">
                <a16:creationId xmlns:a16="http://schemas.microsoft.com/office/drawing/2014/main" id="{5E022808-B466-B54A-8B42-8E63C5C6C614}"/>
              </a:ext>
            </a:extLst>
          </p:cNvPr>
          <p:cNvSpPr/>
          <p:nvPr/>
        </p:nvSpPr>
        <p:spPr>
          <a:xfrm>
            <a:off x="824244" y="1366232"/>
            <a:ext cx="1152000" cy="1152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Clr>
                <a:srgbClr val="000000"/>
              </a:buClr>
              <a:buSzPts val="800"/>
            </a:pPr>
            <a:r>
              <a:rPr lang="en-GB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node</a:t>
            </a:r>
          </a:p>
        </p:txBody>
      </p:sp>
      <p:sp>
        <p:nvSpPr>
          <p:cNvPr id="139" name="Google Shape;241;p7">
            <a:extLst>
              <a:ext uri="{FF2B5EF4-FFF2-40B4-BE49-F238E27FC236}">
                <a16:creationId xmlns:a16="http://schemas.microsoft.com/office/drawing/2014/main" id="{8EB4DCDA-1A18-FE81-7D0C-BF43686C172D}"/>
              </a:ext>
            </a:extLst>
          </p:cNvPr>
          <p:cNvSpPr/>
          <p:nvPr/>
        </p:nvSpPr>
        <p:spPr>
          <a:xfrm>
            <a:off x="1020809" y="1504084"/>
            <a:ext cx="712512" cy="321103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sz="9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model training</a:t>
            </a:r>
            <a:endParaRPr lang="en-US"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227;p7">
            <a:extLst>
              <a:ext uri="{FF2B5EF4-FFF2-40B4-BE49-F238E27FC236}">
                <a16:creationId xmlns:a16="http://schemas.microsoft.com/office/drawing/2014/main" id="{10A06E63-3B89-AF08-001F-12E96CB2DF8B}"/>
              </a:ext>
            </a:extLst>
          </p:cNvPr>
          <p:cNvSpPr/>
          <p:nvPr/>
        </p:nvSpPr>
        <p:spPr>
          <a:xfrm>
            <a:off x="4101600" y="618593"/>
            <a:ext cx="900000" cy="90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rgbClr val="000000"/>
              </a:buClr>
              <a:buSzPts val="1000"/>
            </a:pPr>
            <a:r>
              <a:rPr lang="en-GB" sz="800" dirty="0">
                <a:latin typeface="Calibri"/>
                <a:ea typeface="Calibri"/>
                <a:cs typeface="Calibri"/>
                <a:sym typeface="Calibri"/>
              </a:rPr>
              <a:t>Neighbour</a:t>
            </a:r>
          </a:p>
          <a:p>
            <a:pPr algn="ctr">
              <a:buClr>
                <a:srgbClr val="000000"/>
              </a:buClr>
              <a:buSzPts val="1000"/>
            </a:pPr>
            <a:r>
              <a:rPr lang="en-GB" sz="800" dirty="0">
                <a:latin typeface="Calibri"/>
                <a:ea typeface="Calibri"/>
                <a:cs typeface="Calibri"/>
                <a:sym typeface="Calibri"/>
              </a:rPr>
              <a:t>2</a:t>
            </a:r>
          </a:p>
        </p:txBody>
      </p:sp>
      <p:sp>
        <p:nvSpPr>
          <p:cNvPr id="141" name="Google Shape;244;p7">
            <a:extLst>
              <a:ext uri="{FF2B5EF4-FFF2-40B4-BE49-F238E27FC236}">
                <a16:creationId xmlns:a16="http://schemas.microsoft.com/office/drawing/2014/main" id="{82928F20-2967-3CC2-7103-6B9C8D0BA9B2}"/>
              </a:ext>
            </a:extLst>
          </p:cNvPr>
          <p:cNvSpPr/>
          <p:nvPr/>
        </p:nvSpPr>
        <p:spPr>
          <a:xfrm>
            <a:off x="4260004" y="717535"/>
            <a:ext cx="583193" cy="216521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accent1">
                <a:lumMod val="75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model training</a:t>
            </a:r>
            <a:endParaRPr lang="en-US"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227;p7">
            <a:extLst>
              <a:ext uri="{FF2B5EF4-FFF2-40B4-BE49-F238E27FC236}">
                <a16:creationId xmlns:a16="http://schemas.microsoft.com/office/drawing/2014/main" id="{9875223D-C8C3-DA94-5011-0564BE57FE87}"/>
              </a:ext>
            </a:extLst>
          </p:cNvPr>
          <p:cNvSpPr/>
          <p:nvPr/>
        </p:nvSpPr>
        <p:spPr>
          <a:xfrm>
            <a:off x="2706566" y="614361"/>
            <a:ext cx="900000" cy="900000"/>
          </a:xfrm>
          <a:prstGeom prst="ellipse">
            <a:avLst/>
          </a:prstGeom>
          <a:solidFill>
            <a:srgbClr val="BFBFB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lang="en-GB"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rgbClr val="000000"/>
              </a:buClr>
              <a:buSzPts val="1000"/>
            </a:pPr>
            <a:r>
              <a:rPr lang="en-GB" sz="800" dirty="0">
                <a:latin typeface="Calibri"/>
                <a:ea typeface="Calibri"/>
                <a:cs typeface="Calibri"/>
                <a:sym typeface="Calibri"/>
              </a:rPr>
              <a:t>Neighbour</a:t>
            </a:r>
          </a:p>
          <a:p>
            <a:pPr algn="ctr">
              <a:buClr>
                <a:srgbClr val="000000"/>
              </a:buClr>
              <a:buSzPts val="1000"/>
            </a:pPr>
            <a:r>
              <a:rPr lang="en-GB" sz="800" dirty="0">
                <a:latin typeface="Calibri"/>
                <a:ea typeface="Calibri"/>
                <a:cs typeface="Calibri"/>
                <a:sym typeface="Calibri"/>
              </a:rPr>
              <a:t>1</a:t>
            </a:r>
          </a:p>
        </p:txBody>
      </p:sp>
      <p:sp>
        <p:nvSpPr>
          <p:cNvPr id="143" name="Google Shape;244;p7">
            <a:extLst>
              <a:ext uri="{FF2B5EF4-FFF2-40B4-BE49-F238E27FC236}">
                <a16:creationId xmlns:a16="http://schemas.microsoft.com/office/drawing/2014/main" id="{50A3E1E3-AFF3-E15D-44F6-3F805C8AF47C}"/>
              </a:ext>
            </a:extLst>
          </p:cNvPr>
          <p:cNvSpPr/>
          <p:nvPr/>
        </p:nvSpPr>
        <p:spPr>
          <a:xfrm>
            <a:off x="2864970" y="713303"/>
            <a:ext cx="583193" cy="216521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chemeClr val="accent1">
                <a:lumMod val="75000"/>
              </a:schemeClr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en-US" sz="8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model training</a:t>
            </a:r>
            <a:endParaRPr lang="en-US" sz="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9A29546-E587-C62C-1FBD-EE649FBA8D4A}"/>
              </a:ext>
            </a:extLst>
          </p:cNvPr>
          <p:cNvSpPr txBox="1"/>
          <p:nvPr/>
        </p:nvSpPr>
        <p:spPr>
          <a:xfrm>
            <a:off x="311825" y="330515"/>
            <a:ext cx="1934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(1) : </a:t>
            </a:r>
            <a:r>
              <a:rPr lang="en-GB" sz="1600" dirty="0"/>
              <a:t>model training</a:t>
            </a:r>
          </a:p>
        </p:txBody>
      </p:sp>
      <p:sp>
        <p:nvSpPr>
          <p:cNvPr id="147" name="Google Shape;210;p7">
            <a:extLst>
              <a:ext uri="{FF2B5EF4-FFF2-40B4-BE49-F238E27FC236}">
                <a16:creationId xmlns:a16="http://schemas.microsoft.com/office/drawing/2014/main" id="{D2AFF7BD-79D6-D2A3-AAF5-F21AD4C19103}"/>
              </a:ext>
            </a:extLst>
          </p:cNvPr>
          <p:cNvSpPr txBox="1"/>
          <p:nvPr/>
        </p:nvSpPr>
        <p:spPr>
          <a:xfrm>
            <a:off x="3880439" y="3910140"/>
            <a:ext cx="430966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en-GB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Neighbour nodes of the local Node</a:t>
            </a:r>
            <a:endParaRPr lang="en-GB" sz="16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" name="Google Shape;235;p7">
            <a:extLst>
              <a:ext uri="{FF2B5EF4-FFF2-40B4-BE49-F238E27FC236}">
                <a16:creationId xmlns:a16="http://schemas.microsoft.com/office/drawing/2014/main" id="{F869111C-378A-443F-72F6-21673285FE10}"/>
              </a:ext>
            </a:extLst>
          </p:cNvPr>
          <p:cNvCxnSpPr>
            <a:cxnSpLocks/>
          </p:cNvCxnSpPr>
          <p:nvPr/>
        </p:nvCxnSpPr>
        <p:spPr>
          <a:xfrm flipV="1">
            <a:off x="7684024" y="1535820"/>
            <a:ext cx="0" cy="43350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sm" len="sm"/>
            <a:tailEnd type="none" w="med" len="med"/>
          </a:ln>
        </p:spPr>
      </p:cxnSp>
      <p:cxnSp>
        <p:nvCxnSpPr>
          <p:cNvPr id="150" name="Google Shape;235;p7">
            <a:extLst>
              <a:ext uri="{FF2B5EF4-FFF2-40B4-BE49-F238E27FC236}">
                <a16:creationId xmlns:a16="http://schemas.microsoft.com/office/drawing/2014/main" id="{6EAAC03B-5458-56A0-66D6-46D4BC451CE6}"/>
              </a:ext>
            </a:extLst>
          </p:cNvPr>
          <p:cNvCxnSpPr>
            <a:cxnSpLocks/>
          </p:cNvCxnSpPr>
          <p:nvPr/>
        </p:nvCxnSpPr>
        <p:spPr>
          <a:xfrm flipV="1">
            <a:off x="3141466" y="1509707"/>
            <a:ext cx="0" cy="43350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sm" len="sm"/>
            <a:tailEnd type="none" w="med" len="med"/>
          </a:ln>
        </p:spPr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0F6173FE-A855-57F7-553B-A8C83F4171E8}"/>
              </a:ext>
            </a:extLst>
          </p:cNvPr>
          <p:cNvSpPr txBox="1"/>
          <p:nvPr/>
        </p:nvSpPr>
        <p:spPr>
          <a:xfrm>
            <a:off x="5689052" y="5151732"/>
            <a:ext cx="40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</a:t>
            </a:r>
            <a:endParaRPr lang="en-GB" sz="1400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EFDA8D1-278B-8CA3-B521-84F5A0037732}"/>
              </a:ext>
            </a:extLst>
          </p:cNvPr>
          <p:cNvSpPr txBox="1"/>
          <p:nvPr/>
        </p:nvSpPr>
        <p:spPr>
          <a:xfrm>
            <a:off x="3573481" y="6019334"/>
            <a:ext cx="40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(4)</a:t>
            </a:r>
            <a:endParaRPr lang="en-GB" sz="1400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5D48079-2A37-DF1D-6413-A1BE2096A2F8}"/>
              </a:ext>
            </a:extLst>
          </p:cNvPr>
          <p:cNvSpPr txBox="1"/>
          <p:nvPr/>
        </p:nvSpPr>
        <p:spPr>
          <a:xfrm>
            <a:off x="3045734" y="475415"/>
            <a:ext cx="481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US" sz="1200" b="1" dirty="0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82C96DA-B577-7D11-4F22-53309F00EFF7}"/>
              </a:ext>
            </a:extLst>
          </p:cNvPr>
          <p:cNvSpPr txBox="1"/>
          <p:nvPr/>
        </p:nvSpPr>
        <p:spPr>
          <a:xfrm>
            <a:off x="4440768" y="473018"/>
            <a:ext cx="481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US" sz="1200" b="1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0BE50B7-0D6C-7CF0-2397-E8468DBAB65A}"/>
              </a:ext>
            </a:extLst>
          </p:cNvPr>
          <p:cNvSpPr txBox="1"/>
          <p:nvPr/>
        </p:nvSpPr>
        <p:spPr>
          <a:xfrm>
            <a:off x="7506691" y="479491"/>
            <a:ext cx="4816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</a:t>
            </a:r>
            <a:endParaRPr lang="en-US" sz="1200" b="1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045053A-DC36-30E0-55D3-6C5F78B30685}"/>
              </a:ext>
            </a:extLst>
          </p:cNvPr>
          <p:cNvSpPr txBox="1"/>
          <p:nvPr/>
        </p:nvSpPr>
        <p:spPr>
          <a:xfrm>
            <a:off x="3044820" y="4377342"/>
            <a:ext cx="40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GB" sz="1400" b="1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CB66AFF-6BF8-E893-B228-934D7051476E}"/>
              </a:ext>
            </a:extLst>
          </p:cNvPr>
          <p:cNvSpPr txBox="1"/>
          <p:nvPr/>
        </p:nvSpPr>
        <p:spPr>
          <a:xfrm>
            <a:off x="4365849" y="4375601"/>
            <a:ext cx="40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GB" sz="1400" b="1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B75F520B-8D64-3C25-AF41-547CF8B471BA}"/>
              </a:ext>
            </a:extLst>
          </p:cNvPr>
          <p:cNvSpPr txBox="1"/>
          <p:nvPr/>
        </p:nvSpPr>
        <p:spPr>
          <a:xfrm>
            <a:off x="7193683" y="4343589"/>
            <a:ext cx="402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</a:t>
            </a:r>
            <a:endParaRPr lang="en-GB" sz="1400" b="1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19D3040-B13B-95A7-3E0B-690094DCC805}"/>
              </a:ext>
            </a:extLst>
          </p:cNvPr>
          <p:cNvCxnSpPr>
            <a:cxnSpLocks/>
          </p:cNvCxnSpPr>
          <p:nvPr/>
        </p:nvCxnSpPr>
        <p:spPr>
          <a:xfrm>
            <a:off x="1731333" y="1829082"/>
            <a:ext cx="687086" cy="583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E53E2A5-D086-00E8-28FB-9D9D1117B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570" y="5968405"/>
            <a:ext cx="463981" cy="4337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753511-9653-9899-C806-7565EB892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551" y="1974529"/>
            <a:ext cx="438211" cy="409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3574C0F-856C-C1B8-603F-C61C96F72F8B}"/>
              </a:ext>
            </a:extLst>
          </p:cNvPr>
          <p:cNvSpPr txBox="1"/>
          <p:nvPr/>
        </p:nvSpPr>
        <p:spPr>
          <a:xfrm>
            <a:off x="5509678" y="7455861"/>
            <a:ext cx="351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(3): </a:t>
            </a:r>
            <a:r>
              <a:rPr lang="en-GB" sz="1600" dirty="0"/>
              <a:t>Aggregation of models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28D0D0-D3FC-573B-3999-A056577DFFDD}"/>
              </a:ext>
            </a:extLst>
          </p:cNvPr>
          <p:cNvSpPr txBox="1"/>
          <p:nvPr/>
        </p:nvSpPr>
        <p:spPr>
          <a:xfrm>
            <a:off x="5482261" y="7862897"/>
            <a:ext cx="3666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(4): </a:t>
            </a:r>
            <a:r>
              <a:rPr lang="en-GB" sz="1600" dirty="0"/>
              <a:t>Spreading of local model to direct neighbours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DD7573-65F4-466B-A9DF-6CFB407B0F4C}"/>
              </a:ext>
            </a:extLst>
          </p:cNvPr>
          <p:cNvSpPr txBox="1"/>
          <p:nvPr/>
        </p:nvSpPr>
        <p:spPr>
          <a:xfrm>
            <a:off x="5490170" y="6807525"/>
            <a:ext cx="3666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(2): </a:t>
            </a:r>
            <a:r>
              <a:rPr lang="en-GB" sz="1600" dirty="0"/>
              <a:t>Reception of models from direct neighbours</a:t>
            </a:r>
          </a:p>
        </p:txBody>
      </p:sp>
    </p:spTree>
    <p:extLst>
      <p:ext uri="{BB962C8B-B14F-4D97-AF65-F5344CB8AC3E}">
        <p14:creationId xmlns:p14="http://schemas.microsoft.com/office/powerpoint/2010/main" val="386193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/>
      <p:bldP spid="16" grpId="0" animBg="1"/>
      <p:bldP spid="17" grpId="0" animBg="1"/>
      <p:bldP spid="3" grpId="0" animBg="1"/>
      <p:bldP spid="38" grpId="0" animBg="1"/>
      <p:bldP spid="39" grpId="0" animBg="1"/>
      <p:bldP spid="40" grpId="0" animBg="1"/>
      <p:bldP spid="41" grpId="0"/>
      <p:bldP spid="42" grpId="0" animBg="1"/>
      <p:bldP spid="43" grpId="0" animBg="1"/>
      <p:bldP spid="69" grpId="0" animBg="1"/>
      <p:bldP spid="70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15" grpId="0"/>
      <p:bldP spid="124" grpId="0"/>
      <p:bldP spid="132" grpId="0" animBg="1"/>
      <p:bldP spid="133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2">
            <a:extLst>
              <a:ext uri="{FF2B5EF4-FFF2-40B4-BE49-F238E27FC236}">
                <a16:creationId xmlns:a16="http://schemas.microsoft.com/office/drawing/2014/main" id="{478B4DCB-6DDC-B709-6782-F919A8C14A81}"/>
              </a:ext>
            </a:extLst>
          </p:cNvPr>
          <p:cNvSpPr txBox="1"/>
          <p:nvPr/>
        </p:nvSpPr>
        <p:spPr>
          <a:xfrm>
            <a:off x="7275254" y="4282927"/>
            <a:ext cx="3160800" cy="208625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700" baseline="-25000" dirty="0">
              <a:solidFill>
                <a:srgbClr val="0000FF"/>
              </a:solidFill>
            </a:endParaRPr>
          </a:p>
        </p:txBody>
      </p:sp>
      <p:sp>
        <p:nvSpPr>
          <p:cNvPr id="62" name="TextBox 2">
            <a:extLst>
              <a:ext uri="{FF2B5EF4-FFF2-40B4-BE49-F238E27FC236}">
                <a16:creationId xmlns:a16="http://schemas.microsoft.com/office/drawing/2014/main" id="{AEB96017-4333-5FE3-EEC5-56571787FBFE}"/>
              </a:ext>
            </a:extLst>
          </p:cNvPr>
          <p:cNvSpPr txBox="1"/>
          <p:nvPr/>
        </p:nvSpPr>
        <p:spPr>
          <a:xfrm>
            <a:off x="7293188" y="2186611"/>
            <a:ext cx="3160800" cy="190391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700" baseline="-25000" dirty="0">
              <a:solidFill>
                <a:srgbClr val="0000FF"/>
              </a:solidFill>
            </a:endParaRPr>
          </a:p>
        </p:txBody>
      </p:sp>
      <p:sp>
        <p:nvSpPr>
          <p:cNvPr id="60" name="TextBox 2">
            <a:extLst>
              <a:ext uri="{FF2B5EF4-FFF2-40B4-BE49-F238E27FC236}">
                <a16:creationId xmlns:a16="http://schemas.microsoft.com/office/drawing/2014/main" id="{4471E341-4E2B-EFEF-7060-F5BBA2FAB673}"/>
              </a:ext>
            </a:extLst>
          </p:cNvPr>
          <p:cNvSpPr txBox="1"/>
          <p:nvPr/>
        </p:nvSpPr>
        <p:spPr>
          <a:xfrm>
            <a:off x="1703692" y="4284469"/>
            <a:ext cx="3160800" cy="2086253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700" baseline="-25000" dirty="0">
              <a:solidFill>
                <a:srgbClr val="0000FF"/>
              </a:solidFill>
            </a:endParaRPr>
          </a:p>
        </p:txBody>
      </p:sp>
      <p:sp>
        <p:nvSpPr>
          <p:cNvPr id="59" name="TextBox 36">
            <a:extLst>
              <a:ext uri="{FF2B5EF4-FFF2-40B4-BE49-F238E27FC236}">
                <a16:creationId xmlns:a16="http://schemas.microsoft.com/office/drawing/2014/main" id="{AD9F8CE4-ED7E-FF1C-1D63-AB28828A8FF5}"/>
              </a:ext>
            </a:extLst>
          </p:cNvPr>
          <p:cNvSpPr txBox="1"/>
          <p:nvPr/>
        </p:nvSpPr>
        <p:spPr>
          <a:xfrm>
            <a:off x="1703693" y="2187183"/>
            <a:ext cx="3160790" cy="19037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solidFill>
                <a:srgbClr val="7030A0"/>
              </a:solidFill>
            </a:endParaRPr>
          </a:p>
        </p:txBody>
      </p:sp>
      <p:sp>
        <p:nvSpPr>
          <p:cNvPr id="33" name="TextBox 35">
            <a:extLst>
              <a:ext uri="{FF2B5EF4-FFF2-40B4-BE49-F238E27FC236}">
                <a16:creationId xmlns:a16="http://schemas.microsoft.com/office/drawing/2014/main" id="{8C3AE1F7-A90A-1F08-0278-B2FFCE517677}"/>
              </a:ext>
            </a:extLst>
          </p:cNvPr>
          <p:cNvSpPr txBox="1"/>
          <p:nvPr/>
        </p:nvSpPr>
        <p:spPr>
          <a:xfrm>
            <a:off x="4557793" y="735210"/>
            <a:ext cx="262040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W</a:t>
            </a:r>
            <a:r>
              <a:rPr lang="en-GB" sz="2400" baseline="-25000" dirty="0"/>
              <a:t>N</a:t>
            </a:r>
            <a:r>
              <a:rPr lang="en-GB" baseline="30000" dirty="0"/>
              <a:t> </a:t>
            </a:r>
            <a:r>
              <a:rPr lang="en-GB" dirty="0"/>
              <a:t>←</a:t>
            </a:r>
            <a:r>
              <a:rPr lang="en-GB" sz="4000" dirty="0"/>
              <a:t>∑ </a:t>
            </a:r>
            <a:r>
              <a:rPr lang="en-GB" sz="2400" dirty="0">
                <a:solidFill>
                  <a:srgbClr val="FF0000"/>
                </a:solidFill>
              </a:rPr>
              <a:t>coef</a:t>
            </a:r>
            <a:r>
              <a:rPr lang="en-GB" sz="2400" baseline="-25000" dirty="0">
                <a:solidFill>
                  <a:srgbClr val="FF0000"/>
                </a:solidFill>
              </a:rPr>
              <a:t>k</a:t>
            </a:r>
            <a:r>
              <a:rPr lang="en-GB" sz="2400" dirty="0"/>
              <a:t>  W</a:t>
            </a:r>
            <a:r>
              <a:rPr lang="en-GB" sz="2400" baseline="-25000" dirty="0"/>
              <a:t>k</a:t>
            </a:r>
          </a:p>
          <a:p>
            <a:r>
              <a:rPr lang="en-GB" sz="1200" dirty="0"/>
              <a:t>                   kϵ K</a:t>
            </a:r>
            <a:r>
              <a:rPr lang="en-GB" sz="1200" baseline="-25000" dirty="0"/>
              <a:t>N</a:t>
            </a:r>
            <a:endParaRPr lang="en-GB" baseline="-25000" dirty="0"/>
          </a:p>
        </p:txBody>
      </p:sp>
      <p:sp>
        <p:nvSpPr>
          <p:cNvPr id="4" name="Google Shape;93;p1">
            <a:extLst>
              <a:ext uri="{FF2B5EF4-FFF2-40B4-BE49-F238E27FC236}">
                <a16:creationId xmlns:a16="http://schemas.microsoft.com/office/drawing/2014/main" id="{11F93757-97E1-1C24-51EA-6C24FA5FAA40}"/>
              </a:ext>
            </a:extLst>
          </p:cNvPr>
          <p:cNvSpPr txBox="1">
            <a:spLocks noGrp="1"/>
          </p:cNvSpPr>
          <p:nvPr/>
        </p:nvSpPr>
        <p:spPr>
          <a:xfrm>
            <a:off x="1796187" y="20839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 dirty="0">
                <a:latin typeface="+mn-lt"/>
                <a:ea typeface="Arial"/>
                <a:cs typeface="Arial"/>
                <a:sym typeface="Arial"/>
              </a:rPr>
              <a:t>The </a:t>
            </a:r>
            <a:r>
              <a:rPr lang="en-GB" sz="2400" b="1" dirty="0">
                <a:latin typeface="+mn-lt"/>
              </a:rPr>
              <a:t>different aggregation functions used for learning model aggregation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6">
                <a:extLst>
                  <a:ext uri="{FF2B5EF4-FFF2-40B4-BE49-F238E27FC236}">
                    <a16:creationId xmlns:a16="http://schemas.microsoft.com/office/drawing/2014/main" id="{01ADDB39-8839-58B3-D18D-AF0BA45AA936}"/>
                  </a:ext>
                </a:extLst>
              </p:cNvPr>
              <p:cNvSpPr txBox="1"/>
              <p:nvPr/>
            </p:nvSpPr>
            <p:spPr>
              <a:xfrm>
                <a:off x="2182612" y="2582723"/>
                <a:ext cx="2415539" cy="7434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         </m:t>
                        </m:r>
                      </m:num>
                      <m:den>
                        <m:eqArr>
                          <m:eqArrPr>
                            <m:ctrlPr>
                              <a:rPr lang="en-GB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GB" sz="2800" smtClean="0">
                                <a:solidFill>
                                  <a:srgbClr val="7030A0"/>
                                </a:solidFill>
                              </a:rPr>
                              <m:t>∑</m:t>
                            </m:r>
                            <m:r>
                              <a:rPr lang="fr-FR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sz="2800">
                                <a:solidFill>
                                  <a:srgbClr val="7030A0"/>
                                </a:solidFill>
                              </a:rPr>
                              <m:t>      </m:t>
                            </m:r>
                          </m:e>
                        </m:eqArr>
                      </m:den>
                    </m:f>
                  </m:oMath>
                </a14:m>
                <a:r>
                  <a:rPr lang="en-GB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36">
                <a:extLst>
                  <a:ext uri="{FF2B5EF4-FFF2-40B4-BE49-F238E27FC236}">
                    <a16:creationId xmlns:a16="http://schemas.microsoft.com/office/drawing/2014/main" id="{01ADDB39-8839-58B3-D18D-AF0BA45AA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2612" y="2582723"/>
                <a:ext cx="2415539" cy="7434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38">
                <a:extLst>
                  <a:ext uri="{FF2B5EF4-FFF2-40B4-BE49-F238E27FC236}">
                    <a16:creationId xmlns:a16="http://schemas.microsoft.com/office/drawing/2014/main" id="{BA2DDE34-B184-41F6-DF7A-7E3C071836B8}"/>
                  </a:ext>
                </a:extLst>
              </p:cNvPr>
              <p:cNvSpPr txBox="1"/>
              <p:nvPr/>
            </p:nvSpPr>
            <p:spPr>
              <a:xfrm>
                <a:off x="7350819" y="4404923"/>
                <a:ext cx="3109106" cy="15696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GB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sub>
                      </m:sSub>
                      <m:r>
                        <a:rPr lang="en-GB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 ? 1 :0</m:t>
                      </m:r>
                    </m:oMath>
                  </m:oMathPara>
                </a14:m>
                <a:endParaRPr lang="en-GB" dirty="0">
                  <a:solidFill>
                    <a:srgbClr val="0070C0"/>
                  </a:solidFill>
                </a:endParaRPr>
              </a:p>
              <a:p>
                <a:endParaRPr lang="en-GB" sz="800" dirty="0">
                  <a:solidFill>
                    <a:srgbClr val="0070C0"/>
                  </a:solidFill>
                </a:endParaRPr>
              </a:p>
              <a:p>
                <a:endParaRPr lang="en-GB" sz="800" dirty="0">
                  <a:solidFill>
                    <a:srgbClr val="0070C0"/>
                  </a:solidFill>
                </a:endParaRPr>
              </a:p>
              <a:p>
                <a:r>
                  <a:rPr lang="en-GB" sz="1400" dirty="0">
                    <a:solidFill>
                      <a:schemeClr val="accent5">
                        <a:lumMod val="75000"/>
                      </a:schemeClr>
                    </a:solidFill>
                  </a:rPr>
                  <a:t>LOSS</a:t>
                </a:r>
                <a:r>
                  <a:rPr lang="en-GB" sz="1400" baseline="-25000" dirty="0">
                    <a:solidFill>
                      <a:schemeClr val="accent5">
                        <a:lumMod val="75000"/>
                      </a:schemeClr>
                    </a:solidFill>
                  </a:rPr>
                  <a:t>i,N</a:t>
                </a:r>
                <a:r>
                  <a:rPr lang="en-GB" sz="1400" dirty="0">
                    <a:solidFill>
                      <a:schemeClr val="accent5">
                        <a:lumMod val="75000"/>
                      </a:schemeClr>
                    </a:solidFill>
                  </a:rPr>
                  <a:t> = cross_entropy(prediction</a:t>
                </a:r>
                <a:r>
                  <a:rPr lang="en-GB" sz="1400" baseline="-25000" dirty="0">
                    <a:solidFill>
                      <a:schemeClr val="accent5">
                        <a:lumMod val="75000"/>
                      </a:schemeClr>
                    </a:solidFill>
                  </a:rPr>
                  <a:t>i,</a:t>
                </a:r>
                <a:r>
                  <a:rPr lang="en-GB" sz="1400" baseline="30000" dirty="0">
                    <a:solidFill>
                      <a:schemeClr val="accent5">
                        <a:lumMod val="75000"/>
                      </a:schemeClr>
                    </a:solidFill>
                  </a:rPr>
                  <a:t>        	</a:t>
                </a:r>
                <a:r>
                  <a:rPr lang="en-GB" sz="1400" dirty="0">
                    <a:solidFill>
                      <a:schemeClr val="accent5">
                        <a:lumMod val="75000"/>
                      </a:schemeClr>
                    </a:solidFill>
                  </a:rPr>
                  <a:t>testdataset</a:t>
                </a:r>
                <a:r>
                  <a:rPr lang="en-GB" sz="1400" baseline="-25000" dirty="0">
                    <a:solidFill>
                      <a:schemeClr val="accent5">
                        <a:lumMod val="75000"/>
                      </a:schemeClr>
                    </a:solidFill>
                  </a:rPr>
                  <a:t>N</a:t>
                </a:r>
                <a:r>
                  <a:rPr lang="en-GB" sz="1400" dirty="0">
                    <a:solidFill>
                      <a:schemeClr val="accent5">
                        <a:lumMod val="75000"/>
                      </a:schemeClr>
                    </a:solidFill>
                  </a:rPr>
                  <a:t>.true_classes())</a:t>
                </a:r>
              </a:p>
              <a:p>
                <a:endParaRPr lang="fr-FR" sz="8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sz="1400" baseline="-25000" dirty="0">
                    <a:solidFill>
                      <a:srgbClr val="0070C0"/>
                    </a:solidFill>
                  </a:rPr>
                  <a:t> </a:t>
                </a:r>
                <a:r>
                  <a:rPr lang="en-GB" sz="1400" dirty="0">
                    <a:solidFill>
                      <a:srgbClr val="0070C0"/>
                    </a:solidFill>
                  </a:rPr>
                  <a:t>= argmin(LOSS</a:t>
                </a:r>
                <a:r>
                  <a:rPr lang="en-GB" sz="1400" baseline="-25000" dirty="0">
                    <a:solidFill>
                      <a:srgbClr val="0070C0"/>
                    </a:solidFill>
                  </a:rPr>
                  <a:t>i,N</a:t>
                </a:r>
                <a:r>
                  <a:rPr lang="en-GB" sz="1400" dirty="0">
                    <a:solidFill>
                      <a:srgbClr val="0070C0"/>
                    </a:solidFill>
                  </a:rPr>
                  <a:t>)</a:t>
                </a:r>
              </a:p>
              <a:p>
                <a:r>
                  <a:rPr lang="en-GB" sz="1200" dirty="0">
                    <a:solidFill>
                      <a:srgbClr val="0070C0"/>
                    </a:solidFill>
                  </a:rPr>
                  <a:t>                   i ϵ K</a:t>
                </a:r>
                <a:r>
                  <a:rPr lang="en-GB" sz="1200" baseline="30000" dirty="0">
                    <a:solidFill>
                      <a:srgbClr val="0070C0"/>
                    </a:solidFill>
                  </a:rPr>
                  <a:t>N</a:t>
                </a:r>
                <a:endParaRPr lang="en-GB" sz="1200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38">
                <a:extLst>
                  <a:ext uri="{FF2B5EF4-FFF2-40B4-BE49-F238E27FC236}">
                    <a16:creationId xmlns:a16="http://schemas.microsoft.com/office/drawing/2014/main" id="{BA2DDE34-B184-41F6-DF7A-7E3C07183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819" y="4404923"/>
                <a:ext cx="3109106" cy="1569660"/>
              </a:xfrm>
              <a:prstGeom prst="rect">
                <a:avLst/>
              </a:prstGeom>
              <a:blipFill>
                <a:blip r:embed="rId4"/>
                <a:stretch>
                  <a:fillRect l="-588" b="-23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">
                <a:extLst>
                  <a:ext uri="{FF2B5EF4-FFF2-40B4-BE49-F238E27FC236}">
                    <a16:creationId xmlns:a16="http://schemas.microsoft.com/office/drawing/2014/main" id="{83684B31-F147-6624-EBA0-3B7C9F5942FE}"/>
                  </a:ext>
                </a:extLst>
              </p:cNvPr>
              <p:cNvSpPr txBox="1"/>
              <p:nvPr/>
            </p:nvSpPr>
            <p:spPr>
              <a:xfrm>
                <a:off x="1723936" y="4386196"/>
                <a:ext cx="3160800" cy="14567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fr-FR" sz="2800" i="1" baseline="3000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800" b="0" i="1" baseline="3000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               </m:t>
                        </m:r>
                      </m:num>
                      <m:den>
                        <m:eqArr>
                          <m:eqArrPr>
                            <m:ctrlPr>
                              <a:rPr lang="en-GB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GB" sz="2800">
                                <a:solidFill>
                                  <a:srgbClr val="0000FF"/>
                                </a:solidFill>
                              </a:rPr>
                              <m:t>∑</m:t>
                            </m:r>
                            <m:r>
                              <a:rPr lang="en-GB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fr-FR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sz="2800">
                                <a:solidFill>
                                  <a:srgbClr val="0000FF"/>
                                </a:solidFill>
                              </a:rPr>
                              <m:t>      </m:t>
                            </m:r>
                          </m:e>
                        </m:eqArr>
                      </m:den>
                    </m:f>
                  </m:oMath>
                </a14:m>
                <a:r>
                  <a:rPr lang="en-GB" dirty="0">
                    <a:solidFill>
                      <a:srgbClr val="0000FF"/>
                    </a:solidFill>
                  </a:rPr>
                  <a:t> </a:t>
                </a:r>
              </a:p>
              <a:p>
                <a:endParaRPr lang="en-GB" sz="800" dirty="0">
                  <a:solidFill>
                    <a:srgbClr val="0000FF"/>
                  </a:solidFill>
                </a:endParaRPr>
              </a:p>
              <a:p>
                <a:r>
                  <a:rPr lang="en-GB" sz="1400" dirty="0">
                    <a:solidFill>
                      <a:srgbClr val="0000FF"/>
                    </a:solidFill>
                  </a:rPr>
                  <a:t>LOSS</a:t>
                </a:r>
                <a:r>
                  <a:rPr lang="en-GB" sz="1400" baseline="-25000" dirty="0">
                    <a:solidFill>
                      <a:srgbClr val="0000FF"/>
                    </a:solidFill>
                  </a:rPr>
                  <a:t>i,N</a:t>
                </a:r>
                <a:r>
                  <a:rPr lang="en-GB" sz="1400" dirty="0">
                    <a:solidFill>
                      <a:srgbClr val="0000FF"/>
                    </a:solidFill>
                  </a:rPr>
                  <a:t> = cross_entropy(prediction</a:t>
                </a:r>
                <a:r>
                  <a:rPr lang="en-GB" sz="1400" baseline="-25000" dirty="0">
                    <a:solidFill>
                      <a:srgbClr val="0000FF"/>
                    </a:solidFill>
                  </a:rPr>
                  <a:t>i,</a:t>
                </a:r>
                <a:r>
                  <a:rPr lang="en-GB" sz="1400" baseline="30000" dirty="0">
                    <a:solidFill>
                      <a:srgbClr val="0000FF"/>
                    </a:solidFill>
                  </a:rPr>
                  <a:t>        	</a:t>
                </a:r>
                <a:r>
                  <a:rPr lang="en-GB" sz="1400" dirty="0">
                    <a:solidFill>
                      <a:srgbClr val="0000FF"/>
                    </a:solidFill>
                  </a:rPr>
                  <a:t>testdataset</a:t>
                </a:r>
                <a:r>
                  <a:rPr lang="en-GB" sz="1400" baseline="-25000" dirty="0">
                    <a:solidFill>
                      <a:srgbClr val="0000FF"/>
                    </a:solidFill>
                  </a:rPr>
                  <a:t>N</a:t>
                </a:r>
                <a:r>
                  <a:rPr lang="en-GB" sz="1400" dirty="0">
                    <a:solidFill>
                      <a:srgbClr val="0000FF"/>
                    </a:solidFill>
                  </a:rPr>
                  <a:t>.true_classes())</a:t>
                </a:r>
              </a:p>
              <a:p>
                <a:endParaRPr lang="en-GB" sz="700" baseline="-25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TextBox 2">
                <a:extLst>
                  <a:ext uri="{FF2B5EF4-FFF2-40B4-BE49-F238E27FC236}">
                    <a16:creationId xmlns:a16="http://schemas.microsoft.com/office/drawing/2014/main" id="{83684B31-F147-6624-EBA0-3B7C9F594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936" y="4386196"/>
                <a:ext cx="3160800" cy="1456745"/>
              </a:xfrm>
              <a:prstGeom prst="rect">
                <a:avLst/>
              </a:prstGeom>
              <a:blipFill>
                <a:blip r:embed="rId5"/>
                <a:stretch>
                  <a:fillRect l="-5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3">
            <a:extLst>
              <a:ext uri="{FF2B5EF4-FFF2-40B4-BE49-F238E27FC236}">
                <a16:creationId xmlns:a16="http://schemas.microsoft.com/office/drawing/2014/main" id="{AF65AA92-EE84-B2AB-CAE4-5E7FF5EFC5DA}"/>
              </a:ext>
            </a:extLst>
          </p:cNvPr>
          <p:cNvSpPr txBox="1"/>
          <p:nvPr/>
        </p:nvSpPr>
        <p:spPr>
          <a:xfrm>
            <a:off x="2061515" y="3790528"/>
            <a:ext cx="2415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rgbClr val="7030A0"/>
                </a:solidFill>
              </a:rPr>
              <a:t>(1a) Quantitative approach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C01CA140-D9D9-8DC0-2FBB-6621A5B7AC59}"/>
              </a:ext>
            </a:extLst>
          </p:cNvPr>
          <p:cNvSpPr txBox="1"/>
          <p:nvPr/>
        </p:nvSpPr>
        <p:spPr>
          <a:xfrm>
            <a:off x="2015490" y="6064783"/>
            <a:ext cx="2743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rgbClr val="0000FF"/>
                </a:solidFill>
              </a:rPr>
              <a:t>(1b) Model loss approach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B2CF7F23-5933-6F51-8192-6F438FBF5CE5}"/>
              </a:ext>
            </a:extLst>
          </p:cNvPr>
          <p:cNvSpPr txBox="1"/>
          <p:nvPr/>
        </p:nvSpPr>
        <p:spPr>
          <a:xfrm>
            <a:off x="7284574" y="6067288"/>
            <a:ext cx="310910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rgbClr val="0070C0"/>
                </a:solidFill>
              </a:rPr>
              <a:t>(1c) Minimal model loss approach</a:t>
            </a: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356463DD-3B41-65AD-F5E4-B591A47351E6}"/>
              </a:ext>
            </a:extLst>
          </p:cNvPr>
          <p:cNvSpPr txBox="1"/>
          <p:nvPr/>
        </p:nvSpPr>
        <p:spPr>
          <a:xfrm>
            <a:off x="117651" y="8273288"/>
            <a:ext cx="27367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7030A0"/>
                </a:solidFill>
              </a:rPr>
              <a:t>a model which contains more samples in training data should be more accurate.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70A732A3-16CE-0D84-A0A3-AE26185F1819}"/>
              </a:ext>
            </a:extLst>
          </p:cNvPr>
          <p:cNvSpPr txBox="1"/>
          <p:nvPr/>
        </p:nvSpPr>
        <p:spPr>
          <a:xfrm>
            <a:off x="3001098" y="8263792"/>
            <a:ext cx="28991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00FF"/>
                </a:solidFill>
              </a:rPr>
              <a:t>how the node model prediction is similar to the validation values (use the validation data set).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B49E50FF-2D82-ED36-3C14-2F73FE1D3A45}"/>
              </a:ext>
            </a:extLst>
          </p:cNvPr>
          <p:cNvSpPr txBox="1"/>
          <p:nvPr/>
        </p:nvSpPr>
        <p:spPr>
          <a:xfrm>
            <a:off x="6291795" y="8284091"/>
            <a:ext cx="2964157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70C0"/>
                </a:solidFill>
              </a:rPr>
              <a:t>the metamodel composed with the different received models does not perform that the single model that minimises the loss value.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8F071601-CB8F-4656-69D5-C9AEC8D24D10}"/>
              </a:ext>
            </a:extLst>
          </p:cNvPr>
          <p:cNvSpPr txBox="1"/>
          <p:nvPr/>
        </p:nvSpPr>
        <p:spPr>
          <a:xfrm>
            <a:off x="7355694" y="3820535"/>
            <a:ext cx="30437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(1d) power profile similarities approach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1CB37C34-55C3-3A19-161A-36C7C6AF7AFA}"/>
              </a:ext>
            </a:extLst>
          </p:cNvPr>
          <p:cNvSpPr txBox="1"/>
          <p:nvPr/>
        </p:nvSpPr>
        <p:spPr>
          <a:xfrm>
            <a:off x="9586816" y="8254978"/>
            <a:ext cx="2333640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a model from a node which contains a more similar power profile should be more accurate.</a:t>
            </a:r>
          </a:p>
        </p:txBody>
      </p:sp>
      <p:sp>
        <p:nvSpPr>
          <p:cNvPr id="25" name="Google Shape;140;g24e9f82cf36_0_16">
            <a:extLst>
              <a:ext uri="{FF2B5EF4-FFF2-40B4-BE49-F238E27FC236}">
                <a16:creationId xmlns:a16="http://schemas.microsoft.com/office/drawing/2014/main" id="{FFAB8114-6F05-C21E-EBD8-D0A2C3AB59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20716" y="894097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000000"/>
              </a:buClr>
              <a:buSzPts val="1200"/>
            </a:pPr>
            <a:fld id="{00000000-1234-1234-1234-123412341234}" type="slidenum">
              <a:rPr lang="en-GB" sz="800"/>
              <a:pPr>
                <a:buClr>
                  <a:srgbClr val="000000"/>
                </a:buClr>
                <a:buSzPts val="1200"/>
              </a:pPr>
              <a:t>5</a:t>
            </a:fld>
            <a:endParaRPr lang="en-GB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9CB148-1AF7-7189-5ABB-00CB9D483EE0}"/>
              </a:ext>
            </a:extLst>
          </p:cNvPr>
          <p:cNvSpPr txBox="1"/>
          <p:nvPr/>
        </p:nvSpPr>
        <p:spPr>
          <a:xfrm>
            <a:off x="352591" y="9035354"/>
            <a:ext cx="14457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000" dirty="0"/>
              <a:t>LM_aggregation.png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89512A-DD59-060F-1F37-9596116555B9}"/>
              </a:ext>
            </a:extLst>
          </p:cNvPr>
          <p:cNvSpPr txBox="1"/>
          <p:nvPr/>
        </p:nvSpPr>
        <p:spPr>
          <a:xfrm>
            <a:off x="4179885" y="937196"/>
            <a:ext cx="56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(2)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A6F28B-02F6-6485-2D2B-4C23CBAE1D18}"/>
              </a:ext>
            </a:extLst>
          </p:cNvPr>
          <p:cNvSpPr/>
          <p:nvPr/>
        </p:nvSpPr>
        <p:spPr>
          <a:xfrm>
            <a:off x="5662876" y="981672"/>
            <a:ext cx="682518" cy="3659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FE8F6E-F8C3-D0E4-AE6F-644BB5B6CDA7}"/>
              </a:ext>
            </a:extLst>
          </p:cNvPr>
          <p:cNvSpPr txBox="1"/>
          <p:nvPr/>
        </p:nvSpPr>
        <p:spPr>
          <a:xfrm>
            <a:off x="7152453" y="1097586"/>
            <a:ext cx="359824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K</a:t>
            </a:r>
            <a:r>
              <a:rPr lang="en-GB" sz="1800" baseline="-25000" dirty="0"/>
              <a:t>N</a:t>
            </a:r>
            <a:r>
              <a:rPr lang="en-GB" sz="1800" baseline="30000" dirty="0"/>
              <a:t> </a:t>
            </a:r>
            <a:r>
              <a:rPr lang="en-GB" sz="1800" dirty="0"/>
              <a:t>=</a:t>
            </a:r>
            <a:r>
              <a:rPr lang="en-GB" sz="1800" baseline="30000" dirty="0"/>
              <a:t> </a:t>
            </a:r>
            <a:r>
              <a:rPr lang="en-GB" sz="1800" dirty="0"/>
              <a:t>{N} U {k/</a:t>
            </a:r>
            <a:r>
              <a:rPr lang="en-GB" sz="1200" dirty="0"/>
              <a:t>node</a:t>
            </a:r>
            <a:r>
              <a:rPr lang="en-GB" sz="1200" baseline="-25000" dirty="0"/>
              <a:t>k</a:t>
            </a:r>
            <a:r>
              <a:rPr lang="en-GB" sz="1200" dirty="0"/>
              <a:t> ϵ Neighbourhood(node</a:t>
            </a:r>
            <a:r>
              <a:rPr lang="en-GB" sz="1200" baseline="-25000" dirty="0"/>
              <a:t>N</a:t>
            </a:r>
            <a:r>
              <a:rPr lang="en-GB" sz="1200" dirty="0"/>
              <a:t>)</a:t>
            </a:r>
            <a:r>
              <a:rPr lang="en-GB" dirty="0"/>
              <a:t>}</a:t>
            </a:r>
          </a:p>
          <a:p>
            <a:endParaRPr lang="en-GB" sz="800" dirty="0"/>
          </a:p>
          <a:p>
            <a:r>
              <a:rPr lang="en-GB" sz="1200" dirty="0"/>
              <a:t>         (Indexes of node</a:t>
            </a:r>
            <a:r>
              <a:rPr lang="en-GB" sz="1200" baseline="-25000" dirty="0"/>
              <a:t>N</a:t>
            </a:r>
            <a:r>
              <a:rPr lang="en-GB" sz="1200" dirty="0"/>
              <a:t> and its neighbours)</a:t>
            </a:r>
            <a:endParaRPr lang="en-CH" sz="1200" dirty="0"/>
          </a:p>
        </p:txBody>
      </p:sp>
      <p:sp>
        <p:nvSpPr>
          <p:cNvPr id="49" name="Arrow: Bent 48">
            <a:extLst>
              <a:ext uri="{FF2B5EF4-FFF2-40B4-BE49-F238E27FC236}">
                <a16:creationId xmlns:a16="http://schemas.microsoft.com/office/drawing/2014/main" id="{28ED2B64-08F6-F9CC-970B-475610FB3762}"/>
              </a:ext>
            </a:extLst>
          </p:cNvPr>
          <p:cNvSpPr/>
          <p:nvPr/>
        </p:nvSpPr>
        <p:spPr>
          <a:xfrm flipV="1">
            <a:off x="6094655" y="1366052"/>
            <a:ext cx="1134332" cy="1960243"/>
          </a:xfrm>
          <a:prstGeom prst="bentArrow">
            <a:avLst>
              <a:gd name="adj1" fmla="val 4183"/>
              <a:gd name="adj2" fmla="val 6635"/>
              <a:gd name="adj3" fmla="val 13647"/>
              <a:gd name="adj4" fmla="val 4375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0" name="Arrow: Bent 49">
            <a:extLst>
              <a:ext uri="{FF2B5EF4-FFF2-40B4-BE49-F238E27FC236}">
                <a16:creationId xmlns:a16="http://schemas.microsoft.com/office/drawing/2014/main" id="{325EA395-93C4-BEA5-0FF1-B86C8C9D4F41}"/>
              </a:ext>
            </a:extLst>
          </p:cNvPr>
          <p:cNvSpPr/>
          <p:nvPr/>
        </p:nvSpPr>
        <p:spPr>
          <a:xfrm flipH="1" flipV="1">
            <a:off x="4857735" y="1365716"/>
            <a:ext cx="1158439" cy="4079714"/>
          </a:xfrm>
          <a:prstGeom prst="bentArrow">
            <a:avLst>
              <a:gd name="adj1" fmla="val 4982"/>
              <a:gd name="adj2" fmla="val 9035"/>
              <a:gd name="adj3" fmla="val 13328"/>
              <a:gd name="adj4" fmla="val 43750"/>
            </a:avLst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2" name="Arrow: Bent 51">
            <a:extLst>
              <a:ext uri="{FF2B5EF4-FFF2-40B4-BE49-F238E27FC236}">
                <a16:creationId xmlns:a16="http://schemas.microsoft.com/office/drawing/2014/main" id="{A74DF295-44AE-A22E-B26A-A7FEB618249D}"/>
              </a:ext>
            </a:extLst>
          </p:cNvPr>
          <p:cNvSpPr/>
          <p:nvPr/>
        </p:nvSpPr>
        <p:spPr>
          <a:xfrm flipV="1">
            <a:off x="6022635" y="1366773"/>
            <a:ext cx="1208453" cy="4106149"/>
          </a:xfrm>
          <a:prstGeom prst="bentArrow">
            <a:avLst>
              <a:gd name="adj1" fmla="val 4975"/>
              <a:gd name="adj2" fmla="val 9381"/>
              <a:gd name="adj3" fmla="val 11596"/>
              <a:gd name="adj4" fmla="val 43750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3" name="TextBox 6">
            <a:extLst>
              <a:ext uri="{FF2B5EF4-FFF2-40B4-BE49-F238E27FC236}">
                <a16:creationId xmlns:a16="http://schemas.microsoft.com/office/drawing/2014/main" id="{CB62C4DF-1C3C-BEBB-F3CB-0071D9029BBC}"/>
              </a:ext>
            </a:extLst>
          </p:cNvPr>
          <p:cNvSpPr txBox="1"/>
          <p:nvPr/>
        </p:nvSpPr>
        <p:spPr>
          <a:xfrm>
            <a:off x="6396802" y="2593360"/>
            <a:ext cx="77458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Power profile</a:t>
            </a:r>
          </a:p>
        </p:txBody>
      </p:sp>
      <p:sp>
        <p:nvSpPr>
          <p:cNvPr id="54" name="TextBox 6">
            <a:extLst>
              <a:ext uri="{FF2B5EF4-FFF2-40B4-BE49-F238E27FC236}">
                <a16:creationId xmlns:a16="http://schemas.microsoft.com/office/drawing/2014/main" id="{DFCB3AFC-D9DD-EC68-9169-CF0B2D83687A}"/>
              </a:ext>
            </a:extLst>
          </p:cNvPr>
          <p:cNvSpPr txBox="1"/>
          <p:nvPr/>
        </p:nvSpPr>
        <p:spPr>
          <a:xfrm>
            <a:off x="6291795" y="4785449"/>
            <a:ext cx="59289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Min loss</a:t>
            </a:r>
          </a:p>
        </p:txBody>
      </p:sp>
      <p:sp>
        <p:nvSpPr>
          <p:cNvPr id="55" name="TextBox 5">
            <a:extLst>
              <a:ext uri="{FF2B5EF4-FFF2-40B4-BE49-F238E27FC236}">
                <a16:creationId xmlns:a16="http://schemas.microsoft.com/office/drawing/2014/main" id="{787F884A-6E75-0D5A-4658-5DA79F895DEF}"/>
              </a:ext>
            </a:extLst>
          </p:cNvPr>
          <p:cNvSpPr txBox="1"/>
          <p:nvPr/>
        </p:nvSpPr>
        <p:spPr>
          <a:xfrm>
            <a:off x="5078064" y="4785449"/>
            <a:ext cx="737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rgbClr val="0000FF"/>
                </a:solidFill>
                <a:ea typeface="Calibri"/>
                <a:cs typeface="Calibri"/>
                <a:sym typeface="Calibri"/>
              </a:rPr>
              <a:t>Power loss</a:t>
            </a:r>
          </a:p>
        </p:txBody>
      </p:sp>
      <p:sp>
        <p:nvSpPr>
          <p:cNvPr id="56" name="Arrow: Bent 55">
            <a:extLst>
              <a:ext uri="{FF2B5EF4-FFF2-40B4-BE49-F238E27FC236}">
                <a16:creationId xmlns:a16="http://schemas.microsoft.com/office/drawing/2014/main" id="{FD833FCA-F8BB-4041-D8EB-1DD5E8BCCC35}"/>
              </a:ext>
            </a:extLst>
          </p:cNvPr>
          <p:cNvSpPr/>
          <p:nvPr/>
        </p:nvSpPr>
        <p:spPr>
          <a:xfrm flipH="1" flipV="1">
            <a:off x="4887343" y="1364145"/>
            <a:ext cx="1062907" cy="1962026"/>
          </a:xfrm>
          <a:prstGeom prst="bentArrow">
            <a:avLst>
              <a:gd name="adj1" fmla="val 4715"/>
              <a:gd name="adj2" fmla="val 7352"/>
              <a:gd name="adj3" fmla="val 13647"/>
              <a:gd name="adj4" fmla="val 4375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7" name="TextBox 4">
            <a:extLst>
              <a:ext uri="{FF2B5EF4-FFF2-40B4-BE49-F238E27FC236}">
                <a16:creationId xmlns:a16="http://schemas.microsoft.com/office/drawing/2014/main" id="{C967DBCD-C5E6-6641-9FE6-A4CEAB953507}"/>
              </a:ext>
            </a:extLst>
          </p:cNvPr>
          <p:cNvSpPr txBox="1"/>
          <p:nvPr/>
        </p:nvSpPr>
        <p:spPr>
          <a:xfrm>
            <a:off x="4925361" y="2601900"/>
            <a:ext cx="873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Samples number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BC8AD72-B5DB-5658-2A19-BFABABDC139F}"/>
              </a:ext>
            </a:extLst>
          </p:cNvPr>
          <p:cNvSpPr/>
          <p:nvPr/>
        </p:nvSpPr>
        <p:spPr>
          <a:xfrm>
            <a:off x="395813" y="10593438"/>
            <a:ext cx="10972534" cy="60049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5C0D39-DFEF-B094-805F-E16E556ACF18}"/>
              </a:ext>
            </a:extLst>
          </p:cNvPr>
          <p:cNvSpPr/>
          <p:nvPr/>
        </p:nvSpPr>
        <p:spPr>
          <a:xfrm>
            <a:off x="5270974" y="9464809"/>
            <a:ext cx="1074420" cy="102894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6" name="TextBox 2">
            <a:extLst>
              <a:ext uri="{FF2B5EF4-FFF2-40B4-BE49-F238E27FC236}">
                <a16:creationId xmlns:a16="http://schemas.microsoft.com/office/drawing/2014/main" id="{A02409E6-A755-1AE6-B9E8-861568457C8B}"/>
              </a:ext>
            </a:extLst>
          </p:cNvPr>
          <p:cNvSpPr txBox="1"/>
          <p:nvPr/>
        </p:nvSpPr>
        <p:spPr>
          <a:xfrm>
            <a:off x="8882409" y="2140232"/>
            <a:ext cx="902036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-DIST</a:t>
            </a:r>
            <a:r>
              <a:rPr lang="en-GB" sz="1400" baseline="-25000" dirty="0">
                <a:solidFill>
                  <a:schemeClr val="accent6">
                    <a:lumMod val="75000"/>
                  </a:schemeClr>
                </a:solidFill>
              </a:rPr>
              <a:t>k,N</a:t>
            </a:r>
            <a:endParaRPr lang="en-GB" sz="1400" baseline="30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7" name="TextBox 2">
            <a:extLst>
              <a:ext uri="{FF2B5EF4-FFF2-40B4-BE49-F238E27FC236}">
                <a16:creationId xmlns:a16="http://schemas.microsoft.com/office/drawing/2014/main" id="{30C8686C-1C14-E0AC-C625-F13582DAE5D3}"/>
              </a:ext>
            </a:extLst>
          </p:cNvPr>
          <p:cNvSpPr txBox="1"/>
          <p:nvPr/>
        </p:nvSpPr>
        <p:spPr>
          <a:xfrm>
            <a:off x="8953235" y="2507515"/>
            <a:ext cx="902036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-DIST</a:t>
            </a:r>
            <a:r>
              <a:rPr lang="en-GB" sz="1400" baseline="-25000" dirty="0">
                <a:solidFill>
                  <a:schemeClr val="accent6">
                    <a:lumMod val="75000"/>
                  </a:schemeClr>
                </a:solidFill>
              </a:rPr>
              <a:t>i,N</a:t>
            </a:r>
            <a:endParaRPr lang="en-GB" sz="1400" baseline="30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8" name="TextBox 2">
            <a:extLst>
              <a:ext uri="{FF2B5EF4-FFF2-40B4-BE49-F238E27FC236}">
                <a16:creationId xmlns:a16="http://schemas.microsoft.com/office/drawing/2014/main" id="{81602D3D-7057-FB99-2720-3F087D64676E}"/>
              </a:ext>
            </a:extLst>
          </p:cNvPr>
          <p:cNvSpPr txBox="1"/>
          <p:nvPr/>
        </p:nvSpPr>
        <p:spPr>
          <a:xfrm>
            <a:off x="3127186" y="4337234"/>
            <a:ext cx="902036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00FF"/>
                </a:solidFill>
              </a:rPr>
              <a:t>-LOSS</a:t>
            </a:r>
            <a:r>
              <a:rPr lang="en-GB" sz="1400" baseline="-25000" dirty="0">
                <a:solidFill>
                  <a:srgbClr val="0000FF"/>
                </a:solidFill>
              </a:rPr>
              <a:t>k,N</a:t>
            </a:r>
            <a:endParaRPr lang="en-GB" sz="1400" baseline="30000" dirty="0">
              <a:solidFill>
                <a:srgbClr val="0000FF"/>
              </a:solidFill>
            </a:endParaRPr>
          </a:p>
        </p:txBody>
      </p:sp>
      <p:sp>
        <p:nvSpPr>
          <p:cNvPr id="69" name="TextBox 2">
            <a:extLst>
              <a:ext uri="{FF2B5EF4-FFF2-40B4-BE49-F238E27FC236}">
                <a16:creationId xmlns:a16="http://schemas.microsoft.com/office/drawing/2014/main" id="{21EEBFC1-DEEE-9A0A-7311-4E92024F941E}"/>
              </a:ext>
            </a:extLst>
          </p:cNvPr>
          <p:cNvSpPr txBox="1"/>
          <p:nvPr/>
        </p:nvSpPr>
        <p:spPr>
          <a:xfrm>
            <a:off x="3245694" y="4721320"/>
            <a:ext cx="902036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00FF"/>
                </a:solidFill>
              </a:rPr>
              <a:t>-LOSS</a:t>
            </a:r>
            <a:r>
              <a:rPr lang="en-GB" sz="1400" baseline="-25000" dirty="0">
                <a:solidFill>
                  <a:srgbClr val="0000FF"/>
                </a:solidFill>
              </a:rPr>
              <a:t>i,N</a:t>
            </a:r>
            <a:endParaRPr lang="en-GB" sz="1400" baseline="30000" dirty="0">
              <a:solidFill>
                <a:srgbClr val="0000FF"/>
              </a:solidFill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AE6B3E91-614C-C338-D130-7C753FF9A726}"/>
              </a:ext>
            </a:extLst>
          </p:cNvPr>
          <p:cNvSpPr txBox="1"/>
          <p:nvPr/>
        </p:nvSpPr>
        <p:spPr>
          <a:xfrm>
            <a:off x="2614658" y="5074747"/>
            <a:ext cx="902036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0000FF"/>
                </a:solidFill>
              </a:rPr>
              <a:t>i ϵ K</a:t>
            </a:r>
            <a:r>
              <a:rPr lang="en-GB" sz="1200" baseline="-25000" dirty="0">
                <a:solidFill>
                  <a:srgbClr val="0000FF"/>
                </a:solidFill>
              </a:rPr>
              <a:t>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5BBE87-F14F-EAE5-6731-BE31179B428D}"/>
              </a:ext>
            </a:extLst>
          </p:cNvPr>
          <p:cNvSpPr txBox="1"/>
          <p:nvPr/>
        </p:nvSpPr>
        <p:spPr>
          <a:xfrm>
            <a:off x="2224691" y="3144297"/>
            <a:ext cx="63926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7030A0"/>
                </a:solidFill>
              </a:rPr>
              <a:t>i ϵ K</a:t>
            </a:r>
            <a:r>
              <a:rPr lang="en-GB" sz="1200" baseline="-25000" dirty="0">
                <a:solidFill>
                  <a:srgbClr val="7030A0"/>
                </a:solidFill>
              </a:rPr>
              <a:t>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278D06-C715-A0D3-5091-13F2B0D09087}"/>
              </a:ext>
            </a:extLst>
          </p:cNvPr>
          <p:cNvSpPr txBox="1"/>
          <p:nvPr/>
        </p:nvSpPr>
        <p:spPr>
          <a:xfrm>
            <a:off x="8378146" y="2786241"/>
            <a:ext cx="63926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i ϵ K</a:t>
            </a:r>
            <a:r>
              <a:rPr lang="en-GB" sz="1200" baseline="-25000" dirty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D37D47C1-8CD7-8BCD-BC2C-17800CC84271}"/>
                  </a:ext>
                </a:extLst>
              </p:cNvPr>
              <p:cNvSpPr txBox="1"/>
              <p:nvPr/>
            </p:nvSpPr>
            <p:spPr>
              <a:xfrm>
                <a:off x="2534460" y="2853625"/>
                <a:ext cx="1634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𝑑𝑎𝑡𝑎𝑠𝑒𝑡𝑖</m:t>
                      </m:r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3">
                <a:extLst>
                  <a:ext uri="{FF2B5EF4-FFF2-40B4-BE49-F238E27FC236}">
                    <a16:creationId xmlns:a16="http://schemas.microsoft.com/office/drawing/2014/main" id="{D37D47C1-8CD7-8BCD-BC2C-17800CC84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60" y="2853625"/>
                <a:ext cx="1634794" cy="369332"/>
              </a:xfrm>
              <a:prstGeom prst="rect">
                <a:avLst/>
              </a:prstGeom>
              <a:blipFill>
                <a:blip r:embed="rId6"/>
                <a:stretch>
                  <a:fillRect l="-746" b="-1311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3">
                <a:extLst>
                  <a:ext uri="{FF2B5EF4-FFF2-40B4-BE49-F238E27FC236}">
                    <a16:creationId xmlns:a16="http://schemas.microsoft.com/office/drawing/2014/main" id="{187297D1-EF9F-34B4-1432-362191F3807C}"/>
                  </a:ext>
                </a:extLst>
              </p:cNvPr>
              <p:cNvSpPr txBox="1"/>
              <p:nvPr/>
            </p:nvSpPr>
            <p:spPr>
              <a:xfrm>
                <a:off x="2213069" y="2468153"/>
                <a:ext cx="2070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𝑑𝑎𝑡𝑎𝑠𝑒𝑡𝑘</m:t>
                      </m:r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3">
                <a:extLst>
                  <a:ext uri="{FF2B5EF4-FFF2-40B4-BE49-F238E27FC236}">
                    <a16:creationId xmlns:a16="http://schemas.microsoft.com/office/drawing/2014/main" id="{187297D1-EF9F-34B4-1432-362191F38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069" y="2468153"/>
                <a:ext cx="207018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2">
                <a:extLst>
                  <a:ext uri="{FF2B5EF4-FFF2-40B4-BE49-F238E27FC236}">
                    <a16:creationId xmlns:a16="http://schemas.microsoft.com/office/drawing/2014/main" id="{B3F9E239-A084-466B-DFE7-FCA079B52A11}"/>
                  </a:ext>
                </a:extLst>
              </p:cNvPr>
              <p:cNvSpPr txBox="1"/>
              <p:nvPr/>
            </p:nvSpPr>
            <p:spPr>
              <a:xfrm>
                <a:off x="8341519" y="2151663"/>
                <a:ext cx="1791337" cy="9540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fr-FR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</m:t>
                        </m:r>
                      </m:num>
                      <m:den>
                        <m:eqArr>
                          <m:eqArrPr>
                            <m:ctrlPr>
                              <a:rPr lang="en-GB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GB" sz="28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</a:rPr>
                              <m:t>∑</m:t>
                            </m:r>
                            <m:r>
                              <a:rPr lang="en-GB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fr-FR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sz="28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</a:rPr>
                              <m:t>      </m:t>
                            </m:r>
                          </m:e>
                        </m:eqArr>
                      </m:den>
                    </m:f>
                  </m:oMath>
                </a14:m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  <a:p>
                <a:endParaRPr lang="en-GB" sz="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2">
                <a:extLst>
                  <a:ext uri="{FF2B5EF4-FFF2-40B4-BE49-F238E27FC236}">
                    <a16:creationId xmlns:a16="http://schemas.microsoft.com/office/drawing/2014/main" id="{B3F9E239-A084-466B-DFE7-FCA079B52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519" y="2151663"/>
                <a:ext cx="1791337" cy="9540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2">
                <a:extLst>
                  <a:ext uri="{FF2B5EF4-FFF2-40B4-BE49-F238E27FC236}">
                    <a16:creationId xmlns:a16="http://schemas.microsoft.com/office/drawing/2014/main" id="{417E5BF0-B352-1942-F879-95002B599958}"/>
                  </a:ext>
                </a:extLst>
              </p:cNvPr>
              <p:cNvSpPr txBox="1"/>
              <p:nvPr/>
            </p:nvSpPr>
            <p:spPr>
              <a:xfrm>
                <a:off x="7294564" y="3277523"/>
                <a:ext cx="3221524" cy="537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400" dirty="0">
                    <a:solidFill>
                      <a:schemeClr val="accent6">
                        <a:lumMod val="75000"/>
                      </a:schemeClr>
                    </a:solidFill>
                  </a:rPr>
                  <a:t>DIST</a:t>
                </a:r>
                <a:r>
                  <a:rPr lang="en-GB" sz="14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i,j</a:t>
                </a:r>
                <a:r>
                  <a:rPr lang="en-GB" sz="1400" dirty="0">
                    <a:solidFill>
                      <a:schemeClr val="accent6">
                        <a:lumMod val="7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fr-FR" sz="10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sz="10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  <m:e>
                            <m:r>
                              <a:rPr lang="fr-F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m:rPr>
                                <m:nor/>
                              </m:rPr>
                              <a:rPr lang="fr-FR" sz="1000" b="0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fr-F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</m:t>
                            </m:r>
                          </m:e>
                        </m:eqArr>
                        <m:r>
                          <a:rPr lang="fr-FR" sz="10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</m:t>
                        </m:r>
                      </m:num>
                      <m:den>
                        <m:eqArr>
                          <m:eqArrPr>
                            <m:ctrlPr>
                              <a:rPr lang="en-GB" sz="1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fr-FR" sz="1000" b="0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</m:t>
                            </m:r>
                            <m:r>
                              <m:rPr>
                                <m:nor/>
                              </m:rPr>
                              <a:rPr lang="fr-FR" sz="1000" b="0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size</m:t>
                            </m:r>
                            <m:r>
                              <m:rPr>
                                <m:nor/>
                              </m:rPr>
                              <a:rPr lang="fr-FR" sz="1000" b="0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GB" sz="1000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</a:rPr>
                              <m:t>time</m:t>
                            </m:r>
                            <m:r>
                              <m:rPr>
                                <m:nor/>
                              </m:rPr>
                              <a:rPr lang="en-GB" sz="1000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GB" sz="1000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</a:rPr>
                              <m:t>indexesi</m:t>
                            </m:r>
                            <m:r>
                              <m:rPr>
                                <m:nor/>
                              </m:rPr>
                              <a:rPr lang="en-GB" sz="1000" baseline="-25000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sz="1000" baseline="-25000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fr-FR" sz="1000" b="0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fr-FR" sz="1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sz="10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</a:rPr>
                              <m:t>      </m:t>
                            </m:r>
                          </m:e>
                        </m:eqArr>
                      </m:den>
                    </m:f>
                  </m:oMath>
                </a14:m>
                <a:r>
                  <a:rPr lang="en-GB" sz="14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  <a:p>
                <a:endParaRPr lang="en-GB" sz="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time_indexes</a:t>
                </a:r>
                <a:r>
                  <a:rPr lang="en-GB" sz="8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i,j </a:t>
                </a: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= dataset</a:t>
                </a:r>
                <a:r>
                  <a:rPr lang="en-GB" sz="8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i</a:t>
                </a: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.indexes ∩ dataset</a:t>
                </a:r>
                <a:r>
                  <a:rPr lang="en-GB" sz="8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j</a:t>
                </a: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.indexes</a:t>
                </a:r>
              </a:p>
            </p:txBody>
          </p:sp>
        </mc:Choice>
        <mc:Fallback xmlns="">
          <p:sp>
            <p:nvSpPr>
              <p:cNvPr id="20" name="TextBox 2">
                <a:extLst>
                  <a:ext uri="{FF2B5EF4-FFF2-40B4-BE49-F238E27FC236}">
                    <a16:creationId xmlns:a16="http://schemas.microsoft.com/office/drawing/2014/main" id="{417E5BF0-B352-1942-F879-95002B599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64" y="3277523"/>
                <a:ext cx="3221524" cy="537327"/>
              </a:xfrm>
              <a:prstGeom prst="rect">
                <a:avLst/>
              </a:prstGeom>
              <a:blipFill>
                <a:blip r:embed="rId9"/>
                <a:stretch>
                  <a:fillRect l="-568" t="-5682" b="-34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35">
            <a:extLst>
              <a:ext uri="{FF2B5EF4-FFF2-40B4-BE49-F238E27FC236}">
                <a16:creationId xmlns:a16="http://schemas.microsoft.com/office/drawing/2014/main" id="{CC2BA422-BB9F-35ED-EF95-C47E5034D81F}"/>
              </a:ext>
            </a:extLst>
          </p:cNvPr>
          <p:cNvSpPr txBox="1"/>
          <p:nvPr/>
        </p:nvSpPr>
        <p:spPr>
          <a:xfrm>
            <a:off x="7909850" y="3023183"/>
            <a:ext cx="255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∑</a:t>
            </a:r>
            <a:endParaRPr lang="en-GB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AED29A-48CF-1DC6-6646-681230021045}"/>
              </a:ext>
            </a:extLst>
          </p:cNvPr>
          <p:cNvSpPr txBox="1"/>
          <p:nvPr/>
        </p:nvSpPr>
        <p:spPr>
          <a:xfrm>
            <a:off x="7840660" y="3298855"/>
            <a:ext cx="830965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00" dirty="0">
                <a:solidFill>
                  <a:schemeClr val="accent6">
                    <a:lumMod val="75000"/>
                  </a:schemeClr>
                </a:solidFill>
              </a:rPr>
              <a:t>tϵ time_indexes</a:t>
            </a:r>
            <a:r>
              <a:rPr lang="en-GB" sz="600" baseline="-25000" dirty="0">
                <a:solidFill>
                  <a:schemeClr val="accent6">
                    <a:lumMod val="75000"/>
                  </a:schemeClr>
                </a:solidFill>
              </a:rPr>
              <a:t>i,j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323FCA-C6F3-5696-31D7-C5AB7B473EA1}"/>
                  </a:ext>
                </a:extLst>
              </p:cNvPr>
              <p:cNvSpPr txBox="1"/>
              <p:nvPr/>
            </p:nvSpPr>
            <p:spPr>
              <a:xfrm>
                <a:off x="8152717" y="3136196"/>
                <a:ext cx="21689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n-GB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dataset</m:t>
                      </m:r>
                      <m:r>
                        <m:rPr>
                          <m:nor/>
                        </m:rPr>
                        <a:rPr lang="en-GB" sz="100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i</m:t>
                      </m:r>
                      <m:r>
                        <m:rPr>
                          <m:nor/>
                        </m:rPr>
                        <a:rPr lang="en-GB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.</m:t>
                      </m:r>
                      <m:r>
                        <m:rPr>
                          <m:nor/>
                        </m:rPr>
                        <a:rPr lang="en-GB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value</m:t>
                      </m:r>
                      <m:r>
                        <m:rPr>
                          <m:nor/>
                        </m:rPr>
                        <a:rPr lang="en-GB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GB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t</m:t>
                      </m:r>
                      <m:r>
                        <m:rPr>
                          <m:nor/>
                        </m:rPr>
                        <a:rPr lang="en-GB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) – </m:t>
                      </m:r>
                      <m:r>
                        <m:rPr>
                          <m:nor/>
                        </m:rPr>
                        <a:rPr lang="en-GB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datasetj</m:t>
                      </m:r>
                      <m:r>
                        <m:rPr>
                          <m:nor/>
                        </m:rPr>
                        <a:rPr lang="en-GB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.</m:t>
                      </m:r>
                      <m:r>
                        <m:rPr>
                          <m:nor/>
                        </m:rPr>
                        <a:rPr lang="en-GB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value</m:t>
                      </m:r>
                      <m:r>
                        <m:rPr>
                          <m:nor/>
                        </m:rPr>
                        <a:rPr lang="en-GB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GB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t</m:t>
                      </m:r>
                      <m:r>
                        <m:rPr>
                          <m:nor/>
                        </m:rPr>
                        <a:rPr lang="en-GB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)</m:t>
                      </m:r>
                      <m:r>
                        <m:rPr>
                          <m:nor/>
                        </m:rPr>
                        <a:rPr lang="fr-FR" sz="10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fr-FR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|</m:t>
                      </m:r>
                    </m:oMath>
                  </m:oMathPara>
                </a14:m>
                <a:endParaRPr lang="en-CH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323FCA-C6F3-5696-31D7-C5AB7B473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717" y="3136196"/>
                <a:ext cx="2168939" cy="246221"/>
              </a:xfrm>
              <a:prstGeom prst="rect">
                <a:avLst/>
              </a:prstGeom>
              <a:blipFill>
                <a:blip r:embed="rId10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21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5F38D-A807-E860-686C-6DBB848D2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5">
            <a:extLst>
              <a:ext uri="{FF2B5EF4-FFF2-40B4-BE49-F238E27FC236}">
                <a16:creationId xmlns:a16="http://schemas.microsoft.com/office/drawing/2014/main" id="{2CDF1386-21C6-73A3-DD5D-A307B9F4E649}"/>
              </a:ext>
            </a:extLst>
          </p:cNvPr>
          <p:cNvSpPr txBox="1"/>
          <p:nvPr/>
        </p:nvSpPr>
        <p:spPr>
          <a:xfrm>
            <a:off x="3664571" y="709757"/>
            <a:ext cx="425943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Prediction</a:t>
            </a:r>
            <a:r>
              <a:rPr lang="en-GB" sz="2400" baseline="-25000" dirty="0"/>
              <a:t>N</a:t>
            </a:r>
            <a:r>
              <a:rPr lang="en-GB" baseline="30000" dirty="0"/>
              <a:t> </a:t>
            </a:r>
            <a:r>
              <a:rPr lang="en-GB" dirty="0"/>
              <a:t>←</a:t>
            </a:r>
            <a:r>
              <a:rPr lang="en-GB" sz="4000" dirty="0"/>
              <a:t>∑ </a:t>
            </a:r>
            <a:r>
              <a:rPr lang="en-GB" sz="2400" dirty="0">
                <a:solidFill>
                  <a:srgbClr val="FF0000"/>
                </a:solidFill>
              </a:rPr>
              <a:t>coef</a:t>
            </a:r>
            <a:r>
              <a:rPr lang="en-GB" sz="2400" baseline="-25000" dirty="0">
                <a:solidFill>
                  <a:srgbClr val="FF0000"/>
                </a:solidFill>
              </a:rPr>
              <a:t>k </a:t>
            </a:r>
            <a:r>
              <a:rPr lang="en-GB" sz="2400" dirty="0"/>
              <a:t>Prediction</a:t>
            </a:r>
            <a:r>
              <a:rPr lang="en-GB" sz="2400" baseline="-25000" dirty="0"/>
              <a:t>k</a:t>
            </a:r>
          </a:p>
          <a:p>
            <a:r>
              <a:rPr lang="en-GB" sz="1200" dirty="0"/>
              <a:t>	                    kϵ K</a:t>
            </a:r>
            <a:r>
              <a:rPr lang="en-GB" sz="1200" baseline="-25000" dirty="0"/>
              <a:t>N</a:t>
            </a:r>
            <a:endParaRPr lang="en-GB" baseline="-25000" dirty="0"/>
          </a:p>
        </p:txBody>
      </p:sp>
      <p:sp>
        <p:nvSpPr>
          <p:cNvPr id="4" name="Google Shape;93;p1">
            <a:extLst>
              <a:ext uri="{FF2B5EF4-FFF2-40B4-BE49-F238E27FC236}">
                <a16:creationId xmlns:a16="http://schemas.microsoft.com/office/drawing/2014/main" id="{D3384D8E-9E2C-7DB6-BD28-DDD3F8587CF5}"/>
              </a:ext>
            </a:extLst>
          </p:cNvPr>
          <p:cNvSpPr txBox="1">
            <a:spLocks noGrp="1"/>
          </p:cNvSpPr>
          <p:nvPr/>
        </p:nvSpPr>
        <p:spPr>
          <a:xfrm>
            <a:off x="1796187" y="20839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 dirty="0">
                <a:latin typeface="+mn-lt"/>
                <a:ea typeface="Arial"/>
                <a:cs typeface="Arial"/>
                <a:sym typeface="Arial"/>
              </a:rPr>
              <a:t>The </a:t>
            </a:r>
            <a:r>
              <a:rPr lang="en-GB" sz="2400" b="1" dirty="0">
                <a:latin typeface="+mn-lt"/>
              </a:rPr>
              <a:t>different aggregation functions used for prediction aggregation</a:t>
            </a: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6795153D-785A-503B-9B0B-89A25C9B9ABC}"/>
              </a:ext>
            </a:extLst>
          </p:cNvPr>
          <p:cNvSpPr txBox="1"/>
          <p:nvPr/>
        </p:nvSpPr>
        <p:spPr>
          <a:xfrm>
            <a:off x="117651" y="8273288"/>
            <a:ext cx="27367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7030A0"/>
                </a:solidFill>
              </a:rPr>
              <a:t>a model which contains more samples in training data should be more accurate.</a:t>
            </a:r>
          </a:p>
        </p:txBody>
      </p:sp>
      <p:sp>
        <p:nvSpPr>
          <p:cNvPr id="24" name="TextBox 17">
            <a:extLst>
              <a:ext uri="{FF2B5EF4-FFF2-40B4-BE49-F238E27FC236}">
                <a16:creationId xmlns:a16="http://schemas.microsoft.com/office/drawing/2014/main" id="{873C1AFB-AC23-4255-FB83-C0029ED323D6}"/>
              </a:ext>
            </a:extLst>
          </p:cNvPr>
          <p:cNvSpPr txBox="1"/>
          <p:nvPr/>
        </p:nvSpPr>
        <p:spPr>
          <a:xfrm>
            <a:off x="9586816" y="8254978"/>
            <a:ext cx="2333640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a model from a node which contains a more similar power profile should be more accurate.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AE30FE-76E1-E900-7F1F-60812D2EC329}"/>
              </a:ext>
            </a:extLst>
          </p:cNvPr>
          <p:cNvSpPr txBox="1"/>
          <p:nvPr/>
        </p:nvSpPr>
        <p:spPr>
          <a:xfrm>
            <a:off x="3102692" y="968979"/>
            <a:ext cx="561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(2)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2D76F9-CBDD-6E32-99D4-C6459151A7D2}"/>
              </a:ext>
            </a:extLst>
          </p:cNvPr>
          <p:cNvSpPr/>
          <p:nvPr/>
        </p:nvSpPr>
        <p:spPr>
          <a:xfrm>
            <a:off x="5736327" y="970680"/>
            <a:ext cx="682518" cy="3659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04A75A-144A-B6E5-1BB1-1848E409DF73}"/>
              </a:ext>
            </a:extLst>
          </p:cNvPr>
          <p:cNvSpPr txBox="1"/>
          <p:nvPr/>
        </p:nvSpPr>
        <p:spPr>
          <a:xfrm>
            <a:off x="7050952" y="1365717"/>
            <a:ext cx="3598246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K</a:t>
            </a:r>
            <a:r>
              <a:rPr lang="en-GB" sz="1800" baseline="-25000" dirty="0"/>
              <a:t>N</a:t>
            </a:r>
            <a:r>
              <a:rPr lang="en-GB" sz="1800" baseline="30000" dirty="0"/>
              <a:t> </a:t>
            </a:r>
            <a:r>
              <a:rPr lang="en-GB" sz="1800" dirty="0"/>
              <a:t>=</a:t>
            </a:r>
            <a:r>
              <a:rPr lang="en-GB" sz="1800" baseline="30000" dirty="0"/>
              <a:t> </a:t>
            </a:r>
            <a:r>
              <a:rPr lang="en-GB" sz="1800" dirty="0"/>
              <a:t>{N} U {k/</a:t>
            </a:r>
            <a:r>
              <a:rPr lang="en-GB" sz="1200" dirty="0"/>
              <a:t>node</a:t>
            </a:r>
            <a:r>
              <a:rPr lang="en-GB" sz="1200" baseline="-25000" dirty="0"/>
              <a:t>k</a:t>
            </a:r>
            <a:r>
              <a:rPr lang="en-GB" sz="1200" dirty="0"/>
              <a:t> ϵ Neighbourhood(Node</a:t>
            </a:r>
            <a:r>
              <a:rPr lang="en-GB" sz="1200" baseline="-25000" dirty="0"/>
              <a:t>N</a:t>
            </a:r>
            <a:r>
              <a:rPr lang="en-GB" sz="1200" dirty="0"/>
              <a:t>)</a:t>
            </a:r>
            <a:r>
              <a:rPr lang="en-GB" dirty="0"/>
              <a:t>}</a:t>
            </a:r>
          </a:p>
          <a:p>
            <a:endParaRPr lang="en-GB" sz="800" dirty="0"/>
          </a:p>
          <a:p>
            <a:r>
              <a:rPr lang="en-GB" sz="1200" dirty="0"/>
              <a:t>         (Indexes of node</a:t>
            </a:r>
            <a:r>
              <a:rPr lang="en-GB" sz="1200" baseline="-25000" dirty="0"/>
              <a:t>N</a:t>
            </a:r>
            <a:r>
              <a:rPr lang="en-GB" sz="1200" dirty="0"/>
              <a:t> and its neighbours)</a:t>
            </a:r>
            <a:endParaRPr lang="en-CH" sz="1200" dirty="0"/>
          </a:p>
        </p:txBody>
      </p:sp>
      <p:sp>
        <p:nvSpPr>
          <p:cNvPr id="49" name="Arrow: Bent 48">
            <a:extLst>
              <a:ext uri="{FF2B5EF4-FFF2-40B4-BE49-F238E27FC236}">
                <a16:creationId xmlns:a16="http://schemas.microsoft.com/office/drawing/2014/main" id="{9C812977-6BAA-25EE-B596-527CC4EAD164}"/>
              </a:ext>
            </a:extLst>
          </p:cNvPr>
          <p:cNvSpPr/>
          <p:nvPr/>
        </p:nvSpPr>
        <p:spPr>
          <a:xfrm flipV="1">
            <a:off x="6128945" y="1366052"/>
            <a:ext cx="1134332" cy="1960243"/>
          </a:xfrm>
          <a:prstGeom prst="bentArrow">
            <a:avLst>
              <a:gd name="adj1" fmla="val 4183"/>
              <a:gd name="adj2" fmla="val 6635"/>
              <a:gd name="adj3" fmla="val 13647"/>
              <a:gd name="adj4" fmla="val 43750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2" name="Arrow: Bent 51">
            <a:extLst>
              <a:ext uri="{FF2B5EF4-FFF2-40B4-BE49-F238E27FC236}">
                <a16:creationId xmlns:a16="http://schemas.microsoft.com/office/drawing/2014/main" id="{DC3DE197-B69D-EACC-F2BB-CE4960CB49F5}"/>
              </a:ext>
            </a:extLst>
          </p:cNvPr>
          <p:cNvSpPr/>
          <p:nvPr/>
        </p:nvSpPr>
        <p:spPr>
          <a:xfrm flipV="1">
            <a:off x="6056925" y="1366773"/>
            <a:ext cx="1208453" cy="4106149"/>
          </a:xfrm>
          <a:prstGeom prst="bentArrow">
            <a:avLst>
              <a:gd name="adj1" fmla="val 4975"/>
              <a:gd name="adj2" fmla="val 7028"/>
              <a:gd name="adj3" fmla="val 11596"/>
              <a:gd name="adj4" fmla="val 43750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3" name="TextBox 6">
            <a:extLst>
              <a:ext uri="{FF2B5EF4-FFF2-40B4-BE49-F238E27FC236}">
                <a16:creationId xmlns:a16="http://schemas.microsoft.com/office/drawing/2014/main" id="{B5DB4FB9-05AF-C071-6276-7D5AE90DACF8}"/>
              </a:ext>
            </a:extLst>
          </p:cNvPr>
          <p:cNvSpPr txBox="1"/>
          <p:nvPr/>
        </p:nvSpPr>
        <p:spPr>
          <a:xfrm>
            <a:off x="6431092" y="2593360"/>
            <a:ext cx="77458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Power profile</a:t>
            </a:r>
          </a:p>
        </p:txBody>
      </p:sp>
      <p:sp>
        <p:nvSpPr>
          <p:cNvPr id="56" name="Arrow: Bent 55">
            <a:extLst>
              <a:ext uri="{FF2B5EF4-FFF2-40B4-BE49-F238E27FC236}">
                <a16:creationId xmlns:a16="http://schemas.microsoft.com/office/drawing/2014/main" id="{C2D4B77E-2012-B760-784A-9425EF804D63}"/>
              </a:ext>
            </a:extLst>
          </p:cNvPr>
          <p:cNvSpPr/>
          <p:nvPr/>
        </p:nvSpPr>
        <p:spPr>
          <a:xfrm flipH="1" flipV="1">
            <a:off x="4915153" y="1366050"/>
            <a:ext cx="1134792" cy="1960242"/>
          </a:xfrm>
          <a:prstGeom prst="bentArrow">
            <a:avLst>
              <a:gd name="adj1" fmla="val 4715"/>
              <a:gd name="adj2" fmla="val 7352"/>
              <a:gd name="adj3" fmla="val 13647"/>
              <a:gd name="adj4" fmla="val 4375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7" name="TextBox 4">
            <a:extLst>
              <a:ext uri="{FF2B5EF4-FFF2-40B4-BE49-F238E27FC236}">
                <a16:creationId xmlns:a16="http://schemas.microsoft.com/office/drawing/2014/main" id="{4893E11C-8493-75F2-2455-F3D25C141198}"/>
              </a:ext>
            </a:extLst>
          </p:cNvPr>
          <p:cNvSpPr txBox="1"/>
          <p:nvPr/>
        </p:nvSpPr>
        <p:spPr>
          <a:xfrm>
            <a:off x="5031469" y="2591307"/>
            <a:ext cx="873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Samples number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15F62B4-DE73-0F35-4C72-878DA9B28203}"/>
              </a:ext>
            </a:extLst>
          </p:cNvPr>
          <p:cNvSpPr/>
          <p:nvPr/>
        </p:nvSpPr>
        <p:spPr>
          <a:xfrm>
            <a:off x="403049" y="10072082"/>
            <a:ext cx="10972534" cy="60049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0CE5B8AC-4A00-8654-53DF-40E926076A67}"/>
              </a:ext>
            </a:extLst>
          </p:cNvPr>
          <p:cNvSpPr txBox="1"/>
          <p:nvPr/>
        </p:nvSpPr>
        <p:spPr>
          <a:xfrm>
            <a:off x="6182284" y="8196366"/>
            <a:ext cx="300963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B050"/>
                </a:solidFill>
              </a:rPr>
              <a:t>a prediction from a node which contains a more similar state should be more accurate.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B165449E-E6F2-6DE9-3703-89E517A941EE}"/>
              </a:ext>
            </a:extLst>
          </p:cNvPr>
          <p:cNvSpPr txBox="1"/>
          <p:nvPr/>
        </p:nvSpPr>
        <p:spPr>
          <a:xfrm>
            <a:off x="6385825" y="4609458"/>
            <a:ext cx="705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rgbClr val="00B050"/>
                </a:solidFill>
                <a:ea typeface="Calibri"/>
                <a:cs typeface="Calibri"/>
                <a:sym typeface="Calibri"/>
              </a:rPr>
              <a:t>Last power 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969E023A-8AFF-1E18-8715-3336235E8CBB}"/>
              </a:ext>
            </a:extLst>
          </p:cNvPr>
          <p:cNvSpPr txBox="1"/>
          <p:nvPr/>
        </p:nvSpPr>
        <p:spPr>
          <a:xfrm>
            <a:off x="7293188" y="4344252"/>
            <a:ext cx="3164207" cy="199424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700" baseline="-250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">
                <a:extLst>
                  <a:ext uri="{FF2B5EF4-FFF2-40B4-BE49-F238E27FC236}">
                    <a16:creationId xmlns:a16="http://schemas.microsoft.com/office/drawing/2014/main" id="{BD1419E8-AFD0-38C1-BC65-AEF29D0A28E0}"/>
                  </a:ext>
                </a:extLst>
              </p:cNvPr>
              <p:cNvSpPr txBox="1"/>
              <p:nvPr/>
            </p:nvSpPr>
            <p:spPr>
              <a:xfrm>
                <a:off x="8173705" y="4376569"/>
                <a:ext cx="2037096" cy="9540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fr-FR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         </m:t>
                        </m:r>
                      </m:num>
                      <m:den>
                        <m:eqArr>
                          <m:eqArrPr>
                            <m:ctrlP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GB" sz="2800">
                                <a:solidFill>
                                  <a:srgbClr val="00B050"/>
                                </a:solidFill>
                              </a:rPr>
                              <m:t>∑</m:t>
                            </m:r>
                            <m: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fr-FR" sz="2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sz="2800">
                                <a:solidFill>
                                  <a:srgbClr val="00B050"/>
                                </a:solidFill>
                              </a:rPr>
                              <m:t>      </m:t>
                            </m:r>
                          </m:e>
                        </m:eqArr>
                      </m:den>
                    </m:f>
                  </m:oMath>
                </a14:m>
                <a:r>
                  <a:rPr lang="en-GB" dirty="0">
                    <a:solidFill>
                      <a:srgbClr val="00B050"/>
                    </a:solidFill>
                  </a:rPr>
                  <a:t> </a:t>
                </a:r>
              </a:p>
              <a:p>
                <a:endParaRPr lang="en-GB" sz="400" dirty="0">
                  <a:solidFill>
                    <a:srgbClr val="00B050"/>
                  </a:solidFill>
                </a:endParaRPr>
              </a:p>
              <a:p>
                <a:endParaRPr lang="en-GB" sz="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2">
                <a:extLst>
                  <a:ext uri="{FF2B5EF4-FFF2-40B4-BE49-F238E27FC236}">
                    <a16:creationId xmlns:a16="http://schemas.microsoft.com/office/drawing/2014/main" id="{BD1419E8-AFD0-38C1-BC65-AEF29D0A2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705" y="4376569"/>
                <a:ext cx="2037096" cy="9540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9">
            <a:extLst>
              <a:ext uri="{FF2B5EF4-FFF2-40B4-BE49-F238E27FC236}">
                <a16:creationId xmlns:a16="http://schemas.microsoft.com/office/drawing/2014/main" id="{557EE24E-B129-1FEC-7C65-857C056B3451}"/>
              </a:ext>
            </a:extLst>
          </p:cNvPr>
          <p:cNvSpPr txBox="1"/>
          <p:nvPr/>
        </p:nvSpPr>
        <p:spPr>
          <a:xfrm>
            <a:off x="7319630" y="6046139"/>
            <a:ext cx="30437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rgbClr val="00B050"/>
                </a:solidFill>
              </a:rPr>
              <a:t>(1b) last power similarities approach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F5D41CDB-D821-3FB7-C444-814CD346BF3C}"/>
              </a:ext>
            </a:extLst>
          </p:cNvPr>
          <p:cNvSpPr txBox="1"/>
          <p:nvPr/>
        </p:nvSpPr>
        <p:spPr>
          <a:xfrm>
            <a:off x="8709926" y="4337055"/>
            <a:ext cx="902036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B050"/>
                </a:solidFill>
              </a:rPr>
              <a:t>-DIST</a:t>
            </a:r>
            <a:r>
              <a:rPr lang="en-GB" sz="1400" baseline="-25000" dirty="0">
                <a:solidFill>
                  <a:srgbClr val="00B050"/>
                </a:solidFill>
              </a:rPr>
              <a:t>k,N</a:t>
            </a:r>
            <a:endParaRPr lang="en-GB" sz="1400" baseline="30000" dirty="0">
              <a:solidFill>
                <a:srgbClr val="00B050"/>
              </a:solidFill>
            </a:endParaRP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83D9E182-86B8-673B-304E-10B058B0D8C7}"/>
              </a:ext>
            </a:extLst>
          </p:cNvPr>
          <p:cNvSpPr txBox="1"/>
          <p:nvPr/>
        </p:nvSpPr>
        <p:spPr>
          <a:xfrm>
            <a:off x="8709926" y="4683844"/>
            <a:ext cx="902036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B050"/>
                </a:solidFill>
              </a:rPr>
              <a:t>-DIST</a:t>
            </a:r>
            <a:r>
              <a:rPr lang="en-GB" sz="1400" baseline="-25000" dirty="0">
                <a:solidFill>
                  <a:srgbClr val="00B050"/>
                </a:solidFill>
              </a:rPr>
              <a:t>i,N</a:t>
            </a:r>
            <a:endParaRPr lang="en-GB" sz="1400" baseline="30000" dirty="0">
              <a:solidFill>
                <a:srgbClr val="00B05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ADC2D5-00E6-9EE3-F8A6-04C1099AA84D}"/>
              </a:ext>
            </a:extLst>
          </p:cNvPr>
          <p:cNvSpPr txBox="1"/>
          <p:nvPr/>
        </p:nvSpPr>
        <p:spPr>
          <a:xfrm>
            <a:off x="403049" y="9438639"/>
            <a:ext cx="22893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Prediction_aggregation.png</a:t>
            </a:r>
          </a:p>
        </p:txBody>
      </p:sp>
      <p:sp>
        <p:nvSpPr>
          <p:cNvPr id="2" name="TextBox 36">
            <a:extLst>
              <a:ext uri="{FF2B5EF4-FFF2-40B4-BE49-F238E27FC236}">
                <a16:creationId xmlns:a16="http://schemas.microsoft.com/office/drawing/2014/main" id="{9BBD06EF-0AE7-C9FF-1C45-5F02BF08C3D5}"/>
              </a:ext>
            </a:extLst>
          </p:cNvPr>
          <p:cNvSpPr txBox="1"/>
          <p:nvPr/>
        </p:nvSpPr>
        <p:spPr>
          <a:xfrm>
            <a:off x="1726553" y="2187183"/>
            <a:ext cx="3160790" cy="19037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6">
                <a:extLst>
                  <a:ext uri="{FF2B5EF4-FFF2-40B4-BE49-F238E27FC236}">
                    <a16:creationId xmlns:a16="http://schemas.microsoft.com/office/drawing/2014/main" id="{E4E13BE9-143A-2FEC-F9E5-2499F583C178}"/>
                  </a:ext>
                </a:extLst>
              </p:cNvPr>
              <p:cNvSpPr txBox="1"/>
              <p:nvPr/>
            </p:nvSpPr>
            <p:spPr>
              <a:xfrm>
                <a:off x="2205472" y="2582723"/>
                <a:ext cx="2415539" cy="7434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            </m:t>
                        </m:r>
                      </m:num>
                      <m:den>
                        <m:eqArr>
                          <m:eqArrPr>
                            <m:ctrlPr>
                              <a:rPr lang="en-GB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GB" sz="2800" smtClean="0">
                                <a:solidFill>
                                  <a:srgbClr val="7030A0"/>
                                </a:solidFill>
                              </a:rPr>
                              <m:t>∑</m:t>
                            </m:r>
                            <m:r>
                              <a:rPr lang="fr-FR" sz="28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sz="2800">
                                <a:solidFill>
                                  <a:srgbClr val="7030A0"/>
                                </a:solidFill>
                              </a:rPr>
                              <m:t>      </m:t>
                            </m:r>
                          </m:e>
                        </m:eqArr>
                      </m:den>
                    </m:f>
                  </m:oMath>
                </a14:m>
                <a:r>
                  <a:rPr lang="en-GB" dirty="0">
                    <a:solidFill>
                      <a:srgbClr val="7030A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36">
                <a:extLst>
                  <a:ext uri="{FF2B5EF4-FFF2-40B4-BE49-F238E27FC236}">
                    <a16:creationId xmlns:a16="http://schemas.microsoft.com/office/drawing/2014/main" id="{E4E13BE9-143A-2FEC-F9E5-2499F583C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472" y="2582723"/>
                <a:ext cx="2415539" cy="743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3">
            <a:extLst>
              <a:ext uri="{FF2B5EF4-FFF2-40B4-BE49-F238E27FC236}">
                <a16:creationId xmlns:a16="http://schemas.microsoft.com/office/drawing/2014/main" id="{3B136A0F-ABE0-F809-2961-1102F2DF604A}"/>
              </a:ext>
            </a:extLst>
          </p:cNvPr>
          <p:cNvSpPr txBox="1"/>
          <p:nvPr/>
        </p:nvSpPr>
        <p:spPr>
          <a:xfrm>
            <a:off x="2084375" y="3790528"/>
            <a:ext cx="2415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rgbClr val="7030A0"/>
                </a:solidFill>
              </a:rPr>
              <a:t>(1a) Quantitative approach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1960B7-E6C5-1708-B77A-A51F72AF566C}"/>
              </a:ext>
            </a:extLst>
          </p:cNvPr>
          <p:cNvSpPr txBox="1"/>
          <p:nvPr/>
        </p:nvSpPr>
        <p:spPr>
          <a:xfrm>
            <a:off x="2247551" y="3144297"/>
            <a:ext cx="63926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7030A0"/>
                </a:solidFill>
              </a:rPr>
              <a:t>i ϵ K</a:t>
            </a:r>
            <a:r>
              <a:rPr lang="en-GB" sz="1200" baseline="-25000" dirty="0">
                <a:solidFill>
                  <a:srgbClr val="7030A0"/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3">
                <a:extLst>
                  <a:ext uri="{FF2B5EF4-FFF2-40B4-BE49-F238E27FC236}">
                    <a16:creationId xmlns:a16="http://schemas.microsoft.com/office/drawing/2014/main" id="{D24FFA8D-AF3B-EE29-4913-70D4212B83F9}"/>
                  </a:ext>
                </a:extLst>
              </p:cNvPr>
              <p:cNvSpPr txBox="1"/>
              <p:nvPr/>
            </p:nvSpPr>
            <p:spPr>
              <a:xfrm>
                <a:off x="2557320" y="2853625"/>
                <a:ext cx="16347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𝑑𝑎𝑡𝑎𝑠𝑒𝑡𝑖</m:t>
                      </m:r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3">
                <a:extLst>
                  <a:ext uri="{FF2B5EF4-FFF2-40B4-BE49-F238E27FC236}">
                    <a16:creationId xmlns:a16="http://schemas.microsoft.com/office/drawing/2014/main" id="{D24FFA8D-AF3B-EE29-4913-70D4212B8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320" y="2853625"/>
                <a:ext cx="1634794" cy="369332"/>
              </a:xfrm>
              <a:prstGeom prst="rect">
                <a:avLst/>
              </a:prstGeom>
              <a:blipFill>
                <a:blip r:embed="rId5"/>
                <a:stretch>
                  <a:fillRect l="-1119" b="-1311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3">
                <a:extLst>
                  <a:ext uri="{FF2B5EF4-FFF2-40B4-BE49-F238E27FC236}">
                    <a16:creationId xmlns:a16="http://schemas.microsoft.com/office/drawing/2014/main" id="{60654CAA-3118-876C-252A-C6BB1C307430}"/>
                  </a:ext>
                </a:extLst>
              </p:cNvPr>
              <p:cNvSpPr txBox="1"/>
              <p:nvPr/>
            </p:nvSpPr>
            <p:spPr>
              <a:xfrm>
                <a:off x="2235929" y="2468153"/>
                <a:ext cx="2070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𝑑𝑎𝑡𝑎𝑠𝑒𝑡𝑘</m:t>
                      </m:r>
                      <m:r>
                        <a:rPr lang="fr-FR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3">
                <a:extLst>
                  <a:ext uri="{FF2B5EF4-FFF2-40B4-BE49-F238E27FC236}">
                    <a16:creationId xmlns:a16="http://schemas.microsoft.com/office/drawing/2014/main" id="{60654CAA-3118-876C-252A-C6BB1C307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929" y="2468153"/>
                <a:ext cx="207018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">
            <a:extLst>
              <a:ext uri="{FF2B5EF4-FFF2-40B4-BE49-F238E27FC236}">
                <a16:creationId xmlns:a16="http://schemas.microsoft.com/office/drawing/2014/main" id="{8F7395B5-3C5C-8BC6-B8AF-1A08B1DC9329}"/>
              </a:ext>
            </a:extLst>
          </p:cNvPr>
          <p:cNvSpPr txBox="1"/>
          <p:nvPr/>
        </p:nvSpPr>
        <p:spPr>
          <a:xfrm>
            <a:off x="7293188" y="2186611"/>
            <a:ext cx="3160800" cy="190391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700" baseline="-25000" dirty="0">
              <a:solidFill>
                <a:srgbClr val="0000FF"/>
              </a:solidFill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4BA6C2EC-B375-78E4-3387-DD64C3B76F1D}"/>
              </a:ext>
            </a:extLst>
          </p:cNvPr>
          <p:cNvSpPr txBox="1"/>
          <p:nvPr/>
        </p:nvSpPr>
        <p:spPr>
          <a:xfrm>
            <a:off x="7355694" y="3814185"/>
            <a:ext cx="30437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(1c) power profile similarities approach</a:t>
            </a:r>
          </a:p>
        </p:txBody>
      </p:sp>
      <p:sp>
        <p:nvSpPr>
          <p:cNvPr id="35" name="TextBox 2">
            <a:extLst>
              <a:ext uri="{FF2B5EF4-FFF2-40B4-BE49-F238E27FC236}">
                <a16:creationId xmlns:a16="http://schemas.microsoft.com/office/drawing/2014/main" id="{BC1A0E75-C469-2298-95C6-C56F288500AF}"/>
              </a:ext>
            </a:extLst>
          </p:cNvPr>
          <p:cNvSpPr txBox="1"/>
          <p:nvPr/>
        </p:nvSpPr>
        <p:spPr>
          <a:xfrm>
            <a:off x="8882409" y="2140232"/>
            <a:ext cx="902036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-DIST</a:t>
            </a:r>
            <a:r>
              <a:rPr lang="en-GB" sz="1400" baseline="-25000" dirty="0">
                <a:solidFill>
                  <a:schemeClr val="accent6">
                    <a:lumMod val="75000"/>
                  </a:schemeClr>
                </a:solidFill>
              </a:rPr>
              <a:t>k,N</a:t>
            </a:r>
            <a:endParaRPr lang="en-GB" sz="1400" baseline="30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6" name="TextBox 2">
            <a:extLst>
              <a:ext uri="{FF2B5EF4-FFF2-40B4-BE49-F238E27FC236}">
                <a16:creationId xmlns:a16="http://schemas.microsoft.com/office/drawing/2014/main" id="{ADADB7FB-CF16-244C-6C9C-F2E2001B4C4C}"/>
              </a:ext>
            </a:extLst>
          </p:cNvPr>
          <p:cNvSpPr txBox="1"/>
          <p:nvPr/>
        </p:nvSpPr>
        <p:spPr>
          <a:xfrm>
            <a:off x="8953235" y="2507515"/>
            <a:ext cx="902036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-DIST</a:t>
            </a:r>
            <a:r>
              <a:rPr lang="en-GB" sz="1400" baseline="-25000" dirty="0">
                <a:solidFill>
                  <a:schemeClr val="accent6">
                    <a:lumMod val="75000"/>
                  </a:schemeClr>
                </a:solidFill>
              </a:rPr>
              <a:t>i,N</a:t>
            </a:r>
            <a:endParaRPr lang="en-GB" sz="1400" baseline="30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BC8DFE-B918-C158-545A-89C63BB064FA}"/>
              </a:ext>
            </a:extLst>
          </p:cNvPr>
          <p:cNvSpPr txBox="1"/>
          <p:nvPr/>
        </p:nvSpPr>
        <p:spPr>
          <a:xfrm>
            <a:off x="8378146" y="2786241"/>
            <a:ext cx="63926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chemeClr val="accent6">
                    <a:lumMod val="75000"/>
                  </a:schemeClr>
                </a:solidFill>
              </a:rPr>
              <a:t>i ϵ K</a:t>
            </a:r>
            <a:r>
              <a:rPr lang="en-GB" sz="1200" baseline="-25000" dirty="0">
                <a:solidFill>
                  <a:schemeClr val="accent6">
                    <a:lumMod val="75000"/>
                  </a:schemeClr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2">
                <a:extLst>
                  <a:ext uri="{FF2B5EF4-FFF2-40B4-BE49-F238E27FC236}">
                    <a16:creationId xmlns:a16="http://schemas.microsoft.com/office/drawing/2014/main" id="{804C7DC6-4E4F-7B60-BA45-0F5E226917F0}"/>
                  </a:ext>
                </a:extLst>
              </p:cNvPr>
              <p:cNvSpPr txBox="1"/>
              <p:nvPr/>
            </p:nvSpPr>
            <p:spPr>
              <a:xfrm>
                <a:off x="8341519" y="2151663"/>
                <a:ext cx="1791337" cy="9540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fr-FR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</m:t>
                        </m:r>
                      </m:num>
                      <m:den>
                        <m:eqArr>
                          <m:eqArrPr>
                            <m:ctrlPr>
                              <a:rPr lang="en-GB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GB" sz="28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</a:rPr>
                              <m:t>∑</m:t>
                            </m:r>
                            <m:r>
                              <a:rPr lang="en-GB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fr-FR" sz="28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sz="28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</a:rPr>
                              <m:t>      </m:t>
                            </m:r>
                          </m:e>
                        </m:eqArr>
                      </m:den>
                    </m:f>
                  </m:oMath>
                </a14:m>
                <a:r>
                  <a:rPr lang="en-GB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  <a:p>
                <a:endParaRPr lang="en-GB" sz="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TextBox 2">
                <a:extLst>
                  <a:ext uri="{FF2B5EF4-FFF2-40B4-BE49-F238E27FC236}">
                    <a16:creationId xmlns:a16="http://schemas.microsoft.com/office/drawing/2014/main" id="{804C7DC6-4E4F-7B60-BA45-0F5E22691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519" y="2151663"/>
                <a:ext cx="1791337" cy="9540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2">
                <a:extLst>
                  <a:ext uri="{FF2B5EF4-FFF2-40B4-BE49-F238E27FC236}">
                    <a16:creationId xmlns:a16="http://schemas.microsoft.com/office/drawing/2014/main" id="{B54EA571-05D9-FC48-8578-066DB7D44E44}"/>
                  </a:ext>
                </a:extLst>
              </p:cNvPr>
              <p:cNvSpPr txBox="1"/>
              <p:nvPr/>
            </p:nvSpPr>
            <p:spPr>
              <a:xfrm>
                <a:off x="7294564" y="3277523"/>
                <a:ext cx="3221524" cy="537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400" dirty="0">
                    <a:solidFill>
                      <a:schemeClr val="accent6">
                        <a:lumMod val="75000"/>
                      </a:schemeClr>
                    </a:solidFill>
                  </a:rPr>
                  <a:t>DIST</a:t>
                </a:r>
                <a:r>
                  <a:rPr lang="en-GB" sz="14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i,j</a:t>
                </a:r>
                <a:r>
                  <a:rPr lang="en-GB" sz="1400" dirty="0">
                    <a:solidFill>
                      <a:schemeClr val="accent6">
                        <a:lumMod val="75000"/>
                      </a:schemeClr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eqArr>
                          <m:eqArrPr>
                            <m:ctrlPr>
                              <a:rPr lang="fr-FR" sz="10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sz="100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fr-F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  <m:e>
                            <m:r>
                              <a:rPr lang="fr-F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m:rPr>
                                <m:nor/>
                              </m:rPr>
                              <a:rPr lang="fr-FR" sz="1000" b="0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</m:t>
                            </m:r>
                            <m:r>
                              <a:rPr lang="fr-FR" sz="1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</m:t>
                            </m:r>
                          </m:e>
                        </m:eqArr>
                        <m:r>
                          <a:rPr lang="fr-FR" sz="10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            </m:t>
                        </m:r>
                      </m:num>
                      <m:den>
                        <m:eqArr>
                          <m:eqArrPr>
                            <m:ctrlPr>
                              <a:rPr lang="en-GB" sz="1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fr-FR" sz="1000" b="0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</m:t>
                            </m:r>
                            <m:r>
                              <m:rPr>
                                <m:nor/>
                              </m:rPr>
                              <a:rPr lang="fr-FR" sz="1000" b="0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size</m:t>
                            </m:r>
                            <m:r>
                              <m:rPr>
                                <m:nor/>
                              </m:rPr>
                              <a:rPr lang="fr-FR" sz="1000" b="0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nor/>
                              </m:rPr>
                              <a:rPr lang="en-GB" sz="1000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</a:rPr>
                              <m:t>time</m:t>
                            </m:r>
                            <m:r>
                              <m:rPr>
                                <m:nor/>
                              </m:rPr>
                              <a:rPr lang="en-GB" sz="1000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</a:rPr>
                              <m:t>_</m:t>
                            </m:r>
                            <m:r>
                              <m:rPr>
                                <m:nor/>
                              </m:rPr>
                              <a:rPr lang="en-GB" sz="1000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</a:rPr>
                              <m:t>indexesi</m:t>
                            </m:r>
                            <m:r>
                              <m:rPr>
                                <m:nor/>
                              </m:rPr>
                              <a:rPr lang="en-GB" sz="1000" baseline="-25000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en-GB" sz="1000" baseline="-25000" dirty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</a:rPr>
                              <m:t>j</m:t>
                            </m:r>
                            <m:r>
                              <m:rPr>
                                <m:nor/>
                              </m:rPr>
                              <a:rPr lang="fr-FR" sz="1000" b="0" i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fr-FR" sz="1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sz="100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</a:rPr>
                              <m:t>      </m:t>
                            </m:r>
                          </m:e>
                        </m:eqArr>
                      </m:den>
                    </m:f>
                  </m:oMath>
                </a14:m>
                <a:r>
                  <a:rPr lang="en-GB" sz="14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  <a:p>
                <a:endParaRPr lang="en-GB" sz="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time_indexes</a:t>
                </a:r>
                <a:r>
                  <a:rPr lang="en-GB" sz="8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i,j </a:t>
                </a: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= dataset</a:t>
                </a:r>
                <a:r>
                  <a:rPr lang="en-GB" sz="8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i</a:t>
                </a: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.indexes ∩ dataset</a:t>
                </a:r>
                <a:r>
                  <a:rPr lang="en-GB" sz="800" baseline="-25000" dirty="0">
                    <a:solidFill>
                      <a:schemeClr val="accent6">
                        <a:lumMod val="75000"/>
                      </a:schemeClr>
                    </a:solidFill>
                  </a:rPr>
                  <a:t>j</a:t>
                </a:r>
                <a:r>
                  <a:rPr lang="en-GB" sz="800" dirty="0">
                    <a:solidFill>
                      <a:schemeClr val="accent6">
                        <a:lumMod val="75000"/>
                      </a:schemeClr>
                    </a:solidFill>
                  </a:rPr>
                  <a:t>.indexes</a:t>
                </a:r>
              </a:p>
            </p:txBody>
          </p:sp>
        </mc:Choice>
        <mc:Fallback xmlns="">
          <p:sp>
            <p:nvSpPr>
              <p:cNvPr id="39" name="TextBox 2">
                <a:extLst>
                  <a:ext uri="{FF2B5EF4-FFF2-40B4-BE49-F238E27FC236}">
                    <a16:creationId xmlns:a16="http://schemas.microsoft.com/office/drawing/2014/main" id="{B54EA571-05D9-FC48-8578-066DB7D44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64" y="3277523"/>
                <a:ext cx="3221524" cy="537327"/>
              </a:xfrm>
              <a:prstGeom prst="rect">
                <a:avLst/>
              </a:prstGeom>
              <a:blipFill>
                <a:blip r:embed="rId8"/>
                <a:stretch>
                  <a:fillRect l="-568" t="-5682" b="-34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5">
            <a:extLst>
              <a:ext uri="{FF2B5EF4-FFF2-40B4-BE49-F238E27FC236}">
                <a16:creationId xmlns:a16="http://schemas.microsoft.com/office/drawing/2014/main" id="{0BE0033D-B82B-CBF3-43EA-26E32FE8817B}"/>
              </a:ext>
            </a:extLst>
          </p:cNvPr>
          <p:cNvSpPr txBox="1"/>
          <p:nvPr/>
        </p:nvSpPr>
        <p:spPr>
          <a:xfrm>
            <a:off x="7909850" y="3023183"/>
            <a:ext cx="255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∑</a:t>
            </a:r>
            <a:endParaRPr lang="en-GB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3C2D6B-CD04-340D-5489-DA869F98798F}"/>
              </a:ext>
            </a:extLst>
          </p:cNvPr>
          <p:cNvSpPr txBox="1"/>
          <p:nvPr/>
        </p:nvSpPr>
        <p:spPr>
          <a:xfrm>
            <a:off x="7840660" y="3298855"/>
            <a:ext cx="830965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600" dirty="0">
                <a:solidFill>
                  <a:schemeClr val="accent6">
                    <a:lumMod val="75000"/>
                  </a:schemeClr>
                </a:solidFill>
              </a:rPr>
              <a:t>tϵ time_indexes</a:t>
            </a:r>
            <a:r>
              <a:rPr lang="en-GB" sz="600" baseline="-25000" dirty="0">
                <a:solidFill>
                  <a:schemeClr val="accent6">
                    <a:lumMod val="75000"/>
                  </a:schemeClr>
                </a:solidFill>
              </a:rPr>
              <a:t>i,j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1B1D61-933C-0695-A380-89FC3B73D507}"/>
                  </a:ext>
                </a:extLst>
              </p:cNvPr>
              <p:cNvSpPr txBox="1"/>
              <p:nvPr/>
            </p:nvSpPr>
            <p:spPr>
              <a:xfrm>
                <a:off x="8152717" y="3136196"/>
                <a:ext cx="216893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fr-FR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lang="en-GB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dataset</m:t>
                      </m:r>
                      <m:r>
                        <m:rPr>
                          <m:nor/>
                        </m:rPr>
                        <a:rPr lang="en-GB" sz="1000" baseline="-25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i</m:t>
                      </m:r>
                      <m:r>
                        <m:rPr>
                          <m:nor/>
                        </m:rPr>
                        <a:rPr lang="en-GB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.</m:t>
                      </m:r>
                      <m:r>
                        <m:rPr>
                          <m:nor/>
                        </m:rPr>
                        <a:rPr lang="en-GB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value</m:t>
                      </m:r>
                      <m:r>
                        <m:rPr>
                          <m:nor/>
                        </m:rPr>
                        <a:rPr lang="en-GB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GB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t</m:t>
                      </m:r>
                      <m:r>
                        <m:rPr>
                          <m:nor/>
                        </m:rPr>
                        <a:rPr lang="en-GB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) – </m:t>
                      </m:r>
                      <m:r>
                        <m:rPr>
                          <m:nor/>
                        </m:rPr>
                        <a:rPr lang="en-GB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datasetj</m:t>
                      </m:r>
                      <m:r>
                        <m:rPr>
                          <m:nor/>
                        </m:rPr>
                        <a:rPr lang="en-GB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.</m:t>
                      </m:r>
                      <m:r>
                        <m:rPr>
                          <m:nor/>
                        </m:rPr>
                        <a:rPr lang="en-GB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value</m:t>
                      </m:r>
                      <m:r>
                        <m:rPr>
                          <m:nor/>
                        </m:rPr>
                        <a:rPr lang="en-GB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GB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t</m:t>
                      </m:r>
                      <m:r>
                        <m:rPr>
                          <m:nor/>
                        </m:rPr>
                        <a:rPr lang="en-GB" sz="100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)</m:t>
                      </m:r>
                      <m:r>
                        <m:rPr>
                          <m:nor/>
                        </m:rPr>
                        <a:rPr lang="fr-FR" sz="10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fr-FR" sz="1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|</m:t>
                      </m:r>
                    </m:oMath>
                  </m:oMathPara>
                </a14:m>
                <a:endParaRPr lang="en-CH" sz="1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B1B1D61-933C-0695-A380-89FC3B73D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717" y="3136196"/>
                <a:ext cx="2168939" cy="246221"/>
              </a:xfrm>
              <a:prstGeom prst="rect">
                <a:avLst/>
              </a:prstGeom>
              <a:blipFill>
                <a:blip r:embed="rId9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04836F4-AB2C-0F60-C45B-0DFD7FEDAE8C}"/>
              </a:ext>
            </a:extLst>
          </p:cNvPr>
          <p:cNvSpPr txBox="1"/>
          <p:nvPr/>
        </p:nvSpPr>
        <p:spPr>
          <a:xfrm>
            <a:off x="8173704" y="5051750"/>
            <a:ext cx="639260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>
                <a:solidFill>
                  <a:srgbClr val="00B050"/>
                </a:solidFill>
              </a:rPr>
              <a:t>i ϵ K</a:t>
            </a:r>
            <a:r>
              <a:rPr lang="en-GB" sz="1200" baseline="-25000" dirty="0">
                <a:solidFill>
                  <a:srgbClr val="00B050"/>
                </a:solidFill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2">
                <a:extLst>
                  <a:ext uri="{FF2B5EF4-FFF2-40B4-BE49-F238E27FC236}">
                    <a16:creationId xmlns:a16="http://schemas.microsoft.com/office/drawing/2014/main" id="{F2D519FE-ED4B-4D5E-B973-65F9AE6A6606}"/>
                  </a:ext>
                </a:extLst>
              </p:cNvPr>
              <p:cNvSpPr txBox="1"/>
              <p:nvPr/>
            </p:nvSpPr>
            <p:spPr>
              <a:xfrm>
                <a:off x="7299646" y="5404343"/>
                <a:ext cx="3216442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sz="1400" dirty="0">
                    <a:solidFill>
                      <a:srgbClr val="00B050"/>
                    </a:solidFill>
                  </a:rPr>
                  <a:t>DIST</a:t>
                </a:r>
                <a:r>
                  <a:rPr lang="en-GB" sz="1400" baseline="-25000" dirty="0">
                    <a:solidFill>
                      <a:srgbClr val="00B050"/>
                    </a:solidFill>
                  </a:rPr>
                  <a:t>i,j</a:t>
                </a:r>
                <a:r>
                  <a:rPr lang="en-GB" sz="1400" dirty="0">
                    <a:solidFill>
                      <a:srgbClr val="00B05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1200" dirty="0" smtClean="0">
                        <a:solidFill>
                          <a:srgbClr val="00B050"/>
                        </a:solidFill>
                      </a:rPr>
                      <m:t>|</m:t>
                    </m:r>
                  </m:oMath>
                </a14:m>
                <a:r>
                  <a:rPr lang="en-GB" sz="1000" dirty="0">
                    <a:solidFill>
                      <a:srgbClr val="00B050"/>
                    </a:solidFill>
                  </a:rPr>
                  <a:t>dataset</a:t>
                </a:r>
                <a:r>
                  <a:rPr lang="en-GB" sz="1000" baseline="-25000" dirty="0">
                    <a:solidFill>
                      <a:srgbClr val="00B050"/>
                    </a:solidFill>
                  </a:rPr>
                  <a:t>i</a:t>
                </a:r>
                <a:r>
                  <a:rPr lang="en-GB" sz="1000" dirty="0">
                    <a:solidFill>
                      <a:srgbClr val="00B050"/>
                    </a:solidFill>
                  </a:rPr>
                  <a:t>.value(t_last) -  dataset</a:t>
                </a:r>
                <a:r>
                  <a:rPr lang="en-GB" sz="1000" baseline="-25000" dirty="0">
                    <a:solidFill>
                      <a:srgbClr val="00B050"/>
                    </a:solidFill>
                  </a:rPr>
                  <a:t>j</a:t>
                </a:r>
                <a:r>
                  <a:rPr lang="en-GB" sz="1000" dirty="0">
                    <a:solidFill>
                      <a:srgbClr val="00B050"/>
                    </a:solidFill>
                  </a:rPr>
                  <a:t>value(t_last)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sz="1200" dirty="0">
                        <a:solidFill>
                          <a:srgbClr val="00B050"/>
                        </a:solidFill>
                      </a:rPr>
                      <m:t>|</m:t>
                    </m:r>
                  </m:oMath>
                </a14:m>
                <a:endParaRPr lang="fr-FR" sz="1200" dirty="0">
                  <a:solidFill>
                    <a:srgbClr val="00B050"/>
                  </a:solidFill>
                </a:endParaRPr>
              </a:p>
              <a:p>
                <a:endParaRPr lang="en-GB" sz="400" dirty="0">
                  <a:solidFill>
                    <a:srgbClr val="00B050"/>
                  </a:solidFill>
                </a:endParaRPr>
              </a:p>
              <a:p>
                <a:r>
                  <a:rPr lang="en-GB" sz="800" dirty="0">
                    <a:solidFill>
                      <a:srgbClr val="00B050"/>
                    </a:solidFill>
                  </a:rPr>
                  <a:t>t_last = max(dataset</a:t>
                </a:r>
                <a:r>
                  <a:rPr lang="en-GB" sz="800" baseline="-25000" dirty="0">
                    <a:solidFill>
                      <a:srgbClr val="00B050"/>
                    </a:solidFill>
                  </a:rPr>
                  <a:t>i</a:t>
                </a:r>
                <a:r>
                  <a:rPr lang="en-GB" sz="800" dirty="0">
                    <a:solidFill>
                      <a:srgbClr val="00B050"/>
                    </a:solidFill>
                  </a:rPr>
                  <a:t>.indexes ∩ dataset</a:t>
                </a:r>
                <a:r>
                  <a:rPr lang="en-GB" sz="800" baseline="-25000" dirty="0">
                    <a:solidFill>
                      <a:srgbClr val="00B050"/>
                    </a:solidFill>
                  </a:rPr>
                  <a:t>j</a:t>
                </a:r>
                <a:r>
                  <a:rPr lang="en-GB" sz="800" dirty="0">
                    <a:solidFill>
                      <a:srgbClr val="00B050"/>
                    </a:solidFill>
                  </a:rPr>
                  <a:t>.indexes)</a:t>
                </a:r>
                <a:endParaRPr lang="en-GB" sz="800" baseline="300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TextBox 2">
                <a:extLst>
                  <a:ext uri="{FF2B5EF4-FFF2-40B4-BE49-F238E27FC236}">
                    <a16:creationId xmlns:a16="http://schemas.microsoft.com/office/drawing/2014/main" id="{F2D519FE-ED4B-4D5E-B973-65F9AE6A6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646" y="5404343"/>
                <a:ext cx="3216442" cy="492443"/>
              </a:xfrm>
              <a:prstGeom prst="rect">
                <a:avLst/>
              </a:prstGeom>
              <a:blipFill>
                <a:blip r:embed="rId10"/>
                <a:stretch>
                  <a:fillRect l="-568" t="-2500" b="-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54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1330</Words>
  <Application>Microsoft Office PowerPoint</Application>
  <PresentationFormat>Custom</PresentationFormat>
  <Paragraphs>395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GLASS</dc:creator>
  <cp:lastModifiedBy>Philippe Glass</cp:lastModifiedBy>
  <cp:revision>1236</cp:revision>
  <dcterms:created xsi:type="dcterms:W3CDTF">2021-09-24T11:12:32Z</dcterms:created>
  <dcterms:modified xsi:type="dcterms:W3CDTF">2025-04-19T11:05:33Z</dcterms:modified>
</cp:coreProperties>
</file>