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16" r:id="rId2"/>
    <p:sldId id="323" r:id="rId3"/>
    <p:sldId id="329" r:id="rId4"/>
    <p:sldId id="345" r:id="rId5"/>
    <p:sldId id="344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4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hili\git\stage\smartgrids\energy2\docs\Lasagne\pricing_gri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Rates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>
        <c:manualLayout>
          <c:layoutTarget val="inner"/>
          <c:xMode val="edge"/>
          <c:yMode val="edge"/>
          <c:x val="0.11138218161459014"/>
          <c:y val="0.15649789029535865"/>
          <c:w val="0.86088206447718996"/>
          <c:h val="0.667939798664407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Rates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val>
            <c:numRef>
              <c:f>Sheet1!$A$2:$A$61</c:f>
              <c:numCache>
                <c:formatCode>General</c:formatCode>
                <c:ptCount val="60"/>
                <c:pt idx="0">
                  <c:v>10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7</c:v>
                </c:pt>
                <c:pt idx="12">
                  <c:v>7</c:v>
                </c:pt>
                <c:pt idx="13">
                  <c:v>7</c:v>
                </c:pt>
                <c:pt idx="14">
                  <c:v>7</c:v>
                </c:pt>
                <c:pt idx="15">
                  <c:v>7</c:v>
                </c:pt>
                <c:pt idx="16">
                  <c:v>7</c:v>
                </c:pt>
                <c:pt idx="17">
                  <c:v>7</c:v>
                </c:pt>
                <c:pt idx="18">
                  <c:v>7</c:v>
                </c:pt>
                <c:pt idx="19">
                  <c:v>7</c:v>
                </c:pt>
                <c:pt idx="20">
                  <c:v>7</c:v>
                </c:pt>
                <c:pt idx="21">
                  <c:v>8</c:v>
                </c:pt>
                <c:pt idx="22">
                  <c:v>8</c:v>
                </c:pt>
                <c:pt idx="23">
                  <c:v>8</c:v>
                </c:pt>
                <c:pt idx="24">
                  <c:v>8</c:v>
                </c:pt>
                <c:pt idx="25">
                  <c:v>8</c:v>
                </c:pt>
                <c:pt idx="26">
                  <c:v>8</c:v>
                </c:pt>
                <c:pt idx="27">
                  <c:v>8</c:v>
                </c:pt>
                <c:pt idx="28">
                  <c:v>8</c:v>
                </c:pt>
                <c:pt idx="29">
                  <c:v>8</c:v>
                </c:pt>
                <c:pt idx="30">
                  <c:v>8</c:v>
                </c:pt>
                <c:pt idx="31">
                  <c:v>9</c:v>
                </c:pt>
                <c:pt idx="32">
                  <c:v>9</c:v>
                </c:pt>
                <c:pt idx="33">
                  <c:v>9</c:v>
                </c:pt>
                <c:pt idx="34">
                  <c:v>9</c:v>
                </c:pt>
                <c:pt idx="35">
                  <c:v>9</c:v>
                </c:pt>
                <c:pt idx="36">
                  <c:v>9</c:v>
                </c:pt>
                <c:pt idx="37">
                  <c:v>9</c:v>
                </c:pt>
                <c:pt idx="38">
                  <c:v>9</c:v>
                </c:pt>
                <c:pt idx="39">
                  <c:v>9</c:v>
                </c:pt>
                <c:pt idx="40">
                  <c:v>9</c:v>
                </c:pt>
                <c:pt idx="41">
                  <c:v>10</c:v>
                </c:pt>
                <c:pt idx="42">
                  <c:v>10</c:v>
                </c:pt>
                <c:pt idx="43">
                  <c:v>10</c:v>
                </c:pt>
                <c:pt idx="44">
                  <c:v>10</c:v>
                </c:pt>
                <c:pt idx="45">
                  <c:v>10</c:v>
                </c:pt>
                <c:pt idx="46">
                  <c:v>10</c:v>
                </c:pt>
                <c:pt idx="47">
                  <c:v>10</c:v>
                </c:pt>
                <c:pt idx="48">
                  <c:v>10</c:v>
                </c:pt>
                <c:pt idx="49">
                  <c:v>10</c:v>
                </c:pt>
                <c:pt idx="50">
                  <c:v>10</c:v>
                </c:pt>
                <c:pt idx="51">
                  <c:v>10</c:v>
                </c:pt>
                <c:pt idx="52">
                  <c:v>10</c:v>
                </c:pt>
                <c:pt idx="53">
                  <c:v>10</c:v>
                </c:pt>
                <c:pt idx="54">
                  <c:v>10</c:v>
                </c:pt>
                <c:pt idx="55">
                  <c:v>10</c:v>
                </c:pt>
                <c:pt idx="56">
                  <c:v>10</c:v>
                </c:pt>
                <c:pt idx="57">
                  <c:v>10</c:v>
                </c:pt>
                <c:pt idx="58">
                  <c:v>10</c:v>
                </c:pt>
                <c:pt idx="5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32-4F0C-9E6B-7B0FEFC4D0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"/>
        <c:overlap val="-27"/>
        <c:axId val="720472560"/>
        <c:axId val="720475888"/>
      </c:barChart>
      <c:catAx>
        <c:axId val="72047256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b="1"/>
                  <a:t>Time (in minutes)</a:t>
                </a:r>
              </a:p>
              <a:p>
                <a:pPr>
                  <a:defRPr/>
                </a:pPr>
                <a:endParaRPr lang="fr-F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H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720475888"/>
        <c:crosses val="autoZero"/>
        <c:auto val="1"/>
        <c:lblAlgn val="ctr"/>
        <c:lblOffset val="100"/>
        <c:noMultiLvlLbl val="0"/>
      </c:catAx>
      <c:valAx>
        <c:axId val="720475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b="1"/>
                  <a:t>rate </a:t>
                </a:r>
                <a:r>
                  <a:rPr lang="en-US" sz="8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($ per </a:t>
                </a:r>
                <a:r>
                  <a:rPr lang="fr-FR" sz="1000" b="1" i="0" u="none" strike="noStrike" baseline="0"/>
                  <a:t>kWh </a:t>
                </a:r>
                <a:r>
                  <a:rPr lang="en-US" sz="8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)</a:t>
                </a:r>
                <a:endParaRPr lang="fr-FR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7204725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16592-590B-42AF-8F39-A95BE1919DD5}" type="datetimeFigureOut">
              <a:rPr lang="en-CH" smtClean="0"/>
              <a:t>05/05/2025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F570A-4F2B-4836-AEE2-A78407BABB6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1703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83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36CB-364E-382D-05B9-9C356E85A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8431D-43D5-0B35-6753-48714AB37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2D88C-A9CD-9F82-BD25-2630A7F6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35BD-F27C-4178-83E2-17396B574699}" type="datetimeFigureOut">
              <a:rPr lang="en-CH" smtClean="0"/>
              <a:t>05/05/2025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5256-0A84-8EC9-F18B-E1AEAB33C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C3D7B-6E23-7A4E-39C4-FFE20C60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326-67E3-4EAF-B9B2-D987FFC068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1200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1EB7-DDBC-222A-4517-46FFF9655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5BF59-5AF2-87CC-09B6-C89D5B0AE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1A23C-1506-1782-58F5-B2A334EEA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35BD-F27C-4178-83E2-17396B574699}" type="datetimeFigureOut">
              <a:rPr lang="en-CH" smtClean="0"/>
              <a:t>05/05/2025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412AC-14D5-EC64-27DE-63B00CD6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7AEC8-AAA4-42D7-E658-6B8A8904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326-67E3-4EAF-B9B2-D987FFC068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849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9820C9-90BD-06B3-AA18-7DBA746D1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27623-AFDF-2092-7C80-9E9608A71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3E351-E34C-7B9D-9EE3-E9A33474C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35BD-F27C-4178-83E2-17396B574699}" type="datetimeFigureOut">
              <a:rPr lang="en-CH" smtClean="0"/>
              <a:t>05/05/2025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1807C-27B5-B332-4F82-58FF876FA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86F39-F3C5-1FDB-0C7D-81FF6A4A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326-67E3-4EAF-B9B2-D987FFC068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2248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4D7B9-53E6-2331-F5ED-DA4D945B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9CD5-4E9B-90C3-B815-1E3C1A990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A6C68-2045-6264-AD0F-3FBF40FD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35BD-F27C-4178-83E2-17396B574699}" type="datetimeFigureOut">
              <a:rPr lang="en-CH" smtClean="0"/>
              <a:t>05/05/2025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2B690-1136-6CF6-1B67-0EA880021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5BB9B-8BD6-14A8-F946-6783C08A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326-67E3-4EAF-B9B2-D987FFC068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502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3E9FF-D240-C75B-971F-8A28332A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5D5D4-38AD-0101-828D-DE6214D76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CFFCF-8A14-CF25-D72F-A450891B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35BD-F27C-4178-83E2-17396B574699}" type="datetimeFigureOut">
              <a:rPr lang="en-CH" smtClean="0"/>
              <a:t>05/05/2025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163F-E371-A0A2-25C7-F80323AB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F80C5-5041-96EE-9F3C-2A49FEB6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326-67E3-4EAF-B9B2-D987FFC068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5203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4FE0-82A2-F6B8-2463-845157EDC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B6D7F-2EB9-AB48-364F-DCD2C7A65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3646D-8F93-2057-1259-6C986A3DB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A158C-0CB1-1128-FA18-1A467981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35BD-F27C-4178-83E2-17396B574699}" type="datetimeFigureOut">
              <a:rPr lang="en-CH" smtClean="0"/>
              <a:t>05/05/2025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EC25E-F159-8B2C-A2E9-CD31AB4A5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96B31-6A08-10F1-E196-BA823D38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326-67E3-4EAF-B9B2-D987FFC068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9359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2CAC-AE90-A57B-5C60-FBE3F74C8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ABF14-4922-8B8E-C1E3-D7FB66957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1C9D8-BDD0-FA98-0FD8-8160356FA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B7C2C-E4F0-8CDF-C339-92E06B43A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776E2-A22E-46EE-242F-C0B22B1B1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9AC63-27B9-D192-2977-D67316E7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35BD-F27C-4178-83E2-17396B574699}" type="datetimeFigureOut">
              <a:rPr lang="en-CH" smtClean="0"/>
              <a:t>05/05/2025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026DBF-C1EA-F6A2-F898-45E585AA1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AF856-5F37-1A92-9212-4CC1AFEDE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326-67E3-4EAF-B9B2-D987FFC068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809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71212-DB9D-70A3-5B17-B5D2423E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9CBCE7-1B2E-1FE3-EC56-C828813B5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35BD-F27C-4178-83E2-17396B574699}" type="datetimeFigureOut">
              <a:rPr lang="en-CH" smtClean="0"/>
              <a:t>05/05/2025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006B5-92D0-F6D6-278C-D19A340F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F3D22-59A2-EC55-5509-2D40A4E3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326-67E3-4EAF-B9B2-D987FFC068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2993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05A16-CF6F-97E2-2E95-552E6D6C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35BD-F27C-4178-83E2-17396B574699}" type="datetimeFigureOut">
              <a:rPr lang="en-CH" smtClean="0"/>
              <a:t>05/05/2025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E4818A-A300-2366-D052-EE4CFB79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7B5A9-CAC9-D227-0B1B-37BEAA8CA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326-67E3-4EAF-B9B2-D987FFC068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57413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C390-4570-3A30-2E75-741FBAD9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06E9-EDC8-13C1-E142-A6B6E07F4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987FD4-0B91-140C-2E83-3C4118D1A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CC195-D788-5C6C-1DBD-1AC5610F5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35BD-F27C-4178-83E2-17396B574699}" type="datetimeFigureOut">
              <a:rPr lang="en-CH" smtClean="0"/>
              <a:t>05/05/2025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68AF5-AB1D-44F3-3BFE-305A29E9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CF7BB-A9F5-FE08-3A4C-FE59FEA5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326-67E3-4EAF-B9B2-D987FFC068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1353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36E4-A6E2-9C3B-80D4-02E8CEFE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E1BFB6-080A-DDBC-19F0-CE6E02FC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7CA3B-7179-5B4D-93E2-0BB38C36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8F7E3C-4D46-C3D9-F70B-4C15F725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35BD-F27C-4178-83E2-17396B574699}" type="datetimeFigureOut">
              <a:rPr lang="en-CH" smtClean="0"/>
              <a:t>05/05/2025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F6FC9-14D7-185B-44D4-83BD382C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BC41A-88CB-14CA-60FB-1A0113C7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DB326-67E3-4EAF-B9B2-D987FFC068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2775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78B44-BB36-422C-23B0-1516272F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180F0-301F-E0FA-C6CE-8F79FC8F9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8864E-BEB9-2541-4E60-B673D2E226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2D35BD-F27C-4178-83E2-17396B574699}" type="datetimeFigureOut">
              <a:rPr lang="en-CH" smtClean="0"/>
              <a:t>05/05/2025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55AF4-773C-C09A-3A67-0FFF39EA8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24536-FD57-531D-DB37-0813A555D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2DB326-67E3-4EAF-B9B2-D987FFC068A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6170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0.png"/><Relationship Id="rId5" Type="http://schemas.openxmlformats.org/officeDocument/2006/relationships/image" Target="../media/image11.png"/><Relationship Id="rId10" Type="http://schemas.openxmlformats.org/officeDocument/2006/relationships/image" Target="../media/image19.png"/><Relationship Id="rId4" Type="http://schemas.openxmlformats.org/officeDocument/2006/relationships/image" Target="../media/image14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216" y="163204"/>
            <a:ext cx="10971666" cy="366478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4"/>
          <p:cNvSpPr/>
          <p:nvPr/>
        </p:nvSpPr>
        <p:spPr>
          <a:xfrm rot="5400000">
            <a:off x="6110693" y="-830583"/>
            <a:ext cx="200829" cy="10126496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 txBox="1"/>
          <p:nvPr/>
        </p:nvSpPr>
        <p:spPr>
          <a:xfrm>
            <a:off x="4104413" y="4351367"/>
            <a:ext cx="5985271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Demands staggered in 4 periods =&gt; 100% of demands met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4"/>
          <p:cNvSpPr/>
          <p:nvPr/>
        </p:nvSpPr>
        <p:spPr>
          <a:xfrm rot="5400000">
            <a:off x="2060746" y="2562350"/>
            <a:ext cx="207665" cy="2449562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 txBox="1"/>
          <p:nvPr/>
        </p:nvSpPr>
        <p:spPr>
          <a:xfrm>
            <a:off x="1182273" y="3892418"/>
            <a:ext cx="27081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1 : consumer 1,2,3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4"/>
          <p:cNvSpPr/>
          <p:nvPr/>
        </p:nvSpPr>
        <p:spPr>
          <a:xfrm rot="5400000">
            <a:off x="4676268" y="2584643"/>
            <a:ext cx="217194" cy="241450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 txBox="1"/>
          <p:nvPr/>
        </p:nvSpPr>
        <p:spPr>
          <a:xfrm>
            <a:off x="3711949" y="3884748"/>
            <a:ext cx="2906239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2 : consumer 4,5,6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"/>
          <p:cNvSpPr txBox="1"/>
          <p:nvPr/>
        </p:nvSpPr>
        <p:spPr>
          <a:xfrm>
            <a:off x="6311951" y="3892419"/>
            <a:ext cx="266329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3 : consumer 7,8,9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"/>
          <p:cNvSpPr/>
          <p:nvPr/>
        </p:nvSpPr>
        <p:spPr>
          <a:xfrm rot="5400000">
            <a:off x="7275659" y="2546771"/>
            <a:ext cx="217193" cy="2471738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/>
          <p:nvPr/>
        </p:nvSpPr>
        <p:spPr>
          <a:xfrm flipH="1">
            <a:off x="624927" y="2580936"/>
            <a:ext cx="170381" cy="946938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11471678" y="3133137"/>
            <a:ext cx="6671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4"/>
          <p:cNvSpPr/>
          <p:nvPr/>
        </p:nvSpPr>
        <p:spPr>
          <a:xfrm rot="5400000">
            <a:off x="9901747" y="2518659"/>
            <a:ext cx="217192" cy="2528025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9076435" y="3892418"/>
            <a:ext cx="2395243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 4 : consumer 10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/>
          <p:nvPr/>
        </p:nvSpPr>
        <p:spPr>
          <a:xfrm>
            <a:off x="11409925" y="3230880"/>
            <a:ext cx="170381" cy="333526"/>
          </a:xfrm>
          <a:prstGeom prst="rightBrace">
            <a:avLst>
              <a:gd name="adj1" fmla="val 0"/>
              <a:gd name="adj2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4"/>
          <p:cNvSpPr txBox="1"/>
          <p:nvPr/>
        </p:nvSpPr>
        <p:spPr>
          <a:xfrm>
            <a:off x="7230664" y="163204"/>
            <a:ext cx="1863177" cy="385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9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(history view)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3;p4">
            <a:extLst>
              <a:ext uri="{FF2B5EF4-FFF2-40B4-BE49-F238E27FC236}">
                <a16:creationId xmlns:a16="http://schemas.microsoft.com/office/drawing/2014/main" id="{F9211D73-4E2F-F5BD-C2AD-B767D72B0FB2}"/>
              </a:ext>
            </a:extLst>
          </p:cNvPr>
          <p:cNvSpPr txBox="1"/>
          <p:nvPr/>
        </p:nvSpPr>
        <p:spPr>
          <a:xfrm>
            <a:off x="0" y="2901970"/>
            <a:ext cx="667147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demand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63;p4">
            <a:extLst>
              <a:ext uri="{FF2B5EF4-FFF2-40B4-BE49-F238E27FC236}">
                <a16:creationId xmlns:a16="http://schemas.microsoft.com/office/drawing/2014/main" id="{FADA756E-BF58-6256-9EA7-3C447E1AAACE}"/>
              </a:ext>
            </a:extLst>
          </p:cNvPr>
          <p:cNvSpPr txBox="1"/>
          <p:nvPr/>
        </p:nvSpPr>
        <p:spPr>
          <a:xfrm>
            <a:off x="10901171" y="2232085"/>
            <a:ext cx="93893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produced</a:t>
            </a:r>
            <a:endParaRPr sz="1400" b="0" i="0" u="none" strike="noStrike" cap="none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63;p4">
            <a:extLst>
              <a:ext uri="{FF2B5EF4-FFF2-40B4-BE49-F238E27FC236}">
                <a16:creationId xmlns:a16="http://schemas.microsoft.com/office/drawing/2014/main" id="{F24D9A25-14F9-9C55-786D-55DAA690C8D7}"/>
              </a:ext>
            </a:extLst>
          </p:cNvPr>
          <p:cNvSpPr txBox="1"/>
          <p:nvPr/>
        </p:nvSpPr>
        <p:spPr>
          <a:xfrm>
            <a:off x="10401950" y="2595006"/>
            <a:ext cx="938936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57FFA3"/>
                </a:solidFill>
                <a:latin typeface="Calibri"/>
                <a:ea typeface="Calibri"/>
                <a:cs typeface="Calibri"/>
                <a:sym typeface="Calibri"/>
              </a:rPr>
              <a:t>available</a:t>
            </a:r>
            <a:endParaRPr sz="1400" b="0" i="0" u="none" strike="noStrike" cap="none" dirty="0">
              <a:solidFill>
                <a:srgbClr val="57FFA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1B598C-FCA5-01F4-34A0-1E833F1931D7}"/>
              </a:ext>
            </a:extLst>
          </p:cNvPr>
          <p:cNvSpPr txBox="1"/>
          <p:nvPr/>
        </p:nvSpPr>
        <p:spPr>
          <a:xfrm>
            <a:off x="624927" y="4762974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(A), (B), (C), (D) </a:t>
            </a:r>
            <a:r>
              <a:rPr lang="en-US" sz="1200" dirty="0"/>
              <a:t>: time taken to generate new contracts</a:t>
            </a:r>
          </a:p>
        </p:txBody>
      </p:sp>
      <p:sp>
        <p:nvSpPr>
          <p:cNvPr id="11" name="Google Shape;157;p4">
            <a:extLst>
              <a:ext uri="{FF2B5EF4-FFF2-40B4-BE49-F238E27FC236}">
                <a16:creationId xmlns:a16="http://schemas.microsoft.com/office/drawing/2014/main" id="{CF1F59E1-D25C-368E-665A-5ADA9E9E7B06}"/>
              </a:ext>
            </a:extLst>
          </p:cNvPr>
          <p:cNvSpPr txBox="1"/>
          <p:nvPr/>
        </p:nvSpPr>
        <p:spPr>
          <a:xfrm>
            <a:off x="677711" y="3803062"/>
            <a:ext cx="440787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(A)</a:t>
            </a: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56;p4">
            <a:extLst>
              <a:ext uri="{FF2B5EF4-FFF2-40B4-BE49-F238E27FC236}">
                <a16:creationId xmlns:a16="http://schemas.microsoft.com/office/drawing/2014/main" id="{6C697960-6E7E-9486-1B2C-9FB7FBB67E96}"/>
              </a:ext>
            </a:extLst>
          </p:cNvPr>
          <p:cNvSpPr/>
          <p:nvPr/>
        </p:nvSpPr>
        <p:spPr>
          <a:xfrm rot="5400000">
            <a:off x="790203" y="3715666"/>
            <a:ext cx="110341" cy="11429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7;p4">
            <a:extLst>
              <a:ext uri="{FF2B5EF4-FFF2-40B4-BE49-F238E27FC236}">
                <a16:creationId xmlns:a16="http://schemas.microsoft.com/office/drawing/2014/main" id="{E31161C9-E98D-31E2-B9B0-43ADC778F6B0}"/>
              </a:ext>
            </a:extLst>
          </p:cNvPr>
          <p:cNvSpPr txBox="1"/>
          <p:nvPr/>
        </p:nvSpPr>
        <p:spPr>
          <a:xfrm>
            <a:off x="3293446" y="3797133"/>
            <a:ext cx="33511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(B)</a:t>
            </a: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56;p4">
            <a:extLst>
              <a:ext uri="{FF2B5EF4-FFF2-40B4-BE49-F238E27FC236}">
                <a16:creationId xmlns:a16="http://schemas.microsoft.com/office/drawing/2014/main" id="{69A71BEE-128C-4922-16CB-CC2C447A8121}"/>
              </a:ext>
            </a:extLst>
          </p:cNvPr>
          <p:cNvSpPr/>
          <p:nvPr/>
        </p:nvSpPr>
        <p:spPr>
          <a:xfrm rot="5400000">
            <a:off x="3420224" y="3709737"/>
            <a:ext cx="110341" cy="11429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7;p4">
            <a:extLst>
              <a:ext uri="{FF2B5EF4-FFF2-40B4-BE49-F238E27FC236}">
                <a16:creationId xmlns:a16="http://schemas.microsoft.com/office/drawing/2014/main" id="{B564D05A-A728-E68A-EC52-CB01702685C1}"/>
              </a:ext>
            </a:extLst>
          </p:cNvPr>
          <p:cNvSpPr txBox="1"/>
          <p:nvPr/>
        </p:nvSpPr>
        <p:spPr>
          <a:xfrm>
            <a:off x="5899424" y="3797133"/>
            <a:ext cx="33511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(C)</a:t>
            </a: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56;p4">
            <a:extLst>
              <a:ext uri="{FF2B5EF4-FFF2-40B4-BE49-F238E27FC236}">
                <a16:creationId xmlns:a16="http://schemas.microsoft.com/office/drawing/2014/main" id="{8F5E6A9C-CBA3-36BF-3B16-8E62F3B49009}"/>
              </a:ext>
            </a:extLst>
          </p:cNvPr>
          <p:cNvSpPr/>
          <p:nvPr/>
        </p:nvSpPr>
        <p:spPr>
          <a:xfrm rot="5400000">
            <a:off x="6025539" y="3723362"/>
            <a:ext cx="110341" cy="87050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57;p4">
            <a:extLst>
              <a:ext uri="{FF2B5EF4-FFF2-40B4-BE49-F238E27FC236}">
                <a16:creationId xmlns:a16="http://schemas.microsoft.com/office/drawing/2014/main" id="{1B2D5DE3-A7D6-5A06-14E1-F4DC67C57605}"/>
              </a:ext>
            </a:extLst>
          </p:cNvPr>
          <p:cNvSpPr txBox="1"/>
          <p:nvPr/>
        </p:nvSpPr>
        <p:spPr>
          <a:xfrm>
            <a:off x="8524166" y="3787724"/>
            <a:ext cx="36488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(D)</a:t>
            </a: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56;p4">
            <a:extLst>
              <a:ext uri="{FF2B5EF4-FFF2-40B4-BE49-F238E27FC236}">
                <a16:creationId xmlns:a16="http://schemas.microsoft.com/office/drawing/2014/main" id="{DB9364CB-E967-D1ED-F235-61F26D58D77F}"/>
              </a:ext>
            </a:extLst>
          </p:cNvPr>
          <p:cNvSpPr/>
          <p:nvPr/>
        </p:nvSpPr>
        <p:spPr>
          <a:xfrm rot="5400000">
            <a:off x="8636658" y="3700328"/>
            <a:ext cx="110341" cy="114299"/>
          </a:xfrm>
          <a:prstGeom prst="rightBrace">
            <a:avLst>
              <a:gd name="adj1" fmla="val 8333"/>
              <a:gd name="adj2" fmla="val 50000"/>
            </a:avLst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B765DD3-200F-6705-09E0-0D5052ECF052}"/>
              </a:ext>
            </a:extLst>
          </p:cNvPr>
          <p:cNvGraphicFramePr>
            <a:graphicFrameLocks/>
          </p:cNvGraphicFramePr>
          <p:nvPr/>
        </p:nvGraphicFramePr>
        <p:xfrm>
          <a:off x="2373483" y="1938996"/>
          <a:ext cx="7445033" cy="2980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EF3F34C-31DD-164E-D9AD-DC0C47E3906C}"/>
              </a:ext>
            </a:extLst>
          </p:cNvPr>
          <p:cNvSpPr/>
          <p:nvPr/>
        </p:nvSpPr>
        <p:spPr>
          <a:xfrm>
            <a:off x="3321170" y="4276724"/>
            <a:ext cx="1078302" cy="3905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D8736-C9FE-A6CF-DB49-110E3E4B162B}"/>
              </a:ext>
            </a:extLst>
          </p:cNvPr>
          <p:cNvSpPr txBox="1"/>
          <p:nvPr/>
        </p:nvSpPr>
        <p:spPr>
          <a:xfrm>
            <a:off x="3262314" y="4703559"/>
            <a:ext cx="13192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Cheapest period for all consumers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74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Arc 38">
            <a:extLst>
              <a:ext uri="{FF2B5EF4-FFF2-40B4-BE49-F238E27FC236}">
                <a16:creationId xmlns:a16="http://schemas.microsoft.com/office/drawing/2014/main" id="{918C2E15-2757-E578-11E2-A13BC50886F9}"/>
              </a:ext>
            </a:extLst>
          </p:cNvPr>
          <p:cNvSpPr/>
          <p:nvPr/>
        </p:nvSpPr>
        <p:spPr>
          <a:xfrm>
            <a:off x="3255812" y="1087095"/>
            <a:ext cx="6019526" cy="2853764"/>
          </a:xfrm>
          <a:prstGeom prst="arc">
            <a:avLst>
              <a:gd name="adj1" fmla="val 10852032"/>
              <a:gd name="adj2" fmla="val 20027060"/>
            </a:avLst>
          </a:prstGeom>
          <a:ln w="38100">
            <a:solidFill>
              <a:schemeClr val="accent2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98" name="Picture 97" descr="A black and white icon of hands shaking with a pen&#10;&#10;AI-generated content may be incorrect.">
            <a:extLst>
              <a:ext uri="{FF2B5EF4-FFF2-40B4-BE49-F238E27FC236}">
                <a16:creationId xmlns:a16="http://schemas.microsoft.com/office/drawing/2014/main" id="{DEC2B83D-FDA2-DFF0-5DEE-479D6C5C1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85" y="3196628"/>
            <a:ext cx="443878" cy="443878"/>
          </a:xfrm>
          <a:prstGeom prst="rect">
            <a:avLst/>
          </a:prstGeom>
        </p:spPr>
      </p:pic>
      <p:sp>
        <p:nvSpPr>
          <p:cNvPr id="41" name="Arc 40">
            <a:extLst>
              <a:ext uri="{FF2B5EF4-FFF2-40B4-BE49-F238E27FC236}">
                <a16:creationId xmlns:a16="http://schemas.microsoft.com/office/drawing/2014/main" id="{FD9CC59C-36C7-99A0-0525-44FE524481DA}"/>
              </a:ext>
            </a:extLst>
          </p:cNvPr>
          <p:cNvSpPr/>
          <p:nvPr/>
        </p:nvSpPr>
        <p:spPr>
          <a:xfrm flipV="1">
            <a:off x="3290186" y="3945790"/>
            <a:ext cx="6068861" cy="959149"/>
          </a:xfrm>
          <a:prstGeom prst="arc">
            <a:avLst>
              <a:gd name="adj1" fmla="val 10862040"/>
              <a:gd name="adj2" fmla="val 21030230"/>
            </a:avLst>
          </a:prstGeom>
          <a:ln w="38100">
            <a:solidFill>
              <a:schemeClr val="accent2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4CEF18B5-5ED9-FE9E-76E6-2F7E31F30A26}"/>
              </a:ext>
            </a:extLst>
          </p:cNvPr>
          <p:cNvSpPr/>
          <p:nvPr/>
        </p:nvSpPr>
        <p:spPr>
          <a:xfrm>
            <a:off x="3255812" y="770318"/>
            <a:ext cx="5212149" cy="1413931"/>
          </a:xfrm>
          <a:prstGeom prst="arc">
            <a:avLst>
              <a:gd name="adj1" fmla="val 10950438"/>
              <a:gd name="adj2" fmla="val 21476204"/>
            </a:avLst>
          </a:prstGeom>
          <a:ln w="38100">
            <a:solidFill>
              <a:schemeClr val="accent2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81" name="Google Shape;98;p1">
            <a:extLst>
              <a:ext uri="{FF2B5EF4-FFF2-40B4-BE49-F238E27FC236}">
                <a16:creationId xmlns:a16="http://schemas.microsoft.com/office/drawing/2014/main" id="{8197E3CA-4505-AFC4-68A0-1229A25AF1FF}"/>
              </a:ext>
            </a:extLst>
          </p:cNvPr>
          <p:cNvSpPr/>
          <p:nvPr/>
        </p:nvSpPr>
        <p:spPr>
          <a:xfrm>
            <a:off x="667823" y="3752176"/>
            <a:ext cx="2616544" cy="102321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98;p1">
            <a:extLst>
              <a:ext uri="{FF2B5EF4-FFF2-40B4-BE49-F238E27FC236}">
                <a16:creationId xmlns:a16="http://schemas.microsoft.com/office/drawing/2014/main" id="{29662E1D-63D6-A57E-04A5-81BB5523AEED}"/>
              </a:ext>
            </a:extLst>
          </p:cNvPr>
          <p:cNvSpPr/>
          <p:nvPr/>
        </p:nvSpPr>
        <p:spPr>
          <a:xfrm>
            <a:off x="642251" y="2394272"/>
            <a:ext cx="2616544" cy="102321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98;p1">
            <a:extLst>
              <a:ext uri="{FF2B5EF4-FFF2-40B4-BE49-F238E27FC236}">
                <a16:creationId xmlns:a16="http://schemas.microsoft.com/office/drawing/2014/main" id="{87737156-1027-8439-3D14-3C85F86B09B2}"/>
              </a:ext>
            </a:extLst>
          </p:cNvPr>
          <p:cNvSpPr/>
          <p:nvPr/>
        </p:nvSpPr>
        <p:spPr>
          <a:xfrm>
            <a:off x="641918" y="1116454"/>
            <a:ext cx="2616544" cy="102321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98;p1">
            <a:extLst>
              <a:ext uri="{FF2B5EF4-FFF2-40B4-BE49-F238E27FC236}">
                <a16:creationId xmlns:a16="http://schemas.microsoft.com/office/drawing/2014/main" id="{6529B6C8-769C-8E37-E403-EB461783D121}"/>
              </a:ext>
            </a:extLst>
          </p:cNvPr>
          <p:cNvSpPr/>
          <p:nvPr/>
        </p:nvSpPr>
        <p:spPr>
          <a:xfrm>
            <a:off x="8300355" y="1289860"/>
            <a:ext cx="3565066" cy="3896617"/>
          </a:xfrm>
          <a:prstGeom prst="roundRect">
            <a:avLst>
              <a:gd name="adj" fmla="val 7948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C8253-E101-343E-852F-4D6C6DF262BE}"/>
              </a:ext>
            </a:extLst>
          </p:cNvPr>
          <p:cNvSpPr/>
          <p:nvPr/>
        </p:nvSpPr>
        <p:spPr>
          <a:xfrm>
            <a:off x="8448795" y="2905879"/>
            <a:ext cx="3235291" cy="209605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32429" y="37721"/>
            <a:ext cx="3223383" cy="28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1000" b="1" dirty="0">
                <a:latin typeface="+mn-lt"/>
                <a:ea typeface="Arial"/>
                <a:cs typeface="Arial"/>
                <a:sym typeface="Arial"/>
              </a:rPr>
              <a:t>Social acceptability : scenario with awards (badge)</a:t>
            </a:r>
            <a:endParaRPr lang="en-GB" sz="1000" b="1" dirty="0">
              <a:latin typeface="+mn-lt"/>
            </a:endParaRPr>
          </a:p>
        </p:txBody>
      </p:sp>
      <p:pic>
        <p:nvPicPr>
          <p:cNvPr id="6" name="Picture 5" descr="A black silhouette of a person carrying a bag of money&#10;&#10;Description automatically generated">
            <a:extLst>
              <a:ext uri="{FF2B5EF4-FFF2-40B4-BE49-F238E27FC236}">
                <a16:creationId xmlns:a16="http://schemas.microsoft.com/office/drawing/2014/main" id="{9975F891-A86E-0FB9-27EE-B35835289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723" y="1390853"/>
            <a:ext cx="655430" cy="655430"/>
          </a:xfrm>
          <a:prstGeom prst="rect">
            <a:avLst/>
          </a:prstGeom>
        </p:spPr>
      </p:pic>
      <p:pic>
        <p:nvPicPr>
          <p:cNvPr id="8" name="Picture 7" descr="A hand holding a fruit and a apple&#10;&#10;Description automatically generated">
            <a:extLst>
              <a:ext uri="{FF2B5EF4-FFF2-40B4-BE49-F238E27FC236}">
                <a16:creationId xmlns:a16="http://schemas.microsoft.com/office/drawing/2014/main" id="{9445E869-6F20-83B5-5281-85B25859E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252" y="2528787"/>
            <a:ext cx="762673" cy="7626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A2A9F2-34F0-8EEF-EA4B-505B3DD457D3}"/>
              </a:ext>
            </a:extLst>
          </p:cNvPr>
          <p:cNvSpPr/>
          <p:nvPr/>
        </p:nvSpPr>
        <p:spPr>
          <a:xfrm>
            <a:off x="4381322" y="1496855"/>
            <a:ext cx="3031812" cy="316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16" name="ZoneTexte 170">
            <a:extLst>
              <a:ext uri="{FF2B5EF4-FFF2-40B4-BE49-F238E27FC236}">
                <a16:creationId xmlns:a16="http://schemas.microsoft.com/office/drawing/2014/main" id="{4866FE65-F33C-90A7-5052-DA63A719DF03}"/>
              </a:ext>
            </a:extLst>
          </p:cNvPr>
          <p:cNvSpPr txBox="1"/>
          <p:nvPr/>
        </p:nvSpPr>
        <p:spPr>
          <a:xfrm>
            <a:off x="4670636" y="1618261"/>
            <a:ext cx="2995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Coordination  model</a:t>
            </a:r>
          </a:p>
        </p:txBody>
      </p:sp>
      <p:sp>
        <p:nvSpPr>
          <p:cNvPr id="49" name="ZoneTexte 199">
            <a:extLst>
              <a:ext uri="{FF2B5EF4-FFF2-40B4-BE49-F238E27FC236}">
                <a16:creationId xmlns:a16="http://schemas.microsoft.com/office/drawing/2014/main" id="{B9B214B2-6F8C-97B7-8930-F6F725C9454C}"/>
              </a:ext>
            </a:extLst>
          </p:cNvPr>
          <p:cNvSpPr txBox="1"/>
          <p:nvPr/>
        </p:nvSpPr>
        <p:spPr>
          <a:xfrm>
            <a:off x="594671" y="1236227"/>
            <a:ext cx="15759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Prosumer-3</a:t>
            </a:r>
          </a:p>
          <a:p>
            <a:r>
              <a:rPr lang="en-GB" dirty="0">
                <a:solidFill>
                  <a:srgbClr val="FF0000"/>
                </a:solidFill>
              </a:rPr>
              <a:t>(Free-rider)</a:t>
            </a:r>
          </a:p>
        </p:txBody>
      </p:sp>
      <p:sp>
        <p:nvSpPr>
          <p:cNvPr id="50" name="ZoneTexte 199">
            <a:extLst>
              <a:ext uri="{FF2B5EF4-FFF2-40B4-BE49-F238E27FC236}">
                <a16:creationId xmlns:a16="http://schemas.microsoft.com/office/drawing/2014/main" id="{CAE2F58D-5A1D-173E-F936-D853A28E06D4}"/>
              </a:ext>
            </a:extLst>
          </p:cNvPr>
          <p:cNvSpPr txBox="1"/>
          <p:nvPr/>
        </p:nvSpPr>
        <p:spPr>
          <a:xfrm>
            <a:off x="631846" y="2456716"/>
            <a:ext cx="15759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</a:rPr>
              <a:t>Prosumer-2</a:t>
            </a:r>
          </a:p>
          <a:p>
            <a:r>
              <a:rPr lang="en-GB" dirty="0">
                <a:solidFill>
                  <a:srgbClr val="00B050"/>
                </a:solidFill>
              </a:rPr>
              <a:t>(Altruist)</a:t>
            </a:r>
          </a:p>
        </p:txBody>
      </p:sp>
      <p:sp>
        <p:nvSpPr>
          <p:cNvPr id="51" name="ZoneTexte 199">
            <a:extLst>
              <a:ext uri="{FF2B5EF4-FFF2-40B4-BE49-F238E27FC236}">
                <a16:creationId xmlns:a16="http://schemas.microsoft.com/office/drawing/2014/main" id="{6F7E09E4-926E-14CE-C186-D9E0A2A9D82A}"/>
              </a:ext>
            </a:extLst>
          </p:cNvPr>
          <p:cNvSpPr txBox="1"/>
          <p:nvPr/>
        </p:nvSpPr>
        <p:spPr>
          <a:xfrm>
            <a:off x="613678" y="3907480"/>
            <a:ext cx="157597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</a:rPr>
              <a:t>Prosumer-1</a:t>
            </a:r>
          </a:p>
          <a:p>
            <a:r>
              <a:rPr lang="en-GB" dirty="0">
                <a:solidFill>
                  <a:srgbClr val="00B050"/>
                </a:solidFill>
              </a:rPr>
              <a:t>(Altruist)</a:t>
            </a:r>
            <a:endParaRPr lang="en-GB" sz="2381" dirty="0"/>
          </a:p>
        </p:txBody>
      </p:sp>
      <p:sp>
        <p:nvSpPr>
          <p:cNvPr id="57" name="ZoneTexte 199">
            <a:extLst>
              <a:ext uri="{FF2B5EF4-FFF2-40B4-BE49-F238E27FC236}">
                <a16:creationId xmlns:a16="http://schemas.microsoft.com/office/drawing/2014/main" id="{E286ECC3-DD9D-71D7-9F69-5FF74A487712}"/>
              </a:ext>
            </a:extLst>
          </p:cNvPr>
          <p:cNvSpPr txBox="1"/>
          <p:nvPr/>
        </p:nvSpPr>
        <p:spPr>
          <a:xfrm>
            <a:off x="8603821" y="1377657"/>
            <a:ext cx="191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Regulator twin</a:t>
            </a:r>
            <a:endParaRPr lang="en-GB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ZoneTexte 199">
            <a:extLst>
              <a:ext uri="{FF2B5EF4-FFF2-40B4-BE49-F238E27FC236}">
                <a16:creationId xmlns:a16="http://schemas.microsoft.com/office/drawing/2014/main" id="{161682EC-A97D-9654-47F8-B6321F56D8BD}"/>
              </a:ext>
            </a:extLst>
          </p:cNvPr>
          <p:cNvSpPr txBox="1"/>
          <p:nvPr/>
        </p:nvSpPr>
        <p:spPr>
          <a:xfrm>
            <a:off x="8603821" y="2945649"/>
            <a:ext cx="304534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Award/penalty attribution based on:</a:t>
            </a:r>
          </a:p>
          <a:p>
            <a:r>
              <a:rPr lang="en-GB" sz="1800" dirty="0">
                <a:solidFill>
                  <a:schemeClr val="tx1"/>
                </a:solidFill>
              </a:rPr>
              <a:t>- energy contribution</a:t>
            </a:r>
            <a:endParaRPr lang="en-GB" sz="1800" b="0" i="0" u="none" strike="noStrike" dirty="0">
              <a:solidFill>
                <a:schemeClr val="tx1"/>
              </a:solidFill>
              <a:effectLst/>
            </a:endParaRPr>
          </a:p>
          <a:p>
            <a:r>
              <a:rPr lang="en-GB" sz="1800" dirty="0">
                <a:solidFill>
                  <a:schemeClr val="tx1"/>
                </a:solidFill>
              </a:rPr>
              <a:t>- </a:t>
            </a:r>
            <a:r>
              <a:rPr lang="en-GB" sz="1800" b="0" i="0" u="none" strike="noStrike" dirty="0">
                <a:solidFill>
                  <a:schemeClr val="tx1"/>
                </a:solidFill>
                <a:effectLst/>
              </a:rPr>
              <a:t>equity in energy distribution</a:t>
            </a:r>
          </a:p>
          <a:p>
            <a:r>
              <a:rPr lang="en-GB" dirty="0"/>
              <a:t>- ability to limit consumption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71BA2E0-7456-2274-43D9-3A5954C4B6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1921" y="1834614"/>
            <a:ext cx="1150638" cy="974967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58F69E2-F585-8B42-20E2-B0727E9886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5191" y="3154653"/>
            <a:ext cx="190891" cy="21426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E4840C-193D-82DD-9515-3B9F244E10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1063" y="5520324"/>
            <a:ext cx="190891" cy="214265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F5C59EC6-DA00-494E-656F-B07899B4C3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6870" y="5739520"/>
            <a:ext cx="190891" cy="21426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2E4297D-6C02-A0D5-8BA2-AC3D5C074F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9973" y="5523334"/>
            <a:ext cx="190891" cy="214265"/>
          </a:xfrm>
          <a:prstGeom prst="rect">
            <a:avLst/>
          </a:prstGeom>
        </p:spPr>
      </p:pic>
      <p:sp>
        <p:nvSpPr>
          <p:cNvPr id="87" name="ZoneTexte 170">
            <a:extLst>
              <a:ext uri="{FF2B5EF4-FFF2-40B4-BE49-F238E27FC236}">
                <a16:creationId xmlns:a16="http://schemas.microsoft.com/office/drawing/2014/main" id="{31995AB0-365E-3F04-EEEF-CF5DF3196B10}"/>
              </a:ext>
            </a:extLst>
          </p:cNvPr>
          <p:cNvSpPr txBox="1"/>
          <p:nvPr/>
        </p:nvSpPr>
        <p:spPr>
          <a:xfrm>
            <a:off x="2039774" y="6387380"/>
            <a:ext cx="4452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Use of awards in transactions</a:t>
            </a:r>
          </a:p>
        </p:txBody>
      </p:sp>
      <p:pic>
        <p:nvPicPr>
          <p:cNvPr id="95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F7D68D0A-E7D4-9147-4BA4-F92D92ABF1B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968606" y="4463594"/>
            <a:ext cx="387906" cy="420408"/>
          </a:xfrm>
          <a:prstGeom prst="rect">
            <a:avLst/>
          </a:prstGeom>
          <a:solidFill>
            <a:srgbClr val="002060"/>
          </a:solidFill>
          <a:ln>
            <a:noFill/>
          </a:ln>
        </p:spPr>
      </p:pic>
      <p:sp>
        <p:nvSpPr>
          <p:cNvPr id="101" name="ZoneTexte 199">
            <a:extLst>
              <a:ext uri="{FF2B5EF4-FFF2-40B4-BE49-F238E27FC236}">
                <a16:creationId xmlns:a16="http://schemas.microsoft.com/office/drawing/2014/main" id="{B6B8AFD5-D4F6-5588-F302-A5D381BDE68B}"/>
              </a:ext>
            </a:extLst>
          </p:cNvPr>
          <p:cNvSpPr txBox="1"/>
          <p:nvPr/>
        </p:nvSpPr>
        <p:spPr>
          <a:xfrm>
            <a:off x="1583828" y="5975109"/>
            <a:ext cx="13188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Prosumer 2</a:t>
            </a:r>
          </a:p>
        </p:txBody>
      </p:sp>
      <p:sp>
        <p:nvSpPr>
          <p:cNvPr id="105" name="ZoneTexte 199">
            <a:extLst>
              <a:ext uri="{FF2B5EF4-FFF2-40B4-BE49-F238E27FC236}">
                <a16:creationId xmlns:a16="http://schemas.microsoft.com/office/drawing/2014/main" id="{3F5A2E6D-857B-D2B2-3139-A796CC955197}"/>
              </a:ext>
            </a:extLst>
          </p:cNvPr>
          <p:cNvSpPr txBox="1"/>
          <p:nvPr/>
        </p:nvSpPr>
        <p:spPr>
          <a:xfrm>
            <a:off x="5407304" y="5979717"/>
            <a:ext cx="1740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Prosumer 3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B8403B4-DDF4-858E-4817-2690B9468774}"/>
              </a:ext>
            </a:extLst>
          </p:cNvPr>
          <p:cNvSpPr/>
          <p:nvPr/>
        </p:nvSpPr>
        <p:spPr>
          <a:xfrm>
            <a:off x="1513984" y="5315436"/>
            <a:ext cx="5365787" cy="1440939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B2363078-CBC3-B47A-CD50-E7AFF539F3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0358" y="2911984"/>
            <a:ext cx="190891" cy="21426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C0C56A59-BE8D-29A4-0AD6-1D1A6BB916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4328" y="2677229"/>
            <a:ext cx="190891" cy="214265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6BF7D4B4-47E8-F9CB-421A-0FF7D1D417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3400" y="4284201"/>
            <a:ext cx="190891" cy="21426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1CE0AFE3-45B1-BA7E-D8B2-C5492744CB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8305" y="4041012"/>
            <a:ext cx="190891" cy="214265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867DA1D-8700-D4B2-643F-4561EEAEAD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3164" y="2436439"/>
            <a:ext cx="190891" cy="214265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FE0AA81-D819-5DC8-1FE6-B89AAAED19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4124" y="3796868"/>
            <a:ext cx="190891" cy="214265"/>
          </a:xfrm>
          <a:prstGeom prst="rect">
            <a:avLst/>
          </a:prstGeom>
        </p:spPr>
      </p:pic>
      <p:pic>
        <p:nvPicPr>
          <p:cNvPr id="149" name="Picture 148" descr="A black and white image of a magnifying glass&#10;&#10;Description automatically generated">
            <a:extLst>
              <a:ext uri="{FF2B5EF4-FFF2-40B4-BE49-F238E27FC236}">
                <a16:creationId xmlns:a16="http://schemas.microsoft.com/office/drawing/2014/main" id="{CDF73453-81E8-52CB-1BF5-8968A866DF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92737" y="4251698"/>
            <a:ext cx="587778" cy="378273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61BC5115-AF47-3080-98F4-736EE86E00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6609" y="5756511"/>
            <a:ext cx="190891" cy="214265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2ADD22B7-EE2A-1CB2-71C5-BD2CA04B07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9756" y="441906"/>
            <a:ext cx="317961" cy="458597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FE1DC831-92D3-82CD-325F-2BA083329D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1720" y="1663799"/>
            <a:ext cx="269159" cy="388210"/>
          </a:xfrm>
          <a:prstGeom prst="rect">
            <a:avLst/>
          </a:prstGeom>
        </p:spPr>
      </p:pic>
      <p:pic>
        <p:nvPicPr>
          <p:cNvPr id="182" name="Picture 181" descr="A hand holding a fruit and a apple&#10;&#10;Description automatically generated">
            <a:extLst>
              <a:ext uri="{FF2B5EF4-FFF2-40B4-BE49-F238E27FC236}">
                <a16:creationId xmlns:a16="http://schemas.microsoft.com/office/drawing/2014/main" id="{994DAB87-A9EA-8A06-710B-208F7D5C1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8893" y="3871802"/>
            <a:ext cx="762673" cy="7626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7AB0A0-A0C1-BADE-FA9C-11047D86030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3967" y="1198563"/>
            <a:ext cx="269159" cy="3882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6774032-0FE3-A4AA-39D8-4C769A89A8E9}"/>
              </a:ext>
            </a:extLst>
          </p:cNvPr>
          <p:cNvSpPr txBox="1"/>
          <p:nvPr/>
        </p:nvSpPr>
        <p:spPr>
          <a:xfrm>
            <a:off x="2994810" y="60220"/>
            <a:ext cx="15587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900" dirty="0"/>
              <a:t>scenario_credits.png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53307D-42C6-526B-210A-D0FEF60780E5}"/>
              </a:ext>
            </a:extLst>
          </p:cNvPr>
          <p:cNvSpPr/>
          <p:nvPr/>
        </p:nvSpPr>
        <p:spPr>
          <a:xfrm>
            <a:off x="4627250" y="2139777"/>
            <a:ext cx="2528093" cy="2393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9B60BB-DF4A-8BC4-0BF6-EC17ED8770E3}"/>
              </a:ext>
            </a:extLst>
          </p:cNvPr>
          <p:cNvSpPr/>
          <p:nvPr/>
        </p:nvSpPr>
        <p:spPr>
          <a:xfrm>
            <a:off x="5296017" y="2591059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71" noProof="0" dirty="0"/>
              <a:t>Spreading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192FC-4BD6-6D1E-38AB-7D5B51576A29}"/>
              </a:ext>
            </a:extLst>
          </p:cNvPr>
          <p:cNvSpPr/>
          <p:nvPr/>
        </p:nvSpPr>
        <p:spPr>
          <a:xfrm>
            <a:off x="5308623" y="3428614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71" noProof="0" dirty="0"/>
              <a:t>Bonding</a:t>
            </a:r>
          </a:p>
        </p:txBody>
      </p:sp>
      <p:pic>
        <p:nvPicPr>
          <p:cNvPr id="7" name="Image 200">
            <a:extLst>
              <a:ext uri="{FF2B5EF4-FFF2-40B4-BE49-F238E27FC236}">
                <a16:creationId xmlns:a16="http://schemas.microsoft.com/office/drawing/2014/main" id="{583F6044-CB71-91A0-8602-E92C23A5F55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1089" y="2663127"/>
            <a:ext cx="214195" cy="19873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9CB714-26EF-E08A-D97D-205367C5B66D}"/>
              </a:ext>
            </a:extLst>
          </p:cNvPr>
          <p:cNvSpPr/>
          <p:nvPr/>
        </p:nvSpPr>
        <p:spPr>
          <a:xfrm>
            <a:off x="5297195" y="3838995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71" noProof="0" dirty="0"/>
              <a:t>Aggregation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AD18B6-33E9-3DFC-8EEC-C996CEF98A1C}"/>
              </a:ext>
            </a:extLst>
          </p:cNvPr>
          <p:cNvSpPr/>
          <p:nvPr/>
        </p:nvSpPr>
        <p:spPr>
          <a:xfrm>
            <a:off x="5302947" y="3003680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71" noProof="0" dirty="0"/>
              <a:t>Decay</a:t>
            </a:r>
          </a:p>
        </p:txBody>
      </p:sp>
      <p:pic>
        <p:nvPicPr>
          <p:cNvPr id="12" name="Image 200">
            <a:extLst>
              <a:ext uri="{FF2B5EF4-FFF2-40B4-BE49-F238E27FC236}">
                <a16:creationId xmlns:a16="http://schemas.microsoft.com/office/drawing/2014/main" id="{2B5BB6CB-0D70-A142-D863-BF1842D33B8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800" y="3066396"/>
            <a:ext cx="214195" cy="198733"/>
          </a:xfrm>
          <a:prstGeom prst="rect">
            <a:avLst/>
          </a:prstGeom>
        </p:spPr>
      </p:pic>
      <p:pic>
        <p:nvPicPr>
          <p:cNvPr id="13" name="Image 200">
            <a:extLst>
              <a:ext uri="{FF2B5EF4-FFF2-40B4-BE49-F238E27FC236}">
                <a16:creationId xmlns:a16="http://schemas.microsoft.com/office/drawing/2014/main" id="{7FF08F95-16E5-C8BB-4200-BBAFFAB8EF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9875" y="3900859"/>
            <a:ext cx="214195" cy="198733"/>
          </a:xfrm>
          <a:prstGeom prst="rect">
            <a:avLst/>
          </a:prstGeom>
        </p:spPr>
      </p:pic>
      <p:pic>
        <p:nvPicPr>
          <p:cNvPr id="14" name="Image 200">
            <a:extLst>
              <a:ext uri="{FF2B5EF4-FFF2-40B4-BE49-F238E27FC236}">
                <a16:creationId xmlns:a16="http://schemas.microsoft.com/office/drawing/2014/main" id="{E70F4B49-7AF6-548C-0CFD-9C628B0A05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792" y="3486442"/>
            <a:ext cx="214195" cy="198733"/>
          </a:xfrm>
          <a:prstGeom prst="rect">
            <a:avLst/>
          </a:prstGeom>
        </p:spPr>
      </p:pic>
      <p:cxnSp>
        <p:nvCxnSpPr>
          <p:cNvPr id="15" name="Connecteur droit avec flèche 88">
            <a:extLst>
              <a:ext uri="{FF2B5EF4-FFF2-40B4-BE49-F238E27FC236}">
                <a16:creationId xmlns:a16="http://schemas.microsoft.com/office/drawing/2014/main" id="{E5B9ECB9-679C-F91F-92B6-4F46A36B9E75}"/>
              </a:ext>
            </a:extLst>
          </p:cNvPr>
          <p:cNvCxnSpPr>
            <a:cxnSpLocks/>
            <a:stCxn id="179" idx="3"/>
            <a:endCxn id="76" idx="1"/>
          </p:cNvCxnSpPr>
          <p:nvPr/>
        </p:nvCxnSpPr>
        <p:spPr>
          <a:xfrm>
            <a:off x="3258795" y="2905880"/>
            <a:ext cx="1502141" cy="1771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88">
            <a:extLst>
              <a:ext uri="{FF2B5EF4-FFF2-40B4-BE49-F238E27FC236}">
                <a16:creationId xmlns:a16="http://schemas.microsoft.com/office/drawing/2014/main" id="{FF514016-DEE1-D645-8517-0BE0C41D51CD}"/>
              </a:ext>
            </a:extLst>
          </p:cNvPr>
          <p:cNvCxnSpPr>
            <a:cxnSpLocks/>
            <a:stCxn id="178" idx="3"/>
            <a:endCxn id="78" idx="1"/>
          </p:cNvCxnSpPr>
          <p:nvPr/>
        </p:nvCxnSpPr>
        <p:spPr>
          <a:xfrm>
            <a:off x="3258462" y="1628062"/>
            <a:ext cx="1488041" cy="9179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88">
            <a:extLst>
              <a:ext uri="{FF2B5EF4-FFF2-40B4-BE49-F238E27FC236}">
                <a16:creationId xmlns:a16="http://schemas.microsoft.com/office/drawing/2014/main" id="{FBB60AAB-AB2A-48C3-1DA7-FE081B9C56C6}"/>
              </a:ext>
            </a:extLst>
          </p:cNvPr>
          <p:cNvCxnSpPr>
            <a:cxnSpLocks/>
            <a:stCxn id="181" idx="3"/>
          </p:cNvCxnSpPr>
          <p:nvPr/>
        </p:nvCxnSpPr>
        <p:spPr>
          <a:xfrm flipV="1">
            <a:off x="3284367" y="3589013"/>
            <a:ext cx="1462136" cy="67477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6551E9F8-F7C3-AC79-12BC-E76D01B01912}"/>
              </a:ext>
            </a:extLst>
          </p:cNvPr>
          <p:cNvSpPr/>
          <p:nvPr/>
        </p:nvSpPr>
        <p:spPr>
          <a:xfrm rot="16200000" flipH="1" flipV="1">
            <a:off x="2686869" y="2977555"/>
            <a:ext cx="1286334" cy="882025"/>
          </a:xfrm>
          <a:prstGeom prst="arc">
            <a:avLst>
              <a:gd name="adj1" fmla="val 10449129"/>
              <a:gd name="adj2" fmla="val 0"/>
            </a:avLst>
          </a:prstGeom>
          <a:ln w="38100">
            <a:solidFill>
              <a:srgbClr val="00B05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B8E9CAF-F758-F465-DFA1-0CEAC81AA6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flipH="1" flipV="1">
            <a:off x="1239406" y="3922917"/>
            <a:ext cx="63035" cy="14900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4F7050-F3B9-EEB3-075D-42DE4FA26714}"/>
              </a:ext>
            </a:extLst>
          </p:cNvPr>
          <p:cNvCxnSpPr>
            <a:cxnSpLocks/>
          </p:cNvCxnSpPr>
          <p:nvPr/>
        </p:nvCxnSpPr>
        <p:spPr>
          <a:xfrm>
            <a:off x="8071980" y="6186538"/>
            <a:ext cx="696627" cy="5688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199">
            <a:extLst>
              <a:ext uri="{FF2B5EF4-FFF2-40B4-BE49-F238E27FC236}">
                <a16:creationId xmlns:a16="http://schemas.microsoft.com/office/drawing/2014/main" id="{0CA7FCD7-80BD-C9EB-76E3-64C1E7CD1E9D}"/>
              </a:ext>
            </a:extLst>
          </p:cNvPr>
          <p:cNvSpPr txBox="1"/>
          <p:nvPr/>
        </p:nvSpPr>
        <p:spPr>
          <a:xfrm>
            <a:off x="8877441" y="6034866"/>
            <a:ext cx="26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“peer to peer” supply</a:t>
            </a:r>
            <a:endParaRPr lang="en-GB" sz="1400" noProof="0" dirty="0"/>
          </a:p>
        </p:txBody>
      </p:sp>
      <p:cxnSp>
        <p:nvCxnSpPr>
          <p:cNvPr id="35" name="Connecteur droit avec flèche 88">
            <a:extLst>
              <a:ext uri="{FF2B5EF4-FFF2-40B4-BE49-F238E27FC236}">
                <a16:creationId xmlns:a16="http://schemas.microsoft.com/office/drawing/2014/main" id="{E403C83C-A3A3-B7F2-D98D-1C40CF41E481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7060171" y="3333361"/>
            <a:ext cx="1219310" cy="1055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87A605BF-D174-070E-A939-883712A49B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2071" y="4759859"/>
            <a:ext cx="256895" cy="288351"/>
          </a:xfrm>
          <a:prstGeom prst="rect">
            <a:avLst/>
          </a:prstGeom>
        </p:spPr>
      </p:pic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A0EBEC8-AD7F-2100-28A1-7B60D62E917F}"/>
              </a:ext>
            </a:extLst>
          </p:cNvPr>
          <p:cNvSpPr/>
          <p:nvPr/>
        </p:nvSpPr>
        <p:spPr>
          <a:xfrm>
            <a:off x="3152463" y="5473530"/>
            <a:ext cx="287933" cy="49264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E31375-4B6F-3CFD-6889-75B9FB9E988E}"/>
              </a:ext>
            </a:extLst>
          </p:cNvPr>
          <p:cNvCxnSpPr>
            <a:cxnSpLocks/>
          </p:cNvCxnSpPr>
          <p:nvPr/>
        </p:nvCxnSpPr>
        <p:spPr>
          <a:xfrm>
            <a:off x="8071979" y="6502937"/>
            <a:ext cx="696627" cy="5688"/>
          </a:xfrm>
          <a:prstGeom prst="straightConnector1">
            <a:avLst/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ZoneTexte 199">
            <a:extLst>
              <a:ext uri="{FF2B5EF4-FFF2-40B4-BE49-F238E27FC236}">
                <a16:creationId xmlns:a16="http://schemas.microsoft.com/office/drawing/2014/main" id="{18E955C2-6309-1E1C-6834-6AA0E9B0BE0B}"/>
              </a:ext>
            </a:extLst>
          </p:cNvPr>
          <p:cNvSpPr txBox="1"/>
          <p:nvPr/>
        </p:nvSpPr>
        <p:spPr>
          <a:xfrm>
            <a:off x="8888817" y="6349049"/>
            <a:ext cx="2648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tx1"/>
                </a:solidFill>
              </a:rPr>
              <a:t>award/penalty attribution</a:t>
            </a:r>
            <a:endParaRPr lang="en-GB" sz="1400" noProof="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C5550FFE-1076-7439-25B5-B7A9C20A42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8972" y="950400"/>
            <a:ext cx="256895" cy="288351"/>
          </a:xfrm>
          <a:prstGeom prst="rect">
            <a:avLst/>
          </a:prstGeom>
        </p:spPr>
      </p:pic>
      <p:pic>
        <p:nvPicPr>
          <p:cNvPr id="54" name="Picture 53" descr="A hand holding a fruit and a apple&#10;&#10;Description automatically generated">
            <a:extLst>
              <a:ext uri="{FF2B5EF4-FFF2-40B4-BE49-F238E27FC236}">
                <a16:creationId xmlns:a16="http://schemas.microsoft.com/office/drawing/2014/main" id="{028184B2-7599-338D-9F55-6D49D1B7F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392" y="5467028"/>
            <a:ext cx="535121" cy="535121"/>
          </a:xfrm>
          <a:prstGeom prst="rect">
            <a:avLst/>
          </a:prstGeom>
        </p:spPr>
      </p:pic>
      <p:pic>
        <p:nvPicPr>
          <p:cNvPr id="55" name="Picture 54" descr="A hand holding a fruit and a apple&#10;&#10;Description automatically generated">
            <a:extLst>
              <a:ext uri="{FF2B5EF4-FFF2-40B4-BE49-F238E27FC236}">
                <a16:creationId xmlns:a16="http://schemas.microsoft.com/office/drawing/2014/main" id="{CB505716-E32E-EFEA-F616-83E9577AF0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2470" y="5456895"/>
            <a:ext cx="535121" cy="535121"/>
          </a:xfrm>
          <a:prstGeom prst="rect">
            <a:avLst/>
          </a:prstGeom>
        </p:spPr>
      </p:pic>
      <p:cxnSp>
        <p:nvCxnSpPr>
          <p:cNvPr id="59" name="Connecteur droit avec flèche 88">
            <a:extLst>
              <a:ext uri="{FF2B5EF4-FFF2-40B4-BE49-F238E27FC236}">
                <a16:creationId xmlns:a16="http://schemas.microsoft.com/office/drawing/2014/main" id="{30D4D12A-3B89-5399-0B43-9907837CA1C8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3440396" y="5719850"/>
            <a:ext cx="2107319" cy="10133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88">
            <a:extLst>
              <a:ext uri="{FF2B5EF4-FFF2-40B4-BE49-F238E27FC236}">
                <a16:creationId xmlns:a16="http://schemas.microsoft.com/office/drawing/2014/main" id="{32C346F4-B7B9-C3B8-DE57-7D68F2AF1AEE}"/>
              </a:ext>
            </a:extLst>
          </p:cNvPr>
          <p:cNvCxnSpPr>
            <a:cxnSpLocks/>
          </p:cNvCxnSpPr>
          <p:nvPr/>
        </p:nvCxnSpPr>
        <p:spPr>
          <a:xfrm flipH="1">
            <a:off x="2972510" y="6083196"/>
            <a:ext cx="2649482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011E1A38-319D-457B-0727-029F2904325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65591" y="5877244"/>
            <a:ext cx="257438" cy="507918"/>
          </a:xfrm>
          <a:prstGeom prst="rect">
            <a:avLst/>
          </a:prstGeom>
        </p:spPr>
      </p:pic>
      <p:sp>
        <p:nvSpPr>
          <p:cNvPr id="76" name="Google Shape;98;p1">
            <a:extLst>
              <a:ext uri="{FF2B5EF4-FFF2-40B4-BE49-F238E27FC236}">
                <a16:creationId xmlns:a16="http://schemas.microsoft.com/office/drawing/2014/main" id="{43FC709E-6990-C547-2518-45AFF15E24F4}"/>
              </a:ext>
            </a:extLst>
          </p:cNvPr>
          <p:cNvSpPr/>
          <p:nvPr/>
        </p:nvSpPr>
        <p:spPr>
          <a:xfrm>
            <a:off x="4760936" y="2931290"/>
            <a:ext cx="381782" cy="3033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noProof="0" dirty="0">
                <a:latin typeface="+mn-lt"/>
              </a:rPr>
              <a:t>LSA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98;p1">
            <a:extLst>
              <a:ext uri="{FF2B5EF4-FFF2-40B4-BE49-F238E27FC236}">
                <a16:creationId xmlns:a16="http://schemas.microsoft.com/office/drawing/2014/main" id="{E9998255-0C35-25C6-8536-5AB3EEB9BFA7}"/>
              </a:ext>
            </a:extLst>
          </p:cNvPr>
          <p:cNvSpPr/>
          <p:nvPr/>
        </p:nvSpPr>
        <p:spPr>
          <a:xfrm>
            <a:off x="4746503" y="2394272"/>
            <a:ext cx="396335" cy="303380"/>
          </a:xfrm>
          <a:prstGeom prst="roundRect">
            <a:avLst>
              <a:gd name="adj" fmla="val 16667"/>
            </a:avLst>
          </a:prstGeom>
          <a:solidFill>
            <a:srgbClr val="FFB9B9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noProof="0" dirty="0">
                <a:latin typeface="+mn-lt"/>
              </a:rPr>
              <a:t>LSA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98;p1">
            <a:extLst>
              <a:ext uri="{FF2B5EF4-FFF2-40B4-BE49-F238E27FC236}">
                <a16:creationId xmlns:a16="http://schemas.microsoft.com/office/drawing/2014/main" id="{4878DA3A-C850-0259-FEB6-2D22B2AF0D9E}"/>
              </a:ext>
            </a:extLst>
          </p:cNvPr>
          <p:cNvSpPr/>
          <p:nvPr/>
        </p:nvSpPr>
        <p:spPr>
          <a:xfrm>
            <a:off x="6673851" y="3181671"/>
            <a:ext cx="386320" cy="30338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noProof="0" dirty="0">
                <a:latin typeface="+mn-lt"/>
              </a:rPr>
              <a:t>LSA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6B91330-A37F-6BC1-2825-676FCF42E5FF}"/>
              </a:ext>
            </a:extLst>
          </p:cNvPr>
          <p:cNvSpPr txBox="1"/>
          <p:nvPr/>
        </p:nvSpPr>
        <p:spPr>
          <a:xfrm>
            <a:off x="6198017" y="514646"/>
            <a:ext cx="730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noProof="0" dirty="0">
                <a:solidFill>
                  <a:srgbClr val="FF0000"/>
                </a:solidFill>
              </a:rPr>
              <a:t>-460 pts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1AB40F9-0FFF-6D6B-E0AE-E15F30EFF877}"/>
              </a:ext>
            </a:extLst>
          </p:cNvPr>
          <p:cNvSpPr txBox="1"/>
          <p:nvPr/>
        </p:nvSpPr>
        <p:spPr>
          <a:xfrm>
            <a:off x="6155867" y="1069904"/>
            <a:ext cx="730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+1</a:t>
            </a:r>
            <a:r>
              <a:rPr lang="en-GB" sz="1100" noProof="0" dirty="0">
                <a:solidFill>
                  <a:srgbClr val="00B050"/>
                </a:solidFill>
              </a:rPr>
              <a:t>50 pts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1412FC1-89EA-A725-90CC-7170773419E0}"/>
              </a:ext>
            </a:extLst>
          </p:cNvPr>
          <p:cNvSpPr txBox="1"/>
          <p:nvPr/>
        </p:nvSpPr>
        <p:spPr>
          <a:xfrm>
            <a:off x="6187890" y="4988237"/>
            <a:ext cx="730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00B050"/>
                </a:solidFill>
              </a:rPr>
              <a:t>+2</a:t>
            </a:r>
            <a:r>
              <a:rPr lang="en-GB" sz="1100" noProof="0" dirty="0">
                <a:solidFill>
                  <a:srgbClr val="00B050"/>
                </a:solidFill>
              </a:rPr>
              <a:t>20 pts</a:t>
            </a:r>
          </a:p>
        </p:txBody>
      </p:sp>
      <p:sp>
        <p:nvSpPr>
          <p:cNvPr id="99" name="ZoneTexte 199">
            <a:extLst>
              <a:ext uri="{FF2B5EF4-FFF2-40B4-BE49-F238E27FC236}">
                <a16:creationId xmlns:a16="http://schemas.microsoft.com/office/drawing/2014/main" id="{5FE05362-F8DA-B58D-61C1-ECC063030DED}"/>
              </a:ext>
            </a:extLst>
          </p:cNvPr>
          <p:cNvSpPr txBox="1"/>
          <p:nvPr/>
        </p:nvSpPr>
        <p:spPr>
          <a:xfrm>
            <a:off x="3092007" y="3180712"/>
            <a:ext cx="842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00B050"/>
                </a:solidFill>
              </a:rPr>
              <a:t>Supply</a:t>
            </a:r>
          </a:p>
          <a:p>
            <a:pPr algn="ctr"/>
            <a:r>
              <a:rPr lang="en-GB" sz="1000" noProof="0" dirty="0">
                <a:solidFill>
                  <a:srgbClr val="00B050"/>
                </a:solidFill>
              </a:rPr>
              <a:t>Contract</a:t>
            </a:r>
            <a:endParaRPr lang="en-GB" sz="1000" dirty="0">
              <a:solidFill>
                <a:srgbClr val="00B050"/>
              </a:solidFill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D4B59AF4-66C4-B471-35CD-6C41D16B664F}"/>
              </a:ext>
            </a:extLst>
          </p:cNvPr>
          <p:cNvSpPr/>
          <p:nvPr/>
        </p:nvSpPr>
        <p:spPr>
          <a:xfrm>
            <a:off x="3791571" y="3182421"/>
            <a:ext cx="399706" cy="429248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9C47C1C-0D59-D404-0A38-153129AAC1D6}"/>
              </a:ext>
            </a:extLst>
          </p:cNvPr>
          <p:cNvCxnSpPr>
            <a:cxnSpLocks/>
          </p:cNvCxnSpPr>
          <p:nvPr/>
        </p:nvCxnSpPr>
        <p:spPr>
          <a:xfrm>
            <a:off x="3993386" y="3623610"/>
            <a:ext cx="8490" cy="16918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ZoneTexte 170">
            <a:extLst>
              <a:ext uri="{FF2B5EF4-FFF2-40B4-BE49-F238E27FC236}">
                <a16:creationId xmlns:a16="http://schemas.microsoft.com/office/drawing/2014/main" id="{68CCBAC2-6DAF-9D6F-D31A-FD7A815D65F5}"/>
              </a:ext>
            </a:extLst>
          </p:cNvPr>
          <p:cNvSpPr txBox="1"/>
          <p:nvPr/>
        </p:nvSpPr>
        <p:spPr>
          <a:xfrm>
            <a:off x="5192907" y="2130791"/>
            <a:ext cx="170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Coordination laws</a:t>
            </a:r>
          </a:p>
        </p:txBody>
      </p:sp>
      <p:sp>
        <p:nvSpPr>
          <p:cNvPr id="21" name="Google Shape;98;p1">
            <a:extLst>
              <a:ext uri="{FF2B5EF4-FFF2-40B4-BE49-F238E27FC236}">
                <a16:creationId xmlns:a16="http://schemas.microsoft.com/office/drawing/2014/main" id="{D2D1873E-ACD4-E7C0-7F8E-9CC641F4AF92}"/>
              </a:ext>
            </a:extLst>
          </p:cNvPr>
          <p:cNvSpPr/>
          <p:nvPr/>
        </p:nvSpPr>
        <p:spPr>
          <a:xfrm>
            <a:off x="4752995" y="3451106"/>
            <a:ext cx="381782" cy="3033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noProof="0" dirty="0">
                <a:latin typeface="+mn-lt"/>
              </a:rPr>
              <a:t>LSA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331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94" grpId="0" animBg="1"/>
      <p:bldP spid="57" grpId="0"/>
      <p:bldP spid="58" grpId="0"/>
      <p:bldP spid="101" grpId="0"/>
      <p:bldP spid="105" grpId="0"/>
      <p:bldP spid="134" grpId="0" animBg="1"/>
      <p:bldP spid="46" grpId="0" animBg="1"/>
      <p:bldP spid="10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C5BCB-4402-308E-987E-185D508B5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Picture 112" descr="A black and white icon of hands shaking with a pen&#10;&#10;AI-generated content may be incorrect.">
            <a:extLst>
              <a:ext uri="{FF2B5EF4-FFF2-40B4-BE49-F238E27FC236}">
                <a16:creationId xmlns:a16="http://schemas.microsoft.com/office/drawing/2014/main" id="{457B85E5-ABCA-431F-4A49-50D835585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20933">
            <a:off x="10966875" y="4748182"/>
            <a:ext cx="344995" cy="34499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22C62D06-DEBE-0238-BC37-4B2DD6E68208}"/>
              </a:ext>
            </a:extLst>
          </p:cNvPr>
          <p:cNvSpPr/>
          <p:nvPr/>
        </p:nvSpPr>
        <p:spPr>
          <a:xfrm>
            <a:off x="5506943" y="1360886"/>
            <a:ext cx="2625501" cy="3386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</p:txBody>
      </p:sp>
      <p:pic>
        <p:nvPicPr>
          <p:cNvPr id="74" name="Picture 73" descr="A black and white icon of hands shaking with a pen&#10;&#10;AI-generated content may be incorrect.">
            <a:extLst>
              <a:ext uri="{FF2B5EF4-FFF2-40B4-BE49-F238E27FC236}">
                <a16:creationId xmlns:a16="http://schemas.microsoft.com/office/drawing/2014/main" id="{E6AFB359-53AB-463E-E14B-D00D87328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815" y="1360885"/>
            <a:ext cx="344995" cy="344995"/>
          </a:xfrm>
          <a:prstGeom prst="rect">
            <a:avLst/>
          </a:prstGeom>
        </p:spPr>
      </p:pic>
      <p:sp>
        <p:nvSpPr>
          <p:cNvPr id="28" name="Google Shape;98;p1">
            <a:extLst>
              <a:ext uri="{FF2B5EF4-FFF2-40B4-BE49-F238E27FC236}">
                <a16:creationId xmlns:a16="http://schemas.microsoft.com/office/drawing/2014/main" id="{399A43C4-9AFC-059F-E794-2EE85F01F67E}"/>
              </a:ext>
            </a:extLst>
          </p:cNvPr>
          <p:cNvSpPr/>
          <p:nvPr/>
        </p:nvSpPr>
        <p:spPr>
          <a:xfrm>
            <a:off x="577849" y="1279457"/>
            <a:ext cx="3289363" cy="102321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0" name="ZoneTexte 170">
            <a:extLst>
              <a:ext uri="{FF2B5EF4-FFF2-40B4-BE49-F238E27FC236}">
                <a16:creationId xmlns:a16="http://schemas.microsoft.com/office/drawing/2014/main" id="{14217831-E08E-1E31-83A3-01597FE3C7D0}"/>
              </a:ext>
            </a:extLst>
          </p:cNvPr>
          <p:cNvSpPr txBox="1"/>
          <p:nvPr/>
        </p:nvSpPr>
        <p:spPr>
          <a:xfrm>
            <a:off x="5538589" y="1391869"/>
            <a:ext cx="229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Coordination model</a:t>
            </a:r>
          </a:p>
        </p:txBody>
      </p:sp>
      <p:sp>
        <p:nvSpPr>
          <p:cNvPr id="31" name="ZoneTexte 199">
            <a:extLst>
              <a:ext uri="{FF2B5EF4-FFF2-40B4-BE49-F238E27FC236}">
                <a16:creationId xmlns:a16="http://schemas.microsoft.com/office/drawing/2014/main" id="{76930D6C-0DC8-E48F-B40B-5BD1803535D9}"/>
              </a:ext>
            </a:extLst>
          </p:cNvPr>
          <p:cNvSpPr txBox="1"/>
          <p:nvPr/>
        </p:nvSpPr>
        <p:spPr>
          <a:xfrm>
            <a:off x="1117023" y="1226853"/>
            <a:ext cx="239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>
                <a:solidFill>
                  <a:srgbClr val="00B050"/>
                </a:solidFill>
              </a:rPr>
              <a:t>Prosumer 1: supplies 1 KW</a:t>
            </a:r>
          </a:p>
        </p:txBody>
      </p:sp>
      <p:sp>
        <p:nvSpPr>
          <p:cNvPr id="32" name="Google Shape;98;p1">
            <a:extLst>
              <a:ext uri="{FF2B5EF4-FFF2-40B4-BE49-F238E27FC236}">
                <a16:creationId xmlns:a16="http://schemas.microsoft.com/office/drawing/2014/main" id="{CFD9D44F-24EA-778E-2109-A008213D1F1D}"/>
              </a:ext>
            </a:extLst>
          </p:cNvPr>
          <p:cNvSpPr/>
          <p:nvPr/>
        </p:nvSpPr>
        <p:spPr>
          <a:xfrm>
            <a:off x="540356" y="2626235"/>
            <a:ext cx="3326856" cy="1023215"/>
          </a:xfrm>
          <a:prstGeom prst="roundRect">
            <a:avLst>
              <a:gd name="adj" fmla="val 16667"/>
            </a:avLst>
          </a:prstGeom>
          <a:solidFill>
            <a:srgbClr val="FFB9B9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4" name="ZoneTexte 199">
            <a:extLst>
              <a:ext uri="{FF2B5EF4-FFF2-40B4-BE49-F238E27FC236}">
                <a16:creationId xmlns:a16="http://schemas.microsoft.com/office/drawing/2014/main" id="{D6764CF8-C081-9F7A-44B6-49D427F5F2F4}"/>
              </a:ext>
            </a:extLst>
          </p:cNvPr>
          <p:cNvSpPr txBox="1"/>
          <p:nvPr/>
        </p:nvSpPr>
        <p:spPr>
          <a:xfrm>
            <a:off x="992536" y="2580456"/>
            <a:ext cx="21607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>
                <a:solidFill>
                  <a:srgbClr val="FF0000"/>
                </a:solidFill>
              </a:rPr>
              <a:t>Prosumer 2: receives 1 KW</a:t>
            </a:r>
          </a:p>
        </p:txBody>
      </p:sp>
      <p:sp>
        <p:nvSpPr>
          <p:cNvPr id="35" name="Google Shape;98;p1">
            <a:extLst>
              <a:ext uri="{FF2B5EF4-FFF2-40B4-BE49-F238E27FC236}">
                <a16:creationId xmlns:a16="http://schemas.microsoft.com/office/drawing/2014/main" id="{6EB6C0C9-E189-755E-36FA-A7012C622079}"/>
              </a:ext>
            </a:extLst>
          </p:cNvPr>
          <p:cNvSpPr/>
          <p:nvPr/>
        </p:nvSpPr>
        <p:spPr>
          <a:xfrm>
            <a:off x="540355" y="3955615"/>
            <a:ext cx="3326855" cy="1023215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7" name="ZoneTexte 199">
            <a:extLst>
              <a:ext uri="{FF2B5EF4-FFF2-40B4-BE49-F238E27FC236}">
                <a16:creationId xmlns:a16="http://schemas.microsoft.com/office/drawing/2014/main" id="{4550DA15-FEB9-B1DB-F416-CD5C1E226B1D}"/>
              </a:ext>
            </a:extLst>
          </p:cNvPr>
          <p:cNvSpPr txBox="1"/>
          <p:nvPr/>
        </p:nvSpPr>
        <p:spPr>
          <a:xfrm>
            <a:off x="965870" y="3910850"/>
            <a:ext cx="254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>
                <a:solidFill>
                  <a:schemeClr val="accent4">
                    <a:lumMod val="75000"/>
                  </a:schemeClr>
                </a:solidFill>
              </a:rPr>
              <a:t>Prosumer 3: self sufficient</a:t>
            </a:r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3C5B7F2-5A5A-4DDD-72EE-19CAFE10E0D4}"/>
              </a:ext>
            </a:extLst>
          </p:cNvPr>
          <p:cNvCxnSpPr>
            <a:cxnSpLocks/>
            <a:endCxn id="141" idx="3"/>
          </p:cNvCxnSpPr>
          <p:nvPr/>
        </p:nvCxnSpPr>
        <p:spPr>
          <a:xfrm rot="10800000">
            <a:off x="1433731" y="1685057"/>
            <a:ext cx="958049" cy="25696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3E8895F5-6A8B-E0D1-2C76-93A7773FA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247" y="2864382"/>
            <a:ext cx="414396" cy="40963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91DE7E31-CDBA-74E6-FB20-828472046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701" y="4436530"/>
            <a:ext cx="414396" cy="409632"/>
          </a:xfrm>
          <a:prstGeom prst="rect">
            <a:avLst/>
          </a:prstGeom>
        </p:spPr>
      </p:pic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B86D92C-673B-3356-2EF1-D08D04D76E7A}"/>
              </a:ext>
            </a:extLst>
          </p:cNvPr>
          <p:cNvCxnSpPr>
            <a:cxnSpLocks/>
          </p:cNvCxnSpPr>
          <p:nvPr/>
        </p:nvCxnSpPr>
        <p:spPr>
          <a:xfrm>
            <a:off x="1270787" y="4436530"/>
            <a:ext cx="951743" cy="191734"/>
          </a:xfrm>
          <a:prstGeom prst="bentConnector3">
            <a:avLst>
              <a:gd name="adj1" fmla="val 62010"/>
            </a:avLst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Google Shape;98;p1">
            <a:extLst>
              <a:ext uri="{FF2B5EF4-FFF2-40B4-BE49-F238E27FC236}">
                <a16:creationId xmlns:a16="http://schemas.microsoft.com/office/drawing/2014/main" id="{511A30A6-ECE5-86E3-2AA1-CDA0C26CAB2B}"/>
              </a:ext>
            </a:extLst>
          </p:cNvPr>
          <p:cNvSpPr/>
          <p:nvPr/>
        </p:nvSpPr>
        <p:spPr>
          <a:xfrm>
            <a:off x="10085525" y="5323896"/>
            <a:ext cx="2751141" cy="102321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66D9750-1E9B-DA51-C3C5-71AC955CE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9162" y="5752987"/>
            <a:ext cx="760659" cy="398227"/>
          </a:xfrm>
          <a:prstGeom prst="rect">
            <a:avLst/>
          </a:prstGeom>
        </p:spPr>
      </p:pic>
      <p:sp>
        <p:nvSpPr>
          <p:cNvPr id="57" name="ZoneTexte 199">
            <a:extLst>
              <a:ext uri="{FF2B5EF4-FFF2-40B4-BE49-F238E27FC236}">
                <a16:creationId xmlns:a16="http://schemas.microsoft.com/office/drawing/2014/main" id="{123ABE31-72B5-F8CC-F56A-B47262E40B88}"/>
              </a:ext>
            </a:extLst>
          </p:cNvPr>
          <p:cNvSpPr txBox="1"/>
          <p:nvPr/>
        </p:nvSpPr>
        <p:spPr>
          <a:xfrm>
            <a:off x="10684861" y="5599098"/>
            <a:ext cx="2444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>
                <a:solidFill>
                  <a:srgbClr val="00B050"/>
                </a:solidFill>
              </a:rPr>
              <a:t>External provider: supplies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A7CD44-F669-116B-1127-884B91CFD7C9}"/>
              </a:ext>
            </a:extLst>
          </p:cNvPr>
          <p:cNvSpPr txBox="1"/>
          <p:nvPr/>
        </p:nvSpPr>
        <p:spPr>
          <a:xfrm>
            <a:off x="875635" y="1868528"/>
            <a:ext cx="12897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noProof="0" dirty="0">
                <a:solidFill>
                  <a:srgbClr val="00B050"/>
                </a:solidFill>
              </a:rPr>
              <a:t>battery charging</a:t>
            </a:r>
          </a:p>
          <a:p>
            <a:r>
              <a:rPr lang="en-GB" sz="1100" dirty="0">
                <a:solidFill>
                  <a:srgbClr val="00B050"/>
                </a:solidFill>
              </a:rPr>
              <a:t>(energy surplus)</a:t>
            </a:r>
            <a:endParaRPr lang="en-GB" sz="1100" noProof="0" dirty="0"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9606632-CD73-037B-3DB2-D09F681E7D53}"/>
              </a:ext>
            </a:extLst>
          </p:cNvPr>
          <p:cNvSpPr txBox="1"/>
          <p:nvPr/>
        </p:nvSpPr>
        <p:spPr>
          <a:xfrm>
            <a:off x="1295513" y="4478664"/>
            <a:ext cx="7587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noProof="0" dirty="0">
                <a:solidFill>
                  <a:srgbClr val="FF0000"/>
                </a:solidFill>
              </a:rPr>
              <a:t>battery discharge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CD774ACC-967C-BA7A-1E43-21D4958FF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1087" y="4363495"/>
            <a:ext cx="111305" cy="169926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8472C1DA-AC80-7AE3-5217-B4AD21CB4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6951" y="1857382"/>
            <a:ext cx="111305" cy="169926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5B4549A-01B1-1925-C54B-B235CD677821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627814" y="1937701"/>
            <a:ext cx="414085" cy="37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EBC40B19-79C9-C345-9020-C8CAA1F24A4F}"/>
              </a:ext>
            </a:extLst>
          </p:cNvPr>
          <p:cNvSpPr/>
          <p:nvPr/>
        </p:nvSpPr>
        <p:spPr>
          <a:xfrm>
            <a:off x="3054564" y="1861944"/>
            <a:ext cx="710918" cy="26781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noProof="0" dirty="0"/>
              <a:t>Supply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A4A28CA-B67B-0E4C-66EE-0CC82A5B6CC9}"/>
              </a:ext>
            </a:extLst>
          </p:cNvPr>
          <p:cNvSpPr/>
          <p:nvPr/>
        </p:nvSpPr>
        <p:spPr>
          <a:xfrm>
            <a:off x="3065842" y="2935290"/>
            <a:ext cx="666626" cy="26781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noProof="0" dirty="0"/>
              <a:t>Need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2E43498C-D2BD-FB73-96CB-F6FB51FF7CBB}"/>
              </a:ext>
            </a:extLst>
          </p:cNvPr>
          <p:cNvSpPr/>
          <p:nvPr/>
        </p:nvSpPr>
        <p:spPr>
          <a:xfrm>
            <a:off x="10317900" y="5363657"/>
            <a:ext cx="710918" cy="26781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noProof="0" dirty="0"/>
              <a:t>Supply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7737B693-E2FB-C0C2-1AAD-9A7B38752798}"/>
              </a:ext>
            </a:extLst>
          </p:cNvPr>
          <p:cNvCxnSpPr>
            <a:cxnSpLocks/>
          </p:cNvCxnSpPr>
          <p:nvPr/>
        </p:nvCxnSpPr>
        <p:spPr>
          <a:xfrm flipH="1" flipV="1">
            <a:off x="11405535" y="4296569"/>
            <a:ext cx="197661" cy="981254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861E4877-DF3A-D493-5EE3-7430E76A3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3196" y="4893867"/>
            <a:ext cx="111305" cy="169926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0BB525E3-E5CB-DF9A-35A0-5CD4175DB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447" y="1465116"/>
            <a:ext cx="668283" cy="439882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6BB9DDC3-FAF9-F102-ADE3-A6AA89F87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 flipH="1">
            <a:off x="1024334" y="1564917"/>
            <a:ext cx="110288" cy="207343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DD3FD1ED-C8FA-AE58-80E3-BB34503C38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10" y="2858562"/>
            <a:ext cx="668283" cy="439882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D1C02092-1B17-D0A8-2516-BC4E454220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1050255" y="2975842"/>
            <a:ext cx="81837" cy="193823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A1A62889-DF08-BD8E-FBAA-2831009CF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904" y="4239923"/>
            <a:ext cx="668283" cy="43988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D559C41-D2EA-3973-2286-62050BC8B25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 flipH="1">
            <a:off x="1004401" y="4344497"/>
            <a:ext cx="97326" cy="207923"/>
          </a:xfrm>
          <a:prstGeom prst="rect">
            <a:avLst/>
          </a:prstGeom>
        </p:spPr>
      </p:pic>
      <p:pic>
        <p:nvPicPr>
          <p:cNvPr id="39" name="Picture 38" descr="A black and white logo&#10;&#10;AI-generated content may be incorrect.">
            <a:extLst>
              <a:ext uri="{FF2B5EF4-FFF2-40B4-BE49-F238E27FC236}">
                <a16:creationId xmlns:a16="http://schemas.microsoft.com/office/drawing/2014/main" id="{94E9818B-A5B4-D21F-717E-D8852CAEFB0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704" y="1737646"/>
            <a:ext cx="400110" cy="400110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C14D0913-3E39-8AF6-8B6E-6F35A9F50858}"/>
              </a:ext>
            </a:extLst>
          </p:cNvPr>
          <p:cNvSpPr txBox="1"/>
          <p:nvPr/>
        </p:nvSpPr>
        <p:spPr>
          <a:xfrm>
            <a:off x="504153" y="3323989"/>
            <a:ext cx="14652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noProof="0" dirty="0">
                <a:solidFill>
                  <a:schemeClr val="bg1">
                    <a:lumMod val="50000"/>
                  </a:schemeClr>
                </a:solidFill>
              </a:rPr>
              <a:t>battery discharged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C76775AA-6447-D0A1-11F8-AC8225E6505D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2652643" y="3069198"/>
            <a:ext cx="381251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ZoneTexte 170">
            <a:extLst>
              <a:ext uri="{FF2B5EF4-FFF2-40B4-BE49-F238E27FC236}">
                <a16:creationId xmlns:a16="http://schemas.microsoft.com/office/drawing/2014/main" id="{7F7CCC5B-F476-7704-6FCF-B483897BB4EA}"/>
              </a:ext>
            </a:extLst>
          </p:cNvPr>
          <p:cNvSpPr txBox="1"/>
          <p:nvPr/>
        </p:nvSpPr>
        <p:spPr>
          <a:xfrm>
            <a:off x="4855499" y="61504"/>
            <a:ext cx="4843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Private storage</a:t>
            </a:r>
          </a:p>
        </p:txBody>
      </p:sp>
      <p:cxnSp>
        <p:nvCxnSpPr>
          <p:cNvPr id="11" name="Connecteur droit avec flèche 88">
            <a:extLst>
              <a:ext uri="{FF2B5EF4-FFF2-40B4-BE49-F238E27FC236}">
                <a16:creationId xmlns:a16="http://schemas.microsoft.com/office/drawing/2014/main" id="{C5CB7DCD-BB60-B43D-7713-F91889677696}"/>
              </a:ext>
            </a:extLst>
          </p:cNvPr>
          <p:cNvCxnSpPr>
            <a:cxnSpLocks/>
          </p:cNvCxnSpPr>
          <p:nvPr/>
        </p:nvCxnSpPr>
        <p:spPr>
          <a:xfrm flipH="1" flipV="1">
            <a:off x="11920560" y="4468526"/>
            <a:ext cx="33634" cy="85853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>
            <a:extLst>
              <a:ext uri="{FF2B5EF4-FFF2-40B4-BE49-F238E27FC236}">
                <a16:creationId xmlns:a16="http://schemas.microsoft.com/office/drawing/2014/main" id="{8CC735C5-C1FC-5678-476E-E5BC682CCD97}"/>
              </a:ext>
            </a:extLst>
          </p:cNvPr>
          <p:cNvSpPr/>
          <p:nvPr/>
        </p:nvSpPr>
        <p:spPr>
          <a:xfrm rot="16200000" flipV="1">
            <a:off x="3264008" y="2066511"/>
            <a:ext cx="1025408" cy="894282"/>
          </a:xfrm>
          <a:prstGeom prst="arc">
            <a:avLst>
              <a:gd name="adj1" fmla="val 10449129"/>
              <a:gd name="adj2" fmla="val 0"/>
            </a:avLst>
          </a:prstGeom>
          <a:ln w="38100">
            <a:solidFill>
              <a:srgbClr val="00B05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455802-8236-EA8D-D117-18E126A6E905}"/>
              </a:ext>
            </a:extLst>
          </p:cNvPr>
          <p:cNvSpPr/>
          <p:nvPr/>
        </p:nvSpPr>
        <p:spPr>
          <a:xfrm>
            <a:off x="5936327" y="2029572"/>
            <a:ext cx="2012913" cy="2393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A7F244-5C62-9B1E-B614-E4BB0BFE6D8E}"/>
              </a:ext>
            </a:extLst>
          </p:cNvPr>
          <p:cNvSpPr/>
          <p:nvPr/>
        </p:nvSpPr>
        <p:spPr>
          <a:xfrm>
            <a:off x="6626328" y="2480854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71" noProof="0" dirty="0"/>
              <a:t>Spreading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68F131-59B0-C0F8-A161-B8245E024A35}"/>
              </a:ext>
            </a:extLst>
          </p:cNvPr>
          <p:cNvSpPr/>
          <p:nvPr/>
        </p:nvSpPr>
        <p:spPr>
          <a:xfrm>
            <a:off x="6638934" y="3318409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71" noProof="0" dirty="0"/>
              <a:t>Bonding</a:t>
            </a:r>
          </a:p>
        </p:txBody>
      </p:sp>
      <p:pic>
        <p:nvPicPr>
          <p:cNvPr id="19" name="Image 200">
            <a:extLst>
              <a:ext uri="{FF2B5EF4-FFF2-40B4-BE49-F238E27FC236}">
                <a16:creationId xmlns:a16="http://schemas.microsoft.com/office/drawing/2014/main" id="{40B2035A-3E61-608D-646B-372CD0DF59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400" y="2552922"/>
            <a:ext cx="214195" cy="198733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40142B-D240-EC52-4E2A-EE81C9B35FCA}"/>
              </a:ext>
            </a:extLst>
          </p:cNvPr>
          <p:cNvSpPr/>
          <p:nvPr/>
        </p:nvSpPr>
        <p:spPr>
          <a:xfrm>
            <a:off x="6627506" y="3728790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71" noProof="0" dirty="0"/>
              <a:t>Aggregation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8E6187-DB82-8F62-7ECD-4AA3754E4ECA}"/>
              </a:ext>
            </a:extLst>
          </p:cNvPr>
          <p:cNvSpPr/>
          <p:nvPr/>
        </p:nvSpPr>
        <p:spPr>
          <a:xfrm>
            <a:off x="6633258" y="2893475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71" noProof="0" dirty="0"/>
              <a:t>Decay</a:t>
            </a:r>
          </a:p>
        </p:txBody>
      </p:sp>
      <p:pic>
        <p:nvPicPr>
          <p:cNvPr id="22" name="Image 200">
            <a:extLst>
              <a:ext uri="{FF2B5EF4-FFF2-40B4-BE49-F238E27FC236}">
                <a16:creationId xmlns:a16="http://schemas.microsoft.com/office/drawing/2014/main" id="{A358503B-6593-EDD0-D8D1-855D38BE7F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111" y="2956191"/>
            <a:ext cx="214195" cy="198733"/>
          </a:xfrm>
          <a:prstGeom prst="rect">
            <a:avLst/>
          </a:prstGeom>
        </p:spPr>
      </p:pic>
      <p:pic>
        <p:nvPicPr>
          <p:cNvPr id="23" name="Image 200">
            <a:extLst>
              <a:ext uri="{FF2B5EF4-FFF2-40B4-BE49-F238E27FC236}">
                <a16:creationId xmlns:a16="http://schemas.microsoft.com/office/drawing/2014/main" id="{8284290B-5391-AAF7-D0DE-C3E5F2D3A1C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186" y="3790654"/>
            <a:ext cx="214195" cy="198733"/>
          </a:xfrm>
          <a:prstGeom prst="rect">
            <a:avLst/>
          </a:prstGeom>
        </p:spPr>
      </p:pic>
      <p:pic>
        <p:nvPicPr>
          <p:cNvPr id="24" name="Image 200">
            <a:extLst>
              <a:ext uri="{FF2B5EF4-FFF2-40B4-BE49-F238E27FC236}">
                <a16:creationId xmlns:a16="http://schemas.microsoft.com/office/drawing/2014/main" id="{0BEB64B2-4A53-9725-189F-63D452FE5E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103" y="3376237"/>
            <a:ext cx="214195" cy="198733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7B5F6D-5B60-A896-F139-67C914E3BA9C}"/>
              </a:ext>
            </a:extLst>
          </p:cNvPr>
          <p:cNvCxnSpPr>
            <a:cxnSpLocks/>
          </p:cNvCxnSpPr>
          <p:nvPr/>
        </p:nvCxnSpPr>
        <p:spPr>
          <a:xfrm>
            <a:off x="827548" y="5540613"/>
            <a:ext cx="414085" cy="37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199">
            <a:extLst>
              <a:ext uri="{FF2B5EF4-FFF2-40B4-BE49-F238E27FC236}">
                <a16:creationId xmlns:a16="http://schemas.microsoft.com/office/drawing/2014/main" id="{AA17A99A-FAC2-0C85-E493-176126F2C642}"/>
              </a:ext>
            </a:extLst>
          </p:cNvPr>
          <p:cNvSpPr txBox="1"/>
          <p:nvPr/>
        </p:nvSpPr>
        <p:spPr>
          <a:xfrm>
            <a:off x="1417828" y="5381039"/>
            <a:ext cx="163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“internal” supply</a:t>
            </a:r>
            <a:endParaRPr lang="en-GB" sz="1400" noProof="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0605827-10D6-D531-E63D-E3A1A36BFC87}"/>
              </a:ext>
            </a:extLst>
          </p:cNvPr>
          <p:cNvCxnSpPr>
            <a:cxnSpLocks/>
          </p:cNvCxnSpPr>
          <p:nvPr/>
        </p:nvCxnSpPr>
        <p:spPr>
          <a:xfrm>
            <a:off x="820621" y="5832440"/>
            <a:ext cx="414085" cy="3783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199">
            <a:extLst>
              <a:ext uri="{FF2B5EF4-FFF2-40B4-BE49-F238E27FC236}">
                <a16:creationId xmlns:a16="http://schemas.microsoft.com/office/drawing/2014/main" id="{480186D7-6108-6EB5-FED1-2B93A46FD167}"/>
              </a:ext>
            </a:extLst>
          </p:cNvPr>
          <p:cNvSpPr txBox="1"/>
          <p:nvPr/>
        </p:nvSpPr>
        <p:spPr>
          <a:xfrm>
            <a:off x="1436538" y="5682205"/>
            <a:ext cx="1893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“peer to peer” supply</a:t>
            </a:r>
            <a:endParaRPr lang="en-GB" sz="1400" noProof="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E4E04E2-1373-892F-8CE1-79B0F0E95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554" y="1866032"/>
            <a:ext cx="111305" cy="169926"/>
          </a:xfrm>
          <a:prstGeom prst="rect">
            <a:avLst/>
          </a:prstGeom>
        </p:spPr>
      </p:pic>
      <p:sp>
        <p:nvSpPr>
          <p:cNvPr id="47" name="ZoneTexte 199">
            <a:extLst>
              <a:ext uri="{FF2B5EF4-FFF2-40B4-BE49-F238E27FC236}">
                <a16:creationId xmlns:a16="http://schemas.microsoft.com/office/drawing/2014/main" id="{CF59ED5C-6FFB-ACF3-793F-B284F508B7D9}"/>
              </a:ext>
            </a:extLst>
          </p:cNvPr>
          <p:cNvSpPr txBox="1"/>
          <p:nvPr/>
        </p:nvSpPr>
        <p:spPr>
          <a:xfrm>
            <a:off x="1440193" y="5986072"/>
            <a:ext cx="3415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“internal“ </a:t>
            </a:r>
            <a:r>
              <a:rPr lang="en-GB" sz="1400" noProof="0" dirty="0"/>
              <a:t>storage </a:t>
            </a:r>
            <a:r>
              <a:rPr lang="en-GB" sz="1400" dirty="0"/>
              <a:t>of energy surplus</a:t>
            </a:r>
            <a:endParaRPr lang="en-GB" sz="1400" noProof="0" dirty="0"/>
          </a:p>
        </p:txBody>
      </p:sp>
      <p:pic>
        <p:nvPicPr>
          <p:cNvPr id="110" name="Picture 109" descr="A black and white icon of hands shaking with a pen&#10;&#10;AI-generated content may be incorrect.">
            <a:extLst>
              <a:ext uri="{FF2B5EF4-FFF2-40B4-BE49-F238E27FC236}">
                <a16:creationId xmlns:a16="http://schemas.microsoft.com/office/drawing/2014/main" id="{BFE4CF89-189E-8BFD-D434-6C429B3D5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261" y="2215005"/>
            <a:ext cx="443878" cy="443878"/>
          </a:xfrm>
          <a:prstGeom prst="rect">
            <a:avLst/>
          </a:prstGeom>
        </p:spPr>
      </p:pic>
      <p:sp>
        <p:nvSpPr>
          <p:cNvPr id="51" name="ZoneTexte 199">
            <a:extLst>
              <a:ext uri="{FF2B5EF4-FFF2-40B4-BE49-F238E27FC236}">
                <a16:creationId xmlns:a16="http://schemas.microsoft.com/office/drawing/2014/main" id="{7BB9368E-C241-B21A-100A-041B3E91B7E3}"/>
              </a:ext>
            </a:extLst>
          </p:cNvPr>
          <p:cNvSpPr txBox="1"/>
          <p:nvPr/>
        </p:nvSpPr>
        <p:spPr>
          <a:xfrm>
            <a:off x="4077390" y="2580456"/>
            <a:ext cx="842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00B050"/>
                </a:solidFill>
              </a:rPr>
              <a:t>Supply</a:t>
            </a:r>
          </a:p>
          <a:p>
            <a:pPr algn="ctr"/>
            <a:r>
              <a:rPr lang="en-GB" sz="1000" noProof="0" dirty="0">
                <a:solidFill>
                  <a:srgbClr val="00B050"/>
                </a:solidFill>
              </a:rPr>
              <a:t>Contract</a:t>
            </a:r>
            <a:endParaRPr lang="en-GB" sz="1000" dirty="0">
              <a:solidFill>
                <a:srgbClr val="00B050"/>
              </a:solidFill>
            </a:endParaRPr>
          </a:p>
          <a:p>
            <a:pPr algn="ctr"/>
            <a:r>
              <a:rPr lang="en-GB" sz="1000" noProof="0" dirty="0">
                <a:solidFill>
                  <a:srgbClr val="00B050"/>
                </a:solidFill>
              </a:rPr>
              <a:t>1 KW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1BF0B61-F305-044D-9990-B84C36786C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1644" y="2106599"/>
            <a:ext cx="111305" cy="169926"/>
          </a:xfrm>
          <a:prstGeom prst="rect">
            <a:avLst/>
          </a:prstGeom>
        </p:spPr>
      </p:pic>
      <p:sp>
        <p:nvSpPr>
          <p:cNvPr id="4" name="ZoneTexte 199">
            <a:extLst>
              <a:ext uri="{FF2B5EF4-FFF2-40B4-BE49-F238E27FC236}">
                <a16:creationId xmlns:a16="http://schemas.microsoft.com/office/drawing/2014/main" id="{28A8B3A5-AE70-E57E-05DB-EFE1F755FD21}"/>
              </a:ext>
            </a:extLst>
          </p:cNvPr>
          <p:cNvSpPr txBox="1"/>
          <p:nvPr/>
        </p:nvSpPr>
        <p:spPr>
          <a:xfrm>
            <a:off x="1117023" y="508778"/>
            <a:ext cx="246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Prosumer Digital Twins</a:t>
            </a:r>
            <a:endParaRPr lang="en-GB" noProof="0" dirty="0"/>
          </a:p>
        </p:txBody>
      </p:sp>
      <p:sp>
        <p:nvSpPr>
          <p:cNvPr id="6" name="Google Shape;98;p1">
            <a:extLst>
              <a:ext uri="{FF2B5EF4-FFF2-40B4-BE49-F238E27FC236}">
                <a16:creationId xmlns:a16="http://schemas.microsoft.com/office/drawing/2014/main" id="{89930F58-547F-F46E-0A6D-34DA7B877124}"/>
              </a:ext>
            </a:extLst>
          </p:cNvPr>
          <p:cNvSpPr/>
          <p:nvPr/>
        </p:nvSpPr>
        <p:spPr>
          <a:xfrm>
            <a:off x="421081" y="1021776"/>
            <a:ext cx="3626487" cy="4113177"/>
          </a:xfrm>
          <a:prstGeom prst="roundRect">
            <a:avLst>
              <a:gd name="adj" fmla="val 6810"/>
            </a:avLst>
          </a:prstGeom>
          <a:noFill/>
          <a:ln w="19050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4FF34E-F81C-BD2D-DFF1-F510E57647ED}"/>
              </a:ext>
            </a:extLst>
          </p:cNvPr>
          <p:cNvCxnSpPr>
            <a:cxnSpLocks/>
          </p:cNvCxnSpPr>
          <p:nvPr/>
        </p:nvCxnSpPr>
        <p:spPr>
          <a:xfrm>
            <a:off x="840689" y="6122990"/>
            <a:ext cx="414085" cy="378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25347A-7BD1-3967-1911-CBB1CACB1B3C}"/>
              </a:ext>
            </a:extLst>
          </p:cNvPr>
          <p:cNvSpPr txBox="1"/>
          <p:nvPr/>
        </p:nvSpPr>
        <p:spPr>
          <a:xfrm>
            <a:off x="2548548" y="1676091"/>
            <a:ext cx="598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noProof="0" dirty="0">
                <a:solidFill>
                  <a:srgbClr val="00B050"/>
                </a:solidFill>
              </a:rPr>
              <a:t>1 KW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21D99A-1A73-3DD3-0179-CC5E49D22A75}"/>
              </a:ext>
            </a:extLst>
          </p:cNvPr>
          <p:cNvSpPr txBox="1"/>
          <p:nvPr/>
        </p:nvSpPr>
        <p:spPr>
          <a:xfrm>
            <a:off x="1566455" y="1456335"/>
            <a:ext cx="598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noProof="0" dirty="0">
                <a:solidFill>
                  <a:schemeClr val="accent6">
                    <a:lumMod val="75000"/>
                  </a:schemeClr>
                </a:solidFill>
              </a:rPr>
              <a:t>2 KW</a:t>
            </a:r>
          </a:p>
        </p:txBody>
      </p:sp>
      <p:sp>
        <p:nvSpPr>
          <p:cNvPr id="12" name="ZoneTexte 199">
            <a:extLst>
              <a:ext uri="{FF2B5EF4-FFF2-40B4-BE49-F238E27FC236}">
                <a16:creationId xmlns:a16="http://schemas.microsoft.com/office/drawing/2014/main" id="{88235807-CC34-E898-E6E0-0ABC2F6D8741}"/>
              </a:ext>
            </a:extLst>
          </p:cNvPr>
          <p:cNvSpPr txBox="1"/>
          <p:nvPr/>
        </p:nvSpPr>
        <p:spPr>
          <a:xfrm>
            <a:off x="1562192" y="4150928"/>
            <a:ext cx="75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>
                <a:solidFill>
                  <a:srgbClr val="00B050"/>
                </a:solidFill>
              </a:rPr>
              <a:t>1.5 KW</a:t>
            </a:r>
          </a:p>
        </p:txBody>
      </p:sp>
      <p:sp>
        <p:nvSpPr>
          <p:cNvPr id="13" name="Google Shape;98;p1">
            <a:extLst>
              <a:ext uri="{FF2B5EF4-FFF2-40B4-BE49-F238E27FC236}">
                <a16:creationId xmlns:a16="http://schemas.microsoft.com/office/drawing/2014/main" id="{355B3314-9D62-E935-3D34-8B8DCDA0B886}"/>
              </a:ext>
            </a:extLst>
          </p:cNvPr>
          <p:cNvSpPr/>
          <p:nvPr/>
        </p:nvSpPr>
        <p:spPr>
          <a:xfrm>
            <a:off x="5996167" y="2555183"/>
            <a:ext cx="399178" cy="3033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noProof="0" dirty="0">
                <a:latin typeface="+mn-lt"/>
              </a:rPr>
              <a:t>LSA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98;p1">
            <a:extLst>
              <a:ext uri="{FF2B5EF4-FFF2-40B4-BE49-F238E27FC236}">
                <a16:creationId xmlns:a16="http://schemas.microsoft.com/office/drawing/2014/main" id="{DA35E42B-2D04-D705-C486-0A5E67B0E0D1}"/>
              </a:ext>
            </a:extLst>
          </p:cNvPr>
          <p:cNvSpPr/>
          <p:nvPr/>
        </p:nvSpPr>
        <p:spPr>
          <a:xfrm>
            <a:off x="6006750" y="3026356"/>
            <a:ext cx="388595" cy="303380"/>
          </a:xfrm>
          <a:prstGeom prst="roundRect">
            <a:avLst>
              <a:gd name="adj" fmla="val 16667"/>
            </a:avLst>
          </a:prstGeom>
          <a:solidFill>
            <a:srgbClr val="FFB9B9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noProof="0" dirty="0">
                <a:latin typeface="+mn-lt"/>
              </a:rPr>
              <a:t>LSA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98;p1">
            <a:extLst>
              <a:ext uri="{FF2B5EF4-FFF2-40B4-BE49-F238E27FC236}">
                <a16:creationId xmlns:a16="http://schemas.microsoft.com/office/drawing/2014/main" id="{2F2B16A5-4CE6-444A-E558-7B71C6FECD9A}"/>
              </a:ext>
            </a:extLst>
          </p:cNvPr>
          <p:cNvSpPr/>
          <p:nvPr/>
        </p:nvSpPr>
        <p:spPr>
          <a:xfrm>
            <a:off x="6007387" y="3498745"/>
            <a:ext cx="387958" cy="30338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noProof="0" dirty="0">
                <a:latin typeface="+mn-lt"/>
              </a:rPr>
              <a:t>LSA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7" name="ZoneTexte 170">
            <a:extLst>
              <a:ext uri="{FF2B5EF4-FFF2-40B4-BE49-F238E27FC236}">
                <a16:creationId xmlns:a16="http://schemas.microsoft.com/office/drawing/2014/main" id="{519C33C1-6883-EF00-2448-0F439E947575}"/>
              </a:ext>
            </a:extLst>
          </p:cNvPr>
          <p:cNvSpPr txBox="1"/>
          <p:nvPr/>
        </p:nvSpPr>
        <p:spPr>
          <a:xfrm>
            <a:off x="6088248" y="2048905"/>
            <a:ext cx="170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Coordination laws</a:t>
            </a:r>
          </a:p>
        </p:txBody>
      </p:sp>
      <p:cxnSp>
        <p:nvCxnSpPr>
          <p:cNvPr id="5" name="Connecteur droit avec flèche 88">
            <a:extLst>
              <a:ext uri="{FF2B5EF4-FFF2-40B4-BE49-F238E27FC236}">
                <a16:creationId xmlns:a16="http://schemas.microsoft.com/office/drawing/2014/main" id="{54383F53-2F67-FC3A-ECAE-F8E9F96BE0B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881945" y="3130431"/>
            <a:ext cx="2124805" cy="4761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88">
            <a:extLst>
              <a:ext uri="{FF2B5EF4-FFF2-40B4-BE49-F238E27FC236}">
                <a16:creationId xmlns:a16="http://schemas.microsoft.com/office/drawing/2014/main" id="{FA2E056F-A443-7CD6-92A4-14FC80F5BD74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867212" y="1791065"/>
            <a:ext cx="2128955" cy="86781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88">
            <a:extLst>
              <a:ext uri="{FF2B5EF4-FFF2-40B4-BE49-F238E27FC236}">
                <a16:creationId xmlns:a16="http://schemas.microsoft.com/office/drawing/2014/main" id="{518527AB-B865-B73F-953D-1DB6944CEBA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881945" y="3650435"/>
            <a:ext cx="2125442" cy="6691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FA826C3-A66C-3D53-E40E-F00B0519F79F}"/>
              </a:ext>
            </a:extLst>
          </p:cNvPr>
          <p:cNvSpPr txBox="1"/>
          <p:nvPr/>
        </p:nvSpPr>
        <p:spPr>
          <a:xfrm>
            <a:off x="7797317" y="134390"/>
            <a:ext cx="155873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storage_private.png</a:t>
            </a:r>
            <a:endParaRPr lang="en-CH" sz="900" dirty="0"/>
          </a:p>
        </p:txBody>
      </p:sp>
    </p:spTree>
    <p:extLst>
      <p:ext uri="{BB962C8B-B14F-4D97-AF65-F5344CB8AC3E}">
        <p14:creationId xmlns:p14="http://schemas.microsoft.com/office/powerpoint/2010/main" val="2222592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F25E-CCDE-C8E3-B84E-EF61FE3CC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1" descr="A black and white icon of hands shaking with a pen&#10;&#10;AI-generated content may be incorrect.">
            <a:extLst>
              <a:ext uri="{FF2B5EF4-FFF2-40B4-BE49-F238E27FC236}">
                <a16:creationId xmlns:a16="http://schemas.microsoft.com/office/drawing/2014/main" id="{D6B923BA-FEAC-DCC7-987B-F000F7938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193" y="1876087"/>
            <a:ext cx="443878" cy="443878"/>
          </a:xfrm>
          <a:prstGeom prst="rect">
            <a:avLst/>
          </a:prstGeom>
        </p:spPr>
      </p:pic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9C2D0AA0-E9DD-1826-62B3-CA78CAD8F44A}"/>
              </a:ext>
            </a:extLst>
          </p:cNvPr>
          <p:cNvSpPr/>
          <p:nvPr/>
        </p:nvSpPr>
        <p:spPr>
          <a:xfrm>
            <a:off x="401765" y="2033708"/>
            <a:ext cx="3275664" cy="1453538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15A63D-4E65-749B-0DFA-55522AC408A4}"/>
              </a:ext>
            </a:extLst>
          </p:cNvPr>
          <p:cNvSpPr/>
          <p:nvPr/>
        </p:nvSpPr>
        <p:spPr>
          <a:xfrm>
            <a:off x="5444330" y="1486231"/>
            <a:ext cx="2675499" cy="33864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EA15E11-BE54-67D1-4F9F-D89B73D3EE55}"/>
              </a:ext>
            </a:extLst>
          </p:cNvPr>
          <p:cNvSpPr/>
          <p:nvPr/>
        </p:nvSpPr>
        <p:spPr>
          <a:xfrm>
            <a:off x="5837754" y="2055959"/>
            <a:ext cx="2012913" cy="25676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  <a:p>
            <a:pPr algn="ctr"/>
            <a:endParaRPr lang="en-GB" sz="2381" noProof="0" dirty="0">
              <a:solidFill>
                <a:schemeClr val="tx1"/>
              </a:solidFill>
            </a:endParaRPr>
          </a:p>
        </p:txBody>
      </p:sp>
      <p:pic>
        <p:nvPicPr>
          <p:cNvPr id="74" name="Picture 73" descr="A black and white icon of hands shaking with a pen&#10;&#10;AI-generated content may be incorrect.">
            <a:extLst>
              <a:ext uri="{FF2B5EF4-FFF2-40B4-BE49-F238E27FC236}">
                <a16:creationId xmlns:a16="http://schemas.microsoft.com/office/drawing/2014/main" id="{FAECF9A2-A024-22DD-DE18-788F34084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3034" y="814834"/>
            <a:ext cx="344995" cy="344995"/>
          </a:xfrm>
          <a:prstGeom prst="rect">
            <a:avLst/>
          </a:prstGeom>
        </p:spPr>
      </p:pic>
      <p:sp>
        <p:nvSpPr>
          <p:cNvPr id="28" name="Google Shape;98;p1">
            <a:extLst>
              <a:ext uri="{FF2B5EF4-FFF2-40B4-BE49-F238E27FC236}">
                <a16:creationId xmlns:a16="http://schemas.microsoft.com/office/drawing/2014/main" id="{C056D552-949E-5707-E09B-9C7A27704241}"/>
              </a:ext>
            </a:extLst>
          </p:cNvPr>
          <p:cNvSpPr/>
          <p:nvPr/>
        </p:nvSpPr>
        <p:spPr>
          <a:xfrm>
            <a:off x="388068" y="733406"/>
            <a:ext cx="3289363" cy="102321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0" name="ZoneTexte 170">
            <a:extLst>
              <a:ext uri="{FF2B5EF4-FFF2-40B4-BE49-F238E27FC236}">
                <a16:creationId xmlns:a16="http://schemas.microsoft.com/office/drawing/2014/main" id="{40B05B94-9531-C7EC-E86A-BEA0337B1534}"/>
              </a:ext>
            </a:extLst>
          </p:cNvPr>
          <p:cNvSpPr txBox="1"/>
          <p:nvPr/>
        </p:nvSpPr>
        <p:spPr>
          <a:xfrm>
            <a:off x="5731125" y="1586429"/>
            <a:ext cx="2295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noProof="0" dirty="0"/>
              <a:t>Coordination  model</a:t>
            </a:r>
          </a:p>
        </p:txBody>
      </p:sp>
      <p:sp>
        <p:nvSpPr>
          <p:cNvPr id="31" name="ZoneTexte 199">
            <a:extLst>
              <a:ext uri="{FF2B5EF4-FFF2-40B4-BE49-F238E27FC236}">
                <a16:creationId xmlns:a16="http://schemas.microsoft.com/office/drawing/2014/main" id="{EC8562D6-5B8A-FB57-D4AC-9D8BA094A602}"/>
              </a:ext>
            </a:extLst>
          </p:cNvPr>
          <p:cNvSpPr txBox="1"/>
          <p:nvPr/>
        </p:nvSpPr>
        <p:spPr>
          <a:xfrm>
            <a:off x="970650" y="697956"/>
            <a:ext cx="1998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>
                <a:solidFill>
                  <a:srgbClr val="00B050"/>
                </a:solidFill>
              </a:rPr>
              <a:t>Prosumer 1: supplies</a:t>
            </a:r>
          </a:p>
        </p:txBody>
      </p:sp>
      <p:sp>
        <p:nvSpPr>
          <p:cNvPr id="32" name="Google Shape;98;p1">
            <a:extLst>
              <a:ext uri="{FF2B5EF4-FFF2-40B4-BE49-F238E27FC236}">
                <a16:creationId xmlns:a16="http://schemas.microsoft.com/office/drawing/2014/main" id="{3ABDC4C4-39A6-B247-1C5E-BC5479A9C544}"/>
              </a:ext>
            </a:extLst>
          </p:cNvPr>
          <p:cNvSpPr/>
          <p:nvPr/>
        </p:nvSpPr>
        <p:spPr>
          <a:xfrm>
            <a:off x="350575" y="3763186"/>
            <a:ext cx="3326856" cy="1023215"/>
          </a:xfrm>
          <a:prstGeom prst="roundRect">
            <a:avLst>
              <a:gd name="adj" fmla="val 16667"/>
            </a:avLst>
          </a:prstGeom>
          <a:solidFill>
            <a:srgbClr val="FFB9B9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4" name="ZoneTexte 199">
            <a:extLst>
              <a:ext uri="{FF2B5EF4-FFF2-40B4-BE49-F238E27FC236}">
                <a16:creationId xmlns:a16="http://schemas.microsoft.com/office/drawing/2014/main" id="{6D341DBF-A10D-0519-00A5-BF17CA61F923}"/>
              </a:ext>
            </a:extLst>
          </p:cNvPr>
          <p:cNvSpPr txBox="1"/>
          <p:nvPr/>
        </p:nvSpPr>
        <p:spPr>
          <a:xfrm>
            <a:off x="802756" y="3751911"/>
            <a:ext cx="2542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>
                <a:solidFill>
                  <a:srgbClr val="FF0000"/>
                </a:solidFill>
              </a:rPr>
              <a:t>Prosumer 2: receives 1 KW</a:t>
            </a:r>
          </a:p>
        </p:txBody>
      </p:sp>
      <p:sp>
        <p:nvSpPr>
          <p:cNvPr id="35" name="Google Shape;98;p1">
            <a:extLst>
              <a:ext uri="{FF2B5EF4-FFF2-40B4-BE49-F238E27FC236}">
                <a16:creationId xmlns:a16="http://schemas.microsoft.com/office/drawing/2014/main" id="{4815C9FD-C2A3-DD1D-7254-26AAC5303AFF}"/>
              </a:ext>
            </a:extLst>
          </p:cNvPr>
          <p:cNvSpPr/>
          <p:nvPr/>
        </p:nvSpPr>
        <p:spPr>
          <a:xfrm>
            <a:off x="350574" y="5092566"/>
            <a:ext cx="3326855" cy="1023215"/>
          </a:xfrm>
          <a:prstGeom prst="roundRect">
            <a:avLst>
              <a:gd name="adj" fmla="val 16667"/>
            </a:avLst>
          </a:prstGeom>
          <a:solidFill>
            <a:srgbClr val="FFB9B9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37" name="ZoneTexte 199">
            <a:extLst>
              <a:ext uri="{FF2B5EF4-FFF2-40B4-BE49-F238E27FC236}">
                <a16:creationId xmlns:a16="http://schemas.microsoft.com/office/drawing/2014/main" id="{7A63D344-4284-0B36-B74A-7083F1E76306}"/>
              </a:ext>
            </a:extLst>
          </p:cNvPr>
          <p:cNvSpPr txBox="1"/>
          <p:nvPr/>
        </p:nvSpPr>
        <p:spPr>
          <a:xfrm>
            <a:off x="776089" y="5073679"/>
            <a:ext cx="25447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>
                <a:solidFill>
                  <a:srgbClr val="FF0000"/>
                </a:solidFill>
              </a:rPr>
              <a:t>Prosumer 3: receives 1.5 KW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15D95A7-1685-D460-D458-2D58939A43C7}"/>
              </a:ext>
            </a:extLst>
          </p:cNvPr>
          <p:cNvSpPr txBox="1"/>
          <p:nvPr/>
        </p:nvSpPr>
        <p:spPr>
          <a:xfrm>
            <a:off x="209997" y="2415882"/>
            <a:ext cx="7580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noProof="0" dirty="0">
                <a:solidFill>
                  <a:schemeClr val="accent6"/>
                </a:solidFill>
              </a:rPr>
              <a:t>Battery charging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8E5912F-72D7-7896-AA49-C6914478E76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378263" y="1294744"/>
            <a:ext cx="414085" cy="37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1A472C78-CA49-18D8-89BA-DD9C73C82E96}"/>
              </a:ext>
            </a:extLst>
          </p:cNvPr>
          <p:cNvSpPr/>
          <p:nvPr/>
        </p:nvSpPr>
        <p:spPr>
          <a:xfrm>
            <a:off x="2813468" y="1178404"/>
            <a:ext cx="710918" cy="26781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noProof="0" dirty="0"/>
              <a:t>Supply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713FA70-6ED5-0B11-BD17-39DBC5384F80}"/>
              </a:ext>
            </a:extLst>
          </p:cNvPr>
          <p:cNvSpPr/>
          <p:nvPr/>
        </p:nvSpPr>
        <p:spPr>
          <a:xfrm>
            <a:off x="2876061" y="4123997"/>
            <a:ext cx="666626" cy="26781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noProof="0" dirty="0"/>
              <a:t>Need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26F8DDF-94D2-FCC7-8B86-7640AD16C0CF}"/>
              </a:ext>
            </a:extLst>
          </p:cNvPr>
          <p:cNvSpPr/>
          <p:nvPr/>
        </p:nvSpPr>
        <p:spPr>
          <a:xfrm>
            <a:off x="6527755" y="2681705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71" noProof="0" dirty="0"/>
              <a:t>Spreading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E3E1B9F-C1F2-5420-A022-1B938A2071F6}"/>
              </a:ext>
            </a:extLst>
          </p:cNvPr>
          <p:cNvSpPr/>
          <p:nvPr/>
        </p:nvSpPr>
        <p:spPr>
          <a:xfrm>
            <a:off x="6540361" y="3519260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71" noProof="0" dirty="0"/>
              <a:t>Bonding</a:t>
            </a:r>
          </a:p>
        </p:txBody>
      </p:sp>
      <p:pic>
        <p:nvPicPr>
          <p:cNvPr id="120" name="Image 200">
            <a:extLst>
              <a:ext uri="{FF2B5EF4-FFF2-40B4-BE49-F238E27FC236}">
                <a16:creationId xmlns:a16="http://schemas.microsoft.com/office/drawing/2014/main" id="{77008AAE-055D-376F-146D-F91A82DE8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2827" y="2753773"/>
            <a:ext cx="214195" cy="198733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4AC7E9CE-8608-C510-6AA9-C5F14BECB118}"/>
              </a:ext>
            </a:extLst>
          </p:cNvPr>
          <p:cNvSpPr/>
          <p:nvPr/>
        </p:nvSpPr>
        <p:spPr>
          <a:xfrm>
            <a:off x="6528933" y="3929641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71" noProof="0" dirty="0"/>
              <a:t>Aggregation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90A0006-0E0E-6EF5-3438-36CB9048878A}"/>
              </a:ext>
            </a:extLst>
          </p:cNvPr>
          <p:cNvSpPr/>
          <p:nvPr/>
        </p:nvSpPr>
        <p:spPr>
          <a:xfrm>
            <a:off x="6534685" y="3094326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71" noProof="0" dirty="0"/>
              <a:t>Decay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2F931D0A-D17C-FD49-CC73-840AC5AF2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3766" y="1589654"/>
            <a:ext cx="111305" cy="169926"/>
          </a:xfrm>
          <a:prstGeom prst="rect">
            <a:avLst/>
          </a:prstGeom>
        </p:spPr>
      </p:pic>
      <p:cxnSp>
        <p:nvCxnSpPr>
          <p:cNvPr id="148" name="Connecteur droit avec flèche 88">
            <a:extLst>
              <a:ext uri="{FF2B5EF4-FFF2-40B4-BE49-F238E27FC236}">
                <a16:creationId xmlns:a16="http://schemas.microsoft.com/office/drawing/2014/main" id="{8219A8B9-BE09-3472-94AC-BFF55153443A}"/>
              </a:ext>
            </a:extLst>
          </p:cNvPr>
          <p:cNvCxnSpPr>
            <a:cxnSpLocks/>
            <a:stCxn id="3" idx="3"/>
            <a:endCxn id="25" idx="1"/>
          </p:cNvCxnSpPr>
          <p:nvPr/>
        </p:nvCxnSpPr>
        <p:spPr>
          <a:xfrm>
            <a:off x="3677429" y="2760477"/>
            <a:ext cx="2255792" cy="36810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Image 200">
            <a:extLst>
              <a:ext uri="{FF2B5EF4-FFF2-40B4-BE49-F238E27FC236}">
                <a16:creationId xmlns:a16="http://schemas.microsoft.com/office/drawing/2014/main" id="{F79BAAD9-A1BA-AF09-2342-3912FC48C8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0538" y="3157042"/>
            <a:ext cx="214195" cy="198733"/>
          </a:xfrm>
          <a:prstGeom prst="rect">
            <a:avLst/>
          </a:prstGeom>
        </p:spPr>
      </p:pic>
      <p:pic>
        <p:nvPicPr>
          <p:cNvPr id="154" name="Image 200">
            <a:extLst>
              <a:ext uri="{FF2B5EF4-FFF2-40B4-BE49-F238E27FC236}">
                <a16:creationId xmlns:a16="http://schemas.microsoft.com/office/drawing/2014/main" id="{D255828E-4798-DD2C-B445-7A6DC741A9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613" y="3991505"/>
            <a:ext cx="214195" cy="198733"/>
          </a:xfrm>
          <a:prstGeom prst="rect">
            <a:avLst/>
          </a:prstGeom>
        </p:spPr>
      </p:pic>
      <p:pic>
        <p:nvPicPr>
          <p:cNvPr id="155" name="Image 200">
            <a:extLst>
              <a:ext uri="{FF2B5EF4-FFF2-40B4-BE49-F238E27FC236}">
                <a16:creationId xmlns:a16="http://schemas.microsoft.com/office/drawing/2014/main" id="{CFB1B7CC-4678-E523-0EDA-7B4A8F4DD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530" y="3577088"/>
            <a:ext cx="214195" cy="198733"/>
          </a:xfrm>
          <a:prstGeom prst="rect">
            <a:avLst/>
          </a:prstGeom>
        </p:spPr>
      </p:pic>
      <p:pic>
        <p:nvPicPr>
          <p:cNvPr id="39" name="Picture 38" descr="A black and white logo&#10;&#10;AI-generated content may be incorrect.">
            <a:extLst>
              <a:ext uri="{FF2B5EF4-FFF2-40B4-BE49-F238E27FC236}">
                <a16:creationId xmlns:a16="http://schemas.microsoft.com/office/drawing/2014/main" id="{B3984738-2572-8FCF-0978-64B4D451B7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53" y="1094689"/>
            <a:ext cx="400110" cy="400110"/>
          </a:xfrm>
          <a:prstGeom prst="rect">
            <a:avLst/>
          </a:prstGeom>
        </p:spPr>
      </p:pic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53749A71-1048-0026-488B-7627A0C401CE}"/>
              </a:ext>
            </a:extLst>
          </p:cNvPr>
          <p:cNvCxnSpPr>
            <a:cxnSpLocks/>
          </p:cNvCxnSpPr>
          <p:nvPr/>
        </p:nvCxnSpPr>
        <p:spPr>
          <a:xfrm>
            <a:off x="2471488" y="4257905"/>
            <a:ext cx="381251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70">
            <a:extLst>
              <a:ext uri="{FF2B5EF4-FFF2-40B4-BE49-F238E27FC236}">
                <a16:creationId xmlns:a16="http://schemas.microsoft.com/office/drawing/2014/main" id="{2EB1E5FE-588D-C2C1-8787-3A71BB8D4800}"/>
              </a:ext>
            </a:extLst>
          </p:cNvPr>
          <p:cNvSpPr txBox="1"/>
          <p:nvPr/>
        </p:nvSpPr>
        <p:spPr>
          <a:xfrm>
            <a:off x="9991629" y="0"/>
            <a:ext cx="18206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Common storage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98869C-71B5-5742-9392-9A382E9378C1}"/>
              </a:ext>
            </a:extLst>
          </p:cNvPr>
          <p:cNvSpPr/>
          <p:nvPr/>
        </p:nvSpPr>
        <p:spPr>
          <a:xfrm>
            <a:off x="2852962" y="2774471"/>
            <a:ext cx="710918" cy="26781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noProof="0" dirty="0"/>
              <a:t>Supply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E2676E-E6F7-6171-5D34-19E5B96967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784" y="2445801"/>
            <a:ext cx="1340230" cy="88217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FF9BDB5D-3EB0-A011-0F63-B1890FFB22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 flipH="1">
            <a:off x="1484861" y="2704265"/>
            <a:ext cx="180239" cy="33885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42955434-2B37-39C8-F94E-5E3C05205545}"/>
              </a:ext>
            </a:extLst>
          </p:cNvPr>
          <p:cNvSpPr txBox="1"/>
          <p:nvPr/>
        </p:nvSpPr>
        <p:spPr>
          <a:xfrm>
            <a:off x="2124280" y="3007487"/>
            <a:ext cx="77250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noProof="0" dirty="0">
                <a:solidFill>
                  <a:srgbClr val="FF0000"/>
                </a:solidFill>
              </a:rPr>
              <a:t>battery discharge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9E56673-4763-E953-FEF4-77D93524E5BA}"/>
              </a:ext>
            </a:extLst>
          </p:cNvPr>
          <p:cNvSpPr/>
          <p:nvPr/>
        </p:nvSpPr>
        <p:spPr>
          <a:xfrm>
            <a:off x="2872970" y="5431840"/>
            <a:ext cx="666626" cy="26781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noProof="0" dirty="0"/>
              <a:t>Need</a:t>
            </a:r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1D15542A-14E5-74BE-7962-117CCDCF2145}"/>
              </a:ext>
            </a:extLst>
          </p:cNvPr>
          <p:cNvSpPr/>
          <p:nvPr/>
        </p:nvSpPr>
        <p:spPr>
          <a:xfrm rot="16200000" flipV="1">
            <a:off x="2301980" y="3543573"/>
            <a:ext cx="2485797" cy="1331938"/>
          </a:xfrm>
          <a:prstGeom prst="arc">
            <a:avLst>
              <a:gd name="adj1" fmla="val 10776324"/>
              <a:gd name="adj2" fmla="val 0"/>
            </a:avLst>
          </a:prstGeom>
          <a:ln w="38100">
            <a:solidFill>
              <a:srgbClr val="00B05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BD809906-93F6-CE58-B878-B5BC47440AE8}"/>
              </a:ext>
            </a:extLst>
          </p:cNvPr>
          <p:cNvSpPr/>
          <p:nvPr/>
        </p:nvSpPr>
        <p:spPr>
          <a:xfrm rot="16200000" flipV="1">
            <a:off x="2110756" y="2165820"/>
            <a:ext cx="2834287" cy="1144445"/>
          </a:xfrm>
          <a:prstGeom prst="arc">
            <a:avLst>
              <a:gd name="adj1" fmla="val 10797456"/>
              <a:gd name="adj2" fmla="val 0"/>
            </a:avLst>
          </a:prstGeom>
          <a:ln w="38100">
            <a:solidFill>
              <a:srgbClr val="00B050"/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63A47FD6-82A3-50E7-16B0-D4924D780B9E}"/>
              </a:ext>
            </a:extLst>
          </p:cNvPr>
          <p:cNvSpPr/>
          <p:nvPr/>
        </p:nvSpPr>
        <p:spPr>
          <a:xfrm rot="16200000">
            <a:off x="929559" y="1110540"/>
            <a:ext cx="1702503" cy="2144301"/>
          </a:xfrm>
          <a:prstGeom prst="arc">
            <a:avLst>
              <a:gd name="adj1" fmla="val 14072637"/>
              <a:gd name="adj2" fmla="val 20779331"/>
            </a:avLst>
          </a:prstGeom>
          <a:ln w="38100">
            <a:solidFill>
              <a:schemeClr val="accent6">
                <a:lumMod val="75000"/>
              </a:schemeClr>
            </a:solidFill>
            <a:prstDash val="sysDash"/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DB2314B-BD1E-EDE5-9114-246EF1E9CC12}"/>
              </a:ext>
            </a:extLst>
          </p:cNvPr>
          <p:cNvSpPr txBox="1"/>
          <p:nvPr/>
        </p:nvSpPr>
        <p:spPr>
          <a:xfrm>
            <a:off x="622850" y="1212712"/>
            <a:ext cx="8083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noProof="0" dirty="0">
                <a:solidFill>
                  <a:schemeClr val="accent6"/>
                </a:solidFill>
              </a:rPr>
              <a:t>Energy surplus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7D2F790-3B39-F706-7E7A-60EC05ABAB25}"/>
              </a:ext>
            </a:extLst>
          </p:cNvPr>
          <p:cNvCxnSpPr>
            <a:cxnSpLocks/>
          </p:cNvCxnSpPr>
          <p:nvPr/>
        </p:nvCxnSpPr>
        <p:spPr>
          <a:xfrm flipH="1">
            <a:off x="1593850" y="1293447"/>
            <a:ext cx="367820" cy="1297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Picture 79">
            <a:extLst>
              <a:ext uri="{FF2B5EF4-FFF2-40B4-BE49-F238E27FC236}">
                <a16:creationId xmlns:a16="http://schemas.microsoft.com/office/drawing/2014/main" id="{0064CE37-C2AA-895A-A7E9-CC2E3B93B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488" y="1206192"/>
            <a:ext cx="111305" cy="169926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4297FC67-BD18-55A4-CDDB-3F5D124049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636" y="1150974"/>
            <a:ext cx="111305" cy="169926"/>
          </a:xfrm>
          <a:prstGeom prst="rect">
            <a:avLst/>
          </a:prstGeom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8AACAD3-359F-2AAC-E140-D597C0B6F90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24280" y="2908379"/>
            <a:ext cx="728682" cy="2175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Google Shape;98;p1">
            <a:extLst>
              <a:ext uri="{FF2B5EF4-FFF2-40B4-BE49-F238E27FC236}">
                <a16:creationId xmlns:a16="http://schemas.microsoft.com/office/drawing/2014/main" id="{D023B7E5-537A-6B6C-EA1D-0513376DCFF1}"/>
              </a:ext>
            </a:extLst>
          </p:cNvPr>
          <p:cNvSpPr/>
          <p:nvPr/>
        </p:nvSpPr>
        <p:spPr>
          <a:xfrm>
            <a:off x="10380762" y="5319746"/>
            <a:ext cx="2679630" cy="102321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9016983B-F180-34F4-3AFD-04157B85DD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4399" y="5748837"/>
            <a:ext cx="775756" cy="398227"/>
          </a:xfrm>
          <a:prstGeom prst="rect">
            <a:avLst/>
          </a:prstGeom>
        </p:spPr>
      </p:pic>
      <p:sp>
        <p:nvSpPr>
          <p:cNvPr id="91" name="ZoneTexte 199">
            <a:extLst>
              <a:ext uri="{FF2B5EF4-FFF2-40B4-BE49-F238E27FC236}">
                <a16:creationId xmlns:a16="http://schemas.microsoft.com/office/drawing/2014/main" id="{3A66513A-23C9-B5EC-08CD-3D7D43BB3E1A}"/>
              </a:ext>
            </a:extLst>
          </p:cNvPr>
          <p:cNvSpPr txBox="1"/>
          <p:nvPr/>
        </p:nvSpPr>
        <p:spPr>
          <a:xfrm>
            <a:off x="11472279" y="5319676"/>
            <a:ext cx="158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>
                <a:solidFill>
                  <a:srgbClr val="00B050"/>
                </a:solidFill>
              </a:rPr>
              <a:t>External provider: supplies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3A8714CF-3F5E-06D5-F214-9BBEE2CA0492}"/>
              </a:ext>
            </a:extLst>
          </p:cNvPr>
          <p:cNvSpPr/>
          <p:nvPr/>
        </p:nvSpPr>
        <p:spPr>
          <a:xfrm>
            <a:off x="10613137" y="5359507"/>
            <a:ext cx="725028" cy="267816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noProof="0" dirty="0"/>
              <a:t>Supply</a:t>
            </a:r>
          </a:p>
        </p:txBody>
      </p:sp>
      <p:sp>
        <p:nvSpPr>
          <p:cNvPr id="5" name="ZoneTexte 199">
            <a:extLst>
              <a:ext uri="{FF2B5EF4-FFF2-40B4-BE49-F238E27FC236}">
                <a16:creationId xmlns:a16="http://schemas.microsoft.com/office/drawing/2014/main" id="{28D1B876-4678-B9D6-6360-A4E897D77DB9}"/>
              </a:ext>
            </a:extLst>
          </p:cNvPr>
          <p:cNvSpPr txBox="1"/>
          <p:nvPr/>
        </p:nvSpPr>
        <p:spPr>
          <a:xfrm>
            <a:off x="1009506" y="1995226"/>
            <a:ext cx="2112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Storage:</a:t>
            </a:r>
            <a:r>
              <a:rPr lang="en-GB" sz="1400" noProof="0" dirty="0"/>
              <a:t> supplies 1.5 KW and receives 2 KW</a:t>
            </a:r>
          </a:p>
        </p:txBody>
      </p:sp>
      <p:cxnSp>
        <p:nvCxnSpPr>
          <p:cNvPr id="101" name="Connecteur droit avec flèche 88">
            <a:extLst>
              <a:ext uri="{FF2B5EF4-FFF2-40B4-BE49-F238E27FC236}">
                <a16:creationId xmlns:a16="http://schemas.microsoft.com/office/drawing/2014/main" id="{1D9AA2EE-8639-8982-C6DE-526C9A9B675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677431" y="1245014"/>
            <a:ext cx="2255789" cy="124867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88">
            <a:extLst>
              <a:ext uri="{FF2B5EF4-FFF2-40B4-BE49-F238E27FC236}">
                <a16:creationId xmlns:a16="http://schemas.microsoft.com/office/drawing/2014/main" id="{83225711-2D17-B9FC-FB4F-8A0FAD17CB2A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 flipV="1">
            <a:off x="3677431" y="3705905"/>
            <a:ext cx="2255791" cy="56888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88">
            <a:extLst>
              <a:ext uri="{FF2B5EF4-FFF2-40B4-BE49-F238E27FC236}">
                <a16:creationId xmlns:a16="http://schemas.microsoft.com/office/drawing/2014/main" id="{F94C0B4C-B955-D5A4-8F81-3D0B325E2392}"/>
              </a:ext>
            </a:extLst>
          </p:cNvPr>
          <p:cNvCxnSpPr>
            <a:cxnSpLocks/>
            <a:stCxn id="35" idx="3"/>
            <a:endCxn id="26" idx="1"/>
          </p:cNvCxnSpPr>
          <p:nvPr/>
        </p:nvCxnSpPr>
        <p:spPr>
          <a:xfrm flipV="1">
            <a:off x="3677429" y="4283225"/>
            <a:ext cx="2255791" cy="132094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B060CB1-A203-E473-1FBA-2AABF65C0AE5}"/>
              </a:ext>
            </a:extLst>
          </p:cNvPr>
          <p:cNvCxnSpPr>
            <a:cxnSpLocks/>
          </p:cNvCxnSpPr>
          <p:nvPr/>
        </p:nvCxnSpPr>
        <p:spPr>
          <a:xfrm>
            <a:off x="2494810" y="5576049"/>
            <a:ext cx="381251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88493F31-56DF-2F15-F86C-168A69D9AD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7476" y="4053089"/>
            <a:ext cx="414396" cy="409632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1C75D19-7803-94B1-2025-255D3629A3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6798" y="5370331"/>
            <a:ext cx="414396" cy="409632"/>
          </a:xfrm>
          <a:prstGeom prst="rect">
            <a:avLst/>
          </a:prstGeom>
        </p:spPr>
      </p:pic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E3FBEE9-C4A2-CBCE-47D3-8FC3690F0527}"/>
              </a:ext>
            </a:extLst>
          </p:cNvPr>
          <p:cNvCxnSpPr>
            <a:cxnSpLocks/>
          </p:cNvCxnSpPr>
          <p:nvPr/>
        </p:nvCxnSpPr>
        <p:spPr>
          <a:xfrm>
            <a:off x="4770481" y="5675469"/>
            <a:ext cx="49962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ZoneTexte 199">
            <a:extLst>
              <a:ext uri="{FF2B5EF4-FFF2-40B4-BE49-F238E27FC236}">
                <a16:creationId xmlns:a16="http://schemas.microsoft.com/office/drawing/2014/main" id="{BEBA66EE-B310-60FF-5E24-88E12FD5AA24}"/>
              </a:ext>
            </a:extLst>
          </p:cNvPr>
          <p:cNvSpPr txBox="1"/>
          <p:nvPr/>
        </p:nvSpPr>
        <p:spPr>
          <a:xfrm>
            <a:off x="5446299" y="5512112"/>
            <a:ext cx="16367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“internal” supply</a:t>
            </a:r>
            <a:endParaRPr lang="en-GB" sz="1400" noProof="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2EC70C9-7792-1756-692D-3788BB1EB90D}"/>
              </a:ext>
            </a:extLst>
          </p:cNvPr>
          <p:cNvCxnSpPr>
            <a:cxnSpLocks/>
          </p:cNvCxnSpPr>
          <p:nvPr/>
        </p:nvCxnSpPr>
        <p:spPr>
          <a:xfrm>
            <a:off x="4693155" y="6038318"/>
            <a:ext cx="570022" cy="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ZoneTexte 199">
            <a:extLst>
              <a:ext uri="{FF2B5EF4-FFF2-40B4-BE49-F238E27FC236}">
                <a16:creationId xmlns:a16="http://schemas.microsoft.com/office/drawing/2014/main" id="{7EFF265E-F101-C84E-8965-F839F07A96DD}"/>
              </a:ext>
            </a:extLst>
          </p:cNvPr>
          <p:cNvSpPr txBox="1"/>
          <p:nvPr/>
        </p:nvSpPr>
        <p:spPr>
          <a:xfrm>
            <a:off x="5465009" y="5884300"/>
            <a:ext cx="1893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“peer to peer” supply</a:t>
            </a:r>
            <a:endParaRPr lang="en-GB" sz="1400" noProof="0" dirty="0"/>
          </a:p>
        </p:txBody>
      </p:sp>
      <p:sp>
        <p:nvSpPr>
          <p:cNvPr id="147" name="ZoneTexte 199">
            <a:extLst>
              <a:ext uri="{FF2B5EF4-FFF2-40B4-BE49-F238E27FC236}">
                <a16:creationId xmlns:a16="http://schemas.microsoft.com/office/drawing/2014/main" id="{E0553954-B2B2-F099-1B9B-B6B28E96F53B}"/>
              </a:ext>
            </a:extLst>
          </p:cNvPr>
          <p:cNvSpPr txBox="1"/>
          <p:nvPr/>
        </p:nvSpPr>
        <p:spPr>
          <a:xfrm>
            <a:off x="5465009" y="6230227"/>
            <a:ext cx="24883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storage </a:t>
            </a:r>
            <a:r>
              <a:rPr lang="en-GB" sz="1400" dirty="0"/>
              <a:t>of energy surplus</a:t>
            </a:r>
            <a:endParaRPr lang="en-GB" sz="1400" noProof="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427047F4-F4BB-2D69-2ADA-625A4F0E373B}"/>
              </a:ext>
            </a:extLst>
          </p:cNvPr>
          <p:cNvCxnSpPr>
            <a:cxnSpLocks/>
          </p:cNvCxnSpPr>
          <p:nvPr/>
        </p:nvCxnSpPr>
        <p:spPr>
          <a:xfrm>
            <a:off x="4693155" y="6387898"/>
            <a:ext cx="576949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ZoneTexte 199">
            <a:extLst>
              <a:ext uri="{FF2B5EF4-FFF2-40B4-BE49-F238E27FC236}">
                <a16:creationId xmlns:a16="http://schemas.microsoft.com/office/drawing/2014/main" id="{8656F071-7C27-DD5D-E7E8-F197EE060345}"/>
              </a:ext>
            </a:extLst>
          </p:cNvPr>
          <p:cNvSpPr txBox="1"/>
          <p:nvPr/>
        </p:nvSpPr>
        <p:spPr>
          <a:xfrm>
            <a:off x="3931573" y="2239161"/>
            <a:ext cx="842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00B050"/>
                </a:solidFill>
              </a:rPr>
              <a:t>Supply</a:t>
            </a:r>
          </a:p>
          <a:p>
            <a:pPr algn="ctr"/>
            <a:r>
              <a:rPr lang="en-GB" sz="1000" noProof="0" dirty="0">
                <a:solidFill>
                  <a:srgbClr val="00B050"/>
                </a:solidFill>
              </a:rPr>
              <a:t>Contract</a:t>
            </a:r>
          </a:p>
          <a:p>
            <a:pPr algn="ctr"/>
            <a:r>
              <a:rPr lang="en-GB" sz="1000" dirty="0">
                <a:solidFill>
                  <a:srgbClr val="00B050"/>
                </a:solidFill>
              </a:rPr>
              <a:t>1 KW</a:t>
            </a:r>
            <a:endParaRPr lang="en-GB" sz="1000" noProof="0" dirty="0">
              <a:solidFill>
                <a:srgbClr val="00B050"/>
              </a:solidFill>
            </a:endParaRPr>
          </a:p>
        </p:txBody>
      </p:sp>
      <p:pic>
        <p:nvPicPr>
          <p:cNvPr id="156" name="Picture 155" descr="A black and white icon of hands shaking with a pen&#10;&#10;AI-generated content may be incorrect.">
            <a:extLst>
              <a:ext uri="{FF2B5EF4-FFF2-40B4-BE49-F238E27FC236}">
                <a16:creationId xmlns:a16="http://schemas.microsoft.com/office/drawing/2014/main" id="{17E73DA7-D5BF-F71F-72AE-B358535AA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277" y="4448954"/>
            <a:ext cx="443878" cy="443878"/>
          </a:xfrm>
          <a:prstGeom prst="rect">
            <a:avLst/>
          </a:prstGeom>
        </p:spPr>
      </p:pic>
      <p:sp>
        <p:nvSpPr>
          <p:cNvPr id="157" name="ZoneTexte 199">
            <a:extLst>
              <a:ext uri="{FF2B5EF4-FFF2-40B4-BE49-F238E27FC236}">
                <a16:creationId xmlns:a16="http://schemas.microsoft.com/office/drawing/2014/main" id="{9B68C472-8C05-4122-A5F2-EE7303DE0924}"/>
              </a:ext>
            </a:extLst>
          </p:cNvPr>
          <p:cNvSpPr txBox="1"/>
          <p:nvPr/>
        </p:nvSpPr>
        <p:spPr>
          <a:xfrm>
            <a:off x="4124193" y="4846397"/>
            <a:ext cx="6462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00B050"/>
                </a:solidFill>
              </a:rPr>
              <a:t>Supply</a:t>
            </a:r>
          </a:p>
          <a:p>
            <a:pPr algn="ctr"/>
            <a:r>
              <a:rPr lang="en-GB" sz="1000" noProof="0" dirty="0">
                <a:solidFill>
                  <a:srgbClr val="00B050"/>
                </a:solidFill>
              </a:rPr>
              <a:t>Contract</a:t>
            </a:r>
          </a:p>
          <a:p>
            <a:pPr algn="ctr"/>
            <a:r>
              <a:rPr lang="en-GB" sz="1000" dirty="0">
                <a:solidFill>
                  <a:srgbClr val="00B050"/>
                </a:solidFill>
              </a:rPr>
              <a:t>0.5 KW</a:t>
            </a:r>
            <a:endParaRPr lang="en-GB" sz="1000" noProof="0" dirty="0">
              <a:solidFill>
                <a:srgbClr val="00B050"/>
              </a:solidFill>
            </a:endParaRPr>
          </a:p>
        </p:txBody>
      </p:sp>
      <p:sp>
        <p:nvSpPr>
          <p:cNvPr id="10" name="ZoneTexte 199">
            <a:extLst>
              <a:ext uri="{FF2B5EF4-FFF2-40B4-BE49-F238E27FC236}">
                <a16:creationId xmlns:a16="http://schemas.microsoft.com/office/drawing/2014/main" id="{648DE72A-79C1-8F5C-83F8-435A1A96001A}"/>
              </a:ext>
            </a:extLst>
          </p:cNvPr>
          <p:cNvSpPr txBox="1"/>
          <p:nvPr/>
        </p:nvSpPr>
        <p:spPr>
          <a:xfrm>
            <a:off x="908414" y="110527"/>
            <a:ext cx="246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Prosumer Digital Twins</a:t>
            </a:r>
            <a:endParaRPr lang="en-GB" noProof="0" dirty="0"/>
          </a:p>
        </p:txBody>
      </p:sp>
      <p:sp>
        <p:nvSpPr>
          <p:cNvPr id="11" name="Google Shape;98;p1">
            <a:extLst>
              <a:ext uri="{FF2B5EF4-FFF2-40B4-BE49-F238E27FC236}">
                <a16:creationId xmlns:a16="http://schemas.microsoft.com/office/drawing/2014/main" id="{6A3EF600-FD05-EFB6-B408-BB22A1584728}"/>
              </a:ext>
            </a:extLst>
          </p:cNvPr>
          <p:cNvSpPr/>
          <p:nvPr/>
        </p:nvSpPr>
        <p:spPr>
          <a:xfrm>
            <a:off x="252424" y="583835"/>
            <a:ext cx="3626487" cy="5887983"/>
          </a:xfrm>
          <a:prstGeom prst="roundRect">
            <a:avLst>
              <a:gd name="adj" fmla="val 6810"/>
            </a:avLst>
          </a:prstGeom>
          <a:noFill/>
          <a:ln w="19050" cap="flat" cmpd="sng">
            <a:solidFill>
              <a:schemeClr val="tx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noProof="0" dirty="0">
              <a:latin typeface="+mn-lt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05F52-98C2-FA20-958A-D09460D08630}"/>
              </a:ext>
            </a:extLst>
          </p:cNvPr>
          <p:cNvSpPr txBox="1"/>
          <p:nvPr/>
        </p:nvSpPr>
        <p:spPr>
          <a:xfrm>
            <a:off x="2362653" y="979839"/>
            <a:ext cx="598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noProof="0" dirty="0">
                <a:solidFill>
                  <a:srgbClr val="00B050"/>
                </a:solidFill>
              </a:rPr>
              <a:t>1 KW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B2DE72-8C68-A97C-D03E-690E2B2E1211}"/>
              </a:ext>
            </a:extLst>
          </p:cNvPr>
          <p:cNvSpPr txBox="1"/>
          <p:nvPr/>
        </p:nvSpPr>
        <p:spPr>
          <a:xfrm>
            <a:off x="1333748" y="984092"/>
            <a:ext cx="518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noProof="0" dirty="0">
                <a:solidFill>
                  <a:schemeClr val="accent6">
                    <a:lumMod val="75000"/>
                  </a:schemeClr>
                </a:solidFill>
              </a:rPr>
              <a:t>2 KW</a:t>
            </a:r>
          </a:p>
        </p:txBody>
      </p:sp>
      <p:sp>
        <p:nvSpPr>
          <p:cNvPr id="18" name="ZoneTexte 199">
            <a:extLst>
              <a:ext uri="{FF2B5EF4-FFF2-40B4-BE49-F238E27FC236}">
                <a16:creationId xmlns:a16="http://schemas.microsoft.com/office/drawing/2014/main" id="{09CDB189-F45B-CC41-E3F4-F0613030474F}"/>
              </a:ext>
            </a:extLst>
          </p:cNvPr>
          <p:cNvSpPr txBox="1"/>
          <p:nvPr/>
        </p:nvSpPr>
        <p:spPr>
          <a:xfrm>
            <a:off x="2194114" y="2633676"/>
            <a:ext cx="758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>
                <a:solidFill>
                  <a:srgbClr val="00B050"/>
                </a:solidFill>
              </a:rPr>
              <a:t>0.5 KW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381739C-F43C-D0FB-01C1-945436FC1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315" y="2867543"/>
            <a:ext cx="111305" cy="169926"/>
          </a:xfrm>
          <a:prstGeom prst="rect">
            <a:avLst/>
          </a:prstGeom>
        </p:spPr>
      </p:pic>
      <p:sp>
        <p:nvSpPr>
          <p:cNvPr id="23" name="Google Shape;98;p1">
            <a:extLst>
              <a:ext uri="{FF2B5EF4-FFF2-40B4-BE49-F238E27FC236}">
                <a16:creationId xmlns:a16="http://schemas.microsoft.com/office/drawing/2014/main" id="{E0811487-67DB-6A48-E590-2222E90F7EDF}"/>
              </a:ext>
            </a:extLst>
          </p:cNvPr>
          <p:cNvSpPr/>
          <p:nvPr/>
        </p:nvSpPr>
        <p:spPr>
          <a:xfrm>
            <a:off x="5933222" y="2471091"/>
            <a:ext cx="393422" cy="30338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noProof="0" dirty="0">
                <a:latin typeface="+mn-lt"/>
              </a:rPr>
              <a:t>LSA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98;p1">
            <a:extLst>
              <a:ext uri="{FF2B5EF4-FFF2-40B4-BE49-F238E27FC236}">
                <a16:creationId xmlns:a16="http://schemas.microsoft.com/office/drawing/2014/main" id="{DB691ED5-8D0D-D295-24BA-404E399D90C9}"/>
              </a:ext>
            </a:extLst>
          </p:cNvPr>
          <p:cNvSpPr/>
          <p:nvPr/>
        </p:nvSpPr>
        <p:spPr>
          <a:xfrm>
            <a:off x="5933222" y="3554215"/>
            <a:ext cx="388762" cy="303380"/>
          </a:xfrm>
          <a:prstGeom prst="roundRect">
            <a:avLst>
              <a:gd name="adj" fmla="val 16667"/>
            </a:avLst>
          </a:prstGeom>
          <a:solidFill>
            <a:srgbClr val="FFB9B9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noProof="0" dirty="0">
                <a:latin typeface="+mn-lt"/>
              </a:rPr>
              <a:t>LSA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98;p1">
            <a:extLst>
              <a:ext uri="{FF2B5EF4-FFF2-40B4-BE49-F238E27FC236}">
                <a16:creationId xmlns:a16="http://schemas.microsoft.com/office/drawing/2014/main" id="{48C3DC46-9D39-AD30-DFFD-4E742084A65A}"/>
              </a:ext>
            </a:extLst>
          </p:cNvPr>
          <p:cNvSpPr/>
          <p:nvPr/>
        </p:nvSpPr>
        <p:spPr>
          <a:xfrm>
            <a:off x="5933221" y="2976895"/>
            <a:ext cx="393422" cy="30338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noProof="0" dirty="0">
                <a:latin typeface="+mn-lt"/>
              </a:rPr>
              <a:t>LSA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98;p1">
            <a:extLst>
              <a:ext uri="{FF2B5EF4-FFF2-40B4-BE49-F238E27FC236}">
                <a16:creationId xmlns:a16="http://schemas.microsoft.com/office/drawing/2014/main" id="{407FC3BE-A257-6BC1-1D82-86B1049887C0}"/>
              </a:ext>
            </a:extLst>
          </p:cNvPr>
          <p:cNvSpPr/>
          <p:nvPr/>
        </p:nvSpPr>
        <p:spPr>
          <a:xfrm>
            <a:off x="5933220" y="4131535"/>
            <a:ext cx="388762" cy="303380"/>
          </a:xfrm>
          <a:prstGeom prst="roundRect">
            <a:avLst>
              <a:gd name="adj" fmla="val 16667"/>
            </a:avLst>
          </a:prstGeom>
          <a:solidFill>
            <a:srgbClr val="FFB9B9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noProof="0" dirty="0">
                <a:latin typeface="+mn-lt"/>
              </a:rPr>
              <a:t>LSA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noProof="0" dirty="0">
              <a:solidFill>
                <a:schemeClr val="lt1"/>
              </a:solidFill>
              <a:latin typeface="+mn-lt"/>
              <a:ea typeface="Calibri"/>
              <a:cs typeface="Calibri"/>
              <a:sym typeface="Calibri"/>
            </a:endParaRPr>
          </a:p>
        </p:txBody>
      </p:sp>
      <p:sp>
        <p:nvSpPr>
          <p:cNvPr id="42" name="ZoneTexte 170">
            <a:extLst>
              <a:ext uri="{FF2B5EF4-FFF2-40B4-BE49-F238E27FC236}">
                <a16:creationId xmlns:a16="http://schemas.microsoft.com/office/drawing/2014/main" id="{EF9EFCAA-AB60-3DDA-24F4-329D7DD4FFA8}"/>
              </a:ext>
            </a:extLst>
          </p:cNvPr>
          <p:cNvSpPr txBox="1"/>
          <p:nvPr/>
        </p:nvSpPr>
        <p:spPr>
          <a:xfrm>
            <a:off x="6121495" y="2080701"/>
            <a:ext cx="1709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noProof="0" dirty="0"/>
              <a:t>Coordination laws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BBB50-0240-52FD-0BEC-27A71FF110D2}"/>
              </a:ext>
            </a:extLst>
          </p:cNvPr>
          <p:cNvSpPr txBox="1"/>
          <p:nvPr/>
        </p:nvSpPr>
        <p:spPr>
          <a:xfrm>
            <a:off x="6635329" y="-9805"/>
            <a:ext cx="29689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storage_common.png</a:t>
            </a:r>
          </a:p>
        </p:txBody>
      </p:sp>
    </p:spTree>
    <p:extLst>
      <p:ext uri="{BB962C8B-B14F-4D97-AF65-F5344CB8AC3E}">
        <p14:creationId xmlns:p14="http://schemas.microsoft.com/office/powerpoint/2010/main" val="2504711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Widescreen</PresentationFormat>
  <Paragraphs>684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Social acceptability : scenario with awards (badge)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Philippe Glass</dc:creator>
  <cp:lastModifiedBy>Philippe Glass</cp:lastModifiedBy>
  <cp:revision>21</cp:revision>
  <dcterms:created xsi:type="dcterms:W3CDTF">2025-03-25T10:14:11Z</dcterms:created>
  <dcterms:modified xsi:type="dcterms:W3CDTF">2025-05-05T18:18:29Z</dcterms:modified>
</cp:coreProperties>
</file>