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09" r:id="rId2"/>
    <p:sldId id="294" r:id="rId3"/>
    <p:sldId id="306" r:id="rId4"/>
    <p:sldId id="328" r:id="rId5"/>
    <p:sldId id="299" r:id="rId6"/>
    <p:sldId id="298" r:id="rId7"/>
    <p:sldId id="300" r:id="rId8"/>
    <p:sldId id="334" r:id="rId9"/>
    <p:sldId id="333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CF68B1F-7DC4-063A-B4E3-16BFA9C50B2D}" name="Philippe GLASS" initials="PG" userId="37a032b6813a3357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  <a:srgbClr val="FF7465"/>
    <a:srgbClr val="FF2F2F"/>
    <a:srgbClr val="FFB9B9"/>
    <a:srgbClr val="FFCCCC"/>
    <a:srgbClr val="91C46E"/>
    <a:srgbClr val="57FFA3"/>
    <a:srgbClr val="A2CD85"/>
    <a:srgbClr val="8BC1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5097" autoAdjust="0"/>
  </p:normalViewPr>
  <p:slideViewPr>
    <p:cSldViewPr snapToGrid="0">
      <p:cViewPr varScale="1">
        <p:scale>
          <a:sx n="111" d="100"/>
          <a:sy n="111" d="100"/>
        </p:scale>
        <p:origin x="76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cts\smartgrids\energy2\tests\prediction_tot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cts\smartgrids\energy2\tests\prediction_tot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cts\smartgrids\energy2\tests\prediction_tota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cts\smartgrids\energy2\tests\prediction_tota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Learning</a:t>
            </a:r>
            <a:r>
              <a:rPr lang="en-US" baseline="0" dirty="0"/>
              <a:t> m</a:t>
            </a:r>
            <a:r>
              <a:rPr lang="en-US" dirty="0"/>
              <a:t>odel comparison for cluster prediction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Summary!$A$54</c:f>
              <c:strCache>
                <c:ptCount val="1"/>
                <c:pt idx="0">
                  <c:v>Markov Chains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Summary!$B$53:$G$53</c:f>
              <c:strCache>
                <c:ptCount val="6"/>
                <c:pt idx="0">
                  <c:v>Average</c:v>
                </c:pt>
                <c:pt idx="1">
                  <c:v>local learning</c:v>
                </c:pt>
                <c:pt idx="2">
                  <c:v>power_loss</c:v>
                </c:pt>
                <c:pt idx="3">
                  <c:v>min_loss</c:v>
                </c:pt>
                <c:pt idx="4">
                  <c:v>w_sampling_nb</c:v>
                </c:pt>
                <c:pt idx="5">
                  <c:v> dist_power_hist</c:v>
                </c:pt>
              </c:strCache>
            </c:strRef>
          </c:cat>
          <c:val>
            <c:numRef>
              <c:f>Summary!$B$54:$G$54</c:f>
              <c:numCache>
                <c:formatCode>0.00%</c:formatCode>
                <c:ptCount val="6"/>
                <c:pt idx="0">
                  <c:v>0.75051241890639475</c:v>
                </c:pt>
                <c:pt idx="1">
                  <c:v>0.74748660328435601</c:v>
                </c:pt>
                <c:pt idx="2">
                  <c:v>0.74591084337349389</c:v>
                </c:pt>
                <c:pt idx="3">
                  <c:v>0.75419999999999998</c:v>
                </c:pt>
                <c:pt idx="4">
                  <c:v>0.75290000000000001</c:v>
                </c:pt>
                <c:pt idx="5">
                  <c:v>0.75880000000000003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26-41A2-8F2C-F9A8697BE383}"/>
            </c:ext>
          </c:extLst>
        </c:ser>
        <c:ser>
          <c:idx val="2"/>
          <c:order val="1"/>
          <c:tx>
            <c:strRef>
              <c:f>Summary!$A$55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Summary!$B$53:$G$53</c:f>
              <c:strCache>
                <c:ptCount val="6"/>
                <c:pt idx="0">
                  <c:v>Average</c:v>
                </c:pt>
                <c:pt idx="1">
                  <c:v>local learning</c:v>
                </c:pt>
                <c:pt idx="2">
                  <c:v>power_loss</c:v>
                </c:pt>
                <c:pt idx="3">
                  <c:v>min_loss</c:v>
                </c:pt>
                <c:pt idx="4">
                  <c:v>w_sampling_nb</c:v>
                </c:pt>
                <c:pt idx="5">
                  <c:v> dist_power_hist</c:v>
                </c:pt>
              </c:strCache>
            </c:strRef>
          </c:cat>
          <c:val>
            <c:numRef>
              <c:f>Summary!$B$55:$G$55</c:f>
              <c:numCache>
                <c:formatCode>0.00%</c:formatCode>
                <c:ptCount val="6"/>
                <c:pt idx="0">
                  <c:v>0.88387458786587414</c:v>
                </c:pt>
                <c:pt idx="1">
                  <c:v>0.8643530120481927</c:v>
                </c:pt>
                <c:pt idx="2">
                  <c:v>0.89029999999999998</c:v>
                </c:pt>
                <c:pt idx="3">
                  <c:v>0.90029999999999999</c:v>
                </c:pt>
                <c:pt idx="4">
                  <c:v>0.89080000000000004</c:v>
                </c:pt>
                <c:pt idx="5">
                  <c:v>0.89980000000000004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826-41A2-8F2C-F9A8697BE3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83909424"/>
        <c:axId val="145574016"/>
      </c:barChart>
      <c:catAx>
        <c:axId val="1583909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45574016"/>
        <c:crosses val="autoZero"/>
        <c:auto val="1"/>
        <c:lblAlgn val="ctr"/>
        <c:lblOffset val="100"/>
        <c:noMultiLvlLbl val="0"/>
      </c:catAx>
      <c:valAx>
        <c:axId val="145574016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583909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cluster prediction accuracy Markov chains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Summary!$B$23</c:f>
              <c:strCache>
                <c:ptCount val="1"/>
                <c:pt idx="0">
                  <c:v>Accuracy 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Summary!$A$24:$A$28</c:f>
              <c:strCache>
                <c:ptCount val="5"/>
                <c:pt idx="0">
                  <c:v>CLUSTER local learning</c:v>
                </c:pt>
                <c:pt idx="1">
                  <c:v>CLUSTER power_loss</c:v>
                </c:pt>
                <c:pt idx="2">
                  <c:v>CLUSTER min_loss</c:v>
                </c:pt>
                <c:pt idx="3">
                  <c:v>CLUSTER w_sampling_nb</c:v>
                </c:pt>
                <c:pt idx="4">
                  <c:v>CLUSTER dist_power_hist</c:v>
                </c:pt>
              </c:strCache>
            </c:strRef>
          </c:cat>
          <c:val>
            <c:numRef>
              <c:f>Summary!$B$24:$B$28</c:f>
              <c:numCache>
                <c:formatCode>0.00%</c:formatCode>
                <c:ptCount val="5"/>
                <c:pt idx="0">
                  <c:v>0.74748660328435601</c:v>
                </c:pt>
                <c:pt idx="1">
                  <c:v>0.74591084337349389</c:v>
                </c:pt>
                <c:pt idx="2">
                  <c:v>0.75419999999999998</c:v>
                </c:pt>
                <c:pt idx="3">
                  <c:v>0.75290000000000001</c:v>
                </c:pt>
                <c:pt idx="4">
                  <c:v>0.75880000000000003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B2-426D-903A-2516054562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04206400"/>
        <c:axId val="284398800"/>
      </c:barChart>
      <c:lineChart>
        <c:grouping val="standard"/>
        <c:varyColors val="0"/>
        <c:ser>
          <c:idx val="1"/>
          <c:order val="1"/>
          <c:tx>
            <c:strRef>
              <c:f>Summary!$C$23</c:f>
              <c:strCache>
                <c:ptCount val="1"/>
                <c:pt idx="0">
                  <c:v>Average</c:v>
                </c:pt>
              </c:strCache>
            </c:strRef>
          </c:tx>
          <c:spPr>
            <a:ln w="28575" cap="rnd">
              <a:solidFill>
                <a:srgbClr val="002060"/>
              </a:solidFill>
              <a:prstDash val="dash"/>
              <a:round/>
            </a:ln>
            <a:effectLst/>
          </c:spPr>
          <c:marker>
            <c:symbol val="none"/>
          </c:marker>
          <c:dLbls>
            <c:dLbl>
              <c:idx val="1"/>
              <c:layout>
                <c:manualLayout>
                  <c:x val="-7.0017504376094025E-2"/>
                  <c:y val="-8.1871345029239817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AVG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A4B2-426D-903A-25160545626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CH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Summary!$C$24:$C$28</c:f>
              <c:numCache>
                <c:formatCode>0.00%</c:formatCode>
                <c:ptCount val="5"/>
                <c:pt idx="0">
                  <c:v>0.75051241890639475</c:v>
                </c:pt>
                <c:pt idx="1">
                  <c:v>0.75051241890639475</c:v>
                </c:pt>
                <c:pt idx="2">
                  <c:v>0.75051241890639475</c:v>
                </c:pt>
                <c:pt idx="3">
                  <c:v>0.75051241890639475</c:v>
                </c:pt>
                <c:pt idx="4">
                  <c:v>0.75051241890639475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4B2-426D-903A-2516054562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04206400"/>
        <c:axId val="284398800"/>
      </c:lineChart>
      <c:catAx>
        <c:axId val="1504206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284398800"/>
        <c:crosses val="autoZero"/>
        <c:auto val="1"/>
        <c:lblAlgn val="ctr"/>
        <c:lblOffset val="100"/>
        <c:noMultiLvlLbl val="0"/>
      </c:catAx>
      <c:valAx>
        <c:axId val="284398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504206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cluster prediction accuracy LSTM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Summary!$B$38</c:f>
              <c:strCache>
                <c:ptCount val="1"/>
                <c:pt idx="0">
                  <c:v>Accuracy %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Summary!$A$39:$A$43</c:f>
              <c:strCache>
                <c:ptCount val="5"/>
                <c:pt idx="0">
                  <c:v>CLUSTER local learning</c:v>
                </c:pt>
                <c:pt idx="1">
                  <c:v>CLUSTER power_loss</c:v>
                </c:pt>
                <c:pt idx="2">
                  <c:v>CLUSTER min_loss</c:v>
                </c:pt>
                <c:pt idx="3">
                  <c:v>CLUSTER w_sampling_nb</c:v>
                </c:pt>
                <c:pt idx="4">
                  <c:v>CLUSTER dist_power_hist</c:v>
                </c:pt>
              </c:strCache>
            </c:strRef>
          </c:cat>
          <c:val>
            <c:numRef>
              <c:f>Summary!$B$39:$B$43</c:f>
              <c:numCache>
                <c:formatCode>0.00%</c:formatCode>
                <c:ptCount val="5"/>
                <c:pt idx="0">
                  <c:v>0.8643530120481927</c:v>
                </c:pt>
                <c:pt idx="1">
                  <c:v>0.89029999999999998</c:v>
                </c:pt>
                <c:pt idx="2">
                  <c:v>0.90029999999999999</c:v>
                </c:pt>
                <c:pt idx="3">
                  <c:v>0.89080000000000004</c:v>
                </c:pt>
                <c:pt idx="4">
                  <c:v>0.89980000000000004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2D-491B-8A6F-E97D6717C3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504206400"/>
        <c:axId val="284398800"/>
      </c:barChart>
      <c:lineChart>
        <c:grouping val="standard"/>
        <c:varyColors val="0"/>
        <c:ser>
          <c:idx val="1"/>
          <c:order val="1"/>
          <c:tx>
            <c:strRef>
              <c:f>Summary!$C$38</c:f>
              <c:strCache>
                <c:ptCount val="1"/>
                <c:pt idx="0">
                  <c:v>Average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5021888680425314E-2"/>
                  <c:y val="-9.8842482031804915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AVG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B52D-491B-8A6F-E97D6717C33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CH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Summary!$C$39:$C$43</c:f>
              <c:numCache>
                <c:formatCode>0.00%</c:formatCode>
                <c:ptCount val="5"/>
                <c:pt idx="0">
                  <c:v>0.88387458786587414</c:v>
                </c:pt>
                <c:pt idx="1">
                  <c:v>0.88387458786587414</c:v>
                </c:pt>
                <c:pt idx="2">
                  <c:v>0.88387458786587414</c:v>
                </c:pt>
                <c:pt idx="3">
                  <c:v>0.88387458786587414</c:v>
                </c:pt>
                <c:pt idx="4">
                  <c:v>0.88387458786587414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52D-491B-8A6F-E97D6717C3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04206400"/>
        <c:axId val="284398800"/>
      </c:lineChart>
      <c:catAx>
        <c:axId val="1504206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284398800"/>
        <c:crosses val="autoZero"/>
        <c:auto val="1"/>
        <c:lblAlgn val="ctr"/>
        <c:lblOffset val="100"/>
        <c:noMultiLvlLbl val="0"/>
      </c:catAx>
      <c:valAx>
        <c:axId val="284398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504206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cluster prediction accuracy Ensemble Learning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Summary!$B$72</c:f>
              <c:strCache>
                <c:ptCount val="1"/>
                <c:pt idx="0">
                  <c:v>Accuracy %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Summary!$A$73:$A$75</c:f>
              <c:strCache>
                <c:ptCount val="3"/>
                <c:pt idx="0">
                  <c:v>CLUSTER local learning</c:v>
                </c:pt>
                <c:pt idx="1">
                  <c:v>CLUSTER dist_power_last</c:v>
                </c:pt>
                <c:pt idx="2">
                  <c:v>CLUSTER dist_power_hist</c:v>
                </c:pt>
              </c:strCache>
            </c:strRef>
          </c:cat>
          <c:val>
            <c:numRef>
              <c:f>Summary!$B$73:$B$75</c:f>
              <c:numCache>
                <c:formatCode>0.00%</c:formatCode>
                <c:ptCount val="3"/>
                <c:pt idx="0">
                  <c:v>0.81129444888178914</c:v>
                </c:pt>
                <c:pt idx="1">
                  <c:v>0.89234976809840694</c:v>
                </c:pt>
                <c:pt idx="2">
                  <c:v>0.84178521793082051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75-4350-A0B2-E2674F6711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504206400"/>
        <c:axId val="284398800"/>
      </c:barChart>
      <c:lineChart>
        <c:grouping val="standard"/>
        <c:varyColors val="0"/>
        <c:ser>
          <c:idx val="1"/>
          <c:order val="1"/>
          <c:tx>
            <c:strRef>
              <c:f>Summary!$C$72</c:f>
              <c:strCache>
                <c:ptCount val="1"/>
                <c:pt idx="0">
                  <c:v>Average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-7.9947826174540954E-3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AVERAGE</a:t>
                    </a:r>
                  </a:p>
                  <a:p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1875-4350-A0B2-E2674F6711A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CH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Summary!$C$72</c:f>
              <c:strCache>
                <c:ptCount val="1"/>
                <c:pt idx="0">
                  <c:v>Average</c:v>
                </c:pt>
              </c:strCache>
            </c:strRef>
          </c:cat>
          <c:val>
            <c:numRef>
              <c:f>Summary!$C$73:$C$75</c:f>
              <c:numCache>
                <c:formatCode>0.00%</c:formatCode>
                <c:ptCount val="3"/>
                <c:pt idx="0">
                  <c:v>0.85432301222142337</c:v>
                </c:pt>
                <c:pt idx="1">
                  <c:v>0.85432301222142337</c:v>
                </c:pt>
                <c:pt idx="2">
                  <c:v>0.85432301222142337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875-4350-A0B2-E2674F6711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04206400"/>
        <c:axId val="284398800"/>
      </c:lineChart>
      <c:catAx>
        <c:axId val="1504206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284398800"/>
        <c:crosses val="autoZero"/>
        <c:auto val="1"/>
        <c:lblAlgn val="ctr"/>
        <c:lblOffset val="100"/>
        <c:noMultiLvlLbl val="0"/>
      </c:catAx>
      <c:valAx>
        <c:axId val="284398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504206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894E6-1A2F-4311-8E8B-96F630F8131A}" type="datetimeFigureOut">
              <a:rPr lang="fr-FR" smtClean="0"/>
              <a:t>19/04/2025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2E021-BCF9-496F-868E-CDF51A43B02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0570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8972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9279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0970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4745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4F0DD8-B7FF-4CE1-84BC-327E61814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D28CD20-3A28-443E-8497-2547C5018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7E43B4-A523-48E1-B6BC-F2B24894E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19/04/2025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328358-8573-4BDE-BCB9-029E69D55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2B92F2-C1B1-441A-ACD8-8A6DBAA77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954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90836A-09CB-4DBF-9C26-9BCD589F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BD4AAAB-64BD-438C-BBC3-952D0B50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84DD09-341C-42ED-BAD0-B4C227D3D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19/04/2025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501D1C-99AC-4D9E-BCCA-08EB97DDC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3B5B04-9EBF-4686-BBFF-2CCC254C5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0046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02D808A-14F4-4C0C-A2F3-4B5B59E92D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4FC165F-D1C5-4493-A7CE-9F2D13908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3DB298-000A-4EFE-ADBD-F7AF263E3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19/04/2025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A403AF-200D-47C9-869F-6F2D2969F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97BF57-F887-44B3-8791-0158C34BE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1507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CFD8CE-F31A-4F21-923D-BBA4B060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2BE596-F23F-4399-8382-A91F5FA80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940B88-9544-47D8-9CD1-54342CAC8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19/04/2025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CE9416-0EF7-4A82-8C82-807EA6C8F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94D820-20E3-403E-BB71-FE6C1A8C2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032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69B9AC-D3B6-4E50-AD76-C1A047D59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C4F983-D63C-476D-8BA8-4EE942525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84DC04-CDDC-4EAD-B6A5-23CECBA43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19/04/2025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75FC3D-4BDD-478C-9684-001BBE7A2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ABFC50-CC58-481D-BC7F-39E7FCDD9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88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2A025A-15F1-4F18-B566-220400F58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732296-D8B5-425B-A77D-1C3CA54F5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C6473B0-3282-46E8-886E-4DBA1EA0D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0328167-61BF-4FEB-A460-7F28EC26D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19/04/2025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C62CD7-3504-403B-80F3-245E47BC3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D67DBB-75F6-4DC2-BD1B-45FAB1EEC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0411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8907C2-390B-447C-9DF7-36AE200E6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DA1819-447F-4CF3-BB60-1B4B75DA1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DE6D6E6-EC80-416D-9D6F-E9A0507F5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2A81DD8-DE7D-4FB7-832A-35DCE9B165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0D1CF36-8B45-4B82-AB54-CA593B0BBC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4F5B309-8DA1-4D15-A75B-D5BB50C92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19/04/2025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ACC5789-726C-4D83-B943-C17CBB910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0B28C20-2ACE-4FC1-8BB3-D36B60DA9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882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E63547-AF41-4F29-8153-B057B779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721CFC6-10E2-43A2-84E5-6470EE966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19/04/2025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AB6D85A-658C-4AB1-9E04-C380E4F0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946B994-D047-44A2-8372-A2DA0A90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884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B5BF0B7-2B6E-4090-8E6D-6AF9EE94F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19/04/2025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80587AB-FF87-4FD7-A282-A54B665A3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B6EA42-1634-4118-8044-10C1DB34B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8031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D1518D-6F36-4DA9-8191-D16A1D052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070011-FC5D-432B-8E42-22CFC8121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58CD706-8F80-4763-A318-0AD6813C3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2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A4E6FD3-154B-485B-A2E1-31F67F67F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19/04/2025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03FFE5F-E52A-4395-BD4F-715ED4EAA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01A05DC-C0FF-402A-A0BE-18A1D9A0F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1134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994FE0-3A54-4ECA-BD8F-B40F67F7A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11368CD-565D-4D03-8396-9222EF05D9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C2307E-A9BA-40A7-B3D5-0B86C59F3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2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4F0590-A13C-4079-98D4-5D89059C1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19/04/2025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A181882-5AC8-4EEC-BC92-F4DF89937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9D0684-AB4D-4433-8008-B3344ADB4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91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DF5A848-F64D-4765-89D4-6C6B45B5A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B5B006-247C-4884-A0EC-670B26CA3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5B92B8-02F7-4BD1-B967-2B803D11F2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52EFE-FAEB-43C7-8A0C-FB104CB0F2A2}" type="datetimeFigureOut">
              <a:rPr lang="fr-FR" smtClean="0"/>
              <a:t>19/04/2025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3DDA12-C3A0-4928-9777-2E11E13055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24B7FD-B8D7-47EB-A67C-27EACA70F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0240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8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16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entagon 163">
            <a:extLst>
              <a:ext uri="{FF2B5EF4-FFF2-40B4-BE49-F238E27FC236}">
                <a16:creationId xmlns:a16="http://schemas.microsoft.com/office/drawing/2014/main" id="{5FAF2EE9-CE2D-DE04-6519-D27537888AFE}"/>
              </a:ext>
            </a:extLst>
          </p:cNvPr>
          <p:cNvSpPr/>
          <p:nvPr/>
        </p:nvSpPr>
        <p:spPr>
          <a:xfrm>
            <a:off x="828690" y="4027877"/>
            <a:ext cx="2520000" cy="2520000"/>
          </a:xfrm>
          <a:prstGeom prst="pentagon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Arial" panose="020B0604020202020204" pitchFamily="34" charset="0"/>
            </a:endParaRPr>
          </a:p>
        </p:txBody>
      </p:sp>
      <p:cxnSp>
        <p:nvCxnSpPr>
          <p:cNvPr id="182" name="Google Shape;229;p7">
            <a:extLst>
              <a:ext uri="{FF2B5EF4-FFF2-40B4-BE49-F238E27FC236}">
                <a16:creationId xmlns:a16="http://schemas.microsoft.com/office/drawing/2014/main" id="{89384D1B-3C07-BDAD-3054-DD4DC2A49356}"/>
              </a:ext>
            </a:extLst>
          </p:cNvPr>
          <p:cNvCxnSpPr>
            <a:cxnSpLocks/>
          </p:cNvCxnSpPr>
          <p:nvPr/>
        </p:nvCxnSpPr>
        <p:spPr>
          <a:xfrm flipH="1">
            <a:off x="2861626" y="5074988"/>
            <a:ext cx="374830" cy="1296000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296B014-A7F4-A1FE-587A-31B87658CC21}"/>
              </a:ext>
            </a:extLst>
          </p:cNvPr>
          <p:cNvSpPr/>
          <p:nvPr/>
        </p:nvSpPr>
        <p:spPr>
          <a:xfrm>
            <a:off x="6899467" y="116901"/>
            <a:ext cx="1079999" cy="23892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856BCDB-F570-F7FC-A151-74F32CA15A1A}"/>
              </a:ext>
            </a:extLst>
          </p:cNvPr>
          <p:cNvSpPr/>
          <p:nvPr/>
        </p:nvSpPr>
        <p:spPr>
          <a:xfrm>
            <a:off x="5771751" y="116904"/>
            <a:ext cx="1079999" cy="23892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  <p:sp>
        <p:nvSpPr>
          <p:cNvPr id="5" name="Google Shape;227;p7">
            <a:extLst>
              <a:ext uri="{FF2B5EF4-FFF2-40B4-BE49-F238E27FC236}">
                <a16:creationId xmlns:a16="http://schemas.microsoft.com/office/drawing/2014/main" id="{D9A3DAA1-A2FB-177A-2FD1-637ECDB1A289}"/>
              </a:ext>
            </a:extLst>
          </p:cNvPr>
          <p:cNvSpPr/>
          <p:nvPr/>
        </p:nvSpPr>
        <p:spPr>
          <a:xfrm>
            <a:off x="1814959" y="649540"/>
            <a:ext cx="360000" cy="360000"/>
          </a:xfrm>
          <a:prstGeom prst="ellipse">
            <a:avLst/>
          </a:prstGeom>
          <a:solidFill>
            <a:srgbClr val="BFBFBF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fr-FR" sz="1400" dirty="0">
                <a:solidFill>
                  <a:srgbClr val="000000"/>
                </a:solidFill>
                <a:ea typeface="Arial"/>
                <a:cs typeface="Arial" panose="020B0604020202020204" pitchFamily="34" charset="0"/>
                <a:sym typeface="Arial"/>
              </a:rPr>
              <a:t>2</a:t>
            </a:r>
            <a:endParaRPr sz="1400" dirty="0">
              <a:solidFill>
                <a:srgbClr val="000000"/>
              </a:solidFill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6" name="Google Shape;228;p7">
            <a:extLst>
              <a:ext uri="{FF2B5EF4-FFF2-40B4-BE49-F238E27FC236}">
                <a16:creationId xmlns:a16="http://schemas.microsoft.com/office/drawing/2014/main" id="{5A61FBF5-6BB9-C8D0-3F98-60062C61CF3E}"/>
              </a:ext>
            </a:extLst>
          </p:cNvPr>
          <p:cNvSpPr/>
          <p:nvPr/>
        </p:nvSpPr>
        <p:spPr>
          <a:xfrm>
            <a:off x="1824883" y="1130360"/>
            <a:ext cx="360000" cy="360000"/>
          </a:xfrm>
          <a:prstGeom prst="ellipse">
            <a:avLst/>
          </a:prstGeom>
          <a:solidFill>
            <a:srgbClr val="BFBFBF"/>
          </a:solidFill>
          <a:ln w="12700" cap="flat" cmpd="sng">
            <a:solidFill>
              <a:schemeClr val="accent2">
                <a:lumMod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fr-FR" sz="1400" dirty="0">
                <a:solidFill>
                  <a:srgbClr val="000000"/>
                </a:solidFill>
                <a:ea typeface="Arial"/>
                <a:cs typeface="Arial" panose="020B0604020202020204" pitchFamily="34" charset="0"/>
                <a:sym typeface="Arial"/>
              </a:rPr>
              <a:t>3</a:t>
            </a:r>
            <a:endParaRPr sz="1400" dirty="0">
              <a:solidFill>
                <a:srgbClr val="000000"/>
              </a:solidFill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22" name="Google Shape;243;p7">
            <a:extLst>
              <a:ext uri="{FF2B5EF4-FFF2-40B4-BE49-F238E27FC236}">
                <a16:creationId xmlns:a16="http://schemas.microsoft.com/office/drawing/2014/main" id="{9FDA072D-14C4-B745-5006-79D2A5A96F3A}"/>
              </a:ext>
            </a:extLst>
          </p:cNvPr>
          <p:cNvSpPr/>
          <p:nvPr/>
        </p:nvSpPr>
        <p:spPr>
          <a:xfrm>
            <a:off x="1835072" y="2092953"/>
            <a:ext cx="360000" cy="360000"/>
          </a:xfrm>
          <a:prstGeom prst="ellipse">
            <a:avLst/>
          </a:prstGeom>
          <a:solidFill>
            <a:srgbClr val="BFBFB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fr-FR" sz="1400" dirty="0">
                <a:solidFill>
                  <a:srgbClr val="000000"/>
                </a:solidFill>
                <a:ea typeface="Arial"/>
                <a:cs typeface="Arial" panose="020B0604020202020204" pitchFamily="34" charset="0"/>
                <a:sym typeface="Arial"/>
              </a:rPr>
              <a:t>5</a:t>
            </a:r>
            <a:endParaRPr sz="1400" dirty="0">
              <a:solidFill>
                <a:srgbClr val="000000"/>
              </a:solidFill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53" name="Google Shape;228;p7">
            <a:extLst>
              <a:ext uri="{FF2B5EF4-FFF2-40B4-BE49-F238E27FC236}">
                <a16:creationId xmlns:a16="http://schemas.microsoft.com/office/drawing/2014/main" id="{B4C39ED5-E5E8-EF62-69B1-6F07F6253697}"/>
              </a:ext>
            </a:extLst>
          </p:cNvPr>
          <p:cNvSpPr/>
          <p:nvPr/>
        </p:nvSpPr>
        <p:spPr>
          <a:xfrm>
            <a:off x="1830520" y="1612798"/>
            <a:ext cx="360000" cy="360000"/>
          </a:xfrm>
          <a:prstGeom prst="ellipse">
            <a:avLst/>
          </a:prstGeom>
          <a:solidFill>
            <a:srgbClr val="BFBFBF"/>
          </a:solidFill>
          <a:ln w="127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fr-FR" sz="1400" dirty="0">
                <a:solidFill>
                  <a:srgbClr val="000000"/>
                </a:solidFill>
                <a:ea typeface="Arial"/>
                <a:cs typeface="Arial" panose="020B0604020202020204" pitchFamily="34" charset="0"/>
                <a:sym typeface="Arial"/>
              </a:rPr>
              <a:t>4</a:t>
            </a:r>
            <a:endParaRPr sz="1400" dirty="0">
              <a:solidFill>
                <a:srgbClr val="000000"/>
              </a:solidFill>
              <a:ea typeface="Arial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204" name="Google Shape;229;p7">
            <a:extLst>
              <a:ext uri="{FF2B5EF4-FFF2-40B4-BE49-F238E27FC236}">
                <a16:creationId xmlns:a16="http://schemas.microsoft.com/office/drawing/2014/main" id="{A4755CEE-863B-18E8-6D53-C0C03FF8393F}"/>
              </a:ext>
            </a:extLst>
          </p:cNvPr>
          <p:cNvCxnSpPr>
            <a:cxnSpLocks/>
          </p:cNvCxnSpPr>
          <p:nvPr/>
        </p:nvCxnSpPr>
        <p:spPr>
          <a:xfrm>
            <a:off x="2203504" y="2270570"/>
            <a:ext cx="553095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" name="Google Shape;226;p7">
            <a:extLst>
              <a:ext uri="{FF2B5EF4-FFF2-40B4-BE49-F238E27FC236}">
                <a16:creationId xmlns:a16="http://schemas.microsoft.com/office/drawing/2014/main" id="{159D967F-FEFC-C183-BD72-783F041F7A2B}"/>
              </a:ext>
            </a:extLst>
          </p:cNvPr>
          <p:cNvSpPr/>
          <p:nvPr/>
        </p:nvSpPr>
        <p:spPr>
          <a:xfrm>
            <a:off x="1835072" y="171048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fr-FR" sz="1400" dirty="0">
                <a:solidFill>
                  <a:srgbClr val="000000"/>
                </a:solidFill>
                <a:ea typeface="Arial"/>
                <a:cs typeface="Arial" panose="020B0604020202020204" pitchFamily="34" charset="0"/>
                <a:sym typeface="Arial"/>
              </a:rPr>
              <a:t>1</a:t>
            </a:r>
            <a:endParaRPr sz="1400" dirty="0">
              <a:solidFill>
                <a:srgbClr val="000000"/>
              </a:solidFill>
              <a:ea typeface="Arial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12" name="Google Shape;229;p7">
            <a:extLst>
              <a:ext uri="{FF2B5EF4-FFF2-40B4-BE49-F238E27FC236}">
                <a16:creationId xmlns:a16="http://schemas.microsoft.com/office/drawing/2014/main" id="{1BA98DB1-3D09-0B58-2DF4-BB0DDA455D4A}"/>
              </a:ext>
            </a:extLst>
          </p:cNvPr>
          <p:cNvCxnSpPr>
            <a:cxnSpLocks/>
          </p:cNvCxnSpPr>
          <p:nvPr/>
        </p:nvCxnSpPr>
        <p:spPr>
          <a:xfrm>
            <a:off x="2818687" y="2270570"/>
            <a:ext cx="553095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" name="Google Shape;229;p7">
            <a:extLst>
              <a:ext uri="{FF2B5EF4-FFF2-40B4-BE49-F238E27FC236}">
                <a16:creationId xmlns:a16="http://schemas.microsoft.com/office/drawing/2014/main" id="{9BF754B3-1FC7-D196-285C-F97787443974}"/>
              </a:ext>
            </a:extLst>
          </p:cNvPr>
          <p:cNvCxnSpPr>
            <a:cxnSpLocks/>
          </p:cNvCxnSpPr>
          <p:nvPr/>
        </p:nvCxnSpPr>
        <p:spPr>
          <a:xfrm>
            <a:off x="3453319" y="2270570"/>
            <a:ext cx="553095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" name="Google Shape;229;p7">
            <a:extLst>
              <a:ext uri="{FF2B5EF4-FFF2-40B4-BE49-F238E27FC236}">
                <a16:creationId xmlns:a16="http://schemas.microsoft.com/office/drawing/2014/main" id="{6AC3B758-EA1E-A715-BBED-F7153C049F45}"/>
              </a:ext>
            </a:extLst>
          </p:cNvPr>
          <p:cNvCxnSpPr>
            <a:cxnSpLocks/>
          </p:cNvCxnSpPr>
          <p:nvPr/>
        </p:nvCxnSpPr>
        <p:spPr>
          <a:xfrm>
            <a:off x="4054130" y="2270570"/>
            <a:ext cx="553095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" name="Google Shape;229;p7">
            <a:extLst>
              <a:ext uri="{FF2B5EF4-FFF2-40B4-BE49-F238E27FC236}">
                <a16:creationId xmlns:a16="http://schemas.microsoft.com/office/drawing/2014/main" id="{043248A7-8493-47FC-ECF4-71B98DC40659}"/>
              </a:ext>
            </a:extLst>
          </p:cNvPr>
          <p:cNvCxnSpPr>
            <a:cxnSpLocks/>
          </p:cNvCxnSpPr>
          <p:nvPr/>
        </p:nvCxnSpPr>
        <p:spPr>
          <a:xfrm>
            <a:off x="2203504" y="1789190"/>
            <a:ext cx="553095" cy="0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" name="Google Shape;229;p7">
            <a:extLst>
              <a:ext uri="{FF2B5EF4-FFF2-40B4-BE49-F238E27FC236}">
                <a16:creationId xmlns:a16="http://schemas.microsoft.com/office/drawing/2014/main" id="{7FD1DAF1-34E4-DCC6-F786-2ED167BFB8B7}"/>
              </a:ext>
            </a:extLst>
          </p:cNvPr>
          <p:cNvCxnSpPr>
            <a:cxnSpLocks/>
          </p:cNvCxnSpPr>
          <p:nvPr/>
        </p:nvCxnSpPr>
        <p:spPr>
          <a:xfrm>
            <a:off x="2818687" y="1789190"/>
            <a:ext cx="553095" cy="0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" name="Google Shape;229;p7">
            <a:extLst>
              <a:ext uri="{FF2B5EF4-FFF2-40B4-BE49-F238E27FC236}">
                <a16:creationId xmlns:a16="http://schemas.microsoft.com/office/drawing/2014/main" id="{75EB5E8C-25DA-86AA-6D12-A1CB42520DB0}"/>
              </a:ext>
            </a:extLst>
          </p:cNvPr>
          <p:cNvCxnSpPr>
            <a:cxnSpLocks/>
          </p:cNvCxnSpPr>
          <p:nvPr/>
        </p:nvCxnSpPr>
        <p:spPr>
          <a:xfrm>
            <a:off x="3453319" y="1789190"/>
            <a:ext cx="553095" cy="0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" name="Google Shape;229;p7">
            <a:extLst>
              <a:ext uri="{FF2B5EF4-FFF2-40B4-BE49-F238E27FC236}">
                <a16:creationId xmlns:a16="http://schemas.microsoft.com/office/drawing/2014/main" id="{834E365C-17B9-0C59-44E1-7C91A79BDD75}"/>
              </a:ext>
            </a:extLst>
          </p:cNvPr>
          <p:cNvCxnSpPr>
            <a:cxnSpLocks/>
          </p:cNvCxnSpPr>
          <p:nvPr/>
        </p:nvCxnSpPr>
        <p:spPr>
          <a:xfrm>
            <a:off x="4054130" y="1789190"/>
            <a:ext cx="553095" cy="0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" name="Google Shape;229;p7">
            <a:extLst>
              <a:ext uri="{FF2B5EF4-FFF2-40B4-BE49-F238E27FC236}">
                <a16:creationId xmlns:a16="http://schemas.microsoft.com/office/drawing/2014/main" id="{FEF9C4FD-00E4-86E8-AE18-18143D063D74}"/>
              </a:ext>
            </a:extLst>
          </p:cNvPr>
          <p:cNvCxnSpPr>
            <a:cxnSpLocks/>
          </p:cNvCxnSpPr>
          <p:nvPr/>
        </p:nvCxnSpPr>
        <p:spPr>
          <a:xfrm>
            <a:off x="2203504" y="1310360"/>
            <a:ext cx="553095" cy="0"/>
          </a:xfrm>
          <a:prstGeom prst="straightConnector1">
            <a:avLst/>
          </a:prstGeom>
          <a:noFill/>
          <a:ln w="38100" cap="flat" cmpd="sng">
            <a:solidFill>
              <a:schemeClr val="accent2">
                <a:lumMod val="5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" name="Google Shape;229;p7">
            <a:extLst>
              <a:ext uri="{FF2B5EF4-FFF2-40B4-BE49-F238E27FC236}">
                <a16:creationId xmlns:a16="http://schemas.microsoft.com/office/drawing/2014/main" id="{04F7B8E1-CC07-B99B-E15E-22A4692DCCD0}"/>
              </a:ext>
            </a:extLst>
          </p:cNvPr>
          <p:cNvCxnSpPr>
            <a:cxnSpLocks/>
          </p:cNvCxnSpPr>
          <p:nvPr/>
        </p:nvCxnSpPr>
        <p:spPr>
          <a:xfrm>
            <a:off x="2818687" y="1310360"/>
            <a:ext cx="553095" cy="0"/>
          </a:xfrm>
          <a:prstGeom prst="straightConnector1">
            <a:avLst/>
          </a:prstGeom>
          <a:noFill/>
          <a:ln w="38100" cap="flat" cmpd="sng">
            <a:solidFill>
              <a:schemeClr val="accent2">
                <a:lumMod val="5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" name="Google Shape;229;p7">
            <a:extLst>
              <a:ext uri="{FF2B5EF4-FFF2-40B4-BE49-F238E27FC236}">
                <a16:creationId xmlns:a16="http://schemas.microsoft.com/office/drawing/2014/main" id="{336F7B0C-668F-218B-FA53-76D3A6C2B0A7}"/>
              </a:ext>
            </a:extLst>
          </p:cNvPr>
          <p:cNvCxnSpPr>
            <a:cxnSpLocks/>
          </p:cNvCxnSpPr>
          <p:nvPr/>
        </p:nvCxnSpPr>
        <p:spPr>
          <a:xfrm>
            <a:off x="3453319" y="1310360"/>
            <a:ext cx="553095" cy="0"/>
          </a:xfrm>
          <a:prstGeom prst="straightConnector1">
            <a:avLst/>
          </a:prstGeom>
          <a:noFill/>
          <a:ln w="38100" cap="flat" cmpd="sng">
            <a:solidFill>
              <a:schemeClr val="accent2">
                <a:lumMod val="5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2" name="Google Shape;229;p7">
            <a:extLst>
              <a:ext uri="{FF2B5EF4-FFF2-40B4-BE49-F238E27FC236}">
                <a16:creationId xmlns:a16="http://schemas.microsoft.com/office/drawing/2014/main" id="{E1A41C95-630E-C849-4E53-413F52EF7C47}"/>
              </a:ext>
            </a:extLst>
          </p:cNvPr>
          <p:cNvCxnSpPr>
            <a:cxnSpLocks/>
          </p:cNvCxnSpPr>
          <p:nvPr/>
        </p:nvCxnSpPr>
        <p:spPr>
          <a:xfrm>
            <a:off x="4054130" y="1310360"/>
            <a:ext cx="553095" cy="0"/>
          </a:xfrm>
          <a:prstGeom prst="straightConnector1">
            <a:avLst/>
          </a:prstGeom>
          <a:noFill/>
          <a:ln w="38100" cap="flat" cmpd="sng">
            <a:solidFill>
              <a:schemeClr val="accent2">
                <a:lumMod val="5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2" name="Google Shape;229;p7">
            <a:extLst>
              <a:ext uri="{FF2B5EF4-FFF2-40B4-BE49-F238E27FC236}">
                <a16:creationId xmlns:a16="http://schemas.microsoft.com/office/drawing/2014/main" id="{E640E917-696F-6770-3169-9F0D1A6CA039}"/>
              </a:ext>
            </a:extLst>
          </p:cNvPr>
          <p:cNvCxnSpPr>
            <a:cxnSpLocks/>
          </p:cNvCxnSpPr>
          <p:nvPr/>
        </p:nvCxnSpPr>
        <p:spPr>
          <a:xfrm>
            <a:off x="2203504" y="829540"/>
            <a:ext cx="553095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3" name="Google Shape;229;p7">
            <a:extLst>
              <a:ext uri="{FF2B5EF4-FFF2-40B4-BE49-F238E27FC236}">
                <a16:creationId xmlns:a16="http://schemas.microsoft.com/office/drawing/2014/main" id="{EBD26A17-8ABB-0691-BE3B-69B6BF66F45E}"/>
              </a:ext>
            </a:extLst>
          </p:cNvPr>
          <p:cNvCxnSpPr>
            <a:cxnSpLocks/>
          </p:cNvCxnSpPr>
          <p:nvPr/>
        </p:nvCxnSpPr>
        <p:spPr>
          <a:xfrm>
            <a:off x="2818687" y="829540"/>
            <a:ext cx="553095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4" name="Google Shape;229;p7">
            <a:extLst>
              <a:ext uri="{FF2B5EF4-FFF2-40B4-BE49-F238E27FC236}">
                <a16:creationId xmlns:a16="http://schemas.microsoft.com/office/drawing/2014/main" id="{7286EF94-E7E2-B498-47E1-9084204C7323}"/>
              </a:ext>
            </a:extLst>
          </p:cNvPr>
          <p:cNvCxnSpPr>
            <a:cxnSpLocks/>
          </p:cNvCxnSpPr>
          <p:nvPr/>
        </p:nvCxnSpPr>
        <p:spPr>
          <a:xfrm>
            <a:off x="3453319" y="829540"/>
            <a:ext cx="553095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5" name="Google Shape;229;p7">
            <a:extLst>
              <a:ext uri="{FF2B5EF4-FFF2-40B4-BE49-F238E27FC236}">
                <a16:creationId xmlns:a16="http://schemas.microsoft.com/office/drawing/2014/main" id="{7666938B-2AF0-E717-DCFE-02BFBAFD39E1}"/>
              </a:ext>
            </a:extLst>
          </p:cNvPr>
          <p:cNvCxnSpPr>
            <a:cxnSpLocks/>
          </p:cNvCxnSpPr>
          <p:nvPr/>
        </p:nvCxnSpPr>
        <p:spPr>
          <a:xfrm>
            <a:off x="4054130" y="829540"/>
            <a:ext cx="553095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6" name="Google Shape;229;p7">
            <a:extLst>
              <a:ext uri="{FF2B5EF4-FFF2-40B4-BE49-F238E27FC236}">
                <a16:creationId xmlns:a16="http://schemas.microsoft.com/office/drawing/2014/main" id="{A9B182F3-DCEF-2D7A-10F0-28BFD560A4DA}"/>
              </a:ext>
            </a:extLst>
          </p:cNvPr>
          <p:cNvCxnSpPr>
            <a:cxnSpLocks/>
          </p:cNvCxnSpPr>
          <p:nvPr/>
        </p:nvCxnSpPr>
        <p:spPr>
          <a:xfrm>
            <a:off x="2203504" y="351048"/>
            <a:ext cx="553095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7" name="Google Shape;229;p7">
            <a:extLst>
              <a:ext uri="{FF2B5EF4-FFF2-40B4-BE49-F238E27FC236}">
                <a16:creationId xmlns:a16="http://schemas.microsoft.com/office/drawing/2014/main" id="{9BF4A37C-09E8-9201-A65A-4657309C176C}"/>
              </a:ext>
            </a:extLst>
          </p:cNvPr>
          <p:cNvCxnSpPr>
            <a:cxnSpLocks/>
          </p:cNvCxnSpPr>
          <p:nvPr/>
        </p:nvCxnSpPr>
        <p:spPr>
          <a:xfrm>
            <a:off x="2818687" y="351048"/>
            <a:ext cx="553095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8" name="Google Shape;229;p7">
            <a:extLst>
              <a:ext uri="{FF2B5EF4-FFF2-40B4-BE49-F238E27FC236}">
                <a16:creationId xmlns:a16="http://schemas.microsoft.com/office/drawing/2014/main" id="{820C2EEE-E6FF-4A55-8A0B-3A2E873DF6FF}"/>
              </a:ext>
            </a:extLst>
          </p:cNvPr>
          <p:cNvCxnSpPr>
            <a:cxnSpLocks/>
          </p:cNvCxnSpPr>
          <p:nvPr/>
        </p:nvCxnSpPr>
        <p:spPr>
          <a:xfrm>
            <a:off x="3453319" y="351048"/>
            <a:ext cx="553095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1" name="Google Shape;229;p7">
            <a:extLst>
              <a:ext uri="{FF2B5EF4-FFF2-40B4-BE49-F238E27FC236}">
                <a16:creationId xmlns:a16="http://schemas.microsoft.com/office/drawing/2014/main" id="{CFEE8E2E-27EC-45C5-0DB4-01AC66C38223}"/>
              </a:ext>
            </a:extLst>
          </p:cNvPr>
          <p:cNvCxnSpPr>
            <a:cxnSpLocks/>
          </p:cNvCxnSpPr>
          <p:nvPr/>
        </p:nvCxnSpPr>
        <p:spPr>
          <a:xfrm>
            <a:off x="4054130" y="351048"/>
            <a:ext cx="553095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2" name="Google Shape;229;p7">
            <a:extLst>
              <a:ext uri="{FF2B5EF4-FFF2-40B4-BE49-F238E27FC236}">
                <a16:creationId xmlns:a16="http://schemas.microsoft.com/office/drawing/2014/main" id="{DF26C305-6E04-829F-BB17-459422FFB895}"/>
              </a:ext>
            </a:extLst>
          </p:cNvPr>
          <p:cNvCxnSpPr>
            <a:cxnSpLocks/>
          </p:cNvCxnSpPr>
          <p:nvPr/>
        </p:nvCxnSpPr>
        <p:spPr>
          <a:xfrm>
            <a:off x="8048020" y="2270570"/>
            <a:ext cx="553095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6" name="Google Shape;229;p7">
            <a:extLst>
              <a:ext uri="{FF2B5EF4-FFF2-40B4-BE49-F238E27FC236}">
                <a16:creationId xmlns:a16="http://schemas.microsoft.com/office/drawing/2014/main" id="{AC5C71B8-6674-EAA8-5AF5-D9A8CAF06935}"/>
              </a:ext>
            </a:extLst>
          </p:cNvPr>
          <p:cNvCxnSpPr>
            <a:cxnSpLocks/>
          </p:cNvCxnSpPr>
          <p:nvPr/>
        </p:nvCxnSpPr>
        <p:spPr>
          <a:xfrm>
            <a:off x="8663202" y="2270570"/>
            <a:ext cx="553095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7" name="Google Shape;229;p7">
            <a:extLst>
              <a:ext uri="{FF2B5EF4-FFF2-40B4-BE49-F238E27FC236}">
                <a16:creationId xmlns:a16="http://schemas.microsoft.com/office/drawing/2014/main" id="{05B6CC20-C1DA-2EAA-0A11-841806A14D4A}"/>
              </a:ext>
            </a:extLst>
          </p:cNvPr>
          <p:cNvCxnSpPr>
            <a:cxnSpLocks/>
          </p:cNvCxnSpPr>
          <p:nvPr/>
        </p:nvCxnSpPr>
        <p:spPr>
          <a:xfrm>
            <a:off x="9297833" y="2270570"/>
            <a:ext cx="553095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1" name="Google Shape;229;p7">
            <a:extLst>
              <a:ext uri="{FF2B5EF4-FFF2-40B4-BE49-F238E27FC236}">
                <a16:creationId xmlns:a16="http://schemas.microsoft.com/office/drawing/2014/main" id="{053F64C3-DCAB-5DD4-478A-63433080D6CB}"/>
              </a:ext>
            </a:extLst>
          </p:cNvPr>
          <p:cNvCxnSpPr>
            <a:cxnSpLocks/>
          </p:cNvCxnSpPr>
          <p:nvPr/>
        </p:nvCxnSpPr>
        <p:spPr>
          <a:xfrm>
            <a:off x="9898644" y="2270570"/>
            <a:ext cx="553095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2" name="Google Shape;229;p7">
            <a:extLst>
              <a:ext uri="{FF2B5EF4-FFF2-40B4-BE49-F238E27FC236}">
                <a16:creationId xmlns:a16="http://schemas.microsoft.com/office/drawing/2014/main" id="{55F3A68F-E143-444B-8729-C94962F9B02B}"/>
              </a:ext>
            </a:extLst>
          </p:cNvPr>
          <p:cNvCxnSpPr>
            <a:cxnSpLocks/>
          </p:cNvCxnSpPr>
          <p:nvPr/>
        </p:nvCxnSpPr>
        <p:spPr>
          <a:xfrm>
            <a:off x="8048020" y="1789190"/>
            <a:ext cx="553095" cy="0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3" name="Google Shape;229;p7">
            <a:extLst>
              <a:ext uri="{FF2B5EF4-FFF2-40B4-BE49-F238E27FC236}">
                <a16:creationId xmlns:a16="http://schemas.microsoft.com/office/drawing/2014/main" id="{952FFF2D-FC77-726A-12A0-2D210A92E5A1}"/>
              </a:ext>
            </a:extLst>
          </p:cNvPr>
          <p:cNvCxnSpPr>
            <a:cxnSpLocks/>
          </p:cNvCxnSpPr>
          <p:nvPr/>
        </p:nvCxnSpPr>
        <p:spPr>
          <a:xfrm>
            <a:off x="8663202" y="1789190"/>
            <a:ext cx="553095" cy="0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6" name="Google Shape;229;p7">
            <a:extLst>
              <a:ext uri="{FF2B5EF4-FFF2-40B4-BE49-F238E27FC236}">
                <a16:creationId xmlns:a16="http://schemas.microsoft.com/office/drawing/2014/main" id="{29336A3A-BE19-53B9-C66F-49FA9E49C119}"/>
              </a:ext>
            </a:extLst>
          </p:cNvPr>
          <p:cNvCxnSpPr>
            <a:cxnSpLocks/>
          </p:cNvCxnSpPr>
          <p:nvPr/>
        </p:nvCxnSpPr>
        <p:spPr>
          <a:xfrm>
            <a:off x="9297833" y="1789190"/>
            <a:ext cx="553095" cy="0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8" name="Google Shape;229;p7">
            <a:extLst>
              <a:ext uri="{FF2B5EF4-FFF2-40B4-BE49-F238E27FC236}">
                <a16:creationId xmlns:a16="http://schemas.microsoft.com/office/drawing/2014/main" id="{7DF56BDC-D81D-D593-DAE1-A8B0AE518D2E}"/>
              </a:ext>
            </a:extLst>
          </p:cNvPr>
          <p:cNvCxnSpPr>
            <a:cxnSpLocks/>
          </p:cNvCxnSpPr>
          <p:nvPr/>
        </p:nvCxnSpPr>
        <p:spPr>
          <a:xfrm>
            <a:off x="9898644" y="1789190"/>
            <a:ext cx="553095" cy="0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9" name="Google Shape;229;p7">
            <a:extLst>
              <a:ext uri="{FF2B5EF4-FFF2-40B4-BE49-F238E27FC236}">
                <a16:creationId xmlns:a16="http://schemas.microsoft.com/office/drawing/2014/main" id="{B71BC38F-9E19-C58E-6651-A9DE025C77B0}"/>
              </a:ext>
            </a:extLst>
          </p:cNvPr>
          <p:cNvCxnSpPr>
            <a:cxnSpLocks/>
          </p:cNvCxnSpPr>
          <p:nvPr/>
        </p:nvCxnSpPr>
        <p:spPr>
          <a:xfrm>
            <a:off x="8048020" y="1310360"/>
            <a:ext cx="553095" cy="0"/>
          </a:xfrm>
          <a:prstGeom prst="straightConnector1">
            <a:avLst/>
          </a:prstGeom>
          <a:noFill/>
          <a:ln w="38100" cap="flat" cmpd="sng">
            <a:solidFill>
              <a:schemeClr val="accent2">
                <a:lumMod val="5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1" name="Google Shape;229;p7">
            <a:extLst>
              <a:ext uri="{FF2B5EF4-FFF2-40B4-BE49-F238E27FC236}">
                <a16:creationId xmlns:a16="http://schemas.microsoft.com/office/drawing/2014/main" id="{2247BDB4-9D60-656D-2582-E437CF142B60}"/>
              </a:ext>
            </a:extLst>
          </p:cNvPr>
          <p:cNvCxnSpPr>
            <a:cxnSpLocks/>
          </p:cNvCxnSpPr>
          <p:nvPr/>
        </p:nvCxnSpPr>
        <p:spPr>
          <a:xfrm>
            <a:off x="8663202" y="1310360"/>
            <a:ext cx="553095" cy="0"/>
          </a:xfrm>
          <a:prstGeom prst="straightConnector1">
            <a:avLst/>
          </a:prstGeom>
          <a:noFill/>
          <a:ln w="38100" cap="flat" cmpd="sng">
            <a:solidFill>
              <a:schemeClr val="accent2">
                <a:lumMod val="5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2" name="Google Shape;229;p7">
            <a:extLst>
              <a:ext uri="{FF2B5EF4-FFF2-40B4-BE49-F238E27FC236}">
                <a16:creationId xmlns:a16="http://schemas.microsoft.com/office/drawing/2014/main" id="{B46E7421-6ADE-2A98-4795-EF949D79CA74}"/>
              </a:ext>
            </a:extLst>
          </p:cNvPr>
          <p:cNvCxnSpPr>
            <a:cxnSpLocks/>
          </p:cNvCxnSpPr>
          <p:nvPr/>
        </p:nvCxnSpPr>
        <p:spPr>
          <a:xfrm>
            <a:off x="9297833" y="1310360"/>
            <a:ext cx="553095" cy="0"/>
          </a:xfrm>
          <a:prstGeom prst="straightConnector1">
            <a:avLst/>
          </a:prstGeom>
          <a:noFill/>
          <a:ln w="38100" cap="flat" cmpd="sng">
            <a:solidFill>
              <a:schemeClr val="accent2">
                <a:lumMod val="5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8" name="Google Shape;229;p7">
            <a:extLst>
              <a:ext uri="{FF2B5EF4-FFF2-40B4-BE49-F238E27FC236}">
                <a16:creationId xmlns:a16="http://schemas.microsoft.com/office/drawing/2014/main" id="{15A7E59E-AF40-9DF2-1DCD-1D7150EC7BC5}"/>
              </a:ext>
            </a:extLst>
          </p:cNvPr>
          <p:cNvCxnSpPr>
            <a:cxnSpLocks/>
          </p:cNvCxnSpPr>
          <p:nvPr/>
        </p:nvCxnSpPr>
        <p:spPr>
          <a:xfrm>
            <a:off x="9898644" y="1310360"/>
            <a:ext cx="553095" cy="0"/>
          </a:xfrm>
          <a:prstGeom prst="straightConnector1">
            <a:avLst/>
          </a:prstGeom>
          <a:noFill/>
          <a:ln w="38100" cap="flat" cmpd="sng">
            <a:solidFill>
              <a:schemeClr val="accent2">
                <a:lumMod val="5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9" name="Google Shape;229;p7">
            <a:extLst>
              <a:ext uri="{FF2B5EF4-FFF2-40B4-BE49-F238E27FC236}">
                <a16:creationId xmlns:a16="http://schemas.microsoft.com/office/drawing/2014/main" id="{3ACDF81F-A819-9046-2B6B-BA13CF8C1A44}"/>
              </a:ext>
            </a:extLst>
          </p:cNvPr>
          <p:cNvCxnSpPr>
            <a:cxnSpLocks/>
          </p:cNvCxnSpPr>
          <p:nvPr/>
        </p:nvCxnSpPr>
        <p:spPr>
          <a:xfrm>
            <a:off x="8048020" y="829540"/>
            <a:ext cx="553095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0" name="Google Shape;229;p7">
            <a:extLst>
              <a:ext uri="{FF2B5EF4-FFF2-40B4-BE49-F238E27FC236}">
                <a16:creationId xmlns:a16="http://schemas.microsoft.com/office/drawing/2014/main" id="{10879A14-366D-2620-AD44-BDADD1AA9544}"/>
              </a:ext>
            </a:extLst>
          </p:cNvPr>
          <p:cNvCxnSpPr>
            <a:cxnSpLocks/>
          </p:cNvCxnSpPr>
          <p:nvPr/>
        </p:nvCxnSpPr>
        <p:spPr>
          <a:xfrm>
            <a:off x="8663202" y="829540"/>
            <a:ext cx="553095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1" name="Google Shape;229;p7">
            <a:extLst>
              <a:ext uri="{FF2B5EF4-FFF2-40B4-BE49-F238E27FC236}">
                <a16:creationId xmlns:a16="http://schemas.microsoft.com/office/drawing/2014/main" id="{89AB2F9C-BDB9-C04A-344F-1E86A71A446A}"/>
              </a:ext>
            </a:extLst>
          </p:cNvPr>
          <p:cNvCxnSpPr>
            <a:cxnSpLocks/>
          </p:cNvCxnSpPr>
          <p:nvPr/>
        </p:nvCxnSpPr>
        <p:spPr>
          <a:xfrm>
            <a:off x="9297833" y="829540"/>
            <a:ext cx="553095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2" name="Google Shape;229;p7">
            <a:extLst>
              <a:ext uri="{FF2B5EF4-FFF2-40B4-BE49-F238E27FC236}">
                <a16:creationId xmlns:a16="http://schemas.microsoft.com/office/drawing/2014/main" id="{5416DACE-0BBE-1C5D-227F-1B83C485189D}"/>
              </a:ext>
            </a:extLst>
          </p:cNvPr>
          <p:cNvCxnSpPr>
            <a:cxnSpLocks/>
          </p:cNvCxnSpPr>
          <p:nvPr/>
        </p:nvCxnSpPr>
        <p:spPr>
          <a:xfrm>
            <a:off x="9898644" y="829540"/>
            <a:ext cx="553095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3" name="Google Shape;229;p7">
            <a:extLst>
              <a:ext uri="{FF2B5EF4-FFF2-40B4-BE49-F238E27FC236}">
                <a16:creationId xmlns:a16="http://schemas.microsoft.com/office/drawing/2014/main" id="{39B582E0-5E3C-0698-D856-9C162437D7B8}"/>
              </a:ext>
            </a:extLst>
          </p:cNvPr>
          <p:cNvCxnSpPr>
            <a:cxnSpLocks/>
          </p:cNvCxnSpPr>
          <p:nvPr/>
        </p:nvCxnSpPr>
        <p:spPr>
          <a:xfrm>
            <a:off x="8048020" y="351048"/>
            <a:ext cx="553095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4" name="Google Shape;229;p7">
            <a:extLst>
              <a:ext uri="{FF2B5EF4-FFF2-40B4-BE49-F238E27FC236}">
                <a16:creationId xmlns:a16="http://schemas.microsoft.com/office/drawing/2014/main" id="{A05B3EA3-5625-4CF2-2E14-1798129953B1}"/>
              </a:ext>
            </a:extLst>
          </p:cNvPr>
          <p:cNvCxnSpPr>
            <a:cxnSpLocks/>
          </p:cNvCxnSpPr>
          <p:nvPr/>
        </p:nvCxnSpPr>
        <p:spPr>
          <a:xfrm>
            <a:off x="8663202" y="351048"/>
            <a:ext cx="553095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5" name="Google Shape;229;p7">
            <a:extLst>
              <a:ext uri="{FF2B5EF4-FFF2-40B4-BE49-F238E27FC236}">
                <a16:creationId xmlns:a16="http://schemas.microsoft.com/office/drawing/2014/main" id="{F9F376F6-1D1D-2CF9-20AA-B78BC3B2B550}"/>
              </a:ext>
            </a:extLst>
          </p:cNvPr>
          <p:cNvCxnSpPr>
            <a:cxnSpLocks/>
          </p:cNvCxnSpPr>
          <p:nvPr/>
        </p:nvCxnSpPr>
        <p:spPr>
          <a:xfrm>
            <a:off x="9297833" y="351048"/>
            <a:ext cx="553095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6" name="Google Shape;229;p7">
            <a:extLst>
              <a:ext uri="{FF2B5EF4-FFF2-40B4-BE49-F238E27FC236}">
                <a16:creationId xmlns:a16="http://schemas.microsoft.com/office/drawing/2014/main" id="{274C9712-236B-6742-0F19-9861CC0C41F4}"/>
              </a:ext>
            </a:extLst>
          </p:cNvPr>
          <p:cNvCxnSpPr>
            <a:cxnSpLocks/>
          </p:cNvCxnSpPr>
          <p:nvPr/>
        </p:nvCxnSpPr>
        <p:spPr>
          <a:xfrm>
            <a:off x="9898644" y="351048"/>
            <a:ext cx="553095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9D181A66-77F3-0AA4-31F6-7B91725DC8C1}"/>
              </a:ext>
            </a:extLst>
          </p:cNvPr>
          <p:cNvSpPr/>
          <p:nvPr/>
        </p:nvSpPr>
        <p:spPr>
          <a:xfrm>
            <a:off x="4640198" y="117711"/>
            <a:ext cx="1079999" cy="23892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  <p:cxnSp>
        <p:nvCxnSpPr>
          <p:cNvPr id="93" name="Google Shape;229;p7">
            <a:extLst>
              <a:ext uri="{FF2B5EF4-FFF2-40B4-BE49-F238E27FC236}">
                <a16:creationId xmlns:a16="http://schemas.microsoft.com/office/drawing/2014/main" id="{AC2BAD2A-C794-8B69-5241-393A5E94DDC9}"/>
              </a:ext>
            </a:extLst>
          </p:cNvPr>
          <p:cNvCxnSpPr>
            <a:cxnSpLocks/>
          </p:cNvCxnSpPr>
          <p:nvPr/>
        </p:nvCxnSpPr>
        <p:spPr>
          <a:xfrm>
            <a:off x="4640194" y="351048"/>
            <a:ext cx="1080000" cy="478492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102" name="Google Shape;229;p7">
            <a:extLst>
              <a:ext uri="{FF2B5EF4-FFF2-40B4-BE49-F238E27FC236}">
                <a16:creationId xmlns:a16="http://schemas.microsoft.com/office/drawing/2014/main" id="{3275DE13-C529-9DA2-1D0D-CA44D1A35AAF}"/>
              </a:ext>
            </a:extLst>
          </p:cNvPr>
          <p:cNvCxnSpPr>
            <a:cxnSpLocks/>
          </p:cNvCxnSpPr>
          <p:nvPr/>
        </p:nvCxnSpPr>
        <p:spPr>
          <a:xfrm>
            <a:off x="2196998" y="2270570"/>
            <a:ext cx="8280000" cy="0"/>
          </a:xfrm>
          <a:prstGeom prst="straightConnector1">
            <a:avLst/>
          </a:prstGeom>
          <a:noFill/>
          <a:ln w="6350" cap="flat" cmpd="sng">
            <a:noFill/>
            <a:prstDash val="sysDash"/>
            <a:miter lim="800000"/>
            <a:headEnd type="none" w="sm" len="sm"/>
            <a:tailEnd type="none" w="med" len="med"/>
          </a:ln>
        </p:spPr>
      </p:cxnSp>
      <p:cxnSp>
        <p:nvCxnSpPr>
          <p:cNvPr id="104" name="Google Shape;229;p7">
            <a:extLst>
              <a:ext uri="{FF2B5EF4-FFF2-40B4-BE49-F238E27FC236}">
                <a16:creationId xmlns:a16="http://schemas.microsoft.com/office/drawing/2014/main" id="{FC5E7A39-6B18-7F2B-B1FE-77AF683ADB62}"/>
              </a:ext>
            </a:extLst>
          </p:cNvPr>
          <p:cNvCxnSpPr>
            <a:cxnSpLocks/>
          </p:cNvCxnSpPr>
          <p:nvPr/>
        </p:nvCxnSpPr>
        <p:spPr>
          <a:xfrm>
            <a:off x="2196998" y="1789190"/>
            <a:ext cx="8280000" cy="0"/>
          </a:xfrm>
          <a:prstGeom prst="straightConnector1">
            <a:avLst/>
          </a:prstGeom>
          <a:noFill/>
          <a:ln w="6350" cap="flat" cmpd="sng">
            <a:noFill/>
            <a:prstDash val="sysDash"/>
            <a:miter lim="800000"/>
            <a:headEnd type="none" w="sm" len="sm"/>
            <a:tailEnd type="none" w="med" len="med"/>
          </a:ln>
        </p:spPr>
      </p:cxnSp>
      <p:cxnSp>
        <p:nvCxnSpPr>
          <p:cNvPr id="106" name="Google Shape;229;p7">
            <a:extLst>
              <a:ext uri="{FF2B5EF4-FFF2-40B4-BE49-F238E27FC236}">
                <a16:creationId xmlns:a16="http://schemas.microsoft.com/office/drawing/2014/main" id="{BF8E438E-9994-F83B-F5D0-A66CFD7877A0}"/>
              </a:ext>
            </a:extLst>
          </p:cNvPr>
          <p:cNvCxnSpPr>
            <a:cxnSpLocks/>
          </p:cNvCxnSpPr>
          <p:nvPr/>
        </p:nvCxnSpPr>
        <p:spPr>
          <a:xfrm>
            <a:off x="2198162" y="1310360"/>
            <a:ext cx="8280000" cy="0"/>
          </a:xfrm>
          <a:prstGeom prst="straightConnector1">
            <a:avLst/>
          </a:prstGeom>
          <a:noFill/>
          <a:ln w="6350" cap="flat" cmpd="sng">
            <a:noFill/>
            <a:prstDash val="sysDash"/>
            <a:miter lim="800000"/>
            <a:headEnd type="none" w="sm" len="sm"/>
            <a:tailEnd type="none" w="med" len="med"/>
          </a:ln>
        </p:spPr>
      </p:cxnSp>
      <p:cxnSp>
        <p:nvCxnSpPr>
          <p:cNvPr id="107" name="Google Shape;229;p7">
            <a:extLst>
              <a:ext uri="{FF2B5EF4-FFF2-40B4-BE49-F238E27FC236}">
                <a16:creationId xmlns:a16="http://schemas.microsoft.com/office/drawing/2014/main" id="{5EFE4D65-6526-B6B8-385F-651BF3D96468}"/>
              </a:ext>
            </a:extLst>
          </p:cNvPr>
          <p:cNvCxnSpPr>
            <a:cxnSpLocks/>
          </p:cNvCxnSpPr>
          <p:nvPr/>
        </p:nvCxnSpPr>
        <p:spPr>
          <a:xfrm>
            <a:off x="2189914" y="829540"/>
            <a:ext cx="8280000" cy="0"/>
          </a:xfrm>
          <a:prstGeom prst="straightConnector1">
            <a:avLst/>
          </a:prstGeom>
          <a:noFill/>
          <a:ln w="6350" cap="flat" cmpd="sng">
            <a:noFill/>
            <a:prstDash val="sysDash"/>
            <a:miter lim="800000"/>
            <a:headEnd type="none" w="sm" len="sm"/>
            <a:tailEnd type="none" w="med" len="med"/>
          </a:ln>
        </p:spPr>
      </p:cxnSp>
      <p:cxnSp>
        <p:nvCxnSpPr>
          <p:cNvPr id="108" name="Google Shape;229;p7">
            <a:extLst>
              <a:ext uri="{FF2B5EF4-FFF2-40B4-BE49-F238E27FC236}">
                <a16:creationId xmlns:a16="http://schemas.microsoft.com/office/drawing/2014/main" id="{DB6CAB06-FFD3-73D7-075E-EE364139216B}"/>
              </a:ext>
            </a:extLst>
          </p:cNvPr>
          <p:cNvCxnSpPr>
            <a:cxnSpLocks/>
          </p:cNvCxnSpPr>
          <p:nvPr/>
        </p:nvCxnSpPr>
        <p:spPr>
          <a:xfrm>
            <a:off x="2196999" y="351048"/>
            <a:ext cx="8280000" cy="0"/>
          </a:xfrm>
          <a:prstGeom prst="straightConnector1">
            <a:avLst/>
          </a:prstGeom>
          <a:noFill/>
          <a:ln w="6350" cap="flat" cmpd="sng">
            <a:noFill/>
            <a:prstDash val="sysDash"/>
            <a:miter lim="800000"/>
            <a:headEnd type="none" w="sm" len="sm"/>
            <a:tailEnd type="none" w="med" len="med"/>
          </a:ln>
        </p:spPr>
      </p:cxnSp>
      <p:cxnSp>
        <p:nvCxnSpPr>
          <p:cNvPr id="117" name="Google Shape;229;p7">
            <a:extLst>
              <a:ext uri="{FF2B5EF4-FFF2-40B4-BE49-F238E27FC236}">
                <a16:creationId xmlns:a16="http://schemas.microsoft.com/office/drawing/2014/main" id="{55700927-47AF-CB09-503E-83D306A4E7BC}"/>
              </a:ext>
            </a:extLst>
          </p:cNvPr>
          <p:cNvCxnSpPr>
            <a:cxnSpLocks/>
            <a:stCxn id="88" idx="1"/>
          </p:cNvCxnSpPr>
          <p:nvPr/>
        </p:nvCxnSpPr>
        <p:spPr>
          <a:xfrm>
            <a:off x="4640198" y="1312344"/>
            <a:ext cx="1079999" cy="423506"/>
          </a:xfrm>
          <a:prstGeom prst="straightConnector1">
            <a:avLst/>
          </a:prstGeom>
          <a:noFill/>
          <a:ln w="38100" cap="flat" cmpd="sng">
            <a:solidFill>
              <a:schemeClr val="accent2">
                <a:lumMod val="50000"/>
              </a:schemeClr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121" name="Google Shape;229;p7">
            <a:extLst>
              <a:ext uri="{FF2B5EF4-FFF2-40B4-BE49-F238E27FC236}">
                <a16:creationId xmlns:a16="http://schemas.microsoft.com/office/drawing/2014/main" id="{C497A77E-9C40-C769-BB3D-93829E5A416D}"/>
              </a:ext>
            </a:extLst>
          </p:cNvPr>
          <p:cNvCxnSpPr>
            <a:cxnSpLocks/>
          </p:cNvCxnSpPr>
          <p:nvPr/>
        </p:nvCxnSpPr>
        <p:spPr>
          <a:xfrm>
            <a:off x="4640196" y="1791179"/>
            <a:ext cx="1080001" cy="478830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128" name="Google Shape;229;p7">
            <a:extLst>
              <a:ext uri="{FF2B5EF4-FFF2-40B4-BE49-F238E27FC236}">
                <a16:creationId xmlns:a16="http://schemas.microsoft.com/office/drawing/2014/main" id="{FEC3624B-DF9D-6E7E-9E24-613E906294C7}"/>
              </a:ext>
            </a:extLst>
          </p:cNvPr>
          <p:cNvCxnSpPr>
            <a:cxnSpLocks/>
          </p:cNvCxnSpPr>
          <p:nvPr/>
        </p:nvCxnSpPr>
        <p:spPr>
          <a:xfrm>
            <a:off x="4654938" y="353040"/>
            <a:ext cx="1065256" cy="1910103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92" name="Google Shape;229;p7">
            <a:extLst>
              <a:ext uri="{FF2B5EF4-FFF2-40B4-BE49-F238E27FC236}">
                <a16:creationId xmlns:a16="http://schemas.microsoft.com/office/drawing/2014/main" id="{28B45265-BAAA-844F-2D96-BAE2831274F8}"/>
              </a:ext>
            </a:extLst>
          </p:cNvPr>
          <p:cNvCxnSpPr>
            <a:cxnSpLocks/>
          </p:cNvCxnSpPr>
          <p:nvPr/>
        </p:nvCxnSpPr>
        <p:spPr>
          <a:xfrm flipV="1">
            <a:off x="4640194" y="351048"/>
            <a:ext cx="1080000" cy="478492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113" name="Google Shape;229;p7">
            <a:extLst>
              <a:ext uri="{FF2B5EF4-FFF2-40B4-BE49-F238E27FC236}">
                <a16:creationId xmlns:a16="http://schemas.microsoft.com/office/drawing/2014/main" id="{06445359-C563-623A-3717-3598E7CBBFA0}"/>
              </a:ext>
            </a:extLst>
          </p:cNvPr>
          <p:cNvCxnSpPr>
            <a:cxnSpLocks/>
            <a:endCxn id="88" idx="3"/>
          </p:cNvCxnSpPr>
          <p:nvPr/>
        </p:nvCxnSpPr>
        <p:spPr>
          <a:xfrm>
            <a:off x="4640194" y="776200"/>
            <a:ext cx="1080000" cy="536144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91" name="Google Shape;229;p7">
            <a:extLst>
              <a:ext uri="{FF2B5EF4-FFF2-40B4-BE49-F238E27FC236}">
                <a16:creationId xmlns:a16="http://schemas.microsoft.com/office/drawing/2014/main" id="{7B8B2624-B8E6-A2ED-FE76-2593A80276FC}"/>
              </a:ext>
            </a:extLst>
          </p:cNvPr>
          <p:cNvCxnSpPr>
            <a:cxnSpLocks/>
          </p:cNvCxnSpPr>
          <p:nvPr/>
        </p:nvCxnSpPr>
        <p:spPr>
          <a:xfrm flipV="1">
            <a:off x="4640194" y="829540"/>
            <a:ext cx="1080000" cy="480820"/>
          </a:xfrm>
          <a:prstGeom prst="straightConnector1">
            <a:avLst/>
          </a:prstGeom>
          <a:noFill/>
          <a:ln w="38100" cap="flat" cmpd="sng">
            <a:solidFill>
              <a:schemeClr val="accent2">
                <a:lumMod val="50000"/>
              </a:schemeClr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90" name="Google Shape;229;p7">
            <a:extLst>
              <a:ext uri="{FF2B5EF4-FFF2-40B4-BE49-F238E27FC236}">
                <a16:creationId xmlns:a16="http://schemas.microsoft.com/office/drawing/2014/main" id="{C3E833CA-9D51-49A4-028D-50F210680A54}"/>
              </a:ext>
            </a:extLst>
          </p:cNvPr>
          <p:cNvCxnSpPr>
            <a:cxnSpLocks/>
            <a:endCxn id="88" idx="3"/>
          </p:cNvCxnSpPr>
          <p:nvPr/>
        </p:nvCxnSpPr>
        <p:spPr>
          <a:xfrm flipV="1">
            <a:off x="4640194" y="1312344"/>
            <a:ext cx="1080000" cy="423506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89" name="Google Shape;229;p7">
            <a:extLst>
              <a:ext uri="{FF2B5EF4-FFF2-40B4-BE49-F238E27FC236}">
                <a16:creationId xmlns:a16="http://schemas.microsoft.com/office/drawing/2014/main" id="{30A2644C-0016-7861-5B37-98C212DEE805}"/>
              </a:ext>
            </a:extLst>
          </p:cNvPr>
          <p:cNvCxnSpPr>
            <a:cxnSpLocks/>
          </p:cNvCxnSpPr>
          <p:nvPr/>
        </p:nvCxnSpPr>
        <p:spPr>
          <a:xfrm flipV="1">
            <a:off x="4640194" y="1789190"/>
            <a:ext cx="1080000" cy="48138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125" name="Google Shape;229;p7">
            <a:extLst>
              <a:ext uri="{FF2B5EF4-FFF2-40B4-BE49-F238E27FC236}">
                <a16:creationId xmlns:a16="http://schemas.microsoft.com/office/drawing/2014/main" id="{E4EAAF34-2561-F525-6177-22273B9BFAF7}"/>
              </a:ext>
            </a:extLst>
          </p:cNvPr>
          <p:cNvCxnSpPr>
            <a:cxnSpLocks/>
          </p:cNvCxnSpPr>
          <p:nvPr/>
        </p:nvCxnSpPr>
        <p:spPr>
          <a:xfrm flipV="1">
            <a:off x="4639344" y="355593"/>
            <a:ext cx="1080853" cy="1917363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132" name="Google Shape;229;p7">
            <a:extLst>
              <a:ext uri="{FF2B5EF4-FFF2-40B4-BE49-F238E27FC236}">
                <a16:creationId xmlns:a16="http://schemas.microsoft.com/office/drawing/2014/main" id="{CE6BFB6D-D07E-E86B-04B5-2293FE1A56A1}"/>
              </a:ext>
            </a:extLst>
          </p:cNvPr>
          <p:cNvCxnSpPr>
            <a:cxnSpLocks/>
          </p:cNvCxnSpPr>
          <p:nvPr/>
        </p:nvCxnSpPr>
        <p:spPr>
          <a:xfrm>
            <a:off x="5771748" y="351048"/>
            <a:ext cx="1080000" cy="478492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133" name="Google Shape;229;p7">
            <a:extLst>
              <a:ext uri="{FF2B5EF4-FFF2-40B4-BE49-F238E27FC236}">
                <a16:creationId xmlns:a16="http://schemas.microsoft.com/office/drawing/2014/main" id="{AC860854-7219-8647-C9F9-D549DA29D88B}"/>
              </a:ext>
            </a:extLst>
          </p:cNvPr>
          <p:cNvCxnSpPr>
            <a:cxnSpLocks/>
            <a:stCxn id="131" idx="1"/>
          </p:cNvCxnSpPr>
          <p:nvPr/>
        </p:nvCxnSpPr>
        <p:spPr>
          <a:xfrm>
            <a:off x="5771751" y="1311540"/>
            <a:ext cx="1079999" cy="424313"/>
          </a:xfrm>
          <a:prstGeom prst="straightConnector1">
            <a:avLst/>
          </a:prstGeom>
          <a:noFill/>
          <a:ln w="38100" cap="flat" cmpd="sng">
            <a:solidFill>
              <a:schemeClr val="accent2">
                <a:lumMod val="50000"/>
              </a:schemeClr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134" name="Google Shape;229;p7">
            <a:extLst>
              <a:ext uri="{FF2B5EF4-FFF2-40B4-BE49-F238E27FC236}">
                <a16:creationId xmlns:a16="http://schemas.microsoft.com/office/drawing/2014/main" id="{64947882-68CB-0600-1A11-6593C88944DB}"/>
              </a:ext>
            </a:extLst>
          </p:cNvPr>
          <p:cNvCxnSpPr>
            <a:cxnSpLocks/>
          </p:cNvCxnSpPr>
          <p:nvPr/>
        </p:nvCxnSpPr>
        <p:spPr>
          <a:xfrm>
            <a:off x="5771750" y="1791179"/>
            <a:ext cx="1080001" cy="478830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135" name="Google Shape;229;p7">
            <a:extLst>
              <a:ext uri="{FF2B5EF4-FFF2-40B4-BE49-F238E27FC236}">
                <a16:creationId xmlns:a16="http://schemas.microsoft.com/office/drawing/2014/main" id="{95D20720-D84D-BBFD-D28E-2C28CBC49A29}"/>
              </a:ext>
            </a:extLst>
          </p:cNvPr>
          <p:cNvCxnSpPr>
            <a:cxnSpLocks/>
          </p:cNvCxnSpPr>
          <p:nvPr/>
        </p:nvCxnSpPr>
        <p:spPr>
          <a:xfrm>
            <a:off x="5786492" y="353040"/>
            <a:ext cx="1065256" cy="1910103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136" name="Google Shape;229;p7">
            <a:extLst>
              <a:ext uri="{FF2B5EF4-FFF2-40B4-BE49-F238E27FC236}">
                <a16:creationId xmlns:a16="http://schemas.microsoft.com/office/drawing/2014/main" id="{56804B1B-F3E3-65DA-B455-9B4FFE60C6CC}"/>
              </a:ext>
            </a:extLst>
          </p:cNvPr>
          <p:cNvCxnSpPr>
            <a:cxnSpLocks/>
          </p:cNvCxnSpPr>
          <p:nvPr/>
        </p:nvCxnSpPr>
        <p:spPr>
          <a:xfrm flipV="1">
            <a:off x="5771748" y="351048"/>
            <a:ext cx="1080000" cy="478492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137" name="Google Shape;229;p7">
            <a:extLst>
              <a:ext uri="{FF2B5EF4-FFF2-40B4-BE49-F238E27FC236}">
                <a16:creationId xmlns:a16="http://schemas.microsoft.com/office/drawing/2014/main" id="{72EEEFB5-5405-9B00-AA21-B184D0C74EB9}"/>
              </a:ext>
            </a:extLst>
          </p:cNvPr>
          <p:cNvCxnSpPr>
            <a:cxnSpLocks/>
            <a:endCxn id="131" idx="3"/>
          </p:cNvCxnSpPr>
          <p:nvPr/>
        </p:nvCxnSpPr>
        <p:spPr>
          <a:xfrm>
            <a:off x="5771748" y="776203"/>
            <a:ext cx="1080000" cy="535337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138" name="Google Shape;229;p7">
            <a:extLst>
              <a:ext uri="{FF2B5EF4-FFF2-40B4-BE49-F238E27FC236}">
                <a16:creationId xmlns:a16="http://schemas.microsoft.com/office/drawing/2014/main" id="{9190CAB3-6E5E-4DAF-FBEE-BA8648DCFEDC}"/>
              </a:ext>
            </a:extLst>
          </p:cNvPr>
          <p:cNvCxnSpPr>
            <a:cxnSpLocks/>
          </p:cNvCxnSpPr>
          <p:nvPr/>
        </p:nvCxnSpPr>
        <p:spPr>
          <a:xfrm flipV="1">
            <a:off x="5771748" y="829540"/>
            <a:ext cx="1080000" cy="480820"/>
          </a:xfrm>
          <a:prstGeom prst="straightConnector1">
            <a:avLst/>
          </a:prstGeom>
          <a:noFill/>
          <a:ln w="38100" cap="flat" cmpd="sng">
            <a:solidFill>
              <a:schemeClr val="accent2">
                <a:lumMod val="50000"/>
              </a:schemeClr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139" name="Google Shape;229;p7">
            <a:extLst>
              <a:ext uri="{FF2B5EF4-FFF2-40B4-BE49-F238E27FC236}">
                <a16:creationId xmlns:a16="http://schemas.microsoft.com/office/drawing/2014/main" id="{15B84383-2FF2-B26D-1F38-EE7C2D03D4BD}"/>
              </a:ext>
            </a:extLst>
          </p:cNvPr>
          <p:cNvCxnSpPr>
            <a:cxnSpLocks/>
            <a:endCxn id="131" idx="3"/>
          </p:cNvCxnSpPr>
          <p:nvPr/>
        </p:nvCxnSpPr>
        <p:spPr>
          <a:xfrm flipV="1">
            <a:off x="5771748" y="1311540"/>
            <a:ext cx="1080000" cy="424313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140" name="Google Shape;229;p7">
            <a:extLst>
              <a:ext uri="{FF2B5EF4-FFF2-40B4-BE49-F238E27FC236}">
                <a16:creationId xmlns:a16="http://schemas.microsoft.com/office/drawing/2014/main" id="{D93ECF59-C250-7EF6-CA8D-21FF474E0C99}"/>
              </a:ext>
            </a:extLst>
          </p:cNvPr>
          <p:cNvCxnSpPr>
            <a:cxnSpLocks/>
          </p:cNvCxnSpPr>
          <p:nvPr/>
        </p:nvCxnSpPr>
        <p:spPr>
          <a:xfrm flipV="1">
            <a:off x="5771748" y="1789190"/>
            <a:ext cx="1080000" cy="48138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141" name="Google Shape;229;p7">
            <a:extLst>
              <a:ext uri="{FF2B5EF4-FFF2-40B4-BE49-F238E27FC236}">
                <a16:creationId xmlns:a16="http://schemas.microsoft.com/office/drawing/2014/main" id="{5FD62BF6-A2F1-CE22-B8EC-C97B9E161947}"/>
              </a:ext>
            </a:extLst>
          </p:cNvPr>
          <p:cNvCxnSpPr>
            <a:cxnSpLocks/>
          </p:cNvCxnSpPr>
          <p:nvPr/>
        </p:nvCxnSpPr>
        <p:spPr>
          <a:xfrm flipV="1">
            <a:off x="5770897" y="355593"/>
            <a:ext cx="1080853" cy="1917363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143" name="Google Shape;229;p7">
            <a:extLst>
              <a:ext uri="{FF2B5EF4-FFF2-40B4-BE49-F238E27FC236}">
                <a16:creationId xmlns:a16="http://schemas.microsoft.com/office/drawing/2014/main" id="{8E8B9B9E-D48A-CA7A-9A5B-B4AF36E7C93D}"/>
              </a:ext>
            </a:extLst>
          </p:cNvPr>
          <p:cNvCxnSpPr>
            <a:cxnSpLocks/>
          </p:cNvCxnSpPr>
          <p:nvPr/>
        </p:nvCxnSpPr>
        <p:spPr>
          <a:xfrm>
            <a:off x="6899463" y="351048"/>
            <a:ext cx="1080000" cy="478492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144" name="Google Shape;229;p7">
            <a:extLst>
              <a:ext uri="{FF2B5EF4-FFF2-40B4-BE49-F238E27FC236}">
                <a16:creationId xmlns:a16="http://schemas.microsoft.com/office/drawing/2014/main" id="{73C97B1C-CED3-A8A6-4122-2B729A5B5016}"/>
              </a:ext>
            </a:extLst>
          </p:cNvPr>
          <p:cNvCxnSpPr>
            <a:cxnSpLocks/>
            <a:stCxn id="142" idx="1"/>
          </p:cNvCxnSpPr>
          <p:nvPr/>
        </p:nvCxnSpPr>
        <p:spPr>
          <a:xfrm>
            <a:off x="6899467" y="1311540"/>
            <a:ext cx="1079999" cy="424313"/>
          </a:xfrm>
          <a:prstGeom prst="straightConnector1">
            <a:avLst/>
          </a:prstGeom>
          <a:noFill/>
          <a:ln w="38100" cap="flat" cmpd="sng">
            <a:solidFill>
              <a:schemeClr val="accent2">
                <a:lumMod val="50000"/>
              </a:schemeClr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145" name="Google Shape;229;p7">
            <a:extLst>
              <a:ext uri="{FF2B5EF4-FFF2-40B4-BE49-F238E27FC236}">
                <a16:creationId xmlns:a16="http://schemas.microsoft.com/office/drawing/2014/main" id="{E79341E5-C1F2-BB86-DCA2-3335E4793927}"/>
              </a:ext>
            </a:extLst>
          </p:cNvPr>
          <p:cNvCxnSpPr>
            <a:cxnSpLocks/>
          </p:cNvCxnSpPr>
          <p:nvPr/>
        </p:nvCxnSpPr>
        <p:spPr>
          <a:xfrm>
            <a:off x="6899464" y="1791179"/>
            <a:ext cx="1080001" cy="478830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146" name="Google Shape;229;p7">
            <a:extLst>
              <a:ext uri="{FF2B5EF4-FFF2-40B4-BE49-F238E27FC236}">
                <a16:creationId xmlns:a16="http://schemas.microsoft.com/office/drawing/2014/main" id="{B8C18540-FCDF-84D6-6A8F-C98084DF01A3}"/>
              </a:ext>
            </a:extLst>
          </p:cNvPr>
          <p:cNvCxnSpPr>
            <a:cxnSpLocks/>
          </p:cNvCxnSpPr>
          <p:nvPr/>
        </p:nvCxnSpPr>
        <p:spPr>
          <a:xfrm>
            <a:off x="6914207" y="353040"/>
            <a:ext cx="1065256" cy="1910103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147" name="Google Shape;229;p7">
            <a:extLst>
              <a:ext uri="{FF2B5EF4-FFF2-40B4-BE49-F238E27FC236}">
                <a16:creationId xmlns:a16="http://schemas.microsoft.com/office/drawing/2014/main" id="{F5934A66-37E7-8E85-7350-BC904DC58546}"/>
              </a:ext>
            </a:extLst>
          </p:cNvPr>
          <p:cNvCxnSpPr>
            <a:cxnSpLocks/>
          </p:cNvCxnSpPr>
          <p:nvPr/>
        </p:nvCxnSpPr>
        <p:spPr>
          <a:xfrm flipV="1">
            <a:off x="6899463" y="351048"/>
            <a:ext cx="1080000" cy="478492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148" name="Google Shape;229;p7">
            <a:extLst>
              <a:ext uri="{FF2B5EF4-FFF2-40B4-BE49-F238E27FC236}">
                <a16:creationId xmlns:a16="http://schemas.microsoft.com/office/drawing/2014/main" id="{4B10308E-88BE-FBAB-CDC5-5B2D3475219E}"/>
              </a:ext>
            </a:extLst>
          </p:cNvPr>
          <p:cNvCxnSpPr>
            <a:cxnSpLocks/>
            <a:endCxn id="142" idx="3"/>
          </p:cNvCxnSpPr>
          <p:nvPr/>
        </p:nvCxnSpPr>
        <p:spPr>
          <a:xfrm>
            <a:off x="6899463" y="776203"/>
            <a:ext cx="1080000" cy="535337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149" name="Google Shape;229;p7">
            <a:extLst>
              <a:ext uri="{FF2B5EF4-FFF2-40B4-BE49-F238E27FC236}">
                <a16:creationId xmlns:a16="http://schemas.microsoft.com/office/drawing/2014/main" id="{5AA0E69E-21A8-2DC9-8D5D-4611E849A87E}"/>
              </a:ext>
            </a:extLst>
          </p:cNvPr>
          <p:cNvCxnSpPr>
            <a:cxnSpLocks/>
          </p:cNvCxnSpPr>
          <p:nvPr/>
        </p:nvCxnSpPr>
        <p:spPr>
          <a:xfrm flipV="1">
            <a:off x="6899463" y="829540"/>
            <a:ext cx="1080000" cy="480820"/>
          </a:xfrm>
          <a:prstGeom prst="straightConnector1">
            <a:avLst/>
          </a:prstGeom>
          <a:noFill/>
          <a:ln w="38100" cap="flat" cmpd="sng">
            <a:solidFill>
              <a:schemeClr val="accent2">
                <a:lumMod val="50000"/>
              </a:schemeClr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150" name="Google Shape;229;p7">
            <a:extLst>
              <a:ext uri="{FF2B5EF4-FFF2-40B4-BE49-F238E27FC236}">
                <a16:creationId xmlns:a16="http://schemas.microsoft.com/office/drawing/2014/main" id="{B2ABF2C6-B670-525D-D1C9-681F6612886A}"/>
              </a:ext>
            </a:extLst>
          </p:cNvPr>
          <p:cNvCxnSpPr>
            <a:cxnSpLocks/>
            <a:endCxn id="142" idx="3"/>
          </p:cNvCxnSpPr>
          <p:nvPr/>
        </p:nvCxnSpPr>
        <p:spPr>
          <a:xfrm flipV="1">
            <a:off x="6899463" y="1311540"/>
            <a:ext cx="1080000" cy="424313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151" name="Google Shape;229;p7">
            <a:extLst>
              <a:ext uri="{FF2B5EF4-FFF2-40B4-BE49-F238E27FC236}">
                <a16:creationId xmlns:a16="http://schemas.microsoft.com/office/drawing/2014/main" id="{70127C3D-88D1-3DCA-24B6-2349D5E3059A}"/>
              </a:ext>
            </a:extLst>
          </p:cNvPr>
          <p:cNvCxnSpPr>
            <a:cxnSpLocks/>
          </p:cNvCxnSpPr>
          <p:nvPr/>
        </p:nvCxnSpPr>
        <p:spPr>
          <a:xfrm flipV="1">
            <a:off x="6899463" y="1789190"/>
            <a:ext cx="1080000" cy="48138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152" name="Google Shape;229;p7">
            <a:extLst>
              <a:ext uri="{FF2B5EF4-FFF2-40B4-BE49-F238E27FC236}">
                <a16:creationId xmlns:a16="http://schemas.microsoft.com/office/drawing/2014/main" id="{2F2F23E7-5104-C72A-76BF-09871A04D5CB}"/>
              </a:ext>
            </a:extLst>
          </p:cNvPr>
          <p:cNvCxnSpPr>
            <a:cxnSpLocks/>
          </p:cNvCxnSpPr>
          <p:nvPr/>
        </p:nvCxnSpPr>
        <p:spPr>
          <a:xfrm flipV="1">
            <a:off x="6898613" y="355593"/>
            <a:ext cx="1080853" cy="1917363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sp>
        <p:nvSpPr>
          <p:cNvPr id="155" name="Right Brace 154">
            <a:extLst>
              <a:ext uri="{FF2B5EF4-FFF2-40B4-BE49-F238E27FC236}">
                <a16:creationId xmlns:a16="http://schemas.microsoft.com/office/drawing/2014/main" id="{C8A23933-5494-60B1-180D-41456AB77614}"/>
              </a:ext>
            </a:extLst>
          </p:cNvPr>
          <p:cNvSpPr/>
          <p:nvPr/>
        </p:nvSpPr>
        <p:spPr>
          <a:xfrm rot="5400000">
            <a:off x="6265132" y="945296"/>
            <a:ext cx="72000" cy="3356663"/>
          </a:xfrm>
          <a:prstGeom prst="rightBrac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  <p:sp>
        <p:nvSpPr>
          <p:cNvPr id="157" name="Right Brace 156">
            <a:extLst>
              <a:ext uri="{FF2B5EF4-FFF2-40B4-BE49-F238E27FC236}">
                <a16:creationId xmlns:a16="http://schemas.microsoft.com/office/drawing/2014/main" id="{6DDCBB4F-DE4C-B85F-1E53-3B690D6EDA29}"/>
              </a:ext>
            </a:extLst>
          </p:cNvPr>
          <p:cNvSpPr/>
          <p:nvPr/>
        </p:nvSpPr>
        <p:spPr>
          <a:xfrm rot="5400000">
            <a:off x="3337673" y="1417624"/>
            <a:ext cx="72000" cy="2412000"/>
          </a:xfrm>
          <a:prstGeom prst="rightBrac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E071D04-5D6B-7B13-98AF-826589608279}"/>
              </a:ext>
            </a:extLst>
          </p:cNvPr>
          <p:cNvSpPr txBox="1"/>
          <p:nvPr/>
        </p:nvSpPr>
        <p:spPr>
          <a:xfrm>
            <a:off x="4960830" y="2766446"/>
            <a:ext cx="3087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>
                <a:cs typeface="Arial" panose="020B0604020202020204" pitchFamily="34" charset="0"/>
              </a:rPr>
              <a:t>τ</a:t>
            </a:r>
            <a:r>
              <a:rPr lang="en-US" sz="1600" dirty="0">
                <a:cs typeface="Arial" panose="020B0604020202020204" pitchFamily="34" charset="0"/>
              </a:rPr>
              <a:t>2 inter-node communications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9D79638-7D77-EDAE-DC71-A41A731380E2}"/>
              </a:ext>
            </a:extLst>
          </p:cNvPr>
          <p:cNvSpPr txBox="1"/>
          <p:nvPr/>
        </p:nvSpPr>
        <p:spPr>
          <a:xfrm>
            <a:off x="2620917" y="2766634"/>
            <a:ext cx="16907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>
                <a:cs typeface="Arial" panose="020B0604020202020204" pitchFamily="34" charset="0"/>
              </a:rPr>
              <a:t>τ</a:t>
            </a:r>
            <a:r>
              <a:rPr lang="en-US" sz="1600" dirty="0">
                <a:cs typeface="Arial" panose="020B0604020202020204" pitchFamily="34" charset="0"/>
              </a:rPr>
              <a:t>1 local updates</a:t>
            </a:r>
          </a:p>
        </p:txBody>
      </p:sp>
      <p:sp>
        <p:nvSpPr>
          <p:cNvPr id="165" name="Google Shape;227;p7">
            <a:extLst>
              <a:ext uri="{FF2B5EF4-FFF2-40B4-BE49-F238E27FC236}">
                <a16:creationId xmlns:a16="http://schemas.microsoft.com/office/drawing/2014/main" id="{A081C243-A57B-415C-48DF-E92AF4253C55}"/>
              </a:ext>
            </a:extLst>
          </p:cNvPr>
          <p:cNvSpPr/>
          <p:nvPr/>
        </p:nvSpPr>
        <p:spPr>
          <a:xfrm>
            <a:off x="678599" y="4794426"/>
            <a:ext cx="360000" cy="360000"/>
          </a:xfrm>
          <a:prstGeom prst="ellipse">
            <a:avLst/>
          </a:prstGeom>
          <a:solidFill>
            <a:srgbClr val="BFBFBF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fr-FR" sz="1400" dirty="0">
                <a:solidFill>
                  <a:srgbClr val="000000"/>
                </a:solidFill>
                <a:ea typeface="Arial"/>
                <a:cs typeface="Arial" panose="020B0604020202020204" pitchFamily="34" charset="0"/>
                <a:sym typeface="Arial"/>
              </a:rPr>
              <a:t>2</a:t>
            </a:r>
            <a:endParaRPr sz="1400" dirty="0">
              <a:solidFill>
                <a:srgbClr val="000000"/>
              </a:solidFill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167" name="Google Shape;228;p7">
            <a:extLst>
              <a:ext uri="{FF2B5EF4-FFF2-40B4-BE49-F238E27FC236}">
                <a16:creationId xmlns:a16="http://schemas.microsoft.com/office/drawing/2014/main" id="{3E32C093-B6BB-193E-6375-07733AC7D2C7}"/>
              </a:ext>
            </a:extLst>
          </p:cNvPr>
          <p:cNvSpPr/>
          <p:nvPr/>
        </p:nvSpPr>
        <p:spPr>
          <a:xfrm>
            <a:off x="1928639" y="3875274"/>
            <a:ext cx="360000" cy="360000"/>
          </a:xfrm>
          <a:prstGeom prst="ellipse">
            <a:avLst/>
          </a:prstGeom>
          <a:solidFill>
            <a:srgbClr val="BFBFBF"/>
          </a:solidFill>
          <a:ln w="12700" cap="flat" cmpd="sng">
            <a:solidFill>
              <a:schemeClr val="accent2">
                <a:lumMod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fr-FR" sz="1400" dirty="0">
                <a:solidFill>
                  <a:srgbClr val="000000"/>
                </a:solidFill>
                <a:ea typeface="Arial"/>
                <a:cs typeface="Arial" panose="020B0604020202020204" pitchFamily="34" charset="0"/>
                <a:sym typeface="Arial"/>
              </a:rPr>
              <a:t>3</a:t>
            </a:r>
            <a:endParaRPr sz="1400" dirty="0">
              <a:solidFill>
                <a:srgbClr val="000000"/>
              </a:solidFill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168" name="Google Shape;243;p7">
            <a:extLst>
              <a:ext uri="{FF2B5EF4-FFF2-40B4-BE49-F238E27FC236}">
                <a16:creationId xmlns:a16="http://schemas.microsoft.com/office/drawing/2014/main" id="{D1074C91-9066-9058-5FC1-526D70B2E3E0}"/>
              </a:ext>
            </a:extLst>
          </p:cNvPr>
          <p:cNvSpPr/>
          <p:nvPr/>
        </p:nvSpPr>
        <p:spPr>
          <a:xfrm>
            <a:off x="2709224" y="6371448"/>
            <a:ext cx="360000" cy="360000"/>
          </a:xfrm>
          <a:prstGeom prst="ellipse">
            <a:avLst/>
          </a:prstGeom>
          <a:solidFill>
            <a:srgbClr val="BFBFB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fr-FR" sz="1400" dirty="0">
                <a:solidFill>
                  <a:srgbClr val="000000"/>
                </a:solidFill>
                <a:ea typeface="Arial"/>
                <a:cs typeface="Arial" panose="020B0604020202020204" pitchFamily="34" charset="0"/>
                <a:sym typeface="Arial"/>
              </a:rPr>
              <a:t>5</a:t>
            </a:r>
            <a:endParaRPr sz="1400" dirty="0">
              <a:solidFill>
                <a:srgbClr val="000000"/>
              </a:solidFill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169" name="Google Shape;228;p7">
            <a:extLst>
              <a:ext uri="{FF2B5EF4-FFF2-40B4-BE49-F238E27FC236}">
                <a16:creationId xmlns:a16="http://schemas.microsoft.com/office/drawing/2014/main" id="{D285FDF7-5947-13AE-C857-5028E9A82960}"/>
              </a:ext>
            </a:extLst>
          </p:cNvPr>
          <p:cNvSpPr/>
          <p:nvPr/>
        </p:nvSpPr>
        <p:spPr>
          <a:xfrm>
            <a:off x="3168690" y="4794426"/>
            <a:ext cx="360000" cy="360000"/>
          </a:xfrm>
          <a:prstGeom prst="ellipse">
            <a:avLst/>
          </a:prstGeom>
          <a:solidFill>
            <a:srgbClr val="BFBFBF"/>
          </a:solidFill>
          <a:ln w="127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fr-FR" sz="1400" dirty="0">
                <a:solidFill>
                  <a:srgbClr val="000000"/>
                </a:solidFill>
                <a:ea typeface="Arial"/>
                <a:cs typeface="Arial" panose="020B0604020202020204" pitchFamily="34" charset="0"/>
                <a:sym typeface="Arial"/>
              </a:rPr>
              <a:t>4</a:t>
            </a:r>
            <a:endParaRPr sz="1400" dirty="0">
              <a:solidFill>
                <a:srgbClr val="000000"/>
              </a:solidFill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172" name="Google Shape;226;p7">
            <a:extLst>
              <a:ext uri="{FF2B5EF4-FFF2-40B4-BE49-F238E27FC236}">
                <a16:creationId xmlns:a16="http://schemas.microsoft.com/office/drawing/2014/main" id="{32B7683E-5268-B920-F8F8-5483C19DC777}"/>
              </a:ext>
            </a:extLst>
          </p:cNvPr>
          <p:cNvSpPr/>
          <p:nvPr/>
        </p:nvSpPr>
        <p:spPr>
          <a:xfrm>
            <a:off x="1142973" y="6369923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fr-FR" sz="1400" dirty="0">
                <a:solidFill>
                  <a:srgbClr val="000000"/>
                </a:solidFill>
                <a:ea typeface="Arial"/>
                <a:cs typeface="Arial" panose="020B0604020202020204" pitchFamily="34" charset="0"/>
                <a:sym typeface="Arial"/>
              </a:rPr>
              <a:t>1</a:t>
            </a:r>
            <a:endParaRPr sz="1400" dirty="0">
              <a:solidFill>
                <a:srgbClr val="000000"/>
              </a:solidFill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174" name="Google Shape;213;p7">
            <a:extLst>
              <a:ext uri="{FF2B5EF4-FFF2-40B4-BE49-F238E27FC236}">
                <a16:creationId xmlns:a16="http://schemas.microsoft.com/office/drawing/2014/main" id="{7B244769-2CF5-8A66-4F6F-19A9093EB270}"/>
              </a:ext>
            </a:extLst>
          </p:cNvPr>
          <p:cNvSpPr/>
          <p:nvPr/>
        </p:nvSpPr>
        <p:spPr>
          <a:xfrm>
            <a:off x="222582" y="4882995"/>
            <a:ext cx="374758" cy="181346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US" sz="800" dirty="0">
                <a:ea typeface="Calibri"/>
                <a:cs typeface="Arial" panose="020B0604020202020204" pitchFamily="34" charset="0"/>
                <a:sym typeface="Calibri"/>
              </a:rPr>
              <a:t>W</a:t>
            </a:r>
            <a:r>
              <a:rPr lang="en-US" sz="800" baseline="-25000" dirty="0">
                <a:ea typeface="Calibri"/>
                <a:cs typeface="Arial" panose="020B0604020202020204" pitchFamily="34" charset="0"/>
                <a:sym typeface="Calibri"/>
              </a:rPr>
              <a:t>2</a:t>
            </a:r>
            <a:endParaRPr sz="1400" baseline="-25000" dirty="0"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175" name="Google Shape;214;p7">
            <a:extLst>
              <a:ext uri="{FF2B5EF4-FFF2-40B4-BE49-F238E27FC236}">
                <a16:creationId xmlns:a16="http://schemas.microsoft.com/office/drawing/2014/main" id="{3780A14F-71D3-7F01-5BBD-38642169721F}"/>
              </a:ext>
            </a:extLst>
          </p:cNvPr>
          <p:cNvSpPr/>
          <p:nvPr/>
        </p:nvSpPr>
        <p:spPr>
          <a:xfrm>
            <a:off x="1928639" y="3632215"/>
            <a:ext cx="360000" cy="181346"/>
          </a:xfrm>
          <a:prstGeom prst="roundRect">
            <a:avLst>
              <a:gd name="adj" fmla="val 16667"/>
            </a:avLst>
          </a:prstGeom>
          <a:solidFill>
            <a:schemeClr val="accent2">
              <a:lumMod val="50000"/>
            </a:schemeClr>
          </a:solidFill>
          <a:ln w="12700" cap="flat" cmpd="sng">
            <a:solidFill>
              <a:schemeClr val="accent2">
                <a:lumMod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US" sz="800" dirty="0">
                <a:solidFill>
                  <a:schemeClr val="lt1"/>
                </a:solidFill>
                <a:ea typeface="Calibri"/>
                <a:cs typeface="Arial" panose="020B0604020202020204" pitchFamily="34" charset="0"/>
                <a:sym typeface="Calibri"/>
              </a:rPr>
              <a:t>W</a:t>
            </a:r>
            <a:r>
              <a:rPr lang="en-US" sz="800" baseline="-25000" dirty="0">
                <a:solidFill>
                  <a:schemeClr val="lt1"/>
                </a:solidFill>
                <a:ea typeface="Calibri"/>
                <a:cs typeface="Arial" panose="020B0604020202020204" pitchFamily="34" charset="0"/>
                <a:sym typeface="Calibri"/>
              </a:rPr>
              <a:t>3</a:t>
            </a:r>
            <a:endParaRPr lang="en-US" sz="1400" baseline="-25000" dirty="0">
              <a:solidFill>
                <a:srgbClr val="000000"/>
              </a:solidFill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176" name="Google Shape;215;p7">
            <a:extLst>
              <a:ext uri="{FF2B5EF4-FFF2-40B4-BE49-F238E27FC236}">
                <a16:creationId xmlns:a16="http://schemas.microsoft.com/office/drawing/2014/main" id="{807881AC-1FF8-1167-0AD2-7D7B3F790C04}"/>
              </a:ext>
            </a:extLst>
          </p:cNvPr>
          <p:cNvSpPr/>
          <p:nvPr/>
        </p:nvSpPr>
        <p:spPr>
          <a:xfrm>
            <a:off x="3200210" y="6461902"/>
            <a:ext cx="328480" cy="18134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US" sz="800" dirty="0">
                <a:solidFill>
                  <a:schemeClr val="lt1"/>
                </a:solidFill>
                <a:ea typeface="Calibri"/>
                <a:cs typeface="Arial" panose="020B0604020202020204" pitchFamily="34" charset="0"/>
                <a:sym typeface="Calibri"/>
              </a:rPr>
              <a:t>W</a:t>
            </a:r>
            <a:r>
              <a:rPr lang="en-US" sz="800" baseline="-25000" dirty="0">
                <a:solidFill>
                  <a:schemeClr val="lt1"/>
                </a:solidFill>
                <a:ea typeface="Calibri"/>
                <a:cs typeface="Arial" panose="020B0604020202020204" pitchFamily="34" charset="0"/>
                <a:sym typeface="Calibri"/>
              </a:rPr>
              <a:t>5</a:t>
            </a:r>
            <a:endParaRPr lang="en-US" sz="1400" baseline="-25000" dirty="0">
              <a:solidFill>
                <a:srgbClr val="000000"/>
              </a:solidFill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177" name="Google Shape;214;p7">
            <a:extLst>
              <a:ext uri="{FF2B5EF4-FFF2-40B4-BE49-F238E27FC236}">
                <a16:creationId xmlns:a16="http://schemas.microsoft.com/office/drawing/2014/main" id="{2AB5F562-875B-7CC5-375C-96F43759731F}"/>
              </a:ext>
            </a:extLst>
          </p:cNvPr>
          <p:cNvSpPr/>
          <p:nvPr/>
        </p:nvSpPr>
        <p:spPr>
          <a:xfrm>
            <a:off x="3566918" y="4883440"/>
            <a:ext cx="360000" cy="181346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127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US" sz="800" dirty="0">
                <a:ea typeface="Calibri"/>
                <a:cs typeface="Arial" panose="020B0604020202020204" pitchFamily="34" charset="0"/>
                <a:sym typeface="Calibri"/>
              </a:rPr>
              <a:t>W</a:t>
            </a:r>
            <a:r>
              <a:rPr lang="en-US" sz="800" baseline="-25000" dirty="0">
                <a:ea typeface="Calibri"/>
                <a:cs typeface="Arial" panose="020B0604020202020204" pitchFamily="34" charset="0"/>
                <a:sym typeface="Calibri"/>
              </a:rPr>
              <a:t>4</a:t>
            </a:r>
            <a:endParaRPr sz="1400" baseline="-25000" dirty="0">
              <a:ea typeface="Arial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178" name="Google Shape;229;p7">
            <a:extLst>
              <a:ext uri="{FF2B5EF4-FFF2-40B4-BE49-F238E27FC236}">
                <a16:creationId xmlns:a16="http://schemas.microsoft.com/office/drawing/2014/main" id="{839151C8-2FD9-EC4E-98DF-5E15A0F855E5}"/>
              </a:ext>
            </a:extLst>
          </p:cNvPr>
          <p:cNvCxnSpPr>
            <a:cxnSpLocks/>
          </p:cNvCxnSpPr>
          <p:nvPr/>
        </p:nvCxnSpPr>
        <p:spPr>
          <a:xfrm flipH="1" flipV="1">
            <a:off x="936243" y="5133939"/>
            <a:ext cx="383485" cy="1217594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181" name="Google Shape;229;p7">
            <a:extLst>
              <a:ext uri="{FF2B5EF4-FFF2-40B4-BE49-F238E27FC236}">
                <a16:creationId xmlns:a16="http://schemas.microsoft.com/office/drawing/2014/main" id="{0B17A2A7-5E6D-D608-9FBA-F01C5417D608}"/>
              </a:ext>
            </a:extLst>
          </p:cNvPr>
          <p:cNvCxnSpPr>
            <a:cxnSpLocks/>
            <a:stCxn id="167" idx="3"/>
          </p:cNvCxnSpPr>
          <p:nvPr/>
        </p:nvCxnSpPr>
        <p:spPr>
          <a:xfrm flipH="1">
            <a:off x="1029138" y="4182555"/>
            <a:ext cx="952222" cy="740149"/>
          </a:xfrm>
          <a:prstGeom prst="straightConnector1">
            <a:avLst/>
          </a:prstGeom>
          <a:noFill/>
          <a:ln w="38100" cap="flat" cmpd="sng">
            <a:solidFill>
              <a:schemeClr val="accent2">
                <a:lumMod val="50000"/>
              </a:schemeClr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183" name="Google Shape;229;p7">
            <a:extLst>
              <a:ext uri="{FF2B5EF4-FFF2-40B4-BE49-F238E27FC236}">
                <a16:creationId xmlns:a16="http://schemas.microsoft.com/office/drawing/2014/main" id="{17E10E13-AC9C-3F50-03E9-8D0C8B173551}"/>
              </a:ext>
            </a:extLst>
          </p:cNvPr>
          <p:cNvCxnSpPr>
            <a:cxnSpLocks/>
          </p:cNvCxnSpPr>
          <p:nvPr/>
        </p:nvCxnSpPr>
        <p:spPr>
          <a:xfrm flipV="1">
            <a:off x="1505356" y="6493114"/>
            <a:ext cx="1206251" cy="2046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184" name="Google Shape;229;p7">
            <a:extLst>
              <a:ext uri="{FF2B5EF4-FFF2-40B4-BE49-F238E27FC236}">
                <a16:creationId xmlns:a16="http://schemas.microsoft.com/office/drawing/2014/main" id="{0B66BC9E-F688-D801-962B-6C2745B52793}"/>
              </a:ext>
            </a:extLst>
          </p:cNvPr>
          <p:cNvCxnSpPr>
            <a:cxnSpLocks/>
          </p:cNvCxnSpPr>
          <p:nvPr/>
        </p:nvCxnSpPr>
        <p:spPr>
          <a:xfrm flipV="1">
            <a:off x="977292" y="4075866"/>
            <a:ext cx="946175" cy="72517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186" name="Google Shape;229;p7">
            <a:extLst>
              <a:ext uri="{FF2B5EF4-FFF2-40B4-BE49-F238E27FC236}">
                <a16:creationId xmlns:a16="http://schemas.microsoft.com/office/drawing/2014/main" id="{E1F138E1-EFD3-C6C2-CFCC-F85BCEA132EF}"/>
              </a:ext>
            </a:extLst>
          </p:cNvPr>
          <p:cNvCxnSpPr>
            <a:cxnSpLocks/>
          </p:cNvCxnSpPr>
          <p:nvPr/>
        </p:nvCxnSpPr>
        <p:spPr>
          <a:xfrm>
            <a:off x="822525" y="5172818"/>
            <a:ext cx="380877" cy="1242291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188" name="Google Shape;229;p7">
            <a:extLst>
              <a:ext uri="{FF2B5EF4-FFF2-40B4-BE49-F238E27FC236}">
                <a16:creationId xmlns:a16="http://schemas.microsoft.com/office/drawing/2014/main" id="{4D603497-A94F-CE5E-E0AA-49C8FB3A32AE}"/>
              </a:ext>
            </a:extLst>
          </p:cNvPr>
          <p:cNvCxnSpPr>
            <a:cxnSpLocks/>
          </p:cNvCxnSpPr>
          <p:nvPr/>
        </p:nvCxnSpPr>
        <p:spPr>
          <a:xfrm>
            <a:off x="2294808" y="4117975"/>
            <a:ext cx="940453" cy="711058"/>
          </a:xfrm>
          <a:prstGeom prst="straightConnector1">
            <a:avLst/>
          </a:prstGeom>
          <a:noFill/>
          <a:ln w="38100" cap="flat" cmpd="sng">
            <a:solidFill>
              <a:schemeClr val="accent2">
                <a:lumMod val="50000"/>
              </a:schemeClr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190" name="Google Shape;229;p7">
            <a:extLst>
              <a:ext uri="{FF2B5EF4-FFF2-40B4-BE49-F238E27FC236}">
                <a16:creationId xmlns:a16="http://schemas.microsoft.com/office/drawing/2014/main" id="{C23D093C-E1BD-8541-4DD2-84EE9C3C76BD}"/>
              </a:ext>
            </a:extLst>
          </p:cNvPr>
          <p:cNvCxnSpPr>
            <a:cxnSpLocks/>
          </p:cNvCxnSpPr>
          <p:nvPr/>
        </p:nvCxnSpPr>
        <p:spPr>
          <a:xfrm flipH="1" flipV="1">
            <a:off x="2228267" y="4213679"/>
            <a:ext cx="906124" cy="704543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192" name="Google Shape;229;p7">
            <a:extLst>
              <a:ext uri="{FF2B5EF4-FFF2-40B4-BE49-F238E27FC236}">
                <a16:creationId xmlns:a16="http://schemas.microsoft.com/office/drawing/2014/main" id="{52B7F573-791A-46FA-876C-A4B78485E15C}"/>
              </a:ext>
            </a:extLst>
          </p:cNvPr>
          <p:cNvCxnSpPr>
            <a:cxnSpLocks/>
          </p:cNvCxnSpPr>
          <p:nvPr/>
        </p:nvCxnSpPr>
        <p:spPr>
          <a:xfrm flipH="1">
            <a:off x="1501061" y="6609590"/>
            <a:ext cx="1208165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194" name="Google Shape;229;p7">
            <a:extLst>
              <a:ext uri="{FF2B5EF4-FFF2-40B4-BE49-F238E27FC236}">
                <a16:creationId xmlns:a16="http://schemas.microsoft.com/office/drawing/2014/main" id="{E08338ED-40BB-B5E9-AA29-630A9EFFE0DE}"/>
              </a:ext>
            </a:extLst>
          </p:cNvPr>
          <p:cNvCxnSpPr>
            <a:cxnSpLocks/>
          </p:cNvCxnSpPr>
          <p:nvPr/>
        </p:nvCxnSpPr>
        <p:spPr>
          <a:xfrm flipV="1">
            <a:off x="2990354" y="5160914"/>
            <a:ext cx="378955" cy="1215066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sp>
        <p:nvSpPr>
          <p:cNvPr id="242" name="Google Shape;215;p7">
            <a:extLst>
              <a:ext uri="{FF2B5EF4-FFF2-40B4-BE49-F238E27FC236}">
                <a16:creationId xmlns:a16="http://schemas.microsoft.com/office/drawing/2014/main" id="{C038C76B-03E3-3601-64F5-8CC5696EEBED}"/>
              </a:ext>
            </a:extLst>
          </p:cNvPr>
          <p:cNvSpPr/>
          <p:nvPr/>
        </p:nvSpPr>
        <p:spPr>
          <a:xfrm>
            <a:off x="718815" y="6468092"/>
            <a:ext cx="335547" cy="181346"/>
          </a:xfrm>
          <a:prstGeom prst="roundRect">
            <a:avLst>
              <a:gd name="adj" fmla="val 16667"/>
            </a:avLst>
          </a:prstGeom>
          <a:solidFill>
            <a:srgbClr val="FF2F2F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US" sz="800" dirty="0">
                <a:solidFill>
                  <a:schemeClr val="lt1"/>
                </a:solidFill>
                <a:ea typeface="Calibri"/>
                <a:cs typeface="Arial" panose="020B0604020202020204" pitchFamily="34" charset="0"/>
                <a:sym typeface="Calibri"/>
              </a:rPr>
              <a:t>W</a:t>
            </a:r>
            <a:r>
              <a:rPr lang="en-US" sz="800" baseline="-25000" dirty="0">
                <a:solidFill>
                  <a:schemeClr val="lt1"/>
                </a:solidFill>
                <a:ea typeface="Calibri"/>
                <a:cs typeface="Arial" panose="020B0604020202020204" pitchFamily="34" charset="0"/>
                <a:sym typeface="Calibri"/>
              </a:rPr>
              <a:t>5</a:t>
            </a:r>
            <a:endParaRPr lang="en-US" sz="1400" baseline="-25000" dirty="0">
              <a:solidFill>
                <a:srgbClr val="000000"/>
              </a:solidFill>
              <a:ea typeface="Arial"/>
              <a:cs typeface="Arial" panose="020B0604020202020204" pitchFamily="34" charset="0"/>
              <a:sym typeface="Arial"/>
            </a:endParaRPr>
          </a:p>
        </p:txBody>
      </p:sp>
      <p:graphicFrame>
        <p:nvGraphicFramePr>
          <p:cNvPr id="245" name="Table 245">
            <a:extLst>
              <a:ext uri="{FF2B5EF4-FFF2-40B4-BE49-F238E27FC236}">
                <a16:creationId xmlns:a16="http://schemas.microsoft.com/office/drawing/2014/main" id="{AC5EF2E7-D633-DB43-CCCB-2B2E973C6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56642"/>
              </p:ext>
            </p:extLst>
          </p:nvPr>
        </p:nvGraphicFramePr>
        <p:xfrm>
          <a:off x="5086028" y="4289949"/>
          <a:ext cx="4297183" cy="1433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806">
                  <a:extLst>
                    <a:ext uri="{9D8B030D-6E8A-4147-A177-3AD203B41FA5}">
                      <a16:colId xmlns:a16="http://schemas.microsoft.com/office/drawing/2014/main" val="2626032354"/>
                    </a:ext>
                  </a:extLst>
                </a:gridCol>
                <a:gridCol w="3412377">
                  <a:extLst>
                    <a:ext uri="{9D8B030D-6E8A-4147-A177-3AD203B41FA5}">
                      <a16:colId xmlns:a16="http://schemas.microsoft.com/office/drawing/2014/main" val="3707605951"/>
                    </a:ext>
                  </a:extLst>
                </a:gridCol>
              </a:tblGrid>
              <a:tr h="3352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Node 3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13759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Step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200" b="0" i="0" u="none" strike="noStrike" baseline="0" dirty="0">
                          <a:latin typeface="Times New Roman" panose="02020603050405020304" pitchFamily="18" charset="0"/>
                        </a:rPr>
                        <a:t>(</a:t>
                      </a:r>
                      <a:r>
                        <a:rPr lang="fr-FR" sz="1200" b="0" i="0" u="none" strike="noStrike" baseline="0" dirty="0">
                          <a:latin typeface="Times New Roman" panose="02020603050405020304" pitchFamily="18" charset="0"/>
                        </a:rPr>
                        <a:t>                 </a:t>
                      </a:r>
                      <a:r>
                        <a:rPr lang="en-US" sz="1200" dirty="0"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r>
                        <a:rPr lang="en-US" sz="1200" baseline="-25000" dirty="0">
                          <a:ea typeface="Calibri"/>
                          <a:cs typeface="Calibri"/>
                          <a:sym typeface="Calibri"/>
                        </a:rPr>
                        <a:t>2  </a:t>
                      </a:r>
                      <a:r>
                        <a:rPr lang="fr-FR" sz="1200" b="1" i="0" u="none" strike="noStrike" baseline="0" dirty="0">
                          <a:latin typeface="Times New Roman" panose="02020603050405020304" pitchFamily="18" charset="0"/>
                        </a:rPr>
                        <a:t>+</a:t>
                      </a:r>
                      <a:r>
                        <a:rPr lang="pl-PL" sz="1200" b="1" i="0" u="none" strike="noStrike" baseline="0" dirty="0"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fr-FR" sz="1200" b="1" i="0" u="none" strike="noStrike" baseline="0" dirty="0">
                          <a:latin typeface="Times New Roman" panose="02020603050405020304" pitchFamily="18" charset="0"/>
                        </a:rPr>
                        <a:t>   </a:t>
                      </a:r>
                      <a:r>
                        <a:rPr lang="en-US" sz="1200" dirty="0"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r>
                        <a:rPr lang="en-US" sz="1200" baseline="-25000" dirty="0"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lang="pl-PL" sz="1200" b="1" i="0" u="none" strike="noStrike" baseline="0" dirty="0"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fr-FR" sz="1200" b="1" i="0" u="none" strike="noStrike" baseline="0" dirty="0">
                          <a:latin typeface="Times New Roman" panose="02020603050405020304" pitchFamily="18" charset="0"/>
                        </a:rPr>
                        <a:t>+     </a:t>
                      </a:r>
                      <a:r>
                        <a:rPr lang="en-US" sz="1200" dirty="0"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r>
                        <a:rPr lang="en-US" sz="1200" baseline="-25000" dirty="0"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r>
                        <a:rPr lang="pl-PL" sz="1200" b="1" i="0" u="none" strike="noStrike" baseline="0" dirty="0"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fr-FR" sz="1200" b="1" i="0" u="none" strike="noStrike" baseline="0" dirty="0">
                          <a:latin typeface="Times New Roman" panose="02020603050405020304" pitchFamily="18" charset="0"/>
                        </a:rPr>
                        <a:t>                    </a:t>
                      </a:r>
                      <a:r>
                        <a:rPr lang="pl-PL" sz="1200" b="0" i="0" u="none" strike="noStrike" baseline="0" dirty="0">
                          <a:latin typeface="Times New Roman" panose="02020603050405020304" pitchFamily="18" charset="0"/>
                        </a:rPr>
                        <a:t>) / 3</a:t>
                      </a:r>
                      <a:endParaRPr lang="fr-FR" sz="1200" b="0" i="0" u="none" strike="noStrike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40688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Step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a typeface="Calibri"/>
                          <a:cs typeface="Calibri"/>
                          <a:sym typeface="Calibri"/>
                        </a:rPr>
                        <a:t>(     W</a:t>
                      </a:r>
                      <a:r>
                        <a:rPr lang="en-US" sz="1200" baseline="-25000" dirty="0"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pl-PL" sz="1200" b="1" i="0" u="none" strike="noStrike" baseline="0" dirty="0"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fr-FR" sz="1200" b="1" i="0" u="none" strike="noStrike" baseline="0" dirty="0">
                          <a:latin typeface="Times New Roman" panose="02020603050405020304" pitchFamily="18" charset="0"/>
                        </a:rPr>
                        <a:t>+ </a:t>
                      </a:r>
                      <a:r>
                        <a:rPr lang="pl-PL" sz="1200" b="0" i="0" u="none" strike="noStrike" baseline="0" dirty="0"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lang="en-US" sz="1200" dirty="0">
                          <a:ea typeface="Calibri"/>
                          <a:cs typeface="Calibri"/>
                          <a:sym typeface="Calibri"/>
                        </a:rPr>
                        <a:t> W</a:t>
                      </a:r>
                      <a:r>
                        <a:rPr lang="en-US" sz="1200" baseline="-25000" dirty="0"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pl-PL" sz="1200" b="1" i="0" u="none" strike="noStrike" baseline="0" dirty="0"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fr-FR" sz="1200" b="1" i="0" u="none" strike="noStrike" baseline="0" dirty="0">
                          <a:latin typeface="Times New Roman" panose="02020603050405020304" pitchFamily="18" charset="0"/>
                        </a:rPr>
                        <a:t> +   </a:t>
                      </a:r>
                      <a:r>
                        <a:rPr lang="pl-PL" sz="1200" b="0" i="0" u="none" strike="noStrike" baseline="0" dirty="0">
                          <a:latin typeface="Times New Roman" panose="02020603050405020304" pitchFamily="18" charset="0"/>
                        </a:rPr>
                        <a:t>3</a:t>
                      </a:r>
                      <a:r>
                        <a:rPr lang="en-US" sz="1200" dirty="0">
                          <a:ea typeface="Calibri"/>
                          <a:cs typeface="Calibri"/>
                          <a:sym typeface="Calibri"/>
                        </a:rPr>
                        <a:t> W</a:t>
                      </a:r>
                      <a:r>
                        <a:rPr lang="en-US" sz="1200" baseline="-25000" dirty="0"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lang="pl-PL" sz="1200" b="1" i="0" u="none" strike="noStrike" baseline="0" dirty="0"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fr-FR" sz="1200" b="1" i="0" u="none" strike="noStrike" baseline="0" dirty="0">
                          <a:latin typeface="Times New Roman" panose="02020603050405020304" pitchFamily="18" charset="0"/>
                        </a:rPr>
                        <a:t>  + </a:t>
                      </a:r>
                      <a:r>
                        <a:rPr lang="pl-PL" sz="1200" b="0" i="0" u="none" strike="noStrike" baseline="0" dirty="0"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lang="en-US" sz="1200" dirty="0">
                          <a:ea typeface="Calibri"/>
                          <a:cs typeface="Calibri"/>
                          <a:sym typeface="Calibri"/>
                        </a:rPr>
                        <a:t> W</a:t>
                      </a:r>
                      <a:r>
                        <a:rPr lang="en-US" sz="1200" baseline="-25000" dirty="0"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r>
                        <a:rPr lang="pl-PL" sz="1200" b="1" i="0" u="none" strike="noStrike" baseline="0" dirty="0"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fr-FR" sz="1200" b="1" i="0" u="none" strike="noStrike" baseline="0" dirty="0">
                          <a:latin typeface="Times New Roman" panose="02020603050405020304" pitchFamily="18" charset="0"/>
                        </a:rPr>
                        <a:t>   + </a:t>
                      </a:r>
                      <a:r>
                        <a:rPr lang="en-US" sz="1200" dirty="0"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r>
                        <a:rPr lang="en-US" sz="1200" baseline="-25000" dirty="0"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r>
                        <a:rPr lang="pl-PL" sz="1200" b="1" i="0" u="none" strike="noStrike" baseline="0" dirty="0"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fr-FR" sz="1200" b="1" i="0" u="none" strike="noStrike" baseline="0" dirty="0">
                          <a:latin typeface="Times New Roman" panose="02020603050405020304" pitchFamily="18" charset="0"/>
                        </a:rPr>
                        <a:t>     </a:t>
                      </a:r>
                      <a:r>
                        <a:rPr lang="pl-PL" sz="1200" b="0" i="0" u="none" strike="noStrike" baseline="0" dirty="0">
                          <a:latin typeface="Times New Roman" panose="02020603050405020304" pitchFamily="18" charset="0"/>
                        </a:rPr>
                        <a:t>) / 9</a:t>
                      </a:r>
                      <a:endParaRPr lang="fr-FR" sz="1200" b="0" i="0" u="none" strike="noStrike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09141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Step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b="0" i="0" u="none" strike="noStrike" baseline="0" dirty="0">
                          <a:latin typeface="Times New Roman" panose="02020603050405020304" pitchFamily="18" charset="0"/>
                        </a:rPr>
                        <a:t>(</a:t>
                      </a:r>
                      <a:r>
                        <a:rPr lang="fr-FR" sz="1200" b="0" i="0" u="none" strike="noStrike" baseline="0" dirty="0">
                          <a:latin typeface="Times New Roman" panose="02020603050405020304" pitchFamily="18" charset="0"/>
                        </a:rPr>
                        <a:t>  </a:t>
                      </a:r>
                      <a:r>
                        <a:rPr lang="pl-PL" sz="1200" b="0" i="0" u="none" strike="noStrike" baseline="0" dirty="0">
                          <a:latin typeface="Times New Roman" panose="02020603050405020304" pitchFamily="18" charset="0"/>
                        </a:rPr>
                        <a:t>4</a:t>
                      </a:r>
                      <a:r>
                        <a:rPr lang="en-US" sz="1200" dirty="0">
                          <a:ea typeface="Calibri"/>
                          <a:cs typeface="Calibri"/>
                          <a:sym typeface="Calibri"/>
                        </a:rPr>
                        <a:t> W</a:t>
                      </a:r>
                      <a:r>
                        <a:rPr lang="en-US" sz="1200" baseline="-25000" dirty="0"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pl-PL" sz="1200" b="1" i="0" u="none" strike="noStrike" baseline="0" dirty="0"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fr-FR" sz="1200" b="1" i="0" u="none" strike="noStrike" baseline="0" dirty="0">
                          <a:latin typeface="Times New Roman" panose="02020603050405020304" pitchFamily="18" charset="0"/>
                        </a:rPr>
                        <a:t>+ </a:t>
                      </a:r>
                      <a:r>
                        <a:rPr lang="pl-PL" sz="1200" b="0" i="0" u="none" strike="noStrike" baseline="0" dirty="0">
                          <a:latin typeface="Times New Roman" panose="02020603050405020304" pitchFamily="18" charset="0"/>
                        </a:rPr>
                        <a:t>6</a:t>
                      </a:r>
                      <a:r>
                        <a:rPr lang="en-US" sz="1200" dirty="0">
                          <a:ea typeface="Calibri"/>
                          <a:cs typeface="Calibri"/>
                          <a:sym typeface="Calibri"/>
                        </a:rPr>
                        <a:t> W</a:t>
                      </a:r>
                      <a:r>
                        <a:rPr lang="en-US" sz="1200" baseline="-25000" dirty="0"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pl-PL" sz="1200" b="1" i="0" u="none" strike="noStrike" baseline="0" dirty="0"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fr-FR" sz="1200" b="1" i="0" u="none" strike="noStrike" baseline="0" dirty="0">
                          <a:latin typeface="Times New Roman" panose="02020603050405020304" pitchFamily="18" charset="0"/>
                        </a:rPr>
                        <a:t>+   </a:t>
                      </a:r>
                      <a:r>
                        <a:rPr lang="pl-PL" sz="1200" b="0" i="0" u="none" strike="noStrike" baseline="0" dirty="0">
                          <a:latin typeface="Times New Roman" panose="02020603050405020304" pitchFamily="18" charset="0"/>
                        </a:rPr>
                        <a:t>7</a:t>
                      </a:r>
                      <a:r>
                        <a:rPr lang="en-US" sz="1200" dirty="0">
                          <a:ea typeface="Calibri"/>
                          <a:cs typeface="Calibri"/>
                          <a:sym typeface="Calibri"/>
                        </a:rPr>
                        <a:t> W</a:t>
                      </a:r>
                      <a:r>
                        <a:rPr lang="en-US" sz="1200" baseline="-25000" dirty="0"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lang="pl-PL" sz="1200" b="1" i="0" u="none" strike="noStrike" baseline="0" dirty="0"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fr-FR" sz="1200" b="1" i="0" u="none" strike="noStrike" baseline="0" dirty="0">
                          <a:latin typeface="Times New Roman" panose="02020603050405020304" pitchFamily="18" charset="0"/>
                        </a:rPr>
                        <a:t>+  </a:t>
                      </a:r>
                      <a:r>
                        <a:rPr lang="pl-PL" sz="1200" b="0" i="0" u="none" strike="noStrike" baseline="0" dirty="0">
                          <a:latin typeface="Times New Roman" panose="02020603050405020304" pitchFamily="18" charset="0"/>
                        </a:rPr>
                        <a:t>6</a:t>
                      </a:r>
                      <a:r>
                        <a:rPr lang="en-US" sz="1200" dirty="0">
                          <a:ea typeface="Calibri"/>
                          <a:cs typeface="Calibri"/>
                          <a:sym typeface="Calibri"/>
                        </a:rPr>
                        <a:t> W</a:t>
                      </a:r>
                      <a:r>
                        <a:rPr lang="en-US" sz="1200" baseline="-25000" dirty="0"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r>
                        <a:rPr lang="pl-PL" sz="1200" b="1" i="0" u="none" strike="noStrike" baseline="0" dirty="0"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fr-FR" sz="1200" b="1" i="0" u="none" strike="noStrike" baseline="0" dirty="0">
                          <a:latin typeface="Times New Roman" panose="02020603050405020304" pitchFamily="18" charset="0"/>
                        </a:rPr>
                        <a:t>  +   </a:t>
                      </a:r>
                      <a:r>
                        <a:rPr lang="pl-PL" sz="1200" b="0" i="0" u="none" strike="noStrike" baseline="0" dirty="0">
                          <a:latin typeface="Times New Roman" panose="02020603050405020304" pitchFamily="18" charset="0"/>
                        </a:rPr>
                        <a:t>4</a:t>
                      </a:r>
                      <a:r>
                        <a:rPr lang="en-US" sz="1200" dirty="0">
                          <a:ea typeface="Calibri"/>
                          <a:cs typeface="Calibri"/>
                          <a:sym typeface="Calibri"/>
                        </a:rPr>
                        <a:t> W</a:t>
                      </a:r>
                      <a:r>
                        <a:rPr lang="en-US" sz="1200" baseline="-25000" dirty="0"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r>
                        <a:rPr lang="pl-PL" sz="1200" b="1" i="0" u="none" strike="noStrike" baseline="0" dirty="0"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fr-FR" sz="1200" b="1" i="0" u="none" strike="noStrike" baseline="0" dirty="0">
                          <a:latin typeface="Times New Roman" panose="02020603050405020304" pitchFamily="18" charset="0"/>
                        </a:rPr>
                        <a:t>  </a:t>
                      </a:r>
                      <a:r>
                        <a:rPr lang="pl-PL" sz="1200" b="0" i="0" u="none" strike="noStrike" baseline="0" dirty="0">
                          <a:latin typeface="Times New Roman" panose="02020603050405020304" pitchFamily="18" charset="0"/>
                        </a:rPr>
                        <a:t>) / 27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708620"/>
                  </a:ext>
                </a:extLst>
              </a:tr>
              <a:tr h="274801">
                <a:tc>
                  <a:txBody>
                    <a:bodyPr/>
                    <a:lstStyle/>
                    <a:p>
                      <a:r>
                        <a:rPr lang="en-US" sz="1200" dirty="0"/>
                        <a:t>Step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b="0" i="0" u="none" strike="noStrike" baseline="0" dirty="0">
                          <a:latin typeface="Times New Roman" panose="02020603050405020304" pitchFamily="18" charset="0"/>
                        </a:rPr>
                        <a:t>(14</a:t>
                      </a:r>
                      <a:r>
                        <a:rPr lang="en-US" sz="1200" dirty="0">
                          <a:ea typeface="Calibri"/>
                          <a:cs typeface="Calibri"/>
                          <a:sym typeface="Calibri"/>
                        </a:rPr>
                        <a:t> W</a:t>
                      </a:r>
                      <a:r>
                        <a:rPr lang="en-US" sz="1200" baseline="-25000" dirty="0"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pl-PL" sz="1200" b="1" i="0" u="none" strike="noStrike" baseline="0" dirty="0"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fr-FR" sz="1200" b="1" i="0" u="none" strike="noStrike" baseline="0" dirty="0">
                          <a:latin typeface="Times New Roman" panose="02020603050405020304" pitchFamily="18" charset="0"/>
                        </a:rPr>
                        <a:t>+</a:t>
                      </a:r>
                      <a:r>
                        <a:rPr lang="pl-PL" sz="1200" b="0" i="0" u="none" strike="noStrike" baseline="0" dirty="0">
                          <a:latin typeface="Times New Roman" panose="02020603050405020304" pitchFamily="18" charset="0"/>
                        </a:rPr>
                        <a:t>17</a:t>
                      </a:r>
                      <a:r>
                        <a:rPr lang="en-US" sz="1200" dirty="0">
                          <a:ea typeface="Calibri"/>
                          <a:cs typeface="Calibri"/>
                          <a:sym typeface="Calibri"/>
                        </a:rPr>
                        <a:t> W</a:t>
                      </a:r>
                      <a:r>
                        <a:rPr lang="en-US" sz="1200" baseline="-25000" dirty="0"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pl-PL" sz="1200" b="1" i="0" u="none" strike="noStrike" baseline="0" dirty="0"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fr-FR" sz="1200" b="1" i="0" u="none" strike="noStrike" baseline="0" dirty="0">
                          <a:latin typeface="Times New Roman" panose="02020603050405020304" pitchFamily="18" charset="0"/>
                        </a:rPr>
                        <a:t>+ </a:t>
                      </a:r>
                      <a:r>
                        <a:rPr lang="pl-PL" sz="1200" b="0" i="0" u="none" strike="noStrike" baseline="0" dirty="0">
                          <a:latin typeface="Times New Roman" panose="02020603050405020304" pitchFamily="18" charset="0"/>
                        </a:rPr>
                        <a:t>19</a:t>
                      </a:r>
                      <a:r>
                        <a:rPr lang="en-US" sz="1200" dirty="0">
                          <a:ea typeface="Calibri"/>
                          <a:cs typeface="Calibri"/>
                          <a:sym typeface="Calibri"/>
                        </a:rPr>
                        <a:t> W</a:t>
                      </a:r>
                      <a:r>
                        <a:rPr lang="en-US" sz="1200" baseline="-25000" dirty="0"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lang="pl-PL" sz="1200" b="1" i="0" u="none" strike="noStrike" baseline="0" dirty="0"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fr-FR" sz="1200" b="1" i="0" u="none" strike="noStrike" baseline="0" dirty="0">
                          <a:latin typeface="Times New Roman" panose="02020603050405020304" pitchFamily="18" charset="0"/>
                        </a:rPr>
                        <a:t>+ </a:t>
                      </a:r>
                      <a:r>
                        <a:rPr lang="pl-PL" sz="1200" b="0" i="0" u="none" strike="noStrike" baseline="0" dirty="0">
                          <a:latin typeface="Times New Roman" panose="02020603050405020304" pitchFamily="18" charset="0"/>
                        </a:rPr>
                        <a:t>17</a:t>
                      </a:r>
                      <a:r>
                        <a:rPr lang="en-US" sz="1200" dirty="0">
                          <a:ea typeface="Calibri"/>
                          <a:cs typeface="Calibri"/>
                          <a:sym typeface="Calibri"/>
                        </a:rPr>
                        <a:t> W</a:t>
                      </a:r>
                      <a:r>
                        <a:rPr lang="en-US" sz="1200" baseline="-25000" dirty="0"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r>
                        <a:rPr lang="pl-PL" sz="1200" b="1" i="0" u="none" strike="noStrike" baseline="0" dirty="0"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fr-FR" sz="1200" b="1" i="0" u="none" strike="noStrike" baseline="0" dirty="0">
                          <a:latin typeface="Times New Roman" panose="02020603050405020304" pitchFamily="18" charset="0"/>
                        </a:rPr>
                        <a:t>+ </a:t>
                      </a:r>
                      <a:r>
                        <a:rPr lang="pl-PL" sz="1200" b="0" i="0" u="none" strike="noStrike" baseline="0" dirty="0">
                          <a:latin typeface="Times New Roman" panose="02020603050405020304" pitchFamily="18" charset="0"/>
                        </a:rPr>
                        <a:t>14</a:t>
                      </a:r>
                      <a:r>
                        <a:rPr lang="en-US" sz="1200" dirty="0">
                          <a:ea typeface="Calibri"/>
                          <a:cs typeface="Calibri"/>
                          <a:sym typeface="Calibri"/>
                        </a:rPr>
                        <a:t> W</a:t>
                      </a:r>
                      <a:r>
                        <a:rPr lang="en-US" sz="1200" baseline="-25000" dirty="0"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r>
                        <a:rPr lang="pl-PL" sz="1200" b="1" i="0" u="none" strike="noStrike" baseline="0" dirty="0"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fr-FR" sz="1200" b="1" i="0" u="none" strike="noStrike" baseline="0" dirty="0">
                          <a:latin typeface="Times New Roman" panose="02020603050405020304" pitchFamily="18" charset="0"/>
                        </a:rPr>
                        <a:t>  </a:t>
                      </a:r>
                      <a:r>
                        <a:rPr lang="pl-PL" sz="1200" b="0" i="0" u="none" strike="noStrike" baseline="0" dirty="0">
                          <a:latin typeface="Times New Roman" panose="02020603050405020304" pitchFamily="18" charset="0"/>
                        </a:rPr>
                        <a:t>) / 81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564602"/>
                  </a:ext>
                </a:extLst>
              </a:tr>
            </a:tbl>
          </a:graphicData>
        </a:graphic>
      </p:graphicFrame>
      <p:sp>
        <p:nvSpPr>
          <p:cNvPr id="260" name="Arc 259">
            <a:extLst>
              <a:ext uri="{FF2B5EF4-FFF2-40B4-BE49-F238E27FC236}">
                <a16:creationId xmlns:a16="http://schemas.microsoft.com/office/drawing/2014/main" id="{EF58D759-4DE0-1BB5-55E1-EB0AADEAEC67}"/>
              </a:ext>
            </a:extLst>
          </p:cNvPr>
          <p:cNvSpPr/>
          <p:nvPr/>
        </p:nvSpPr>
        <p:spPr>
          <a:xfrm>
            <a:off x="2032582" y="3226854"/>
            <a:ext cx="5345992" cy="2072064"/>
          </a:xfrm>
          <a:prstGeom prst="arc">
            <a:avLst>
              <a:gd name="adj1" fmla="val 11617533"/>
              <a:gd name="adj2" fmla="val 40583"/>
            </a:avLst>
          </a:prstGeom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1FCFE3DA-A6FD-8591-473A-D12B9B352A7C}"/>
              </a:ext>
            </a:extLst>
          </p:cNvPr>
          <p:cNvSpPr txBox="1"/>
          <p:nvPr/>
        </p:nvSpPr>
        <p:spPr>
          <a:xfrm>
            <a:off x="1077085" y="199212"/>
            <a:ext cx="973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cs typeface="Arial" panose="020B0604020202020204" pitchFamily="34" charset="0"/>
              </a:rPr>
              <a:t>Node 1</a:t>
            </a:r>
            <a:endParaRPr lang="en-US" sz="1400" dirty="0">
              <a:cs typeface="Arial" panose="020B0604020202020204" pitchFamily="34" charset="0"/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256A404E-443E-AE35-BD11-99443330757F}"/>
              </a:ext>
            </a:extLst>
          </p:cNvPr>
          <p:cNvSpPr txBox="1"/>
          <p:nvPr/>
        </p:nvSpPr>
        <p:spPr>
          <a:xfrm>
            <a:off x="1077084" y="678186"/>
            <a:ext cx="973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cs typeface="Arial" panose="020B0604020202020204" pitchFamily="34" charset="0"/>
              </a:rPr>
              <a:t>Node 2</a:t>
            </a:r>
            <a:endParaRPr lang="en-US" sz="1400" dirty="0">
              <a:cs typeface="Arial" panose="020B0604020202020204" pitchFamily="34" charset="0"/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10F71858-CC37-120F-C3AA-7867288FBDC7}"/>
              </a:ext>
            </a:extLst>
          </p:cNvPr>
          <p:cNvSpPr txBox="1"/>
          <p:nvPr/>
        </p:nvSpPr>
        <p:spPr>
          <a:xfrm>
            <a:off x="1075901" y="1159979"/>
            <a:ext cx="973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cs typeface="Arial" panose="020B0604020202020204" pitchFamily="34" charset="0"/>
              </a:rPr>
              <a:t>Node 3</a:t>
            </a:r>
            <a:endParaRPr lang="en-US" sz="1400" dirty="0">
              <a:cs typeface="Arial" panose="020B0604020202020204" pitchFamily="34" charset="0"/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DFE2A5E7-F727-A177-3B62-919F3784B0F8}"/>
              </a:ext>
            </a:extLst>
          </p:cNvPr>
          <p:cNvSpPr txBox="1"/>
          <p:nvPr/>
        </p:nvSpPr>
        <p:spPr>
          <a:xfrm>
            <a:off x="1077486" y="1644353"/>
            <a:ext cx="973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cs typeface="Arial" panose="020B0604020202020204" pitchFamily="34" charset="0"/>
              </a:rPr>
              <a:t>Node 4</a:t>
            </a:r>
            <a:endParaRPr lang="en-US" sz="1400" dirty="0">
              <a:cs typeface="Arial" panose="020B0604020202020204" pitchFamily="34" charset="0"/>
            </a:endParaRP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66EFDA7A-6022-72F0-E5D8-7DA87E75695C}"/>
              </a:ext>
            </a:extLst>
          </p:cNvPr>
          <p:cNvSpPr txBox="1"/>
          <p:nvPr/>
        </p:nvSpPr>
        <p:spPr>
          <a:xfrm>
            <a:off x="1077590" y="2119117"/>
            <a:ext cx="973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cs typeface="Arial" panose="020B0604020202020204" pitchFamily="34" charset="0"/>
              </a:rPr>
              <a:t>Node 5</a:t>
            </a:r>
            <a:endParaRPr lang="en-US" sz="1400" dirty="0"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34DC3C-A389-BF17-9AF2-B91D728537CB}"/>
              </a:ext>
            </a:extLst>
          </p:cNvPr>
          <p:cNvSpPr txBox="1"/>
          <p:nvPr/>
        </p:nvSpPr>
        <p:spPr>
          <a:xfrm>
            <a:off x="11277600" y="6642556"/>
            <a:ext cx="200977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800" dirty="0"/>
              <a:t>DF-Learning0.png</a:t>
            </a:r>
          </a:p>
        </p:txBody>
      </p:sp>
    </p:spTree>
    <p:extLst>
      <p:ext uri="{BB962C8B-B14F-4D97-AF65-F5344CB8AC3E}">
        <p14:creationId xmlns:p14="http://schemas.microsoft.com/office/powerpoint/2010/main" val="313909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2" grpId="0" animBg="1"/>
      <p:bldP spid="53" grpId="0" animBg="1"/>
      <p:bldP spid="2" grpId="0" animBg="1"/>
      <p:bldP spid="165" grpId="0" animBg="1"/>
      <p:bldP spid="167" grpId="0" animBg="1"/>
      <p:bldP spid="168" grpId="0" animBg="1"/>
      <p:bldP spid="169" grpId="0" animBg="1"/>
      <p:bldP spid="172" grpId="0" animBg="1"/>
      <p:bldP spid="174" grpId="0" animBg="1"/>
      <p:bldP spid="175" grpId="0" animBg="1"/>
      <p:bldP spid="176" grpId="0" animBg="1"/>
      <p:bldP spid="177" grpId="0" animBg="1"/>
      <p:bldP spid="24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26;p7">
            <a:extLst>
              <a:ext uri="{FF2B5EF4-FFF2-40B4-BE49-F238E27FC236}">
                <a16:creationId xmlns:a16="http://schemas.microsoft.com/office/drawing/2014/main" id="{BE423E8E-3838-361F-F46B-573F140017FA}"/>
              </a:ext>
            </a:extLst>
          </p:cNvPr>
          <p:cNvSpPr/>
          <p:nvPr/>
        </p:nvSpPr>
        <p:spPr>
          <a:xfrm>
            <a:off x="5747365" y="1685666"/>
            <a:ext cx="710100" cy="678600"/>
          </a:xfrm>
          <a:prstGeom prst="ellipse">
            <a:avLst/>
          </a:prstGeom>
          <a:solidFill>
            <a:srgbClr val="7F7F7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Current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buSzPts val="800"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27;p7">
            <a:extLst>
              <a:ext uri="{FF2B5EF4-FFF2-40B4-BE49-F238E27FC236}">
                <a16:creationId xmlns:a16="http://schemas.microsoft.com/office/drawing/2014/main" id="{D9A3DAA1-A2FB-177A-2FD1-637ECDB1A289}"/>
              </a:ext>
            </a:extLst>
          </p:cNvPr>
          <p:cNvSpPr/>
          <p:nvPr/>
        </p:nvSpPr>
        <p:spPr>
          <a:xfrm>
            <a:off x="7015202" y="1061480"/>
            <a:ext cx="710100" cy="678600"/>
          </a:xfrm>
          <a:prstGeom prst="ellipse">
            <a:avLst/>
          </a:prstGeom>
          <a:solidFill>
            <a:srgbClr val="BFBFB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NB 1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8;p7">
            <a:extLst>
              <a:ext uri="{FF2B5EF4-FFF2-40B4-BE49-F238E27FC236}">
                <a16:creationId xmlns:a16="http://schemas.microsoft.com/office/drawing/2014/main" id="{5A61FBF5-6BB9-C8D0-3F98-60062C61CF3E}"/>
              </a:ext>
            </a:extLst>
          </p:cNvPr>
          <p:cNvSpPr/>
          <p:nvPr/>
        </p:nvSpPr>
        <p:spPr>
          <a:xfrm>
            <a:off x="7917442" y="1059615"/>
            <a:ext cx="710100" cy="678600"/>
          </a:xfrm>
          <a:prstGeom prst="ellipse">
            <a:avLst/>
          </a:prstGeom>
          <a:solidFill>
            <a:srgbClr val="BFBFB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NB 2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" name="Google Shape;229;p7">
            <a:extLst>
              <a:ext uri="{FF2B5EF4-FFF2-40B4-BE49-F238E27FC236}">
                <a16:creationId xmlns:a16="http://schemas.microsoft.com/office/drawing/2014/main" id="{EB8B3FE7-F65E-BFCD-B9E4-EF2AF2DDA37B}"/>
              </a:ext>
            </a:extLst>
          </p:cNvPr>
          <p:cNvCxnSpPr/>
          <p:nvPr/>
        </p:nvCxnSpPr>
        <p:spPr>
          <a:xfrm rot="10800000">
            <a:off x="6457465" y="2024966"/>
            <a:ext cx="4037400" cy="8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" name="Google Shape;230;p7">
            <a:extLst>
              <a:ext uri="{FF2B5EF4-FFF2-40B4-BE49-F238E27FC236}">
                <a16:creationId xmlns:a16="http://schemas.microsoft.com/office/drawing/2014/main" id="{472956E4-521D-7F14-46C0-0968E1BDF556}"/>
              </a:ext>
            </a:extLst>
          </p:cNvPr>
          <p:cNvCxnSpPr/>
          <p:nvPr/>
        </p:nvCxnSpPr>
        <p:spPr>
          <a:xfrm rot="10800000">
            <a:off x="10494856" y="1740620"/>
            <a:ext cx="0" cy="299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Google Shape;231;p7">
            <a:extLst>
              <a:ext uri="{FF2B5EF4-FFF2-40B4-BE49-F238E27FC236}">
                <a16:creationId xmlns:a16="http://schemas.microsoft.com/office/drawing/2014/main" id="{200A43B5-B0D0-C414-C670-0A23CE4AEC80}"/>
              </a:ext>
            </a:extLst>
          </p:cNvPr>
          <p:cNvSpPr txBox="1"/>
          <p:nvPr/>
        </p:nvSpPr>
        <p:spPr>
          <a:xfrm>
            <a:off x="9184741" y="1165954"/>
            <a:ext cx="642000" cy="385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904"/>
            </a:pPr>
            <a:r>
              <a:rPr lang="en-US" sz="190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232;p7">
            <a:extLst>
              <a:ext uri="{FF2B5EF4-FFF2-40B4-BE49-F238E27FC236}">
                <a16:creationId xmlns:a16="http://schemas.microsoft.com/office/drawing/2014/main" id="{5FEDF8B9-6E73-AACE-935F-2C29ABA04169}"/>
              </a:ext>
            </a:extLst>
          </p:cNvPr>
          <p:cNvCxnSpPr/>
          <p:nvPr/>
        </p:nvCxnSpPr>
        <p:spPr>
          <a:xfrm rot="10800000">
            <a:off x="8268851" y="1743267"/>
            <a:ext cx="0" cy="297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" name="Google Shape;233;p7">
            <a:extLst>
              <a:ext uri="{FF2B5EF4-FFF2-40B4-BE49-F238E27FC236}">
                <a16:creationId xmlns:a16="http://schemas.microsoft.com/office/drawing/2014/main" id="{6B6068E7-024F-2AC3-EFD5-DE729662530A}"/>
              </a:ext>
            </a:extLst>
          </p:cNvPr>
          <p:cNvCxnSpPr/>
          <p:nvPr/>
        </p:nvCxnSpPr>
        <p:spPr>
          <a:xfrm rot="10800000">
            <a:off x="7370262" y="1741787"/>
            <a:ext cx="0" cy="283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" name="Google Shape;234;p7">
            <a:extLst>
              <a:ext uri="{FF2B5EF4-FFF2-40B4-BE49-F238E27FC236}">
                <a16:creationId xmlns:a16="http://schemas.microsoft.com/office/drawing/2014/main" id="{C4FC6FF0-2A38-27E3-A455-BE2940C1EDF0}"/>
              </a:ext>
            </a:extLst>
          </p:cNvPr>
          <p:cNvCxnSpPr/>
          <p:nvPr/>
        </p:nvCxnSpPr>
        <p:spPr>
          <a:xfrm rot="10800000">
            <a:off x="7411846" y="1731331"/>
            <a:ext cx="0" cy="402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" name="Google Shape;235;p7">
            <a:extLst>
              <a:ext uri="{FF2B5EF4-FFF2-40B4-BE49-F238E27FC236}">
                <a16:creationId xmlns:a16="http://schemas.microsoft.com/office/drawing/2014/main" id="{E33EBCF6-ECFF-FB1D-A634-963D8D51A320}"/>
              </a:ext>
            </a:extLst>
          </p:cNvPr>
          <p:cNvCxnSpPr/>
          <p:nvPr/>
        </p:nvCxnSpPr>
        <p:spPr>
          <a:xfrm rot="10800000">
            <a:off x="8313546" y="1741481"/>
            <a:ext cx="0" cy="399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" name="Google Shape;236;p7">
            <a:extLst>
              <a:ext uri="{FF2B5EF4-FFF2-40B4-BE49-F238E27FC236}">
                <a16:creationId xmlns:a16="http://schemas.microsoft.com/office/drawing/2014/main" id="{C1EAB6B7-3DB7-7CBF-1D06-BB890DF33802}"/>
              </a:ext>
            </a:extLst>
          </p:cNvPr>
          <p:cNvCxnSpPr/>
          <p:nvPr/>
        </p:nvCxnSpPr>
        <p:spPr>
          <a:xfrm rot="10800000" flipH="1">
            <a:off x="10557451" y="1742681"/>
            <a:ext cx="1500" cy="398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" name="Google Shape;237;p7">
            <a:extLst>
              <a:ext uri="{FF2B5EF4-FFF2-40B4-BE49-F238E27FC236}">
                <a16:creationId xmlns:a16="http://schemas.microsoft.com/office/drawing/2014/main" id="{93DD23CA-0F64-3C8D-173E-31D52BFEEC9F}"/>
              </a:ext>
            </a:extLst>
          </p:cNvPr>
          <p:cNvCxnSpPr/>
          <p:nvPr/>
        </p:nvCxnSpPr>
        <p:spPr>
          <a:xfrm>
            <a:off x="6429707" y="2133931"/>
            <a:ext cx="4127700" cy="17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" name="Google Shape;238;p7">
            <a:extLst>
              <a:ext uri="{FF2B5EF4-FFF2-40B4-BE49-F238E27FC236}">
                <a16:creationId xmlns:a16="http://schemas.microsoft.com/office/drawing/2014/main" id="{F6B8F2A7-F27C-7C75-B78D-212A4976D580}"/>
              </a:ext>
            </a:extLst>
          </p:cNvPr>
          <p:cNvSpPr/>
          <p:nvPr/>
        </p:nvSpPr>
        <p:spPr>
          <a:xfrm>
            <a:off x="8956737" y="1833094"/>
            <a:ext cx="1224000" cy="164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700"/>
            </a:pPr>
            <a:r>
              <a:rPr lang="en-US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&lt;&lt;--   Received model data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239;p7">
            <a:extLst>
              <a:ext uri="{FF2B5EF4-FFF2-40B4-BE49-F238E27FC236}">
                <a16:creationId xmlns:a16="http://schemas.microsoft.com/office/drawing/2014/main" id="{E4035CC3-2F37-3B39-727E-91C6CD873226}"/>
              </a:ext>
            </a:extLst>
          </p:cNvPr>
          <p:cNvSpPr/>
          <p:nvPr/>
        </p:nvSpPr>
        <p:spPr>
          <a:xfrm>
            <a:off x="6878976" y="2164824"/>
            <a:ext cx="1072500" cy="1563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700"/>
            </a:pPr>
            <a:r>
              <a:rPr lang="en-US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Sent model data   --&gt;&gt;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240;p7">
            <a:extLst>
              <a:ext uri="{FF2B5EF4-FFF2-40B4-BE49-F238E27FC236}">
                <a16:creationId xmlns:a16="http://schemas.microsoft.com/office/drawing/2014/main" id="{4C4B1048-67A7-9D1E-982C-82563E0C2746}"/>
              </a:ext>
            </a:extLst>
          </p:cNvPr>
          <p:cNvSpPr/>
          <p:nvPr/>
        </p:nvSpPr>
        <p:spPr>
          <a:xfrm>
            <a:off x="7019141" y="1182995"/>
            <a:ext cx="710100" cy="156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700"/>
            </a:pPr>
            <a:r>
              <a:rPr lang="en-US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Aggregtion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241;p7">
            <a:extLst>
              <a:ext uri="{FF2B5EF4-FFF2-40B4-BE49-F238E27FC236}">
                <a16:creationId xmlns:a16="http://schemas.microsoft.com/office/drawing/2014/main" id="{A666D761-B45F-E5EA-C7E8-E8B23D418012}"/>
              </a:ext>
            </a:extLst>
          </p:cNvPr>
          <p:cNvSpPr/>
          <p:nvPr/>
        </p:nvSpPr>
        <p:spPr>
          <a:xfrm>
            <a:off x="7946254" y="1179965"/>
            <a:ext cx="710100" cy="156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700"/>
            </a:pPr>
            <a:r>
              <a:rPr lang="en-US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Aggregtion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42;p7">
            <a:extLst>
              <a:ext uri="{FF2B5EF4-FFF2-40B4-BE49-F238E27FC236}">
                <a16:creationId xmlns:a16="http://schemas.microsoft.com/office/drawing/2014/main" id="{D55793B1-98C7-19F1-0EB9-BD90117BC9C9}"/>
              </a:ext>
            </a:extLst>
          </p:cNvPr>
          <p:cNvSpPr/>
          <p:nvPr/>
        </p:nvSpPr>
        <p:spPr>
          <a:xfrm>
            <a:off x="5716879" y="1743271"/>
            <a:ext cx="710100" cy="156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700"/>
            </a:pPr>
            <a:r>
              <a:rPr lang="en-US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Aggregtion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0;p7">
            <a:extLst>
              <a:ext uri="{FF2B5EF4-FFF2-40B4-BE49-F238E27FC236}">
                <a16:creationId xmlns:a16="http://schemas.microsoft.com/office/drawing/2014/main" id="{59226C32-01E4-7D5A-C6FF-08FE659D798F}"/>
              </a:ext>
            </a:extLst>
          </p:cNvPr>
          <p:cNvSpPr txBox="1"/>
          <p:nvPr/>
        </p:nvSpPr>
        <p:spPr>
          <a:xfrm>
            <a:off x="7673633" y="697544"/>
            <a:ext cx="304935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Neighbor nodes of current Node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43;p7">
            <a:extLst>
              <a:ext uri="{FF2B5EF4-FFF2-40B4-BE49-F238E27FC236}">
                <a16:creationId xmlns:a16="http://schemas.microsoft.com/office/drawing/2014/main" id="{9FDA072D-14C4-B745-5006-79D2A5A96F3A}"/>
              </a:ext>
            </a:extLst>
          </p:cNvPr>
          <p:cNvSpPr/>
          <p:nvPr/>
        </p:nvSpPr>
        <p:spPr>
          <a:xfrm>
            <a:off x="10139806" y="1062020"/>
            <a:ext cx="710100" cy="678600"/>
          </a:xfrm>
          <a:prstGeom prst="ellipse">
            <a:avLst/>
          </a:prstGeom>
          <a:solidFill>
            <a:srgbClr val="BFBFB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NB 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44;p7">
            <a:extLst>
              <a:ext uri="{FF2B5EF4-FFF2-40B4-BE49-F238E27FC236}">
                <a16:creationId xmlns:a16="http://schemas.microsoft.com/office/drawing/2014/main" id="{6E848527-2330-41B4-62B6-D2A0D0AAE4A5}"/>
              </a:ext>
            </a:extLst>
          </p:cNvPr>
          <p:cNvSpPr/>
          <p:nvPr/>
        </p:nvSpPr>
        <p:spPr>
          <a:xfrm>
            <a:off x="10133757" y="1179965"/>
            <a:ext cx="710100" cy="156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700"/>
            </a:pPr>
            <a:r>
              <a:rPr lang="en-US" sz="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Aggregtion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09;p7">
            <a:extLst>
              <a:ext uri="{FF2B5EF4-FFF2-40B4-BE49-F238E27FC236}">
                <a16:creationId xmlns:a16="http://schemas.microsoft.com/office/drawing/2014/main" id="{0A29D517-650C-9B91-7289-E39DDF00A1F7}"/>
              </a:ext>
            </a:extLst>
          </p:cNvPr>
          <p:cNvSpPr txBox="1"/>
          <p:nvPr/>
        </p:nvSpPr>
        <p:spPr>
          <a:xfrm>
            <a:off x="283882" y="660870"/>
            <a:ext cx="4335417" cy="67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0161" indent="-340161">
              <a:buClr>
                <a:schemeClr val="dk1"/>
              </a:buClr>
              <a:buSzPts val="1904"/>
              <a:buFont typeface="Arial"/>
              <a:buChar char="•"/>
            </a:pPr>
            <a:r>
              <a:rPr lang="en-US" sz="19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“propagation” eco-law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904"/>
            </a:pPr>
            <a:endParaRPr sz="190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07;p7">
            <a:extLst>
              <a:ext uri="{FF2B5EF4-FFF2-40B4-BE49-F238E27FC236}">
                <a16:creationId xmlns:a16="http://schemas.microsoft.com/office/drawing/2014/main" id="{E21A99F9-3713-5D33-D802-EB51B5740081}"/>
              </a:ext>
            </a:extLst>
          </p:cNvPr>
          <p:cNvSpPr txBox="1"/>
          <p:nvPr/>
        </p:nvSpPr>
        <p:spPr>
          <a:xfrm>
            <a:off x="378595" y="3080771"/>
            <a:ext cx="9918000" cy="385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0160" indent="-340160">
              <a:buClr>
                <a:schemeClr val="dk1"/>
              </a:buClr>
              <a:buSzPts val="1904"/>
              <a:buFont typeface="Arial"/>
              <a:buChar char="•"/>
            </a:pPr>
            <a:r>
              <a:rPr lang="en-US" sz="19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“aggregation” eco-law</a:t>
            </a:r>
            <a:endParaRPr sz="190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12;p7">
            <a:extLst>
              <a:ext uri="{FF2B5EF4-FFF2-40B4-BE49-F238E27FC236}">
                <a16:creationId xmlns:a16="http://schemas.microsoft.com/office/drawing/2014/main" id="{C16FB799-1EE5-C7B3-DC03-88C78BB8A0D3}"/>
              </a:ext>
            </a:extLst>
          </p:cNvPr>
          <p:cNvSpPr/>
          <p:nvPr/>
        </p:nvSpPr>
        <p:spPr>
          <a:xfrm>
            <a:off x="2195872" y="3802409"/>
            <a:ext cx="1530308" cy="198904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 data of current node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13;p7">
            <a:extLst>
              <a:ext uri="{FF2B5EF4-FFF2-40B4-BE49-F238E27FC236}">
                <a16:creationId xmlns:a16="http://schemas.microsoft.com/office/drawing/2014/main" id="{310E370F-DE32-A986-9718-D7F7FBC2ACAE}"/>
              </a:ext>
            </a:extLst>
          </p:cNvPr>
          <p:cNvSpPr/>
          <p:nvPr/>
        </p:nvSpPr>
        <p:spPr>
          <a:xfrm>
            <a:off x="2195872" y="4147991"/>
            <a:ext cx="1530308" cy="18134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 data of NB 1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14;p7">
            <a:extLst>
              <a:ext uri="{FF2B5EF4-FFF2-40B4-BE49-F238E27FC236}">
                <a16:creationId xmlns:a16="http://schemas.microsoft.com/office/drawing/2014/main" id="{071BEAF1-B1FE-8F27-4DCB-4CBD3F95FB47}"/>
              </a:ext>
            </a:extLst>
          </p:cNvPr>
          <p:cNvSpPr/>
          <p:nvPr/>
        </p:nvSpPr>
        <p:spPr>
          <a:xfrm>
            <a:off x="2195872" y="4473119"/>
            <a:ext cx="1530308" cy="18134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-US" sz="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 data of NB 2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15;p7">
            <a:extLst>
              <a:ext uri="{FF2B5EF4-FFF2-40B4-BE49-F238E27FC236}">
                <a16:creationId xmlns:a16="http://schemas.microsoft.com/office/drawing/2014/main" id="{F82E1AB3-2ED1-0C8A-58F0-F06F19A54CF8}"/>
              </a:ext>
            </a:extLst>
          </p:cNvPr>
          <p:cNvSpPr/>
          <p:nvPr/>
        </p:nvSpPr>
        <p:spPr>
          <a:xfrm>
            <a:off x="2195872" y="5031701"/>
            <a:ext cx="1530308" cy="18134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 data of NB 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216;p7">
            <a:extLst>
              <a:ext uri="{FF2B5EF4-FFF2-40B4-BE49-F238E27FC236}">
                <a16:creationId xmlns:a16="http://schemas.microsoft.com/office/drawing/2014/main" id="{80ACED0B-474F-CB9D-7B75-740D5E9EE827}"/>
              </a:ext>
            </a:extLst>
          </p:cNvPr>
          <p:cNvSpPr txBox="1"/>
          <p:nvPr/>
        </p:nvSpPr>
        <p:spPr>
          <a:xfrm>
            <a:off x="2524073" y="4541840"/>
            <a:ext cx="641996" cy="385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904"/>
            </a:pPr>
            <a:r>
              <a:rPr lang="en-US" sz="190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217;p7">
            <a:extLst>
              <a:ext uri="{FF2B5EF4-FFF2-40B4-BE49-F238E27FC236}">
                <a16:creationId xmlns:a16="http://schemas.microsoft.com/office/drawing/2014/main" id="{1C79C76F-EDE4-AC81-26D0-DF0CABE085F3}"/>
              </a:ext>
            </a:extLst>
          </p:cNvPr>
          <p:cNvSpPr/>
          <p:nvPr/>
        </p:nvSpPr>
        <p:spPr>
          <a:xfrm>
            <a:off x="7434704" y="4446099"/>
            <a:ext cx="1530308" cy="181346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 data of current node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" name="Google Shape;218;p7">
            <a:extLst>
              <a:ext uri="{FF2B5EF4-FFF2-40B4-BE49-F238E27FC236}">
                <a16:creationId xmlns:a16="http://schemas.microsoft.com/office/drawing/2014/main" id="{D6EA1DB8-50CE-9FCC-16DF-87A5D4BDB6F9}"/>
              </a:ext>
            </a:extLst>
          </p:cNvPr>
          <p:cNvCxnSpPr/>
          <p:nvPr/>
        </p:nvCxnSpPr>
        <p:spPr>
          <a:xfrm rot="10800000" flipH="1">
            <a:off x="6681236" y="4527990"/>
            <a:ext cx="674604" cy="1895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3" name="Google Shape;219;p7">
            <a:extLst>
              <a:ext uri="{FF2B5EF4-FFF2-40B4-BE49-F238E27FC236}">
                <a16:creationId xmlns:a16="http://schemas.microsoft.com/office/drawing/2014/main" id="{23F4D2DF-AFF0-9C7E-D45A-33D55A58E77E}"/>
              </a:ext>
            </a:extLst>
          </p:cNvPr>
          <p:cNvSpPr/>
          <p:nvPr/>
        </p:nvSpPr>
        <p:spPr>
          <a:xfrm>
            <a:off x="3977642" y="3892144"/>
            <a:ext cx="339237" cy="1271693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220;p7">
            <a:extLst>
              <a:ext uri="{FF2B5EF4-FFF2-40B4-BE49-F238E27FC236}">
                <a16:creationId xmlns:a16="http://schemas.microsoft.com/office/drawing/2014/main" id="{954F2F21-3564-68B6-34D3-4A4D40DE33AF}"/>
              </a:ext>
            </a:extLst>
          </p:cNvPr>
          <p:cNvSpPr/>
          <p:nvPr/>
        </p:nvSpPr>
        <p:spPr>
          <a:xfrm>
            <a:off x="5076936" y="4450534"/>
            <a:ext cx="1530308" cy="181346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Aggregated  model data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" name="Google Shape;221;p7" descr="Icon&#10;&#10;Description automatically generated">
            <a:extLst>
              <a:ext uri="{FF2B5EF4-FFF2-40B4-BE49-F238E27FC236}">
                <a16:creationId xmlns:a16="http://schemas.microsoft.com/office/drawing/2014/main" id="{2CAA721A-5564-3DDD-2AB1-5EEC8E571A0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67656" y="4278049"/>
            <a:ext cx="416143" cy="414293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222;p7">
            <a:extLst>
              <a:ext uri="{FF2B5EF4-FFF2-40B4-BE49-F238E27FC236}">
                <a16:creationId xmlns:a16="http://schemas.microsoft.com/office/drawing/2014/main" id="{6641900A-CC06-B151-CFB8-FC21B26F66A3}"/>
              </a:ext>
            </a:extLst>
          </p:cNvPr>
          <p:cNvSpPr txBox="1"/>
          <p:nvPr/>
        </p:nvSpPr>
        <p:spPr>
          <a:xfrm>
            <a:off x="6741340" y="4263483"/>
            <a:ext cx="559268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000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 sz="190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" name="Google Shape;225;p7">
            <a:extLst>
              <a:ext uri="{FF2B5EF4-FFF2-40B4-BE49-F238E27FC236}">
                <a16:creationId xmlns:a16="http://schemas.microsoft.com/office/drawing/2014/main" id="{42CBDBF3-36E3-6B02-4AA2-BB040DC10A6B}"/>
              </a:ext>
            </a:extLst>
          </p:cNvPr>
          <p:cNvCxnSpPr/>
          <p:nvPr/>
        </p:nvCxnSpPr>
        <p:spPr>
          <a:xfrm>
            <a:off x="4572390" y="4532632"/>
            <a:ext cx="504546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49686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 animBg="1"/>
      <p:bldP spid="23" grpId="0" animBg="1"/>
      <p:bldP spid="24" grpId="0"/>
      <p:bldP spid="25" grpId="0"/>
      <p:bldP spid="26" grpId="0" animBg="1"/>
      <p:bldP spid="27" grpId="0" animBg="1"/>
      <p:bldP spid="28" grpId="0" animBg="1"/>
      <p:bldP spid="29" grpId="0" animBg="1"/>
      <p:bldP spid="30" grpId="0"/>
      <p:bldP spid="31" grpId="0" animBg="1"/>
      <p:bldP spid="33" grpId="0" animBg="1"/>
      <p:bldP spid="34" grpId="0" animBg="1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EFC122AE-5BA6-8F42-9591-4A887812A8D5}"/>
              </a:ext>
            </a:extLst>
          </p:cNvPr>
          <p:cNvSpPr/>
          <p:nvPr/>
        </p:nvSpPr>
        <p:spPr>
          <a:xfrm>
            <a:off x="2391759" y="2623866"/>
            <a:ext cx="702609" cy="773886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oogle Shape;231;p7">
            <a:extLst>
              <a:ext uri="{FF2B5EF4-FFF2-40B4-BE49-F238E27FC236}">
                <a16:creationId xmlns:a16="http://schemas.microsoft.com/office/drawing/2014/main" id="{200A43B5-B0D0-C414-C670-0A23CE4AEC80}"/>
              </a:ext>
            </a:extLst>
          </p:cNvPr>
          <p:cNvSpPr txBox="1"/>
          <p:nvPr/>
        </p:nvSpPr>
        <p:spPr>
          <a:xfrm>
            <a:off x="3119004" y="1105599"/>
            <a:ext cx="642000" cy="385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904"/>
            </a:pPr>
            <a:r>
              <a:rPr lang="en-US" sz="19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217;p7">
            <a:extLst>
              <a:ext uri="{FF2B5EF4-FFF2-40B4-BE49-F238E27FC236}">
                <a16:creationId xmlns:a16="http://schemas.microsoft.com/office/drawing/2014/main" id="{1C79C76F-EDE4-AC81-26D0-DF0CABE085F3}"/>
              </a:ext>
            </a:extLst>
          </p:cNvPr>
          <p:cNvSpPr/>
          <p:nvPr/>
        </p:nvSpPr>
        <p:spPr>
          <a:xfrm>
            <a:off x="4712784" y="4000712"/>
            <a:ext cx="2289455" cy="119141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-GB" sz="1200" dirty="0"/>
              <a:t>Average aggregation:</a:t>
            </a:r>
          </a:p>
          <a:p>
            <a:pPr algn="ctr">
              <a:buClr>
                <a:srgbClr val="000000"/>
              </a:buClr>
              <a:buSzPts val="800"/>
            </a:pPr>
            <a:r>
              <a:rPr lang="en-GB" sz="3600" dirty="0"/>
              <a:t>Σ</a:t>
            </a:r>
            <a:r>
              <a:rPr lang="en-GB" sz="1600" dirty="0"/>
              <a:t>(n</a:t>
            </a:r>
            <a:r>
              <a:rPr lang="en-GB" sz="1600" baseline="-25000" dirty="0"/>
              <a:t>k</a:t>
            </a:r>
            <a:r>
              <a:rPr lang="en-GB" sz="1600" dirty="0"/>
              <a:t>/</a:t>
            </a:r>
            <a:r>
              <a:rPr lang="en-US" sz="1600" dirty="0">
                <a:ea typeface="Calibri"/>
                <a:cs typeface="Calibri"/>
                <a:sym typeface="Calibri"/>
              </a:rPr>
              <a:t> n</a:t>
            </a:r>
            <a:r>
              <a:rPr lang="en-US" sz="1600" baseline="-25000" dirty="0">
                <a:ea typeface="Calibri"/>
                <a:cs typeface="Calibri"/>
                <a:sym typeface="Calibri"/>
              </a:rPr>
              <a:t>total </a:t>
            </a:r>
            <a:r>
              <a:rPr lang="en-GB" sz="1600" dirty="0"/>
              <a:t>)</a:t>
            </a:r>
            <a:r>
              <a:rPr lang="en-GB" sz="1000" dirty="0"/>
              <a:t>*</a:t>
            </a:r>
            <a:r>
              <a:rPr lang="en-GB" sz="1600" dirty="0">
                <a:ea typeface="Calibri"/>
                <a:cs typeface="Calibri"/>
                <a:sym typeface="Calibri"/>
              </a:rPr>
              <a:t>W</a:t>
            </a:r>
            <a:r>
              <a:rPr lang="en-GB" sz="1600" baseline="-25000" dirty="0">
                <a:ea typeface="Calibri"/>
                <a:cs typeface="Calibri"/>
                <a:sym typeface="Calibri"/>
              </a:rPr>
              <a:t>k</a:t>
            </a:r>
          </a:p>
          <a:p>
            <a:pPr algn="ctr">
              <a:buClr>
                <a:srgbClr val="000000"/>
              </a:buClr>
              <a:buSzPts val="800"/>
            </a:pPr>
            <a:r>
              <a:rPr lang="en-GB" sz="1600" baseline="30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(</a:t>
            </a:r>
            <a:r>
              <a:rPr lang="en-US" sz="1600" dirty="0">
                <a:ea typeface="Calibri"/>
                <a:cs typeface="Calibri"/>
                <a:sym typeface="Calibri"/>
              </a:rPr>
              <a:t>n</a:t>
            </a:r>
            <a:r>
              <a:rPr lang="en-US" sz="1600" baseline="-25000" dirty="0">
                <a:ea typeface="Calibri"/>
                <a:cs typeface="Calibri"/>
                <a:sym typeface="Calibri"/>
              </a:rPr>
              <a:t>total</a:t>
            </a:r>
            <a:r>
              <a:rPr lang="en-US" sz="1600" dirty="0">
                <a:ea typeface="Calibri"/>
                <a:cs typeface="Calibri"/>
                <a:sym typeface="Calibri"/>
              </a:rPr>
              <a:t> = </a:t>
            </a:r>
            <a:r>
              <a:rPr lang="el-GR" sz="1600" dirty="0"/>
              <a:t>Σ</a:t>
            </a:r>
            <a:r>
              <a:rPr lang="fr-FR" sz="1600" dirty="0"/>
              <a:t> </a:t>
            </a:r>
            <a:r>
              <a:rPr lang="en-GB" sz="1600" dirty="0"/>
              <a:t>n</a:t>
            </a:r>
            <a:r>
              <a:rPr lang="en-GB" sz="1600" baseline="-25000" dirty="0"/>
              <a:t>k</a:t>
            </a:r>
            <a:r>
              <a:rPr lang="en-GB" sz="1600" baseline="30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)</a:t>
            </a:r>
            <a:endParaRPr lang="en-GB" sz="16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49" name="Google Shape;213;p7">
            <a:extLst>
              <a:ext uri="{FF2B5EF4-FFF2-40B4-BE49-F238E27FC236}">
                <a16:creationId xmlns:a16="http://schemas.microsoft.com/office/drawing/2014/main" id="{A4DB0F2C-CF01-30FE-1137-A7EF03565DA8}"/>
              </a:ext>
            </a:extLst>
          </p:cNvPr>
          <p:cNvSpPr/>
          <p:nvPr/>
        </p:nvSpPr>
        <p:spPr>
          <a:xfrm rot="19376270">
            <a:off x="7412675" y="1419661"/>
            <a:ext cx="404304" cy="159855"/>
          </a:xfrm>
          <a:prstGeom prst="roundRect">
            <a:avLst>
              <a:gd name="adj" fmla="val 16667"/>
            </a:avLst>
          </a:prstGeom>
          <a:solidFill>
            <a:schemeClr val="accent2">
              <a:lumMod val="50000"/>
            </a:schemeClr>
          </a:solidFill>
          <a:ln w="12700" cap="flat" cmpd="sng">
            <a:solidFill>
              <a:schemeClr val="accent2">
                <a:lumMod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US" sz="12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W</a:t>
            </a:r>
            <a:r>
              <a:rPr lang="en-US" sz="1200" baseline="-250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2</a:t>
            </a:r>
            <a:endParaRPr sz="1200" baseline="-25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213;p7">
            <a:extLst>
              <a:ext uri="{FF2B5EF4-FFF2-40B4-BE49-F238E27FC236}">
                <a16:creationId xmlns:a16="http://schemas.microsoft.com/office/drawing/2014/main" id="{212CD4D1-5C3B-89D5-5159-021D9A15DB73}"/>
              </a:ext>
            </a:extLst>
          </p:cNvPr>
          <p:cNvSpPr/>
          <p:nvPr/>
        </p:nvSpPr>
        <p:spPr>
          <a:xfrm>
            <a:off x="3333357" y="2754903"/>
            <a:ext cx="398531" cy="17962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 sz="1200" baseline="-25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sz="1200" baseline="-25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231;p7">
            <a:extLst>
              <a:ext uri="{FF2B5EF4-FFF2-40B4-BE49-F238E27FC236}">
                <a16:creationId xmlns:a16="http://schemas.microsoft.com/office/drawing/2014/main" id="{0B26207A-A58F-3541-8A93-31C685B749A1}"/>
              </a:ext>
            </a:extLst>
          </p:cNvPr>
          <p:cNvSpPr txBox="1"/>
          <p:nvPr/>
        </p:nvSpPr>
        <p:spPr>
          <a:xfrm>
            <a:off x="2777110" y="1940569"/>
            <a:ext cx="1118406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904"/>
            </a:pPr>
            <a:r>
              <a:rPr lang="en-US" sz="800" dirty="0">
                <a:solidFill>
                  <a:srgbClr val="00B050"/>
                </a:solidFill>
                <a:ea typeface="Calibri"/>
                <a:cs typeface="Calibri"/>
                <a:sym typeface="Calibri"/>
              </a:rPr>
              <a:t>(K in range [2..p])</a:t>
            </a:r>
            <a:endParaRPr sz="8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3;p7">
            <a:extLst>
              <a:ext uri="{FF2B5EF4-FFF2-40B4-BE49-F238E27FC236}">
                <a16:creationId xmlns:a16="http://schemas.microsoft.com/office/drawing/2014/main" id="{5345FB50-17FC-AC6C-1B76-6E2376C220C8}"/>
              </a:ext>
            </a:extLst>
          </p:cNvPr>
          <p:cNvSpPr/>
          <p:nvPr/>
        </p:nvSpPr>
        <p:spPr>
          <a:xfrm rot="2427120">
            <a:off x="3752564" y="1580294"/>
            <a:ext cx="420981" cy="178834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127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 sz="1200" baseline="-25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sz="1200" baseline="-25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213;p7">
            <a:extLst>
              <a:ext uri="{FF2B5EF4-FFF2-40B4-BE49-F238E27FC236}">
                <a16:creationId xmlns:a16="http://schemas.microsoft.com/office/drawing/2014/main" id="{010F3CEA-A1C0-4F76-87BC-A59DCC5D2742}"/>
              </a:ext>
            </a:extLst>
          </p:cNvPr>
          <p:cNvSpPr/>
          <p:nvPr/>
        </p:nvSpPr>
        <p:spPr>
          <a:xfrm>
            <a:off x="7742647" y="2754903"/>
            <a:ext cx="428337" cy="17883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US" sz="12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W</a:t>
            </a:r>
            <a:r>
              <a:rPr lang="en-US" sz="1200" baseline="-250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1</a:t>
            </a:r>
            <a:endParaRPr sz="1200" baseline="-25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" name="Google Shape;235;p7">
            <a:extLst>
              <a:ext uri="{FF2B5EF4-FFF2-40B4-BE49-F238E27FC236}">
                <a16:creationId xmlns:a16="http://schemas.microsoft.com/office/drawing/2014/main" id="{13242DCD-40A0-2125-7A51-C24C08D52342}"/>
              </a:ext>
            </a:extLst>
          </p:cNvPr>
          <p:cNvCxnSpPr>
            <a:cxnSpLocks/>
          </p:cNvCxnSpPr>
          <p:nvPr/>
        </p:nvCxnSpPr>
        <p:spPr>
          <a:xfrm flipH="1" flipV="1">
            <a:off x="3438582" y="1399091"/>
            <a:ext cx="1615527" cy="1368178"/>
          </a:xfrm>
          <a:prstGeom prst="straightConnector1">
            <a:avLst/>
          </a:prstGeom>
          <a:noFill/>
          <a:ln w="25400" cap="flat" cmpd="sng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74" name="Google Shape;242;p7">
            <a:extLst>
              <a:ext uri="{FF2B5EF4-FFF2-40B4-BE49-F238E27FC236}">
                <a16:creationId xmlns:a16="http://schemas.microsoft.com/office/drawing/2014/main" id="{1F8D23E0-BC66-1BDE-FD5B-98F1A6C14574}"/>
              </a:ext>
            </a:extLst>
          </p:cNvPr>
          <p:cNvSpPr/>
          <p:nvPr/>
        </p:nvSpPr>
        <p:spPr>
          <a:xfrm>
            <a:off x="8001111" y="1806028"/>
            <a:ext cx="702610" cy="22585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2">
                <a:lumMod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700"/>
            </a:pP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r>
              <a:rPr lang="en-US" sz="1200" baseline="-25000" dirty="0">
                <a:solidFill>
                  <a:schemeClr val="accent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200" baseline="-25000" dirty="0">
              <a:solidFill>
                <a:schemeClr val="accent2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242;p7">
            <a:extLst>
              <a:ext uri="{FF2B5EF4-FFF2-40B4-BE49-F238E27FC236}">
                <a16:creationId xmlns:a16="http://schemas.microsoft.com/office/drawing/2014/main" id="{222BACD7-20CD-57D1-E9DC-A70D72AC3FDE}"/>
              </a:ext>
            </a:extLst>
          </p:cNvPr>
          <p:cNvSpPr/>
          <p:nvPr/>
        </p:nvSpPr>
        <p:spPr>
          <a:xfrm>
            <a:off x="8436986" y="3505702"/>
            <a:ext cx="702609" cy="1929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700"/>
            </a:pPr>
            <a:r>
              <a:rPr lang="en-US" sz="12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r>
              <a:rPr lang="en-US" sz="1200" baseline="-250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 baseline="-25000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242;p7">
            <a:extLst>
              <a:ext uri="{FF2B5EF4-FFF2-40B4-BE49-F238E27FC236}">
                <a16:creationId xmlns:a16="http://schemas.microsoft.com/office/drawing/2014/main" id="{7E8D4ABB-E86B-D71A-9E64-9A52676028E1}"/>
              </a:ext>
            </a:extLst>
          </p:cNvPr>
          <p:cNvSpPr/>
          <p:nvPr/>
        </p:nvSpPr>
        <p:spPr>
          <a:xfrm>
            <a:off x="2710191" y="1734582"/>
            <a:ext cx="702608" cy="20029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700"/>
            </a:pPr>
            <a:r>
              <a:rPr lang="en-US" sz="12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r>
              <a:rPr lang="en-US" sz="1200" baseline="-250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sz="1200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242;p7">
            <a:extLst>
              <a:ext uri="{FF2B5EF4-FFF2-40B4-BE49-F238E27FC236}">
                <a16:creationId xmlns:a16="http://schemas.microsoft.com/office/drawing/2014/main" id="{F1817A2C-C6F2-B283-B057-CD0A46251650}"/>
              </a:ext>
            </a:extLst>
          </p:cNvPr>
          <p:cNvSpPr/>
          <p:nvPr/>
        </p:nvSpPr>
        <p:spPr>
          <a:xfrm>
            <a:off x="2399188" y="3480378"/>
            <a:ext cx="755844" cy="22002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700"/>
            </a:pPr>
            <a:r>
              <a:rPr lang="en-US" sz="12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r>
              <a:rPr lang="en-US" sz="1200" baseline="-250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sz="1200" baseline="-25000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240;p7">
            <a:extLst>
              <a:ext uri="{FF2B5EF4-FFF2-40B4-BE49-F238E27FC236}">
                <a16:creationId xmlns:a16="http://schemas.microsoft.com/office/drawing/2014/main" id="{2C7AAEC3-9A02-8793-AFA2-F49C85FB0AE8}"/>
              </a:ext>
            </a:extLst>
          </p:cNvPr>
          <p:cNvSpPr/>
          <p:nvPr/>
        </p:nvSpPr>
        <p:spPr>
          <a:xfrm>
            <a:off x="4970374" y="3521384"/>
            <a:ext cx="1651895" cy="39174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700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Central server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 descr="A picture containing text, computer, indoor&#10;&#10;Description automatically generated">
            <a:extLst>
              <a:ext uri="{FF2B5EF4-FFF2-40B4-BE49-F238E27FC236}">
                <a16:creationId xmlns:a16="http://schemas.microsoft.com/office/drawing/2014/main" id="{DAFF03DB-283C-010F-31B8-3896DE6C9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949" y="2477657"/>
            <a:ext cx="1129436" cy="1028508"/>
          </a:xfrm>
          <a:prstGeom prst="rect">
            <a:avLst/>
          </a:prstGeom>
        </p:spPr>
      </p:pic>
      <p:cxnSp>
        <p:nvCxnSpPr>
          <p:cNvPr id="12" name="Google Shape;235;p7">
            <a:extLst>
              <a:ext uri="{FF2B5EF4-FFF2-40B4-BE49-F238E27FC236}">
                <a16:creationId xmlns:a16="http://schemas.microsoft.com/office/drawing/2014/main" id="{BD66E9D5-C22A-5F3F-D7E6-8836FCAD2958}"/>
              </a:ext>
            </a:extLst>
          </p:cNvPr>
          <p:cNvCxnSpPr>
            <a:cxnSpLocks/>
          </p:cNvCxnSpPr>
          <p:nvPr/>
        </p:nvCxnSpPr>
        <p:spPr>
          <a:xfrm flipH="1">
            <a:off x="3160496" y="2991357"/>
            <a:ext cx="1960732" cy="0"/>
          </a:xfrm>
          <a:prstGeom prst="straightConnector1">
            <a:avLst/>
          </a:prstGeom>
          <a:noFill/>
          <a:ln w="25400" cap="flat" cmpd="sng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5" name="Google Shape;235;p7">
            <a:extLst>
              <a:ext uri="{FF2B5EF4-FFF2-40B4-BE49-F238E27FC236}">
                <a16:creationId xmlns:a16="http://schemas.microsoft.com/office/drawing/2014/main" id="{AF93168A-B9C7-3483-BBAC-A1218AA84BD5}"/>
              </a:ext>
            </a:extLst>
          </p:cNvPr>
          <p:cNvCxnSpPr>
            <a:cxnSpLocks/>
          </p:cNvCxnSpPr>
          <p:nvPr/>
        </p:nvCxnSpPr>
        <p:spPr>
          <a:xfrm flipH="1">
            <a:off x="6239505" y="2991357"/>
            <a:ext cx="2183527" cy="0"/>
          </a:xfrm>
          <a:prstGeom prst="straightConnector1">
            <a:avLst/>
          </a:prstGeom>
          <a:noFill/>
          <a:ln w="25400" cap="flat" cmpd="sng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7" name="Google Shape;235;p7">
            <a:extLst>
              <a:ext uri="{FF2B5EF4-FFF2-40B4-BE49-F238E27FC236}">
                <a16:creationId xmlns:a16="http://schemas.microsoft.com/office/drawing/2014/main" id="{DD938C18-CA5A-5EDD-1EBF-A486207F5DCE}"/>
              </a:ext>
            </a:extLst>
          </p:cNvPr>
          <p:cNvCxnSpPr>
            <a:cxnSpLocks/>
          </p:cNvCxnSpPr>
          <p:nvPr/>
        </p:nvCxnSpPr>
        <p:spPr>
          <a:xfrm flipH="1">
            <a:off x="6239505" y="1355652"/>
            <a:ext cx="1801157" cy="1349970"/>
          </a:xfrm>
          <a:prstGeom prst="straightConnector1">
            <a:avLst/>
          </a:prstGeom>
          <a:noFill/>
          <a:ln w="25400" cap="flat" cmpd="sng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ED9177C1-160A-5F36-3FF0-DB00539E1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938" y="3783027"/>
            <a:ext cx="586186" cy="57539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BF56EED-D897-4EA7-576A-C98800CF0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0373" y="190395"/>
            <a:ext cx="468646" cy="75096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F44A2707-78A7-069D-EC9D-E1E9C06D4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0984" y="190395"/>
            <a:ext cx="468646" cy="75096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EC20C89-F813-783F-1A32-9F5AB7543B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2126" y="3719151"/>
            <a:ext cx="639273" cy="639273"/>
          </a:xfrm>
          <a:prstGeom prst="rect">
            <a:avLst/>
          </a:prstGeom>
        </p:spPr>
      </p:pic>
      <p:sp>
        <p:nvSpPr>
          <p:cNvPr id="48" name="Flowchart: Magnetic Disk 47">
            <a:extLst>
              <a:ext uri="{FF2B5EF4-FFF2-40B4-BE49-F238E27FC236}">
                <a16:creationId xmlns:a16="http://schemas.microsoft.com/office/drawing/2014/main" id="{3B0CE131-0D96-3AFB-586F-896DCB7AF57D}"/>
              </a:ext>
            </a:extLst>
          </p:cNvPr>
          <p:cNvSpPr/>
          <p:nvPr/>
        </p:nvSpPr>
        <p:spPr>
          <a:xfrm>
            <a:off x="8006758" y="971662"/>
            <a:ext cx="702609" cy="773886"/>
          </a:xfrm>
          <a:prstGeom prst="flowChartMagneticDisk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network&#10;&#10;Description automatically generated">
            <a:extLst>
              <a:ext uri="{FF2B5EF4-FFF2-40B4-BE49-F238E27FC236}">
                <a16:creationId xmlns:a16="http://schemas.microsoft.com/office/drawing/2014/main" id="{391A0F00-23B1-244D-8016-7FF7100F85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3527" y="1283705"/>
            <a:ext cx="622974" cy="368792"/>
          </a:xfrm>
          <a:prstGeom prst="rect">
            <a:avLst/>
          </a:prstGeom>
        </p:spPr>
      </p:pic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5F841137-7CA1-29C9-9250-303ACA6E24A3}"/>
              </a:ext>
            </a:extLst>
          </p:cNvPr>
          <p:cNvSpPr/>
          <p:nvPr/>
        </p:nvSpPr>
        <p:spPr>
          <a:xfrm>
            <a:off x="2710190" y="911317"/>
            <a:ext cx="702609" cy="773886"/>
          </a:xfrm>
          <a:prstGeom prst="flowChartMagneticDisk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6F3EDADC-1BA0-AFE4-525E-F424A4988737}"/>
              </a:ext>
            </a:extLst>
          </p:cNvPr>
          <p:cNvSpPr/>
          <p:nvPr/>
        </p:nvSpPr>
        <p:spPr>
          <a:xfrm>
            <a:off x="8436986" y="2648394"/>
            <a:ext cx="702609" cy="773886"/>
          </a:xfrm>
          <a:prstGeom prst="flowChartMagneticDisk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diagram of a network&#10;&#10;Description automatically generated">
            <a:extLst>
              <a:ext uri="{FF2B5EF4-FFF2-40B4-BE49-F238E27FC236}">
                <a16:creationId xmlns:a16="http://schemas.microsoft.com/office/drawing/2014/main" id="{2E5AA49C-5D3F-2940-FF55-3187D7BF0A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1203" y="2914970"/>
            <a:ext cx="622974" cy="368792"/>
          </a:xfrm>
          <a:prstGeom prst="rect">
            <a:avLst/>
          </a:prstGeom>
        </p:spPr>
      </p:pic>
      <p:pic>
        <p:nvPicPr>
          <p:cNvPr id="13" name="Picture 12" descr="A diagram of a network&#10;&#10;Description automatically generated">
            <a:extLst>
              <a:ext uri="{FF2B5EF4-FFF2-40B4-BE49-F238E27FC236}">
                <a16:creationId xmlns:a16="http://schemas.microsoft.com/office/drawing/2014/main" id="{E9B25666-B96D-53AC-2A70-129EB8AD0A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0276" y="2933737"/>
            <a:ext cx="622974" cy="368792"/>
          </a:xfrm>
          <a:prstGeom prst="rect">
            <a:avLst/>
          </a:prstGeom>
        </p:spPr>
      </p:pic>
      <p:pic>
        <p:nvPicPr>
          <p:cNvPr id="14" name="Picture 13" descr="A diagram of a network&#10;&#10;Description automatically generated">
            <a:extLst>
              <a:ext uri="{FF2B5EF4-FFF2-40B4-BE49-F238E27FC236}">
                <a16:creationId xmlns:a16="http://schemas.microsoft.com/office/drawing/2014/main" id="{17EADE5B-668F-5160-F6C1-A2685BC15A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6565" y="1221426"/>
            <a:ext cx="622974" cy="3687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426AC90-0AD4-7861-BF44-45877B93DD9D}"/>
              </a:ext>
            </a:extLst>
          </p:cNvPr>
          <p:cNvSpPr txBox="1"/>
          <p:nvPr/>
        </p:nvSpPr>
        <p:spPr>
          <a:xfrm>
            <a:off x="5140278" y="4675285"/>
            <a:ext cx="30484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k=1</a:t>
            </a:r>
            <a:endParaRPr lang="en-CH" sz="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D57DD0-3987-7C36-119B-D04DA3FD968A}"/>
              </a:ext>
            </a:extLst>
          </p:cNvPr>
          <p:cNvSpPr txBox="1"/>
          <p:nvPr/>
        </p:nvSpPr>
        <p:spPr>
          <a:xfrm>
            <a:off x="5165949" y="4292049"/>
            <a:ext cx="2006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p</a:t>
            </a:r>
            <a:endParaRPr lang="en-CH" sz="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4505E6-0156-A71F-26B6-2705B6E7191B}"/>
              </a:ext>
            </a:extLst>
          </p:cNvPr>
          <p:cNvSpPr txBox="1"/>
          <p:nvPr/>
        </p:nvSpPr>
        <p:spPr>
          <a:xfrm>
            <a:off x="5883228" y="4973735"/>
            <a:ext cx="30484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k=1</a:t>
            </a:r>
            <a:endParaRPr lang="en-CH" sz="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D4F859-DE99-D806-7D15-F0C005360D66}"/>
              </a:ext>
            </a:extLst>
          </p:cNvPr>
          <p:cNvSpPr txBox="1"/>
          <p:nvPr/>
        </p:nvSpPr>
        <p:spPr>
          <a:xfrm>
            <a:off x="5914751" y="4755341"/>
            <a:ext cx="2006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p</a:t>
            </a:r>
            <a:endParaRPr lang="en-CH" sz="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8CEA84-C480-8ECF-2AA7-33B24023D998}"/>
              </a:ext>
            </a:extLst>
          </p:cNvPr>
          <p:cNvSpPr txBox="1"/>
          <p:nvPr/>
        </p:nvSpPr>
        <p:spPr>
          <a:xfrm>
            <a:off x="4352174" y="5815953"/>
            <a:ext cx="332581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100" dirty="0"/>
              <a:t>Federated-learning01.png</a:t>
            </a:r>
          </a:p>
        </p:txBody>
      </p:sp>
    </p:spTree>
    <p:extLst>
      <p:ext uri="{BB962C8B-B14F-4D97-AF65-F5344CB8AC3E}">
        <p14:creationId xmlns:p14="http://schemas.microsoft.com/office/powerpoint/2010/main" val="143496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1" grpId="0" animBg="1"/>
      <p:bldP spid="49" grpId="0" animBg="1"/>
      <p:bldP spid="50" grpId="0" animBg="1"/>
      <p:bldP spid="54" grpId="0"/>
      <p:bldP spid="58" grpId="0" animBg="1"/>
      <p:bldP spid="59" grpId="0" animBg="1"/>
      <p:bldP spid="74" grpId="0" animBg="1"/>
      <p:bldP spid="75" grpId="0" animBg="1"/>
      <p:bldP spid="76" grpId="0" animBg="1"/>
      <p:bldP spid="77" grpId="0" animBg="1"/>
      <p:bldP spid="17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98;p1">
            <a:extLst>
              <a:ext uri="{FF2B5EF4-FFF2-40B4-BE49-F238E27FC236}">
                <a16:creationId xmlns:a16="http://schemas.microsoft.com/office/drawing/2014/main" id="{342622E0-5877-9CEF-F6F6-43A864B868E1}"/>
              </a:ext>
            </a:extLst>
          </p:cNvPr>
          <p:cNvSpPr/>
          <p:nvPr/>
        </p:nvSpPr>
        <p:spPr>
          <a:xfrm>
            <a:off x="909201" y="3545384"/>
            <a:ext cx="6603806" cy="3062459"/>
          </a:xfrm>
          <a:prstGeom prst="roundRect">
            <a:avLst>
              <a:gd name="adj" fmla="val 16667"/>
            </a:avLst>
          </a:prstGeom>
          <a:solidFill>
            <a:srgbClr val="FF7465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GB" dirty="0"/>
          </a:p>
          <a:p>
            <a:pPr algn="ctr"/>
            <a:endParaRPr lang="en-GB" sz="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CD930F-C8B4-7DFB-3391-B9ED4FB75973}"/>
              </a:ext>
            </a:extLst>
          </p:cNvPr>
          <p:cNvSpPr/>
          <p:nvPr/>
        </p:nvSpPr>
        <p:spPr>
          <a:xfrm>
            <a:off x="1352198" y="3749287"/>
            <a:ext cx="5848740" cy="212238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CDC0B87-63DF-9BE5-BA3A-14A827EF8AA9}"/>
              </a:ext>
            </a:extLst>
          </p:cNvPr>
          <p:cNvSpPr/>
          <p:nvPr/>
        </p:nvSpPr>
        <p:spPr>
          <a:xfrm>
            <a:off x="3052756" y="4000725"/>
            <a:ext cx="3679665" cy="121184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</p:txBody>
      </p:sp>
      <p:sp>
        <p:nvSpPr>
          <p:cNvPr id="30" name="Google Shape;98;p1">
            <a:extLst>
              <a:ext uri="{FF2B5EF4-FFF2-40B4-BE49-F238E27FC236}">
                <a16:creationId xmlns:a16="http://schemas.microsoft.com/office/drawing/2014/main" id="{8145A686-725E-732A-CDBF-D13B64D5A649}"/>
              </a:ext>
            </a:extLst>
          </p:cNvPr>
          <p:cNvSpPr/>
          <p:nvPr/>
        </p:nvSpPr>
        <p:spPr>
          <a:xfrm>
            <a:off x="263615" y="1159227"/>
            <a:ext cx="2469496" cy="1080039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GB" dirty="0"/>
          </a:p>
          <a:p>
            <a:pPr algn="ctr"/>
            <a:endParaRPr lang="en-GB" sz="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" name="Google Shape;138;p1">
            <a:extLst>
              <a:ext uri="{FF2B5EF4-FFF2-40B4-BE49-F238E27FC236}">
                <a16:creationId xmlns:a16="http://schemas.microsoft.com/office/drawing/2014/main" id="{FAADE272-4093-2C44-CA8C-6693DEB60A50}"/>
              </a:ext>
            </a:extLst>
          </p:cNvPr>
          <p:cNvGrpSpPr/>
          <p:nvPr/>
        </p:nvGrpSpPr>
        <p:grpSpPr>
          <a:xfrm>
            <a:off x="6848172" y="1172483"/>
            <a:ext cx="2399880" cy="1067307"/>
            <a:chOff x="5504294" y="566143"/>
            <a:chExt cx="1359865" cy="475853"/>
          </a:xfrm>
          <a:solidFill>
            <a:srgbClr val="002060"/>
          </a:solidFill>
        </p:grpSpPr>
        <p:sp>
          <p:nvSpPr>
            <p:cNvPr id="15" name="Google Shape;98;p1">
              <a:extLst>
                <a:ext uri="{FF2B5EF4-FFF2-40B4-BE49-F238E27FC236}">
                  <a16:creationId xmlns:a16="http://schemas.microsoft.com/office/drawing/2014/main" id="{7A0D8349-08EE-B0CA-7A33-8525AE2A512B}"/>
                </a:ext>
              </a:extLst>
            </p:cNvPr>
            <p:cNvSpPr/>
            <p:nvPr/>
          </p:nvSpPr>
          <p:spPr>
            <a:xfrm>
              <a:off x="5504294" y="566143"/>
              <a:ext cx="1359865" cy="475853"/>
            </a:xfrm>
            <a:prstGeom prst="roundRect">
              <a:avLst>
                <a:gd name="adj" fmla="val 16667"/>
              </a:avLst>
            </a:prstGeom>
            <a:grpFill/>
            <a:ln w="12700" cap="flat" cmpd="sng">
              <a:solidFill>
                <a:srgbClr val="78787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endParaRPr lang="en-GB" dirty="0"/>
            </a:p>
            <a:p>
              <a:pPr algn="ctr"/>
              <a:endParaRPr lang="en-GB" sz="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" name="Google Shape;139;p1" descr="A black and white image of a couple of gears&#10;&#10;Description automatically generated">
              <a:extLst>
                <a:ext uri="{FF2B5EF4-FFF2-40B4-BE49-F238E27FC236}">
                  <a16:creationId xmlns:a16="http://schemas.microsoft.com/office/drawing/2014/main" id="{5422DC82-D4AA-47B2-F81F-F02FD5AD9CE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583495" y="839599"/>
              <a:ext cx="212970" cy="162921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8" name="Google Shape;138;p1">
            <a:extLst>
              <a:ext uri="{FF2B5EF4-FFF2-40B4-BE49-F238E27FC236}">
                <a16:creationId xmlns:a16="http://schemas.microsoft.com/office/drawing/2014/main" id="{D40D6F4E-806E-E311-FC72-A98116A808FB}"/>
              </a:ext>
            </a:extLst>
          </p:cNvPr>
          <p:cNvGrpSpPr/>
          <p:nvPr/>
        </p:nvGrpSpPr>
        <p:grpSpPr>
          <a:xfrm>
            <a:off x="3190922" y="1166827"/>
            <a:ext cx="2463614" cy="1061449"/>
            <a:chOff x="5504294" y="566143"/>
            <a:chExt cx="1359865" cy="475853"/>
          </a:xfrm>
        </p:grpSpPr>
        <p:sp>
          <p:nvSpPr>
            <p:cNvPr id="10" name="Google Shape;98;p1">
              <a:extLst>
                <a:ext uri="{FF2B5EF4-FFF2-40B4-BE49-F238E27FC236}">
                  <a16:creationId xmlns:a16="http://schemas.microsoft.com/office/drawing/2014/main" id="{4EAAF2B1-35CA-23C6-6FDE-ABDD2AAC1907}"/>
                </a:ext>
              </a:extLst>
            </p:cNvPr>
            <p:cNvSpPr/>
            <p:nvPr/>
          </p:nvSpPr>
          <p:spPr>
            <a:xfrm>
              <a:off x="5504294" y="566143"/>
              <a:ext cx="1359865" cy="47585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 cmpd="sng">
              <a:solidFill>
                <a:srgbClr val="78787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endParaRPr lang="en-GB" dirty="0"/>
            </a:p>
            <a:p>
              <a:pPr algn="ctr"/>
              <a:endParaRPr lang="en-GB" sz="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" name="Google Shape;139;p1" descr="A black and white image of a couple of gears&#10;&#10;Description automatically generated">
              <a:extLst>
                <a:ext uri="{FF2B5EF4-FFF2-40B4-BE49-F238E27FC236}">
                  <a16:creationId xmlns:a16="http://schemas.microsoft.com/office/drawing/2014/main" id="{6D8C9F20-3646-7F9C-8C73-6F7D5962B85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05774" y="833106"/>
              <a:ext cx="193208" cy="1629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ZoneTexte 21">
            <a:extLst>
              <a:ext uri="{FF2B5EF4-FFF2-40B4-BE49-F238E27FC236}">
                <a16:creationId xmlns:a16="http://schemas.microsoft.com/office/drawing/2014/main" id="{74AD35AD-6B20-FDBC-0E69-2C767511F00A}"/>
              </a:ext>
            </a:extLst>
          </p:cNvPr>
          <p:cNvSpPr txBox="1"/>
          <p:nvPr/>
        </p:nvSpPr>
        <p:spPr>
          <a:xfrm>
            <a:off x="4506235" y="5407186"/>
            <a:ext cx="2735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Coordination platform</a:t>
            </a:r>
          </a:p>
        </p:txBody>
      </p:sp>
      <p:sp>
        <p:nvSpPr>
          <p:cNvPr id="9" name="Google Shape;124;p3">
            <a:extLst>
              <a:ext uri="{FF2B5EF4-FFF2-40B4-BE49-F238E27FC236}">
                <a16:creationId xmlns:a16="http://schemas.microsoft.com/office/drawing/2014/main" id="{45506C0E-3412-ED71-397A-58E7217391B3}"/>
              </a:ext>
            </a:extLst>
          </p:cNvPr>
          <p:cNvSpPr/>
          <p:nvPr/>
        </p:nvSpPr>
        <p:spPr>
          <a:xfrm>
            <a:off x="1171500" y="111926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en-GB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31;p7">
            <a:extLst>
              <a:ext uri="{FF2B5EF4-FFF2-40B4-BE49-F238E27FC236}">
                <a16:creationId xmlns:a16="http://schemas.microsoft.com/office/drawing/2014/main" id="{D323A264-44D6-5B4A-2200-555385C40B46}"/>
              </a:ext>
            </a:extLst>
          </p:cNvPr>
          <p:cNvSpPr txBox="1"/>
          <p:nvPr/>
        </p:nvSpPr>
        <p:spPr>
          <a:xfrm>
            <a:off x="3215444" y="2421305"/>
            <a:ext cx="642000" cy="385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904"/>
            </a:pPr>
            <a:r>
              <a:rPr lang="en-GB" sz="19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lang="en-GB" sz="1400" dirty="0">
              <a:solidFill>
                <a:srgbClr val="000000"/>
              </a:solidFill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Google Shape;213;p7">
                <a:extLst>
                  <a:ext uri="{FF2B5EF4-FFF2-40B4-BE49-F238E27FC236}">
                    <a16:creationId xmlns:a16="http://schemas.microsoft.com/office/drawing/2014/main" id="{E513D8B9-3143-B70B-BCB7-5E770BCA459A}"/>
                  </a:ext>
                </a:extLst>
              </p:cNvPr>
              <p:cNvSpPr/>
              <p:nvPr/>
            </p:nvSpPr>
            <p:spPr>
              <a:xfrm rot="5097245">
                <a:off x="4330819" y="2323469"/>
                <a:ext cx="465489" cy="17883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>
                  <a:buClr>
                    <a:srgbClr val="000000"/>
                  </a:buClr>
                  <a:buSzPts val="800"/>
                </a:pPr>
                <a:r>
                  <a:rPr lang="en-GB" sz="800" dirty="0">
                    <a:solidFill>
                      <a:schemeClr val="bg1"/>
                    </a:solidFill>
                    <a:ea typeface="Calibri"/>
                    <a:cs typeface="Calibri"/>
                    <a:sym typeface="Calibri"/>
                  </a:rPr>
                  <a:t>W</a:t>
                </a:r>
                <a14:m>
                  <m:oMath xmlns:m="http://schemas.openxmlformats.org/officeDocument/2006/math">
                    <m:r>
                      <a:rPr lang="en-GB" sz="800" i="1" baseline="-250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𝑗</m:t>
                    </m:r>
                  </m:oMath>
                </a14:m>
                <a:r>
                  <a:rPr lang="en-GB" sz="800" baseline="30000" dirty="0">
                    <a:solidFill>
                      <a:schemeClr val="bg1"/>
                    </a:solidFill>
                    <a:ea typeface="Calibri"/>
                    <a:cs typeface="Calibri"/>
                    <a:sym typeface="Calibri"/>
                  </a:rPr>
                  <a:t>k,2</a:t>
                </a:r>
                <a:endParaRPr lang="en-GB" sz="1400" dirty="0">
                  <a:solidFill>
                    <a:schemeClr val="bg1"/>
                  </a:solidFill>
                  <a:sym typeface="Arial"/>
                </a:endParaRPr>
              </a:p>
            </p:txBody>
          </p:sp>
        </mc:Choice>
        <mc:Fallback xmlns="">
          <p:sp>
            <p:nvSpPr>
              <p:cNvPr id="42" name="Google Shape;213;p7">
                <a:extLst>
                  <a:ext uri="{FF2B5EF4-FFF2-40B4-BE49-F238E27FC236}">
                    <a16:creationId xmlns:a16="http://schemas.microsoft.com/office/drawing/2014/main" id="{E513D8B9-3143-B70B-BCB7-5E770BCA45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097245">
                <a:off x="4330819" y="2323469"/>
                <a:ext cx="465489" cy="178835"/>
              </a:xfrm>
              <a:prstGeom prst="roundRect">
                <a:avLst>
                  <a:gd name="adj" fmla="val 16667"/>
                </a:avLst>
              </a:prstGeom>
              <a:blipFill>
                <a:blip r:embed="rId4"/>
                <a:stretch>
                  <a:fillRect l="-13158"/>
                </a:stretch>
              </a:blipFill>
              <a:ln w="127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Google Shape;213;p7">
                <a:extLst>
                  <a:ext uri="{FF2B5EF4-FFF2-40B4-BE49-F238E27FC236}">
                    <a16:creationId xmlns:a16="http://schemas.microsoft.com/office/drawing/2014/main" id="{8A6D8D91-64B3-596A-6CA2-7C01DE09FD12}"/>
                  </a:ext>
                </a:extLst>
              </p:cNvPr>
              <p:cNvSpPr/>
              <p:nvPr/>
            </p:nvSpPr>
            <p:spPr>
              <a:xfrm rot="2451064">
                <a:off x="1926907" y="2387940"/>
                <a:ext cx="443424" cy="178835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800"/>
                </a:pPr>
                <a:r>
                  <a:rPr lang="en-GB" sz="800" dirty="0">
                    <a:solidFill>
                      <a:schemeClr val="bg1"/>
                    </a:solidFill>
                    <a:ea typeface="Calibri"/>
                    <a:cs typeface="Calibri"/>
                    <a:sym typeface="Calibri"/>
                  </a:rPr>
                  <a:t>W</a:t>
                </a:r>
                <a14:m>
                  <m:oMath xmlns:m="http://schemas.openxmlformats.org/officeDocument/2006/math">
                    <m:r>
                      <a:rPr lang="en-GB" sz="800" i="1" baseline="-250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𝑗</m:t>
                    </m:r>
                  </m:oMath>
                </a14:m>
                <a:r>
                  <a:rPr lang="en-GB" sz="800" baseline="30000" dirty="0">
                    <a:solidFill>
                      <a:schemeClr val="bg1"/>
                    </a:solidFill>
                    <a:ea typeface="Calibri"/>
                    <a:cs typeface="Calibri"/>
                    <a:sym typeface="Calibri"/>
                  </a:rPr>
                  <a:t>k,1</a:t>
                </a:r>
                <a:endParaRPr lang="en-GB" sz="1400" baseline="30000" dirty="0">
                  <a:solidFill>
                    <a:schemeClr val="bg1"/>
                  </a:solidFill>
                  <a:sym typeface="Arial"/>
                </a:endParaRPr>
              </a:p>
            </p:txBody>
          </p:sp>
        </mc:Choice>
        <mc:Fallback xmlns="">
          <p:sp>
            <p:nvSpPr>
              <p:cNvPr id="44" name="Google Shape;213;p7">
                <a:extLst>
                  <a:ext uri="{FF2B5EF4-FFF2-40B4-BE49-F238E27FC236}">
                    <a16:creationId xmlns:a16="http://schemas.microsoft.com/office/drawing/2014/main" id="{8A6D8D91-64B3-596A-6CA2-7C01DE09FD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51064">
                <a:off x="1926907" y="2387940"/>
                <a:ext cx="443424" cy="178835"/>
              </a:xfrm>
              <a:prstGeom prst="roundRect">
                <a:avLst>
                  <a:gd name="adj" fmla="val 16667"/>
                </a:avLst>
              </a:prstGeom>
              <a:blipFill>
                <a:blip r:embed="rId5"/>
                <a:stretch>
                  <a:fillRect/>
                </a:stretch>
              </a:blip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Google Shape;213;p7">
                <a:extLst>
                  <a:ext uri="{FF2B5EF4-FFF2-40B4-BE49-F238E27FC236}">
                    <a16:creationId xmlns:a16="http://schemas.microsoft.com/office/drawing/2014/main" id="{AE9E6819-D8A3-EC64-EFA2-9DA21BECB848}"/>
                  </a:ext>
                </a:extLst>
              </p:cNvPr>
              <p:cNvSpPr/>
              <p:nvPr/>
            </p:nvSpPr>
            <p:spPr>
              <a:xfrm rot="19386184">
                <a:off x="7221603" y="2414770"/>
                <a:ext cx="457925" cy="221599"/>
              </a:xfrm>
              <a:prstGeom prst="roundRect">
                <a:avLst>
                  <a:gd name="adj" fmla="val 16667"/>
                </a:avLst>
              </a:prstGeom>
              <a:solidFill>
                <a:srgbClr val="002060"/>
              </a:solidFill>
              <a:ln w="12700" cap="flat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>
                  <a:buClr>
                    <a:srgbClr val="000000"/>
                  </a:buClr>
                  <a:buSzPts val="800"/>
                </a:pPr>
                <a:r>
                  <a:rPr lang="en-GB" sz="800" dirty="0">
                    <a:solidFill>
                      <a:schemeClr val="bg1"/>
                    </a:solidFill>
                    <a:ea typeface="Calibri"/>
                    <a:cs typeface="Calibri"/>
                    <a:sym typeface="Calibri"/>
                  </a:rPr>
                  <a:t>W</a:t>
                </a:r>
                <a14:m>
                  <m:oMath xmlns:m="http://schemas.openxmlformats.org/officeDocument/2006/math">
                    <m:r>
                      <a:rPr lang="en-GB" sz="800" i="1" baseline="-250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𝑗</m:t>
                    </m:r>
                  </m:oMath>
                </a14:m>
                <a:r>
                  <a:rPr lang="en-GB" sz="800" baseline="30000" dirty="0" err="1">
                    <a:solidFill>
                      <a:schemeClr val="bg1"/>
                    </a:solidFill>
                    <a:ea typeface="Calibri"/>
                    <a:cs typeface="Calibri"/>
                    <a:sym typeface="Calibri"/>
                  </a:rPr>
                  <a:t>k,n</a:t>
                </a:r>
                <a:endParaRPr lang="en-GB" sz="1400" dirty="0">
                  <a:solidFill>
                    <a:schemeClr val="bg1"/>
                  </a:solidFill>
                  <a:sym typeface="Arial"/>
                </a:endParaRPr>
              </a:p>
            </p:txBody>
          </p:sp>
        </mc:Choice>
        <mc:Fallback xmlns="">
          <p:sp>
            <p:nvSpPr>
              <p:cNvPr id="50" name="Google Shape;213;p7">
                <a:extLst>
                  <a:ext uri="{FF2B5EF4-FFF2-40B4-BE49-F238E27FC236}">
                    <a16:creationId xmlns:a16="http://schemas.microsoft.com/office/drawing/2014/main" id="{AE9E6819-D8A3-EC64-EFA2-9DA21BECB8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86184">
                <a:off x="7221603" y="2414770"/>
                <a:ext cx="457925" cy="221599"/>
              </a:xfrm>
              <a:prstGeom prst="roundRect">
                <a:avLst>
                  <a:gd name="adj" fmla="val 16667"/>
                </a:avLst>
              </a:prstGeom>
              <a:blipFill>
                <a:blip r:embed="rId6"/>
                <a:stretch>
                  <a:fillRect/>
                </a:stretch>
              </a:blipFill>
              <a:ln w="12700" cap="flat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oogle Shape;235;p7">
            <a:extLst>
              <a:ext uri="{FF2B5EF4-FFF2-40B4-BE49-F238E27FC236}">
                <a16:creationId xmlns:a16="http://schemas.microsoft.com/office/drawing/2014/main" id="{A577A5CF-00AB-DAAE-A5F1-B67CB6DEF7CE}"/>
              </a:ext>
            </a:extLst>
          </p:cNvPr>
          <p:cNvCxnSpPr>
            <a:cxnSpLocks/>
          </p:cNvCxnSpPr>
          <p:nvPr/>
        </p:nvCxnSpPr>
        <p:spPr>
          <a:xfrm flipV="1">
            <a:off x="5415256" y="2152812"/>
            <a:ext cx="2125279" cy="1671119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3" name="Google Shape;235;p7">
            <a:extLst>
              <a:ext uri="{FF2B5EF4-FFF2-40B4-BE49-F238E27FC236}">
                <a16:creationId xmlns:a16="http://schemas.microsoft.com/office/drawing/2014/main" id="{279FC863-2466-820D-37D9-468C9A1D911C}"/>
              </a:ext>
            </a:extLst>
          </p:cNvPr>
          <p:cNvCxnSpPr>
            <a:cxnSpLocks/>
          </p:cNvCxnSpPr>
          <p:nvPr/>
        </p:nvCxnSpPr>
        <p:spPr>
          <a:xfrm flipH="1" flipV="1">
            <a:off x="4309103" y="2123521"/>
            <a:ext cx="197133" cy="182058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5" name="Google Shape;235;p7">
            <a:extLst>
              <a:ext uri="{FF2B5EF4-FFF2-40B4-BE49-F238E27FC236}">
                <a16:creationId xmlns:a16="http://schemas.microsoft.com/office/drawing/2014/main" id="{F9DB6506-AF4C-5268-B5B8-E715297EA0FA}"/>
              </a:ext>
            </a:extLst>
          </p:cNvPr>
          <p:cNvCxnSpPr>
            <a:cxnSpLocks/>
          </p:cNvCxnSpPr>
          <p:nvPr/>
        </p:nvCxnSpPr>
        <p:spPr>
          <a:xfrm flipH="1" flipV="1">
            <a:off x="1412199" y="2177496"/>
            <a:ext cx="2162320" cy="1766612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1E2D107-1FA0-8A53-F71C-0BC66AA42F63}"/>
              </a:ext>
            </a:extLst>
          </p:cNvPr>
          <p:cNvSpPr txBox="1"/>
          <p:nvPr/>
        </p:nvSpPr>
        <p:spPr>
          <a:xfrm rot="19398965">
            <a:off x="5709728" y="2828347"/>
            <a:ext cx="13065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GED k Model weights</a:t>
            </a:r>
            <a:endParaRPr lang="en-GB" sz="1600" dirty="0">
              <a:solidFill>
                <a:srgbClr val="FF0000"/>
              </a:solidFill>
              <a:sym typeface="Arial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97EF921-BBA9-C7EA-10AD-571F79531AAD}"/>
              </a:ext>
            </a:extLst>
          </p:cNvPr>
          <p:cNvSpPr txBox="1"/>
          <p:nvPr/>
        </p:nvSpPr>
        <p:spPr>
          <a:xfrm rot="19352610">
            <a:off x="5706232" y="3113228"/>
            <a:ext cx="13919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002060"/>
                </a:solidFill>
                <a:ea typeface="Calibri"/>
                <a:cs typeface="Calibri"/>
                <a:sym typeface="Calibri"/>
              </a:rPr>
              <a:t>GED N Model weights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CE63607-086D-047E-832C-9CBC9AD8673C}"/>
              </a:ext>
            </a:extLst>
          </p:cNvPr>
          <p:cNvSpPr txBox="1"/>
          <p:nvPr/>
        </p:nvSpPr>
        <p:spPr>
          <a:xfrm rot="2423437">
            <a:off x="2205799" y="3088133"/>
            <a:ext cx="15811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accent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GED 1 Model weights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D5CA4F9-3F40-CBD4-51E9-A7753F8E8258}"/>
              </a:ext>
            </a:extLst>
          </p:cNvPr>
          <p:cNvSpPr txBox="1"/>
          <p:nvPr/>
        </p:nvSpPr>
        <p:spPr>
          <a:xfrm rot="2353747">
            <a:off x="1631389" y="2982869"/>
            <a:ext cx="14433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GED k Model weights</a:t>
            </a:r>
            <a:endParaRPr lang="en-GB" sz="1600" dirty="0">
              <a:solidFill>
                <a:srgbClr val="FF0000"/>
              </a:solidFill>
              <a:sym typeface="Arial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51DA67C-5F7F-D490-B3DC-CFA03E6BBB9C}"/>
              </a:ext>
            </a:extLst>
          </p:cNvPr>
          <p:cNvSpPr txBox="1"/>
          <p:nvPr/>
        </p:nvSpPr>
        <p:spPr>
          <a:xfrm rot="5000911">
            <a:off x="3578216" y="2750853"/>
            <a:ext cx="1285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GED k Model weights</a:t>
            </a:r>
            <a:endParaRPr lang="en-GB" sz="1600" dirty="0">
              <a:solidFill>
                <a:srgbClr val="FF0000"/>
              </a:solidFill>
              <a:sym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77FE1D-4BD9-3385-E6B1-02F895C5DFB7}"/>
              </a:ext>
            </a:extLst>
          </p:cNvPr>
          <p:cNvSpPr txBox="1"/>
          <p:nvPr/>
        </p:nvSpPr>
        <p:spPr>
          <a:xfrm rot="5097124">
            <a:off x="3927710" y="3170042"/>
            <a:ext cx="13577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accent1"/>
                </a:solidFill>
                <a:ea typeface="Calibri"/>
                <a:cs typeface="Calibri"/>
                <a:sym typeface="Calibri"/>
              </a:rPr>
              <a:t>GED 2 Model weights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213;p7">
                <a:extLst>
                  <a:ext uri="{FF2B5EF4-FFF2-40B4-BE49-F238E27FC236}">
                    <a16:creationId xmlns:a16="http://schemas.microsoft.com/office/drawing/2014/main" id="{701D5102-0564-29F2-344D-29848EC05F58}"/>
                  </a:ext>
                </a:extLst>
              </p:cNvPr>
              <p:cNvSpPr/>
              <p:nvPr/>
            </p:nvSpPr>
            <p:spPr>
              <a:xfrm>
                <a:off x="4013457" y="4159500"/>
                <a:ext cx="444848" cy="165773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>
                  <a:buClr>
                    <a:srgbClr val="000000"/>
                  </a:buClr>
                  <a:buSzPts val="800"/>
                </a:pPr>
                <a:r>
                  <a:rPr lang="en-GB" sz="800" dirty="0">
                    <a:solidFill>
                      <a:schemeClr val="bg1"/>
                    </a:solidFill>
                    <a:ea typeface="Calibri"/>
                    <a:cs typeface="Calibri"/>
                    <a:sym typeface="Calibri"/>
                  </a:rPr>
                  <a:t>W</a:t>
                </a:r>
                <a14:m>
                  <m:oMath xmlns:m="http://schemas.openxmlformats.org/officeDocument/2006/math">
                    <m:r>
                      <a:rPr lang="en-GB" sz="800" i="1" baseline="-250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𝑗</m:t>
                    </m:r>
                  </m:oMath>
                </a14:m>
                <a:r>
                  <a:rPr lang="en-GB" sz="800" baseline="30000" dirty="0">
                    <a:solidFill>
                      <a:schemeClr val="bg1"/>
                    </a:solidFill>
                    <a:ea typeface="Calibri"/>
                    <a:cs typeface="Calibri"/>
                    <a:sym typeface="Calibri"/>
                  </a:rPr>
                  <a:t>k,1</a:t>
                </a:r>
                <a:endParaRPr lang="en-GB" sz="1400" dirty="0">
                  <a:solidFill>
                    <a:schemeClr val="bg1"/>
                  </a:solidFill>
                  <a:sym typeface="Arial"/>
                </a:endParaRPr>
              </a:p>
            </p:txBody>
          </p:sp>
        </mc:Choice>
        <mc:Fallback xmlns="">
          <p:sp>
            <p:nvSpPr>
              <p:cNvPr id="6" name="Google Shape;213;p7">
                <a:extLst>
                  <a:ext uri="{FF2B5EF4-FFF2-40B4-BE49-F238E27FC236}">
                    <a16:creationId xmlns:a16="http://schemas.microsoft.com/office/drawing/2014/main" id="{701D5102-0564-29F2-344D-29848EC05F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57" y="4159500"/>
                <a:ext cx="444848" cy="165773"/>
              </a:xfrm>
              <a:prstGeom prst="roundRect">
                <a:avLst>
                  <a:gd name="adj" fmla="val 16667"/>
                </a:avLst>
              </a:prstGeom>
              <a:blipFill>
                <a:blip r:embed="rId7"/>
                <a:stretch>
                  <a:fillRect b="-20000"/>
                </a:stretch>
              </a:blipFill>
              <a:ln w="12700" cap="flat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13;p7">
                <a:extLst>
                  <a:ext uri="{FF2B5EF4-FFF2-40B4-BE49-F238E27FC236}">
                    <a16:creationId xmlns:a16="http://schemas.microsoft.com/office/drawing/2014/main" id="{7C60F501-1A7E-AE47-52F1-9BBF1C587BB4}"/>
                  </a:ext>
                </a:extLst>
              </p:cNvPr>
              <p:cNvSpPr/>
              <p:nvPr/>
            </p:nvSpPr>
            <p:spPr>
              <a:xfrm>
                <a:off x="4488032" y="4165744"/>
                <a:ext cx="426039" cy="16297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>
                  <a:buClr>
                    <a:srgbClr val="000000"/>
                  </a:buClr>
                  <a:buSzPts val="800"/>
                </a:pPr>
                <a:r>
                  <a:rPr lang="en-GB" sz="800" dirty="0">
                    <a:solidFill>
                      <a:schemeClr val="bg1"/>
                    </a:solidFill>
                    <a:ea typeface="Calibri"/>
                    <a:cs typeface="Calibri"/>
                    <a:sym typeface="Calibri"/>
                  </a:rPr>
                  <a:t>W</a:t>
                </a:r>
                <a14:m>
                  <m:oMath xmlns:m="http://schemas.openxmlformats.org/officeDocument/2006/math">
                    <m:r>
                      <a:rPr lang="en-GB" sz="800" i="1" baseline="-250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𝑗</m:t>
                    </m:r>
                  </m:oMath>
                </a14:m>
                <a:r>
                  <a:rPr lang="en-GB" sz="800" baseline="30000" dirty="0">
                    <a:solidFill>
                      <a:schemeClr val="bg1"/>
                    </a:solidFill>
                    <a:ea typeface="Calibri"/>
                    <a:cs typeface="Calibri"/>
                    <a:sym typeface="Calibri"/>
                  </a:rPr>
                  <a:t>k,2</a:t>
                </a:r>
                <a:endParaRPr lang="en-GB" sz="1400" dirty="0">
                  <a:solidFill>
                    <a:schemeClr val="bg1"/>
                  </a:solidFill>
                  <a:sym typeface="Arial"/>
                </a:endParaRPr>
              </a:p>
            </p:txBody>
          </p:sp>
        </mc:Choice>
        <mc:Fallback xmlns="">
          <p:sp>
            <p:nvSpPr>
              <p:cNvPr id="7" name="Google Shape;213;p7">
                <a:extLst>
                  <a:ext uri="{FF2B5EF4-FFF2-40B4-BE49-F238E27FC236}">
                    <a16:creationId xmlns:a16="http://schemas.microsoft.com/office/drawing/2014/main" id="{7C60F501-1A7E-AE47-52F1-9BBF1C587B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032" y="4165744"/>
                <a:ext cx="426039" cy="162978"/>
              </a:xfrm>
              <a:prstGeom prst="roundRect">
                <a:avLst>
                  <a:gd name="adj" fmla="val 16667"/>
                </a:avLst>
              </a:prstGeom>
              <a:blipFill>
                <a:blip r:embed="rId8"/>
                <a:stretch>
                  <a:fillRect b="-24138"/>
                </a:stretch>
              </a:blipFill>
              <a:ln w="127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Google Shape;213;p7">
                <a:extLst>
                  <a:ext uri="{FF2B5EF4-FFF2-40B4-BE49-F238E27FC236}">
                    <a16:creationId xmlns:a16="http://schemas.microsoft.com/office/drawing/2014/main" id="{F2E84CE6-DFEB-57BF-EA19-926A9BCC5C14}"/>
                  </a:ext>
                </a:extLst>
              </p:cNvPr>
              <p:cNvSpPr/>
              <p:nvPr/>
            </p:nvSpPr>
            <p:spPr>
              <a:xfrm>
                <a:off x="4959037" y="4162933"/>
                <a:ext cx="434313" cy="169523"/>
              </a:xfrm>
              <a:prstGeom prst="roundRect">
                <a:avLst>
                  <a:gd name="adj" fmla="val 16667"/>
                </a:avLst>
              </a:prstGeom>
              <a:solidFill>
                <a:srgbClr val="002060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800"/>
                </a:pPr>
                <a:r>
                  <a:rPr lang="en-GB" sz="800" dirty="0">
                    <a:solidFill>
                      <a:schemeClr val="bg1"/>
                    </a:solidFill>
                    <a:ea typeface="Calibri"/>
                    <a:cs typeface="Calibri"/>
                    <a:sym typeface="Calibri"/>
                  </a:rPr>
                  <a:t>W</a:t>
                </a:r>
                <a14:m>
                  <m:oMath xmlns:m="http://schemas.openxmlformats.org/officeDocument/2006/math">
                    <m:r>
                      <a:rPr lang="en-GB" sz="800" i="1" baseline="-250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𝑗</m:t>
                    </m:r>
                  </m:oMath>
                </a14:m>
                <a:r>
                  <a:rPr lang="en-GB" sz="800" baseline="30000" dirty="0" err="1">
                    <a:solidFill>
                      <a:schemeClr val="bg1"/>
                    </a:solidFill>
                    <a:ea typeface="Calibri"/>
                    <a:cs typeface="Calibri"/>
                    <a:sym typeface="Calibri"/>
                  </a:rPr>
                  <a:t>k,n</a:t>
                </a:r>
                <a:endParaRPr lang="en-GB" sz="1400" baseline="30000" dirty="0">
                  <a:solidFill>
                    <a:schemeClr val="bg1"/>
                  </a:solidFill>
                  <a:sym typeface="Arial"/>
                </a:endParaRPr>
              </a:p>
            </p:txBody>
          </p:sp>
        </mc:Choice>
        <mc:Fallback xmlns="">
          <p:sp>
            <p:nvSpPr>
              <p:cNvPr id="17" name="Google Shape;213;p7">
                <a:extLst>
                  <a:ext uri="{FF2B5EF4-FFF2-40B4-BE49-F238E27FC236}">
                    <a16:creationId xmlns:a16="http://schemas.microsoft.com/office/drawing/2014/main" id="{F2E84CE6-DFEB-57BF-EA19-926A9BCC5C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037" y="4162933"/>
                <a:ext cx="434313" cy="169523"/>
              </a:xfrm>
              <a:prstGeom prst="roundRect">
                <a:avLst>
                  <a:gd name="adj" fmla="val 16667"/>
                </a:avLst>
              </a:prstGeom>
              <a:blipFill>
                <a:blip r:embed="rId9"/>
                <a:stretch>
                  <a:fillRect b="-20000"/>
                </a:stretch>
              </a:blip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Google Shape;213;p7">
                <a:extLst>
                  <a:ext uri="{FF2B5EF4-FFF2-40B4-BE49-F238E27FC236}">
                    <a16:creationId xmlns:a16="http://schemas.microsoft.com/office/drawing/2014/main" id="{83D69C80-F6F3-AF4A-FAF1-F9484968D247}"/>
                  </a:ext>
                </a:extLst>
              </p:cNvPr>
              <p:cNvSpPr/>
              <p:nvPr/>
            </p:nvSpPr>
            <p:spPr>
              <a:xfrm>
                <a:off x="3637068" y="4169302"/>
                <a:ext cx="355020" cy="154292"/>
              </a:xfrm>
              <a:prstGeom prst="roundRect">
                <a:avLst>
                  <a:gd name="adj" fmla="val 16667"/>
                </a:avLst>
              </a:prstGeom>
              <a:solidFill>
                <a:srgbClr val="FF8181"/>
              </a:solidFill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800"/>
                </a:pPr>
                <a:r>
                  <a:rPr lang="en-GB" sz="800" dirty="0">
                    <a:ea typeface="Calibri"/>
                    <a:cs typeface="Calibri"/>
                    <a:sym typeface="Calibri"/>
                  </a:rPr>
                  <a:t>W</a:t>
                </a:r>
                <a14:m>
                  <m:oMath xmlns:m="http://schemas.openxmlformats.org/officeDocument/2006/math">
                    <m:r>
                      <a:rPr lang="en-GB" sz="800" i="1" baseline="-2500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𝑗</m:t>
                    </m:r>
                  </m:oMath>
                </a14:m>
                <a:r>
                  <a:rPr lang="en-GB" sz="800" baseline="30000" dirty="0">
                    <a:ea typeface="Calibri"/>
                    <a:cs typeface="Calibri"/>
                    <a:sym typeface="Calibri"/>
                  </a:rPr>
                  <a:t>k</a:t>
                </a:r>
                <a:endParaRPr lang="en-GB" sz="1400" dirty="0">
                  <a:sym typeface="Arial"/>
                </a:endParaRPr>
              </a:p>
            </p:txBody>
          </p:sp>
        </mc:Choice>
        <mc:Fallback xmlns="">
          <p:sp>
            <p:nvSpPr>
              <p:cNvPr id="21" name="Google Shape;213;p7">
                <a:extLst>
                  <a:ext uri="{FF2B5EF4-FFF2-40B4-BE49-F238E27FC236}">
                    <a16:creationId xmlns:a16="http://schemas.microsoft.com/office/drawing/2014/main" id="{83D69C80-F6F3-AF4A-FAF1-F9484968D2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068" y="4169302"/>
                <a:ext cx="355020" cy="154292"/>
              </a:xfrm>
              <a:prstGeom prst="roundRect">
                <a:avLst>
                  <a:gd name="adj" fmla="val 16667"/>
                </a:avLst>
              </a:prstGeom>
              <a:blipFill>
                <a:blip r:embed="rId10"/>
                <a:stretch>
                  <a:fillRect t="-3704" b="-29630"/>
                </a:stretch>
              </a:blipFill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ight Brace 32">
            <a:extLst>
              <a:ext uri="{FF2B5EF4-FFF2-40B4-BE49-F238E27FC236}">
                <a16:creationId xmlns:a16="http://schemas.microsoft.com/office/drawing/2014/main" id="{BA2D7978-CC65-B45B-F851-9FEDBBF0F389}"/>
              </a:ext>
            </a:extLst>
          </p:cNvPr>
          <p:cNvSpPr/>
          <p:nvPr/>
        </p:nvSpPr>
        <p:spPr>
          <a:xfrm rot="5400000">
            <a:off x="4521308" y="3439182"/>
            <a:ext cx="108055" cy="1914814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730042D-7083-AED7-BAB0-E084918FB447}"/>
              </a:ext>
            </a:extLst>
          </p:cNvPr>
          <p:cNvSpPr txBox="1"/>
          <p:nvPr/>
        </p:nvSpPr>
        <p:spPr>
          <a:xfrm>
            <a:off x="3657835" y="809935"/>
            <a:ext cx="130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  <a:cs typeface="Arial" panose="020B0604020202020204" pitchFamily="34" charset="0"/>
              </a:rPr>
              <a:t>GED 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7CCC29C-4ED2-2CF5-6184-97615F8D6B7B}"/>
              </a:ext>
            </a:extLst>
          </p:cNvPr>
          <p:cNvSpPr txBox="1"/>
          <p:nvPr/>
        </p:nvSpPr>
        <p:spPr>
          <a:xfrm>
            <a:off x="802475" y="819208"/>
            <a:ext cx="130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GED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A16257-E3DD-E3A0-7001-AC1D9B040706}"/>
              </a:ext>
            </a:extLst>
          </p:cNvPr>
          <p:cNvSpPr txBox="1"/>
          <p:nvPr/>
        </p:nvSpPr>
        <p:spPr>
          <a:xfrm>
            <a:off x="7333980" y="824104"/>
            <a:ext cx="130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2060"/>
                </a:solidFill>
                <a:cs typeface="Arial" panose="020B0604020202020204" pitchFamily="34" charset="0"/>
              </a:rPr>
              <a:t>GED 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53CCE92-EE4B-C351-7E1E-47C380C0B590}"/>
              </a:ext>
            </a:extLst>
          </p:cNvPr>
          <p:cNvSpPr txBox="1"/>
          <p:nvPr/>
        </p:nvSpPr>
        <p:spPr>
          <a:xfrm>
            <a:off x="6521841" y="3164804"/>
            <a:ext cx="124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FF0000"/>
                </a:solidFill>
                <a:cs typeface="Arial" panose="020B0604020202020204" pitchFamily="34" charset="0"/>
              </a:rPr>
              <a:t>GED k</a:t>
            </a:r>
          </a:p>
        </p:txBody>
      </p:sp>
      <p:pic>
        <p:nvPicPr>
          <p:cNvPr id="45" name="Google Shape;139;p1" descr="A black and white image of a couple of gears&#10;&#10;Description automatically generated">
            <a:extLst>
              <a:ext uri="{FF2B5EF4-FFF2-40B4-BE49-F238E27FC236}">
                <a16:creationId xmlns:a16="http://schemas.microsoft.com/office/drawing/2014/main" id="{8157A5A1-0732-E727-AF8E-2ED96C9184B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37873" y="4088784"/>
            <a:ext cx="444848" cy="492872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ED1E17F1-412D-BB17-419D-6FCB806EFB2C}"/>
              </a:ext>
            </a:extLst>
          </p:cNvPr>
          <p:cNvSpPr/>
          <p:nvPr/>
        </p:nvSpPr>
        <p:spPr>
          <a:xfrm>
            <a:off x="2745834" y="5964324"/>
            <a:ext cx="2451166" cy="5574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Learning twin</a:t>
            </a:r>
          </a:p>
        </p:txBody>
      </p:sp>
      <p:pic>
        <p:nvPicPr>
          <p:cNvPr id="59" name="Picture 58" descr="A logo of a network&#10;&#10;Description automatically generated">
            <a:extLst>
              <a:ext uri="{FF2B5EF4-FFF2-40B4-BE49-F238E27FC236}">
                <a16:creationId xmlns:a16="http://schemas.microsoft.com/office/drawing/2014/main" id="{78E3530F-F959-4437-3BD0-F0AFDFCB7AE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18153" y="6088846"/>
            <a:ext cx="288082" cy="288082"/>
          </a:xfrm>
          <a:prstGeom prst="rect">
            <a:avLst/>
          </a:prstGeom>
        </p:spPr>
      </p:pic>
      <p:cxnSp>
        <p:nvCxnSpPr>
          <p:cNvPr id="60" name="Connecteur droit avec flèche 68">
            <a:extLst>
              <a:ext uri="{FF2B5EF4-FFF2-40B4-BE49-F238E27FC236}">
                <a16:creationId xmlns:a16="http://schemas.microsoft.com/office/drawing/2014/main" id="{6164207A-F1F9-8C58-4D9F-DFCF5F09E53C}"/>
              </a:ext>
            </a:extLst>
          </p:cNvPr>
          <p:cNvCxnSpPr>
            <a:cxnSpLocks/>
          </p:cNvCxnSpPr>
          <p:nvPr/>
        </p:nvCxnSpPr>
        <p:spPr>
          <a:xfrm flipH="1" flipV="1">
            <a:off x="902514" y="1349381"/>
            <a:ext cx="6687" cy="1833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8">
            <a:extLst>
              <a:ext uri="{FF2B5EF4-FFF2-40B4-BE49-F238E27FC236}">
                <a16:creationId xmlns:a16="http://schemas.microsoft.com/office/drawing/2014/main" id="{34190A08-5E86-A092-B49C-F7159599849A}"/>
              </a:ext>
            </a:extLst>
          </p:cNvPr>
          <p:cNvCxnSpPr>
            <a:cxnSpLocks/>
            <a:stCxn id="52" idx="0"/>
            <a:endCxn id="65" idx="2"/>
          </p:cNvCxnSpPr>
          <p:nvPr/>
        </p:nvCxnSpPr>
        <p:spPr>
          <a:xfrm flipH="1" flipV="1">
            <a:off x="3781425" y="5743403"/>
            <a:ext cx="189993" cy="22092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B1392DF3-839B-FF48-F94D-7629382B78C3}"/>
              </a:ext>
            </a:extLst>
          </p:cNvPr>
          <p:cNvSpPr/>
          <p:nvPr/>
        </p:nvSpPr>
        <p:spPr>
          <a:xfrm>
            <a:off x="3063507" y="5359976"/>
            <a:ext cx="1435834" cy="3834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7" name="Arrow: Bent 66">
            <a:extLst>
              <a:ext uri="{FF2B5EF4-FFF2-40B4-BE49-F238E27FC236}">
                <a16:creationId xmlns:a16="http://schemas.microsoft.com/office/drawing/2014/main" id="{085D5697-E278-ED23-B015-9D52AEAA0319}"/>
              </a:ext>
            </a:extLst>
          </p:cNvPr>
          <p:cNvSpPr/>
          <p:nvPr/>
        </p:nvSpPr>
        <p:spPr>
          <a:xfrm flipH="1" flipV="1">
            <a:off x="3971883" y="4733313"/>
            <a:ext cx="649804" cy="829819"/>
          </a:xfrm>
          <a:prstGeom prst="bentArrow">
            <a:avLst>
              <a:gd name="adj1" fmla="val 1758"/>
              <a:gd name="adj2" fmla="val 5507"/>
              <a:gd name="adj3" fmla="val 11244"/>
              <a:gd name="adj4" fmla="val 43750"/>
            </a:avLst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8" name="Arrow: Bent 67">
            <a:extLst>
              <a:ext uri="{FF2B5EF4-FFF2-40B4-BE49-F238E27FC236}">
                <a16:creationId xmlns:a16="http://schemas.microsoft.com/office/drawing/2014/main" id="{C03728FA-1069-A801-EB2E-0FEC72B57AC5}"/>
              </a:ext>
            </a:extLst>
          </p:cNvPr>
          <p:cNvSpPr/>
          <p:nvPr/>
        </p:nvSpPr>
        <p:spPr>
          <a:xfrm rot="10800000" flipH="1" flipV="1">
            <a:off x="3522488" y="4250531"/>
            <a:ext cx="104065" cy="1156548"/>
          </a:xfrm>
          <a:prstGeom prst="bentArrow">
            <a:avLst>
              <a:gd name="adj1" fmla="val 1105"/>
              <a:gd name="adj2" fmla="val 24001"/>
              <a:gd name="adj3" fmla="val 50000"/>
              <a:gd name="adj4" fmla="val 43750"/>
            </a:avLst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36EF59-5D27-8119-98C8-C5AD37F5FDCA}"/>
              </a:ext>
            </a:extLst>
          </p:cNvPr>
          <p:cNvSpPr/>
          <p:nvPr/>
        </p:nvSpPr>
        <p:spPr>
          <a:xfrm>
            <a:off x="7028115" y="1301214"/>
            <a:ext cx="1391552" cy="3552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tx1"/>
                </a:solidFill>
              </a:rPr>
              <a:t>Learning twin</a:t>
            </a:r>
          </a:p>
        </p:txBody>
      </p:sp>
      <p:pic>
        <p:nvPicPr>
          <p:cNvPr id="24" name="Picture 23" descr="A logo of a network&#10;&#10;Description automatically generated">
            <a:extLst>
              <a:ext uri="{FF2B5EF4-FFF2-40B4-BE49-F238E27FC236}">
                <a16:creationId xmlns:a16="http://schemas.microsoft.com/office/drawing/2014/main" id="{C835A278-F8A2-876E-7E00-6071E35057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49407" y="1308697"/>
            <a:ext cx="322190" cy="28808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8F58923-4018-6663-3BD0-622B8F22CF67}"/>
              </a:ext>
            </a:extLst>
          </p:cNvPr>
          <p:cNvSpPr/>
          <p:nvPr/>
        </p:nvSpPr>
        <p:spPr>
          <a:xfrm>
            <a:off x="3381601" y="1294136"/>
            <a:ext cx="1391987" cy="3552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tx1"/>
                </a:solidFill>
              </a:rPr>
              <a:t>Learning twin</a:t>
            </a:r>
          </a:p>
        </p:txBody>
      </p:sp>
      <p:pic>
        <p:nvPicPr>
          <p:cNvPr id="26" name="Picture 25" descr="A logo of a network&#10;&#10;Description automatically generated">
            <a:extLst>
              <a:ext uri="{FF2B5EF4-FFF2-40B4-BE49-F238E27FC236}">
                <a16:creationId xmlns:a16="http://schemas.microsoft.com/office/drawing/2014/main" id="{5EBCF4BE-BDDB-AA4A-0902-621B3143CE9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81587" y="1327631"/>
            <a:ext cx="322290" cy="288082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B1D4B20E-920A-6363-1CB1-A3CA57100198}"/>
              </a:ext>
            </a:extLst>
          </p:cNvPr>
          <p:cNvSpPr/>
          <p:nvPr/>
        </p:nvSpPr>
        <p:spPr>
          <a:xfrm>
            <a:off x="444831" y="1274511"/>
            <a:ext cx="1432164" cy="3552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tx1"/>
                </a:solidFill>
              </a:rPr>
              <a:t>Learning twin</a:t>
            </a:r>
          </a:p>
        </p:txBody>
      </p:sp>
      <p:pic>
        <p:nvPicPr>
          <p:cNvPr id="31" name="Picture 30" descr="A logo of a network&#10;&#10;Description automatically generated">
            <a:extLst>
              <a:ext uri="{FF2B5EF4-FFF2-40B4-BE49-F238E27FC236}">
                <a16:creationId xmlns:a16="http://schemas.microsoft.com/office/drawing/2014/main" id="{86A03F17-0F36-2668-6C81-FF544890719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52198" y="1314182"/>
            <a:ext cx="331593" cy="288082"/>
          </a:xfrm>
          <a:prstGeom prst="rect">
            <a:avLst/>
          </a:prstGeom>
        </p:spPr>
      </p:pic>
      <p:sp>
        <p:nvSpPr>
          <p:cNvPr id="56" name="ZoneTexte 21">
            <a:extLst>
              <a:ext uri="{FF2B5EF4-FFF2-40B4-BE49-F238E27FC236}">
                <a16:creationId xmlns:a16="http://schemas.microsoft.com/office/drawing/2014/main" id="{8B84D608-CA74-ADEE-F8C2-31136E6BB0FB}"/>
              </a:ext>
            </a:extLst>
          </p:cNvPr>
          <p:cNvSpPr txBox="1"/>
          <p:nvPr/>
        </p:nvSpPr>
        <p:spPr>
          <a:xfrm>
            <a:off x="5387728" y="4561533"/>
            <a:ext cx="1469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Aggregation mechanism</a:t>
            </a:r>
          </a:p>
        </p:txBody>
      </p:sp>
      <p:cxnSp>
        <p:nvCxnSpPr>
          <p:cNvPr id="58" name="Connecteur droit avec flèche 68">
            <a:extLst>
              <a:ext uri="{FF2B5EF4-FFF2-40B4-BE49-F238E27FC236}">
                <a16:creationId xmlns:a16="http://schemas.microsoft.com/office/drawing/2014/main" id="{64B5F526-1D8E-39A1-90BB-E6BFBF5FBC4F}"/>
              </a:ext>
            </a:extLst>
          </p:cNvPr>
          <p:cNvCxnSpPr>
            <a:cxnSpLocks/>
          </p:cNvCxnSpPr>
          <p:nvPr/>
        </p:nvCxnSpPr>
        <p:spPr>
          <a:xfrm flipH="1" flipV="1">
            <a:off x="7667830" y="1656224"/>
            <a:ext cx="6687" cy="183388"/>
          </a:xfrm>
          <a:prstGeom prst="straightConnector1">
            <a:avLst/>
          </a:prstGeom>
          <a:ln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8">
            <a:extLst>
              <a:ext uri="{FF2B5EF4-FFF2-40B4-BE49-F238E27FC236}">
                <a16:creationId xmlns:a16="http://schemas.microsoft.com/office/drawing/2014/main" id="{7291E716-0131-211F-15D7-F3456F6D9EDC}"/>
              </a:ext>
            </a:extLst>
          </p:cNvPr>
          <p:cNvCxnSpPr>
            <a:cxnSpLocks/>
          </p:cNvCxnSpPr>
          <p:nvPr/>
        </p:nvCxnSpPr>
        <p:spPr>
          <a:xfrm flipV="1">
            <a:off x="4219960" y="1645429"/>
            <a:ext cx="0" cy="11654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8">
            <a:extLst>
              <a:ext uri="{FF2B5EF4-FFF2-40B4-BE49-F238E27FC236}">
                <a16:creationId xmlns:a16="http://schemas.microsoft.com/office/drawing/2014/main" id="{B45B3A93-A07B-46CB-8144-41F8183D1322}"/>
              </a:ext>
            </a:extLst>
          </p:cNvPr>
          <p:cNvCxnSpPr>
            <a:cxnSpLocks/>
          </p:cNvCxnSpPr>
          <p:nvPr/>
        </p:nvCxnSpPr>
        <p:spPr>
          <a:xfrm flipV="1">
            <a:off x="1226400" y="1623163"/>
            <a:ext cx="0" cy="14345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Google Shape;139;p1" descr="A black and white image of a couple of gears&#10;&#10;Description automatically generated">
            <a:extLst>
              <a:ext uri="{FF2B5EF4-FFF2-40B4-BE49-F238E27FC236}">
                <a16:creationId xmlns:a16="http://schemas.microsoft.com/office/drawing/2014/main" id="{49555F72-EE1B-A0C4-1D06-BA64BC054F8D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202435" y="1765457"/>
            <a:ext cx="360131" cy="36341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BAA90E7-316D-D28D-0D6D-EF76F1343B41}"/>
              </a:ext>
            </a:extLst>
          </p:cNvPr>
          <p:cNvSpPr txBox="1"/>
          <p:nvPr/>
        </p:nvSpPr>
        <p:spPr>
          <a:xfrm>
            <a:off x="8279192" y="2460952"/>
            <a:ext cx="2524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accent1"/>
                </a:solidFill>
                <a:cs typeface="Arial" panose="020B0604020202020204" pitchFamily="34" charset="0"/>
              </a:rPr>
              <a:t>GED 1,2, … n Learning model weights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FBC523E-9524-F758-505C-A71D639B6505}"/>
              </a:ext>
            </a:extLst>
          </p:cNvPr>
          <p:cNvCxnSpPr>
            <a:cxnSpLocks/>
          </p:cNvCxnSpPr>
          <p:nvPr/>
        </p:nvCxnSpPr>
        <p:spPr>
          <a:xfrm flipH="1" flipV="1">
            <a:off x="7619726" y="2508973"/>
            <a:ext cx="799942" cy="153677"/>
          </a:xfrm>
          <a:prstGeom prst="straightConnector1">
            <a:avLst/>
          </a:prstGeom>
          <a:ln>
            <a:solidFill>
              <a:srgbClr val="00206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E64132D-0BA2-6E0C-DF2B-78337769A911}"/>
              </a:ext>
            </a:extLst>
          </p:cNvPr>
          <p:cNvCxnSpPr>
            <a:cxnSpLocks/>
          </p:cNvCxnSpPr>
          <p:nvPr/>
        </p:nvCxnSpPr>
        <p:spPr>
          <a:xfrm flipH="1" flipV="1">
            <a:off x="4790781" y="2449266"/>
            <a:ext cx="3632453" cy="217843"/>
          </a:xfrm>
          <a:prstGeom prst="straightConnector1">
            <a:avLst/>
          </a:prstGeom>
          <a:ln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029274F-C724-5E5F-FCAE-B5DA1BB7B150}"/>
              </a:ext>
            </a:extLst>
          </p:cNvPr>
          <p:cNvSpPr txBox="1"/>
          <p:nvPr/>
        </p:nvSpPr>
        <p:spPr>
          <a:xfrm>
            <a:off x="1632780" y="1276845"/>
            <a:ext cx="1182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cs typeface="Arial" panose="020B0604020202020204" pitchFamily="34" charset="0"/>
              </a:rPr>
              <a:t>Learning</a:t>
            </a:r>
          </a:p>
          <a:p>
            <a:pPr algn="ctr"/>
            <a:r>
              <a:rPr lang="en-GB" sz="1000" dirty="0"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08DF4EF-6E60-EA47-A545-9385C5351FFC}"/>
              </a:ext>
            </a:extLst>
          </p:cNvPr>
          <p:cNvSpPr txBox="1"/>
          <p:nvPr/>
        </p:nvSpPr>
        <p:spPr>
          <a:xfrm>
            <a:off x="4800291" y="1259548"/>
            <a:ext cx="730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cs typeface="Arial" panose="020B0604020202020204" pitchFamily="34" charset="0"/>
              </a:rPr>
              <a:t>Learning</a:t>
            </a:r>
          </a:p>
          <a:p>
            <a:pPr algn="ctr"/>
            <a:r>
              <a:rPr lang="en-GB" sz="1000" dirty="0"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6A941F2-5266-4A97-EEFB-0C32B66D853E}"/>
              </a:ext>
            </a:extLst>
          </p:cNvPr>
          <p:cNvSpPr txBox="1"/>
          <p:nvPr/>
        </p:nvSpPr>
        <p:spPr>
          <a:xfrm>
            <a:off x="8346613" y="1301214"/>
            <a:ext cx="730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1"/>
                </a:solidFill>
                <a:cs typeface="Arial" panose="020B0604020202020204" pitchFamily="34" charset="0"/>
              </a:rPr>
              <a:t>Learning</a:t>
            </a:r>
          </a:p>
          <a:p>
            <a:pPr algn="ctr"/>
            <a:r>
              <a:rPr lang="en-GB" sz="1000" dirty="0">
                <a:solidFill>
                  <a:schemeClr val="bg1"/>
                </a:solidFill>
                <a:cs typeface="Arial" panose="020B0604020202020204" pitchFamily="34" charset="0"/>
              </a:rPr>
              <a:t>Model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05FCB1E-AC42-5A4D-A52E-6B17AA7A7909}"/>
              </a:ext>
            </a:extLst>
          </p:cNvPr>
          <p:cNvCxnSpPr>
            <a:cxnSpLocks/>
          </p:cNvCxnSpPr>
          <p:nvPr/>
        </p:nvCxnSpPr>
        <p:spPr>
          <a:xfrm flipH="1" flipV="1">
            <a:off x="2518376" y="2489570"/>
            <a:ext cx="5904857" cy="17308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2EF6CEC-F8AD-3050-FDE7-DBAA5310D760}"/>
              </a:ext>
            </a:extLst>
          </p:cNvPr>
          <p:cNvSpPr txBox="1"/>
          <p:nvPr/>
        </p:nvSpPr>
        <p:spPr>
          <a:xfrm>
            <a:off x="4285103" y="6024292"/>
            <a:ext cx="1027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cs typeface="Arial" panose="020B0604020202020204" pitchFamily="34" charset="0"/>
              </a:rPr>
              <a:t>Learning</a:t>
            </a:r>
          </a:p>
          <a:p>
            <a:pPr algn="ctr"/>
            <a:r>
              <a:rPr lang="en-GB" sz="1000" dirty="0"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625DEE5-650A-5636-22FC-01AF5C0792C8}"/>
              </a:ext>
            </a:extLst>
          </p:cNvPr>
          <p:cNvSpPr txBox="1"/>
          <p:nvPr/>
        </p:nvSpPr>
        <p:spPr>
          <a:xfrm>
            <a:off x="2616983" y="5342065"/>
            <a:ext cx="970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rgbClr val="FF0000"/>
                </a:solidFill>
                <a:cs typeface="Arial" panose="020B0604020202020204" pitchFamily="34" charset="0"/>
              </a:rPr>
              <a:t>Model weights</a:t>
            </a:r>
          </a:p>
        </p:txBody>
      </p:sp>
      <p:sp>
        <p:nvSpPr>
          <p:cNvPr id="32" name="Google Shape;231;p7">
            <a:extLst>
              <a:ext uri="{FF2B5EF4-FFF2-40B4-BE49-F238E27FC236}">
                <a16:creationId xmlns:a16="http://schemas.microsoft.com/office/drawing/2014/main" id="{A4F41567-8B86-211F-8ADB-706D45E043B7}"/>
              </a:ext>
            </a:extLst>
          </p:cNvPr>
          <p:cNvSpPr txBox="1"/>
          <p:nvPr/>
        </p:nvSpPr>
        <p:spPr>
          <a:xfrm>
            <a:off x="6021779" y="1431877"/>
            <a:ext cx="642000" cy="385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904"/>
            </a:pPr>
            <a:r>
              <a:rPr lang="en-GB" sz="19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lang="en-GB" sz="1400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92" name="Google Shape;213;p7">
            <a:extLst>
              <a:ext uri="{FF2B5EF4-FFF2-40B4-BE49-F238E27FC236}">
                <a16:creationId xmlns:a16="http://schemas.microsoft.com/office/drawing/2014/main" id="{82AF4A22-DC88-1A07-DC6B-F4DCA2077F67}"/>
              </a:ext>
            </a:extLst>
          </p:cNvPr>
          <p:cNvSpPr/>
          <p:nvPr/>
        </p:nvSpPr>
        <p:spPr>
          <a:xfrm>
            <a:off x="4332933" y="4493426"/>
            <a:ext cx="590109" cy="226442"/>
          </a:xfrm>
          <a:prstGeom prst="roundRect">
            <a:avLst>
              <a:gd name="adj" fmla="val 16667"/>
            </a:avLst>
          </a:prstGeom>
          <a:solidFill>
            <a:srgbClr val="FF818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-GB" sz="800" dirty="0">
                <a:ea typeface="Calibri"/>
                <a:cs typeface="Calibri"/>
                <a:sym typeface="Calibri"/>
              </a:rPr>
              <a:t>W</a:t>
            </a:r>
            <a:r>
              <a:rPr lang="en-GB" sz="800" baseline="-25000" dirty="0">
                <a:latin typeface="+mj-lt"/>
                <a:ea typeface="Calibri"/>
                <a:cs typeface="Calibri"/>
                <a:sym typeface="Calibri"/>
              </a:rPr>
              <a:t>j+1</a:t>
            </a:r>
            <a:r>
              <a:rPr lang="en-GB" sz="800" baseline="30000" dirty="0">
                <a:latin typeface="+mj-lt"/>
                <a:ea typeface="Calibri"/>
                <a:cs typeface="Calibri"/>
                <a:sym typeface="Calibri"/>
              </a:rPr>
              <a:t>k</a:t>
            </a:r>
            <a:endParaRPr lang="en-GB" sz="1400" baseline="30000" dirty="0">
              <a:sym typeface="Arial"/>
            </a:endParaRPr>
          </a:p>
        </p:txBody>
      </p:sp>
      <p:sp>
        <p:nvSpPr>
          <p:cNvPr id="100" name="Google Shape;213;p7">
            <a:extLst>
              <a:ext uri="{FF2B5EF4-FFF2-40B4-BE49-F238E27FC236}">
                <a16:creationId xmlns:a16="http://schemas.microsoft.com/office/drawing/2014/main" id="{730384E9-838F-3A4E-7905-4295C694D404}"/>
              </a:ext>
            </a:extLst>
          </p:cNvPr>
          <p:cNvSpPr/>
          <p:nvPr/>
        </p:nvSpPr>
        <p:spPr>
          <a:xfrm>
            <a:off x="3386333" y="5420525"/>
            <a:ext cx="590109" cy="226442"/>
          </a:xfrm>
          <a:prstGeom prst="roundRect">
            <a:avLst>
              <a:gd name="adj" fmla="val 16667"/>
            </a:avLst>
          </a:prstGeom>
          <a:solidFill>
            <a:srgbClr val="FF818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-GB" sz="800" dirty="0" err="1">
                <a:ea typeface="Calibri"/>
                <a:cs typeface="Calibri"/>
                <a:sym typeface="Calibri"/>
              </a:rPr>
              <a:t>W</a:t>
            </a:r>
            <a:r>
              <a:rPr lang="en-GB" sz="800" baseline="-25000" dirty="0" err="1">
                <a:latin typeface="+mj-lt"/>
                <a:ea typeface="Calibri"/>
                <a:cs typeface="Calibri"/>
                <a:sym typeface="Calibri"/>
              </a:rPr>
              <a:t>j</a:t>
            </a:r>
            <a:r>
              <a:rPr lang="en-GB" sz="800" baseline="30000" dirty="0" err="1">
                <a:latin typeface="+mj-lt"/>
                <a:ea typeface="Calibri"/>
                <a:cs typeface="Calibri"/>
                <a:sym typeface="Calibri"/>
              </a:rPr>
              <a:t>k</a:t>
            </a:r>
            <a:endParaRPr lang="en-GB" sz="1400" baseline="30000" dirty="0">
              <a:sym typeface="Arial"/>
            </a:endParaRPr>
          </a:p>
        </p:txBody>
      </p:sp>
      <p:cxnSp>
        <p:nvCxnSpPr>
          <p:cNvPr id="74" name="Google Shape;235;p7">
            <a:extLst>
              <a:ext uri="{FF2B5EF4-FFF2-40B4-BE49-F238E27FC236}">
                <a16:creationId xmlns:a16="http://schemas.microsoft.com/office/drawing/2014/main" id="{D63EDD15-BB9F-D537-2B79-A2C65E45BAD9}"/>
              </a:ext>
            </a:extLst>
          </p:cNvPr>
          <p:cNvCxnSpPr>
            <a:cxnSpLocks/>
          </p:cNvCxnSpPr>
          <p:nvPr/>
        </p:nvCxnSpPr>
        <p:spPr>
          <a:xfrm flipV="1">
            <a:off x="5423751" y="3803760"/>
            <a:ext cx="0" cy="191081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1" name="Google Shape;235;p7">
            <a:extLst>
              <a:ext uri="{FF2B5EF4-FFF2-40B4-BE49-F238E27FC236}">
                <a16:creationId xmlns:a16="http://schemas.microsoft.com/office/drawing/2014/main" id="{72916AA8-FA35-A56D-A447-A5C6008B1AEE}"/>
              </a:ext>
            </a:extLst>
          </p:cNvPr>
          <p:cNvCxnSpPr>
            <a:cxnSpLocks/>
            <a:stCxn id="66" idx="1"/>
          </p:cNvCxnSpPr>
          <p:nvPr/>
        </p:nvCxnSpPr>
        <p:spPr>
          <a:xfrm flipH="1" flipV="1">
            <a:off x="3574519" y="3944109"/>
            <a:ext cx="1697839" cy="2515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8" name="Google Shape;229;p7">
            <a:extLst>
              <a:ext uri="{FF2B5EF4-FFF2-40B4-BE49-F238E27FC236}">
                <a16:creationId xmlns:a16="http://schemas.microsoft.com/office/drawing/2014/main" id="{CE3556C3-5699-FC3E-1E8B-0FDD9052551D}"/>
              </a:ext>
            </a:extLst>
          </p:cNvPr>
          <p:cNvCxnSpPr>
            <a:cxnSpLocks/>
          </p:cNvCxnSpPr>
          <p:nvPr/>
        </p:nvCxnSpPr>
        <p:spPr>
          <a:xfrm>
            <a:off x="4393439" y="2125327"/>
            <a:ext cx="218752" cy="2003482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" name="Google Shape;229;p7">
            <a:extLst>
              <a:ext uri="{FF2B5EF4-FFF2-40B4-BE49-F238E27FC236}">
                <a16:creationId xmlns:a16="http://schemas.microsoft.com/office/drawing/2014/main" id="{2FD8D08A-A8DC-DFA9-5959-B767A16C3F7B}"/>
              </a:ext>
            </a:extLst>
          </p:cNvPr>
          <p:cNvCxnSpPr>
            <a:cxnSpLocks/>
          </p:cNvCxnSpPr>
          <p:nvPr/>
        </p:nvCxnSpPr>
        <p:spPr>
          <a:xfrm flipH="1">
            <a:off x="5120556" y="2145249"/>
            <a:ext cx="2553962" cy="2004150"/>
          </a:xfrm>
          <a:prstGeom prst="straightConnector1">
            <a:avLst/>
          </a:prstGeom>
          <a:noFill/>
          <a:ln w="254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9" name="Google Shape;229;p7">
            <a:extLst>
              <a:ext uri="{FF2B5EF4-FFF2-40B4-BE49-F238E27FC236}">
                <a16:creationId xmlns:a16="http://schemas.microsoft.com/office/drawing/2014/main" id="{F57B31C9-6C29-D828-8932-B6D9E781024D}"/>
              </a:ext>
            </a:extLst>
          </p:cNvPr>
          <p:cNvCxnSpPr>
            <a:cxnSpLocks/>
          </p:cNvCxnSpPr>
          <p:nvPr/>
        </p:nvCxnSpPr>
        <p:spPr>
          <a:xfrm>
            <a:off x="1608536" y="2213036"/>
            <a:ext cx="2317645" cy="1915773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6" name="Arrow: U-Turn 65">
            <a:extLst>
              <a:ext uri="{FF2B5EF4-FFF2-40B4-BE49-F238E27FC236}">
                <a16:creationId xmlns:a16="http://schemas.microsoft.com/office/drawing/2014/main" id="{5BCA5D98-A769-97EA-919E-DECEB13C8DAD}"/>
              </a:ext>
            </a:extLst>
          </p:cNvPr>
          <p:cNvSpPr/>
          <p:nvPr/>
        </p:nvSpPr>
        <p:spPr>
          <a:xfrm rot="16200000" flipV="1">
            <a:off x="4820195" y="4049486"/>
            <a:ext cx="742301" cy="495097"/>
          </a:xfrm>
          <a:prstGeom prst="uturnArrow">
            <a:avLst>
              <a:gd name="adj1" fmla="val 291"/>
              <a:gd name="adj2" fmla="val 4189"/>
              <a:gd name="adj3" fmla="val 18469"/>
              <a:gd name="adj4" fmla="val 43750"/>
              <a:gd name="adj5" fmla="val 3363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F1C3F1-AC5F-B85D-2367-A669ED6A7608}"/>
              </a:ext>
            </a:extLst>
          </p:cNvPr>
          <p:cNvSpPr/>
          <p:nvPr/>
        </p:nvSpPr>
        <p:spPr>
          <a:xfrm>
            <a:off x="3265030" y="1752311"/>
            <a:ext cx="1855526" cy="3676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Coordination platform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590159-455D-2C42-45AB-ACDBDA1BE061}"/>
              </a:ext>
            </a:extLst>
          </p:cNvPr>
          <p:cNvSpPr/>
          <p:nvPr/>
        </p:nvSpPr>
        <p:spPr>
          <a:xfrm>
            <a:off x="289337" y="1771382"/>
            <a:ext cx="1855526" cy="3676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Coordination platform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B16F241-9136-032E-B708-42B20CBF153C}"/>
              </a:ext>
            </a:extLst>
          </p:cNvPr>
          <p:cNvSpPr/>
          <p:nvPr/>
        </p:nvSpPr>
        <p:spPr>
          <a:xfrm>
            <a:off x="6897212" y="1777555"/>
            <a:ext cx="1793894" cy="3676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Coordination platform</a:t>
            </a:r>
          </a:p>
        </p:txBody>
      </p:sp>
      <p:sp>
        <p:nvSpPr>
          <p:cNvPr id="47" name="Google Shape;140;g24e9f82cf36_0_16">
            <a:extLst>
              <a:ext uri="{FF2B5EF4-FFF2-40B4-BE49-F238E27FC236}">
                <a16:creationId xmlns:a16="http://schemas.microsoft.com/office/drawing/2014/main" id="{53EFD1DA-8BD0-8808-9FA5-7EE89AFE795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53572" y="6543212"/>
            <a:ext cx="471491" cy="2814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000000"/>
              </a:buClr>
              <a:buSzPts val="1200"/>
            </a:pPr>
            <a:fld id="{00000000-1234-1234-1234-123412341234}" type="slidenum">
              <a:rPr lang="en-GB" sz="800"/>
              <a:pPr>
                <a:buClr>
                  <a:srgbClr val="000000"/>
                </a:buClr>
                <a:buSzPts val="1200"/>
              </a:pPr>
              <a:t>4</a:t>
            </a:fld>
            <a:endParaRPr lang="en-GB" sz="800" dirty="0"/>
          </a:p>
        </p:txBody>
      </p:sp>
      <p:sp>
        <p:nvSpPr>
          <p:cNvPr id="49" name="Google Shape;136;g24e9f82cf36_0_16">
            <a:extLst>
              <a:ext uri="{FF2B5EF4-FFF2-40B4-BE49-F238E27FC236}">
                <a16:creationId xmlns:a16="http://schemas.microsoft.com/office/drawing/2014/main" id="{CF3EBBD3-70BE-7F2E-4ED6-EBB90B1D2476}"/>
              </a:ext>
            </a:extLst>
          </p:cNvPr>
          <p:cNvSpPr txBox="1"/>
          <p:nvPr/>
        </p:nvSpPr>
        <p:spPr>
          <a:xfrm>
            <a:off x="9865330" y="1104303"/>
            <a:ext cx="187999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GB" sz="2000" dirty="0"/>
              <a:t>Neighbouring Edge Devices</a:t>
            </a:r>
          </a:p>
        </p:txBody>
      </p:sp>
      <p:sp>
        <p:nvSpPr>
          <p:cNvPr id="78" name="Google Shape;136;g24e9f82cf36_0_16">
            <a:extLst>
              <a:ext uri="{FF2B5EF4-FFF2-40B4-BE49-F238E27FC236}">
                <a16:creationId xmlns:a16="http://schemas.microsoft.com/office/drawing/2014/main" id="{1CFC6F45-31B5-9EFE-1111-A675145F3B9D}"/>
              </a:ext>
            </a:extLst>
          </p:cNvPr>
          <p:cNvSpPr txBox="1"/>
          <p:nvPr/>
        </p:nvSpPr>
        <p:spPr>
          <a:xfrm>
            <a:off x="7723870" y="4149399"/>
            <a:ext cx="433047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3" indent="-285753">
              <a:buFont typeface="Arial" panose="020B0604020202020204" pitchFamily="34" charset="0"/>
              <a:buChar char="•"/>
            </a:pPr>
            <a:r>
              <a:rPr lang="en-GB" sz="2000" dirty="0"/>
              <a:t>All GED learning models have the </a:t>
            </a:r>
            <a:r>
              <a:rPr lang="en-GB" sz="2000" dirty="0">
                <a:solidFill>
                  <a:srgbClr val="FF0000"/>
                </a:solidFill>
              </a:rPr>
              <a:t>same structure</a:t>
            </a:r>
            <a:r>
              <a:rPr lang="en-GB" sz="2000" dirty="0"/>
              <a:t>.</a:t>
            </a:r>
          </a:p>
        </p:txBody>
      </p:sp>
      <p:sp>
        <p:nvSpPr>
          <p:cNvPr id="79" name="Google Shape;136;g24e9f82cf36_0_16">
            <a:extLst>
              <a:ext uri="{FF2B5EF4-FFF2-40B4-BE49-F238E27FC236}">
                <a16:creationId xmlns:a16="http://schemas.microsoft.com/office/drawing/2014/main" id="{83C4A0DD-EB67-CAE4-372D-65A24F818369}"/>
              </a:ext>
            </a:extLst>
          </p:cNvPr>
          <p:cNvSpPr txBox="1"/>
          <p:nvPr/>
        </p:nvSpPr>
        <p:spPr>
          <a:xfrm>
            <a:off x="7732948" y="5701377"/>
            <a:ext cx="4190187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3" indent="-285753">
              <a:buFont typeface="Arial" panose="020B0604020202020204" pitchFamily="34" charset="0"/>
              <a:buChar char="•"/>
            </a:pPr>
            <a:r>
              <a:rPr lang="en-GB" sz="2000" dirty="0"/>
              <a:t>Mechanism </a:t>
            </a:r>
            <a:r>
              <a:rPr lang="en-GB" sz="2000" dirty="0">
                <a:solidFill>
                  <a:srgbClr val="FF0000"/>
                </a:solidFill>
              </a:rPr>
              <a:t>generalised to any model</a:t>
            </a:r>
            <a:r>
              <a:rPr lang="en-GB" sz="2000" dirty="0"/>
              <a:t> : aggregation functions defined in learning model</a:t>
            </a:r>
            <a:endParaRPr lang="en-GB" sz="2000" dirty="0">
              <a:solidFill>
                <a:srgbClr val="FF0000"/>
              </a:solidFill>
            </a:endParaRPr>
          </a:p>
        </p:txBody>
      </p:sp>
      <p:sp>
        <p:nvSpPr>
          <p:cNvPr id="80" name="Google Shape;136;g24e9f82cf36_0_16">
            <a:extLst>
              <a:ext uri="{FF2B5EF4-FFF2-40B4-BE49-F238E27FC236}">
                <a16:creationId xmlns:a16="http://schemas.microsoft.com/office/drawing/2014/main" id="{BE78297F-3BC9-227C-1951-EF118C532AA9}"/>
              </a:ext>
            </a:extLst>
          </p:cNvPr>
          <p:cNvSpPr txBox="1"/>
          <p:nvPr/>
        </p:nvSpPr>
        <p:spPr>
          <a:xfrm>
            <a:off x="7735757" y="4939121"/>
            <a:ext cx="419018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3" indent="-285753">
              <a:buFont typeface="Arial" panose="020B0604020202020204" pitchFamily="34" charset="0"/>
              <a:buChar char="•"/>
            </a:pPr>
            <a:r>
              <a:rPr lang="en-GB" sz="2000" dirty="0"/>
              <a:t>Each GED manages model distribution and aggregation.</a:t>
            </a:r>
          </a:p>
        </p:txBody>
      </p:sp>
      <p:sp>
        <p:nvSpPr>
          <p:cNvPr id="82" name="Google Shape;136;g24e9f82cf36_0_16">
            <a:extLst>
              <a:ext uri="{FF2B5EF4-FFF2-40B4-BE49-F238E27FC236}">
                <a16:creationId xmlns:a16="http://schemas.microsoft.com/office/drawing/2014/main" id="{5C6F4E88-5CF3-745C-2ACF-2A69928115BF}"/>
              </a:ext>
            </a:extLst>
          </p:cNvPr>
          <p:cNvSpPr txBox="1"/>
          <p:nvPr/>
        </p:nvSpPr>
        <p:spPr>
          <a:xfrm>
            <a:off x="7990106" y="3293411"/>
            <a:ext cx="419018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GB" sz="2000" b="1" dirty="0"/>
              <a:t>Aggregation applied to leaning model weights: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F4ED69B-2DDC-079E-2DF8-716023DFBB6C}"/>
              </a:ext>
            </a:extLst>
          </p:cNvPr>
          <p:cNvSpPr/>
          <p:nvPr/>
        </p:nvSpPr>
        <p:spPr>
          <a:xfrm>
            <a:off x="1451568" y="4005891"/>
            <a:ext cx="1143155" cy="45057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Spreading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EDD4ABB-E7AB-4573-A0EC-80D1F14C340D}"/>
              </a:ext>
            </a:extLst>
          </p:cNvPr>
          <p:cNvSpPr/>
          <p:nvPr/>
        </p:nvSpPr>
        <p:spPr>
          <a:xfrm>
            <a:off x="1454465" y="4659128"/>
            <a:ext cx="1169930" cy="47314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Bonding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44E5562-ED04-0532-4E36-30937C60F252}"/>
              </a:ext>
            </a:extLst>
          </p:cNvPr>
          <p:cNvSpPr/>
          <p:nvPr/>
        </p:nvSpPr>
        <p:spPr>
          <a:xfrm>
            <a:off x="1458772" y="5287276"/>
            <a:ext cx="1169930" cy="44047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Decay</a:t>
            </a:r>
          </a:p>
        </p:txBody>
      </p:sp>
      <p:pic>
        <p:nvPicPr>
          <p:cNvPr id="86" name="Google Shape;139;p1" descr="A black and white image of a couple of gears&#10;&#10;Description automatically generated">
            <a:extLst>
              <a:ext uri="{FF2B5EF4-FFF2-40B4-BE49-F238E27FC236}">
                <a16:creationId xmlns:a16="http://schemas.microsoft.com/office/drawing/2014/main" id="{C441F564-0330-B14D-0697-3C21295678AC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415266" y="4244654"/>
            <a:ext cx="159144" cy="179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139;p1" descr="A black and white image of a couple of gears&#10;&#10;Description automatically generated">
            <a:extLst>
              <a:ext uri="{FF2B5EF4-FFF2-40B4-BE49-F238E27FC236}">
                <a16:creationId xmlns:a16="http://schemas.microsoft.com/office/drawing/2014/main" id="{0019A6F6-8AE2-303C-2C7F-7161565FEC04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417148" y="4917495"/>
            <a:ext cx="159144" cy="179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139;p1" descr="A black and white image of a couple of gears&#10;&#10;Description automatically generated">
            <a:extLst>
              <a:ext uri="{FF2B5EF4-FFF2-40B4-BE49-F238E27FC236}">
                <a16:creationId xmlns:a16="http://schemas.microsoft.com/office/drawing/2014/main" id="{ED485723-2087-22AD-9AC4-B751E8014339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430049" y="5491282"/>
            <a:ext cx="159144" cy="179746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93;p1">
            <a:extLst>
              <a:ext uri="{FF2B5EF4-FFF2-40B4-BE49-F238E27FC236}">
                <a16:creationId xmlns:a16="http://schemas.microsoft.com/office/drawing/2014/main" id="{1027AC7A-AC6E-D99E-0A57-72626B8A5186}"/>
              </a:ext>
            </a:extLst>
          </p:cNvPr>
          <p:cNvSpPr txBox="1">
            <a:spLocks/>
          </p:cNvSpPr>
          <p:nvPr/>
        </p:nvSpPr>
        <p:spPr>
          <a:xfrm>
            <a:off x="1345623" y="250158"/>
            <a:ext cx="10444728" cy="44295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400" b="1" dirty="0">
                <a:latin typeface="+mn-lt"/>
              </a:rPr>
              <a:t>Implementation of Gossip Federated Learning with the coordination model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3568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13" grpId="0"/>
      <p:bldP spid="114" grpId="0"/>
      <p:bldP spid="33" grpId="0" animBg="1"/>
      <p:bldP spid="67" grpId="0" animBg="1"/>
      <p:bldP spid="92" grpId="0" animBg="1"/>
      <p:bldP spid="66" grpId="0" animBg="1"/>
      <p:bldP spid="49" grpId="0"/>
      <p:bldP spid="78" grpId="0"/>
      <p:bldP spid="79" grpId="0"/>
      <p:bldP spid="80" grpId="0"/>
      <p:bldP spid="8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>
            <a:spLocks noGrp="1"/>
          </p:cNvSpPr>
          <p:nvPr>
            <p:ph type="title"/>
          </p:nvPr>
        </p:nvSpPr>
        <p:spPr>
          <a:xfrm>
            <a:off x="1345623" y="250158"/>
            <a:ext cx="10444728" cy="44295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GB" sz="2400" b="1" dirty="0">
                <a:latin typeface="Arial"/>
                <a:ea typeface="Arial"/>
                <a:cs typeface="Arial"/>
                <a:sym typeface="Arial"/>
              </a:rPr>
              <a:t>Gossip Federated Learning : experimentation</a:t>
            </a:r>
            <a:endParaRPr lang="en-GB" sz="2400" b="1" dirty="0"/>
          </a:p>
        </p:txBody>
      </p:sp>
      <p:sp>
        <p:nvSpPr>
          <p:cNvPr id="9" name="Google Shape;124;p3">
            <a:extLst>
              <a:ext uri="{FF2B5EF4-FFF2-40B4-BE49-F238E27FC236}">
                <a16:creationId xmlns:a16="http://schemas.microsoft.com/office/drawing/2014/main" id="{45506C0E-3412-ED71-397A-58E7217391B3}"/>
              </a:ext>
            </a:extLst>
          </p:cNvPr>
          <p:cNvSpPr/>
          <p:nvPr/>
        </p:nvSpPr>
        <p:spPr>
          <a:xfrm>
            <a:off x="1171500" y="111926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en-GB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6" name="Chart 45">
            <a:extLst>
              <a:ext uri="{FF2B5EF4-FFF2-40B4-BE49-F238E27FC236}">
                <a16:creationId xmlns:a16="http://schemas.microsoft.com/office/drawing/2014/main" id="{C99C4BFC-2F88-4DB3-8167-D164B53A31E6}"/>
              </a:ext>
            </a:extLst>
          </p:cNvPr>
          <p:cNvGraphicFramePr>
            <a:graphicFrameLocks/>
          </p:cNvGraphicFramePr>
          <p:nvPr/>
        </p:nvGraphicFramePr>
        <p:xfrm>
          <a:off x="1214121" y="3429000"/>
          <a:ext cx="5353866" cy="2804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4" name="Google Shape;136;g24e9f82cf36_0_16">
            <a:extLst>
              <a:ext uri="{FF2B5EF4-FFF2-40B4-BE49-F238E27FC236}">
                <a16:creationId xmlns:a16="http://schemas.microsoft.com/office/drawing/2014/main" id="{8F2195D0-BC22-0A51-E9C2-8BC0B26B05CB}"/>
              </a:ext>
            </a:extLst>
          </p:cNvPr>
          <p:cNvSpPr txBox="1"/>
          <p:nvPr/>
        </p:nvSpPr>
        <p:spPr>
          <a:xfrm>
            <a:off x="819096" y="946129"/>
            <a:ext cx="651457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3" indent="-285753">
              <a:buFont typeface="Arial" panose="020B0604020202020204" pitchFamily="34" charset="0"/>
              <a:buChar char="•"/>
            </a:pPr>
            <a:r>
              <a:rPr lang="en-GB" dirty="0"/>
              <a:t>Model applied on single GEDs and GEDs clusters</a:t>
            </a:r>
          </a:p>
        </p:txBody>
      </p:sp>
      <p:sp>
        <p:nvSpPr>
          <p:cNvPr id="2" name="Google Shape;136;g24e9f82cf36_0_16">
            <a:extLst>
              <a:ext uri="{FF2B5EF4-FFF2-40B4-BE49-F238E27FC236}">
                <a16:creationId xmlns:a16="http://schemas.microsoft.com/office/drawing/2014/main" id="{1CA496B8-93D0-D5E8-403A-321BD920D180}"/>
              </a:ext>
            </a:extLst>
          </p:cNvPr>
          <p:cNvSpPr txBox="1"/>
          <p:nvPr/>
        </p:nvSpPr>
        <p:spPr>
          <a:xfrm>
            <a:off x="806975" y="1384970"/>
            <a:ext cx="651457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3" indent="-285753">
              <a:buFont typeface="Arial" panose="020B0604020202020204" pitchFamily="34" charset="0"/>
              <a:buChar char="•"/>
            </a:pPr>
            <a:r>
              <a:rPr lang="en-GB" dirty="0"/>
              <a:t>Experimentations with Markov chains and LSTM models</a:t>
            </a:r>
          </a:p>
        </p:txBody>
      </p:sp>
      <p:sp>
        <p:nvSpPr>
          <p:cNvPr id="3" name="Google Shape;136;g24e9f82cf36_0_16">
            <a:extLst>
              <a:ext uri="{FF2B5EF4-FFF2-40B4-BE49-F238E27FC236}">
                <a16:creationId xmlns:a16="http://schemas.microsoft.com/office/drawing/2014/main" id="{93EA6E25-9C42-C3DB-4CA2-EBD58B87046E}"/>
              </a:ext>
            </a:extLst>
          </p:cNvPr>
          <p:cNvSpPr txBox="1"/>
          <p:nvPr/>
        </p:nvSpPr>
        <p:spPr>
          <a:xfrm>
            <a:off x="806975" y="1805141"/>
            <a:ext cx="651457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3" indent="-285753">
              <a:buFont typeface="Arial" panose="020B0604020202020204" pitchFamily="34" charset="0"/>
              <a:buChar char="•"/>
            </a:pPr>
            <a:r>
              <a:rPr lang="en-GB" dirty="0"/>
              <a:t>Use of topologies with 2 and 4 GEDs</a:t>
            </a:r>
          </a:p>
        </p:txBody>
      </p:sp>
      <p:sp>
        <p:nvSpPr>
          <p:cNvPr id="4" name="Google Shape;136;g24e9f82cf36_0_16">
            <a:extLst>
              <a:ext uri="{FF2B5EF4-FFF2-40B4-BE49-F238E27FC236}">
                <a16:creationId xmlns:a16="http://schemas.microsoft.com/office/drawing/2014/main" id="{143A0109-1315-20EF-DD3F-22956553AE8D}"/>
              </a:ext>
            </a:extLst>
          </p:cNvPr>
          <p:cNvSpPr txBox="1"/>
          <p:nvPr/>
        </p:nvSpPr>
        <p:spPr>
          <a:xfrm>
            <a:off x="806974" y="2294730"/>
            <a:ext cx="626808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3" indent="-285753">
              <a:buFont typeface="Arial" panose="020B0604020202020204" pitchFamily="34" charset="0"/>
              <a:buChar char="•"/>
            </a:pPr>
            <a:r>
              <a:rPr lang="en-GB" dirty="0"/>
              <a:t>Comparison of 4 different aggregators : sampling number, power loss, min loss, GED power profile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785C2D-29D1-4E7E-955F-482C07CD48CE}"/>
              </a:ext>
            </a:extLst>
          </p:cNvPr>
          <p:cNvGraphicFramePr>
            <a:graphicFrameLocks/>
          </p:cNvGraphicFramePr>
          <p:nvPr/>
        </p:nvGraphicFramePr>
        <p:xfrm>
          <a:off x="7167418" y="827829"/>
          <a:ext cx="4217606" cy="28977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F69F46F-C5FC-464B-B399-C72BB1DA5324}"/>
              </a:ext>
            </a:extLst>
          </p:cNvPr>
          <p:cNvGraphicFramePr>
            <a:graphicFrameLocks/>
          </p:cNvGraphicFramePr>
          <p:nvPr/>
        </p:nvGraphicFramePr>
        <p:xfrm>
          <a:off x="7167419" y="3725597"/>
          <a:ext cx="4622933" cy="2984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" name="Google Shape;140;g24e9f82cf36_0_16">
            <a:extLst>
              <a:ext uri="{FF2B5EF4-FFF2-40B4-BE49-F238E27FC236}">
                <a16:creationId xmlns:a16="http://schemas.microsoft.com/office/drawing/2014/main" id="{7D6FAB60-146B-E0EE-1D17-2C743862436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620716" y="6543212"/>
            <a:ext cx="471491" cy="2814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000000"/>
              </a:buClr>
              <a:buSzPts val="1200"/>
            </a:pPr>
            <a:fld id="{00000000-1234-1234-1234-123412341234}" type="slidenum">
              <a:rPr lang="en-GB" sz="800"/>
              <a:pPr>
                <a:buClr>
                  <a:srgbClr val="000000"/>
                </a:buClr>
                <a:buSzPts val="1200"/>
              </a:pPr>
              <a:t>5</a:t>
            </a:fld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404364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2" grpId="0"/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98;p1">
            <a:extLst>
              <a:ext uri="{FF2B5EF4-FFF2-40B4-BE49-F238E27FC236}">
                <a16:creationId xmlns:a16="http://schemas.microsoft.com/office/drawing/2014/main" id="{6112DF98-2A94-DB6A-3C5F-D96943CBA58B}"/>
              </a:ext>
            </a:extLst>
          </p:cNvPr>
          <p:cNvSpPr/>
          <p:nvPr/>
        </p:nvSpPr>
        <p:spPr>
          <a:xfrm>
            <a:off x="636094" y="3194841"/>
            <a:ext cx="6733479" cy="3199077"/>
          </a:xfrm>
          <a:prstGeom prst="roundRect">
            <a:avLst>
              <a:gd name="adj" fmla="val 8295"/>
            </a:avLst>
          </a:prstGeom>
          <a:solidFill>
            <a:srgbClr val="FF7465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GB" dirty="0"/>
          </a:p>
          <a:p>
            <a:pPr algn="ctr"/>
            <a:endParaRPr lang="en-GB" sz="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98;p1">
            <a:extLst>
              <a:ext uri="{FF2B5EF4-FFF2-40B4-BE49-F238E27FC236}">
                <a16:creationId xmlns:a16="http://schemas.microsoft.com/office/drawing/2014/main" id="{E6853003-3B27-F869-3730-0630EE13DC11}"/>
              </a:ext>
            </a:extLst>
          </p:cNvPr>
          <p:cNvSpPr/>
          <p:nvPr/>
        </p:nvSpPr>
        <p:spPr>
          <a:xfrm>
            <a:off x="7184564" y="555556"/>
            <a:ext cx="2767301" cy="1630826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1270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GB" dirty="0"/>
          </a:p>
          <a:p>
            <a:pPr algn="ctr"/>
            <a:endParaRPr lang="en-GB" sz="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98;p1">
            <a:extLst>
              <a:ext uri="{FF2B5EF4-FFF2-40B4-BE49-F238E27FC236}">
                <a16:creationId xmlns:a16="http://schemas.microsoft.com/office/drawing/2014/main" id="{2CFEB346-0BF8-5E27-19A7-15D6AF9C07D5}"/>
              </a:ext>
            </a:extLst>
          </p:cNvPr>
          <p:cNvSpPr/>
          <p:nvPr/>
        </p:nvSpPr>
        <p:spPr>
          <a:xfrm>
            <a:off x="3502752" y="555556"/>
            <a:ext cx="3008088" cy="163082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GB" dirty="0"/>
          </a:p>
          <a:p>
            <a:pPr algn="ctr"/>
            <a:endParaRPr lang="en-GB" sz="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98;p1">
            <a:extLst>
              <a:ext uri="{FF2B5EF4-FFF2-40B4-BE49-F238E27FC236}">
                <a16:creationId xmlns:a16="http://schemas.microsoft.com/office/drawing/2014/main" id="{AD2373D6-22C0-08FB-E612-25A132B05739}"/>
              </a:ext>
            </a:extLst>
          </p:cNvPr>
          <p:cNvSpPr/>
          <p:nvPr/>
        </p:nvSpPr>
        <p:spPr>
          <a:xfrm>
            <a:off x="83585" y="558283"/>
            <a:ext cx="3024681" cy="1630826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GB" dirty="0"/>
          </a:p>
          <a:p>
            <a:pPr algn="ctr"/>
            <a:endParaRPr lang="en-GB" sz="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3F72B29-3AB0-A942-B3C1-78A2D555C472}"/>
              </a:ext>
            </a:extLst>
          </p:cNvPr>
          <p:cNvSpPr/>
          <p:nvPr/>
        </p:nvSpPr>
        <p:spPr>
          <a:xfrm>
            <a:off x="362909" y="666732"/>
            <a:ext cx="2521596" cy="5743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tx1"/>
                </a:solidFill>
              </a:rPr>
              <a:t>Neighbour 1</a:t>
            </a:r>
          </a:p>
          <a:p>
            <a:r>
              <a:rPr lang="en-GB" sz="1100" dirty="0">
                <a:solidFill>
                  <a:schemeClr val="tx1"/>
                </a:solidFill>
              </a:rPr>
              <a:t>learning model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CFDF7A4-4C95-EDA4-348E-220EFD505FC7}"/>
              </a:ext>
            </a:extLst>
          </p:cNvPr>
          <p:cNvSpPr/>
          <p:nvPr/>
        </p:nvSpPr>
        <p:spPr>
          <a:xfrm>
            <a:off x="808650" y="1592114"/>
            <a:ext cx="1391987" cy="2816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tx1"/>
                </a:solidFill>
              </a:rPr>
              <a:t>NBR-1 Prediction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BFCCE68-4C9A-CAFF-5099-D241E40A766F}"/>
              </a:ext>
            </a:extLst>
          </p:cNvPr>
          <p:cNvSpPr/>
          <p:nvPr/>
        </p:nvSpPr>
        <p:spPr>
          <a:xfrm>
            <a:off x="4222511" y="1571836"/>
            <a:ext cx="1391987" cy="29897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tx1"/>
                </a:solidFill>
              </a:rPr>
              <a:t>NBR-2 Prediction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068AA31-3930-C58A-446F-01AA7C350E39}"/>
              </a:ext>
            </a:extLst>
          </p:cNvPr>
          <p:cNvSpPr/>
          <p:nvPr/>
        </p:nvSpPr>
        <p:spPr>
          <a:xfrm>
            <a:off x="7711942" y="1619387"/>
            <a:ext cx="1391987" cy="251426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bg1"/>
                </a:solidFill>
              </a:rPr>
              <a:t>NBR-n Prediction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BF92F64-C538-75AB-3524-4210BFFCF193}"/>
              </a:ext>
            </a:extLst>
          </p:cNvPr>
          <p:cNvSpPr/>
          <p:nvPr/>
        </p:nvSpPr>
        <p:spPr>
          <a:xfrm>
            <a:off x="1048130" y="3372803"/>
            <a:ext cx="5900458" cy="217926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8A77DD3-43D7-09BD-3851-7E8BED05760C}"/>
              </a:ext>
            </a:extLst>
          </p:cNvPr>
          <p:cNvSpPr/>
          <p:nvPr/>
        </p:nvSpPr>
        <p:spPr>
          <a:xfrm>
            <a:off x="2625511" y="3676235"/>
            <a:ext cx="4057201" cy="121184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</p:txBody>
      </p:sp>
      <p:sp>
        <p:nvSpPr>
          <p:cNvPr id="131" name="ZoneTexte 21">
            <a:extLst>
              <a:ext uri="{FF2B5EF4-FFF2-40B4-BE49-F238E27FC236}">
                <a16:creationId xmlns:a16="http://schemas.microsoft.com/office/drawing/2014/main" id="{BAA7F927-0DDC-132C-A719-CC3907A50575}"/>
              </a:ext>
            </a:extLst>
          </p:cNvPr>
          <p:cNvSpPr txBox="1"/>
          <p:nvPr/>
        </p:nvSpPr>
        <p:spPr>
          <a:xfrm>
            <a:off x="4356653" y="5107255"/>
            <a:ext cx="243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Coordination platform</a:t>
            </a:r>
          </a:p>
        </p:txBody>
      </p:sp>
      <p:sp>
        <p:nvSpPr>
          <p:cNvPr id="135" name="Google Shape;213;p7">
            <a:extLst>
              <a:ext uri="{FF2B5EF4-FFF2-40B4-BE49-F238E27FC236}">
                <a16:creationId xmlns:a16="http://schemas.microsoft.com/office/drawing/2014/main" id="{D92F92FD-2956-C76B-2141-A32AA3815AEB}"/>
              </a:ext>
            </a:extLst>
          </p:cNvPr>
          <p:cNvSpPr/>
          <p:nvPr/>
        </p:nvSpPr>
        <p:spPr>
          <a:xfrm>
            <a:off x="3576911" y="3744418"/>
            <a:ext cx="796759" cy="261259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800" dirty="0"/>
              <a:t>NBR-1 Prediction</a:t>
            </a:r>
          </a:p>
        </p:txBody>
      </p:sp>
      <p:sp>
        <p:nvSpPr>
          <p:cNvPr id="136" name="Google Shape;213;p7">
            <a:extLst>
              <a:ext uri="{FF2B5EF4-FFF2-40B4-BE49-F238E27FC236}">
                <a16:creationId xmlns:a16="http://schemas.microsoft.com/office/drawing/2014/main" id="{DB2238D9-3DFB-8863-A409-173E5B661BF5}"/>
              </a:ext>
            </a:extLst>
          </p:cNvPr>
          <p:cNvSpPr/>
          <p:nvPr/>
        </p:nvSpPr>
        <p:spPr>
          <a:xfrm>
            <a:off x="4428482" y="3757337"/>
            <a:ext cx="696446" cy="23541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800" dirty="0"/>
              <a:t>NBR-2 Prediction</a:t>
            </a:r>
          </a:p>
        </p:txBody>
      </p:sp>
      <p:sp>
        <p:nvSpPr>
          <p:cNvPr id="137" name="Google Shape;213;p7">
            <a:extLst>
              <a:ext uri="{FF2B5EF4-FFF2-40B4-BE49-F238E27FC236}">
                <a16:creationId xmlns:a16="http://schemas.microsoft.com/office/drawing/2014/main" id="{99361CFB-1457-6474-FDCD-C357838A7A48}"/>
              </a:ext>
            </a:extLst>
          </p:cNvPr>
          <p:cNvSpPr/>
          <p:nvPr/>
        </p:nvSpPr>
        <p:spPr>
          <a:xfrm>
            <a:off x="5232132" y="3757337"/>
            <a:ext cx="696447" cy="235419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800" dirty="0">
                <a:solidFill>
                  <a:schemeClr val="bg1"/>
                </a:solidFill>
              </a:rPr>
              <a:t>NBR-n Prediction</a:t>
            </a:r>
          </a:p>
        </p:txBody>
      </p:sp>
      <p:sp>
        <p:nvSpPr>
          <p:cNvPr id="138" name="Google Shape;213;p7">
            <a:extLst>
              <a:ext uri="{FF2B5EF4-FFF2-40B4-BE49-F238E27FC236}">
                <a16:creationId xmlns:a16="http://schemas.microsoft.com/office/drawing/2014/main" id="{772459F5-3A3F-DC38-C8CE-FE4ADF324EBB}"/>
              </a:ext>
            </a:extLst>
          </p:cNvPr>
          <p:cNvSpPr/>
          <p:nvPr/>
        </p:nvSpPr>
        <p:spPr>
          <a:xfrm>
            <a:off x="2707160" y="3750883"/>
            <a:ext cx="796759" cy="249380"/>
          </a:xfrm>
          <a:prstGeom prst="roundRect">
            <a:avLst>
              <a:gd name="adj" fmla="val 16667"/>
            </a:avLst>
          </a:prstGeom>
          <a:solidFill>
            <a:srgbClr val="FF818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800" dirty="0"/>
              <a:t>Local</a:t>
            </a:r>
          </a:p>
          <a:p>
            <a:pPr algn="ctr"/>
            <a:r>
              <a:rPr lang="en-GB" sz="800" dirty="0"/>
              <a:t>Prediction</a:t>
            </a:r>
          </a:p>
        </p:txBody>
      </p:sp>
      <p:sp>
        <p:nvSpPr>
          <p:cNvPr id="139" name="Right Brace 138">
            <a:extLst>
              <a:ext uri="{FF2B5EF4-FFF2-40B4-BE49-F238E27FC236}">
                <a16:creationId xmlns:a16="http://schemas.microsoft.com/office/drawing/2014/main" id="{375F9F76-5EC7-22C3-DDD2-E622A91BC1B5}"/>
              </a:ext>
            </a:extLst>
          </p:cNvPr>
          <p:cNvSpPr/>
          <p:nvPr/>
        </p:nvSpPr>
        <p:spPr>
          <a:xfrm rot="5400000">
            <a:off x="4421009" y="2793017"/>
            <a:ext cx="98376" cy="2577628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FA285E2-3FE9-176F-32FC-A1132AF04A85}"/>
              </a:ext>
            </a:extLst>
          </p:cNvPr>
          <p:cNvSpPr txBox="1"/>
          <p:nvPr/>
        </p:nvSpPr>
        <p:spPr>
          <a:xfrm>
            <a:off x="5735101" y="5959744"/>
            <a:ext cx="1476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cs typeface="Arial" panose="020B0604020202020204" pitchFamily="34" charset="0"/>
              </a:rPr>
              <a:t>Local node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DBF2F29-B2C5-17D9-DD29-D58C5E91D8AF}"/>
              </a:ext>
            </a:extLst>
          </p:cNvPr>
          <p:cNvSpPr/>
          <p:nvPr/>
        </p:nvSpPr>
        <p:spPr>
          <a:xfrm>
            <a:off x="2626962" y="5040378"/>
            <a:ext cx="1435834" cy="3834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44" name="Arrow: Bent 143">
            <a:extLst>
              <a:ext uri="{FF2B5EF4-FFF2-40B4-BE49-F238E27FC236}">
                <a16:creationId xmlns:a16="http://schemas.microsoft.com/office/drawing/2014/main" id="{72B5F05C-7A10-971E-09D8-02977D3091C0}"/>
              </a:ext>
            </a:extLst>
          </p:cNvPr>
          <p:cNvSpPr/>
          <p:nvPr/>
        </p:nvSpPr>
        <p:spPr>
          <a:xfrm flipH="1" flipV="1">
            <a:off x="3535338" y="4413714"/>
            <a:ext cx="975822" cy="829819"/>
          </a:xfrm>
          <a:prstGeom prst="bentArrow">
            <a:avLst>
              <a:gd name="adj1" fmla="val 1758"/>
              <a:gd name="adj2" fmla="val 5507"/>
              <a:gd name="adj3" fmla="val 11244"/>
              <a:gd name="adj4" fmla="val 43750"/>
            </a:avLst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6" name="ZoneTexte 21">
            <a:extLst>
              <a:ext uri="{FF2B5EF4-FFF2-40B4-BE49-F238E27FC236}">
                <a16:creationId xmlns:a16="http://schemas.microsoft.com/office/drawing/2014/main" id="{69009209-7EF4-6E43-B519-930093C2E51E}"/>
              </a:ext>
            </a:extLst>
          </p:cNvPr>
          <p:cNvSpPr txBox="1"/>
          <p:nvPr/>
        </p:nvSpPr>
        <p:spPr>
          <a:xfrm>
            <a:off x="4951184" y="4241935"/>
            <a:ext cx="1469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Aggregation mechanism</a:t>
            </a:r>
          </a:p>
        </p:txBody>
      </p:sp>
      <p:pic>
        <p:nvPicPr>
          <p:cNvPr id="147" name="Google Shape;139;p1" descr="A black and white image of a couple of gears&#10;&#10;Description automatically generated">
            <a:extLst>
              <a:ext uri="{FF2B5EF4-FFF2-40B4-BE49-F238E27FC236}">
                <a16:creationId xmlns:a16="http://schemas.microsoft.com/office/drawing/2014/main" id="{CD887BB3-7049-0AC7-3F1E-6AA1694DD20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6636" y="4462438"/>
            <a:ext cx="273657" cy="315123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213;p7">
            <a:extLst>
              <a:ext uri="{FF2B5EF4-FFF2-40B4-BE49-F238E27FC236}">
                <a16:creationId xmlns:a16="http://schemas.microsoft.com/office/drawing/2014/main" id="{97BDE341-7642-6602-B875-B687ABE93E35}"/>
              </a:ext>
            </a:extLst>
          </p:cNvPr>
          <p:cNvSpPr/>
          <p:nvPr/>
        </p:nvSpPr>
        <p:spPr>
          <a:xfrm>
            <a:off x="2730061" y="5106449"/>
            <a:ext cx="823643" cy="226442"/>
          </a:xfrm>
          <a:prstGeom prst="roundRect">
            <a:avLst>
              <a:gd name="adj" fmla="val 16667"/>
            </a:avLst>
          </a:prstGeom>
          <a:solidFill>
            <a:srgbClr val="FF818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800" dirty="0"/>
              <a:t>Local</a:t>
            </a:r>
          </a:p>
          <a:p>
            <a:pPr algn="ctr"/>
            <a:r>
              <a:rPr lang="en-GB" sz="800" dirty="0"/>
              <a:t>Prediction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D69E9150-FC52-7371-1A7E-4DD72949A559}"/>
              </a:ext>
            </a:extLst>
          </p:cNvPr>
          <p:cNvSpPr/>
          <p:nvPr/>
        </p:nvSpPr>
        <p:spPr>
          <a:xfrm>
            <a:off x="3662137" y="681163"/>
            <a:ext cx="2561946" cy="5629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tx1"/>
                </a:solidFill>
              </a:rPr>
              <a:t>Neighbour 2</a:t>
            </a:r>
          </a:p>
          <a:p>
            <a:r>
              <a:rPr lang="en-GB" sz="1100" dirty="0">
                <a:solidFill>
                  <a:schemeClr val="tx1"/>
                </a:solidFill>
              </a:rPr>
              <a:t>learning model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2F7492F2-CC6C-296B-724B-BC6B28E76D23}"/>
              </a:ext>
            </a:extLst>
          </p:cNvPr>
          <p:cNvSpPr/>
          <p:nvPr/>
        </p:nvSpPr>
        <p:spPr>
          <a:xfrm>
            <a:off x="7369573" y="713965"/>
            <a:ext cx="2359901" cy="5573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tx1"/>
                </a:solidFill>
              </a:rPr>
              <a:t>Neighbour n</a:t>
            </a:r>
          </a:p>
          <a:p>
            <a:r>
              <a:rPr lang="en-GB" sz="1100" dirty="0">
                <a:solidFill>
                  <a:schemeClr val="tx1"/>
                </a:solidFill>
              </a:rPr>
              <a:t>learning model</a:t>
            </a:r>
          </a:p>
        </p:txBody>
      </p:sp>
      <p:sp>
        <p:nvSpPr>
          <p:cNvPr id="158" name="Google Shape;231;p7">
            <a:extLst>
              <a:ext uri="{FF2B5EF4-FFF2-40B4-BE49-F238E27FC236}">
                <a16:creationId xmlns:a16="http://schemas.microsoft.com/office/drawing/2014/main" id="{FFA6DF69-56EB-6D08-9130-CE0AEFB06602}"/>
              </a:ext>
            </a:extLst>
          </p:cNvPr>
          <p:cNvSpPr txBox="1"/>
          <p:nvPr/>
        </p:nvSpPr>
        <p:spPr>
          <a:xfrm>
            <a:off x="6662986" y="870814"/>
            <a:ext cx="642000" cy="385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904"/>
            </a:pPr>
            <a:r>
              <a:rPr lang="en-GB" sz="19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lang="en-GB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C99552EB-178A-37EF-EDE7-4EDCFFF6EE2B}"/>
              </a:ext>
            </a:extLst>
          </p:cNvPr>
          <p:cNvSpPr/>
          <p:nvPr/>
        </p:nvSpPr>
        <p:spPr>
          <a:xfrm>
            <a:off x="2155789" y="5699360"/>
            <a:ext cx="3228368" cy="6188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Local Learning</a:t>
            </a:r>
          </a:p>
          <a:p>
            <a:r>
              <a:rPr lang="en-GB" dirty="0">
                <a:solidFill>
                  <a:schemeClr val="tx1"/>
                </a:solidFill>
              </a:rPr>
              <a:t>model</a:t>
            </a:r>
          </a:p>
        </p:txBody>
      </p:sp>
      <p:cxnSp>
        <p:nvCxnSpPr>
          <p:cNvPr id="168" name="Google Shape;229;p7">
            <a:extLst>
              <a:ext uri="{FF2B5EF4-FFF2-40B4-BE49-F238E27FC236}">
                <a16:creationId xmlns:a16="http://schemas.microsoft.com/office/drawing/2014/main" id="{A19283B2-1BD9-177B-7ADF-9F925D529271}"/>
              </a:ext>
            </a:extLst>
          </p:cNvPr>
          <p:cNvCxnSpPr>
            <a:cxnSpLocks/>
          </p:cNvCxnSpPr>
          <p:nvPr/>
        </p:nvCxnSpPr>
        <p:spPr>
          <a:xfrm flipH="1">
            <a:off x="5618985" y="2095405"/>
            <a:ext cx="2518842" cy="1655479"/>
          </a:xfrm>
          <a:prstGeom prst="straightConnector1">
            <a:avLst/>
          </a:prstGeom>
          <a:noFill/>
          <a:ln w="254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6" name="Arrow: Down 175">
            <a:extLst>
              <a:ext uri="{FF2B5EF4-FFF2-40B4-BE49-F238E27FC236}">
                <a16:creationId xmlns:a16="http://schemas.microsoft.com/office/drawing/2014/main" id="{64D5E447-7E46-E490-CCF7-D3134B8489C8}"/>
              </a:ext>
            </a:extLst>
          </p:cNvPr>
          <p:cNvSpPr/>
          <p:nvPr/>
        </p:nvSpPr>
        <p:spPr>
          <a:xfrm>
            <a:off x="1172101" y="1256314"/>
            <a:ext cx="360218" cy="28166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7" name="Arrow: Down 176">
            <a:extLst>
              <a:ext uri="{FF2B5EF4-FFF2-40B4-BE49-F238E27FC236}">
                <a16:creationId xmlns:a16="http://schemas.microsoft.com/office/drawing/2014/main" id="{19DA1B50-D44E-5F11-78F7-FC3900F9CB86}"/>
              </a:ext>
            </a:extLst>
          </p:cNvPr>
          <p:cNvSpPr/>
          <p:nvPr/>
        </p:nvSpPr>
        <p:spPr>
          <a:xfrm>
            <a:off x="4717493" y="1290168"/>
            <a:ext cx="360218" cy="28166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8" name="Arrow: Down 177">
            <a:extLst>
              <a:ext uri="{FF2B5EF4-FFF2-40B4-BE49-F238E27FC236}">
                <a16:creationId xmlns:a16="http://schemas.microsoft.com/office/drawing/2014/main" id="{C43DEB33-81EA-4F08-0F02-6E667DB4C21B}"/>
              </a:ext>
            </a:extLst>
          </p:cNvPr>
          <p:cNvSpPr/>
          <p:nvPr/>
        </p:nvSpPr>
        <p:spPr>
          <a:xfrm>
            <a:off x="8193693" y="1322876"/>
            <a:ext cx="360218" cy="281668"/>
          </a:xfrm>
          <a:prstGeom prst="downArrow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9" name="Arrow: Down 178">
            <a:extLst>
              <a:ext uri="{FF2B5EF4-FFF2-40B4-BE49-F238E27FC236}">
                <a16:creationId xmlns:a16="http://schemas.microsoft.com/office/drawing/2014/main" id="{C041627F-4432-AD51-2CB8-391C34EDEDC9}"/>
              </a:ext>
            </a:extLst>
          </p:cNvPr>
          <p:cNvSpPr/>
          <p:nvPr/>
        </p:nvSpPr>
        <p:spPr>
          <a:xfrm flipV="1">
            <a:off x="2980444" y="5347050"/>
            <a:ext cx="223084" cy="3233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61" name="Google Shape;229;p7">
            <a:extLst>
              <a:ext uri="{FF2B5EF4-FFF2-40B4-BE49-F238E27FC236}">
                <a16:creationId xmlns:a16="http://schemas.microsoft.com/office/drawing/2014/main" id="{C07B4FD2-205F-FFFF-C609-37AE95BCE2C8}"/>
              </a:ext>
            </a:extLst>
          </p:cNvPr>
          <p:cNvCxnSpPr>
            <a:cxnSpLocks/>
          </p:cNvCxnSpPr>
          <p:nvPr/>
        </p:nvCxnSpPr>
        <p:spPr>
          <a:xfrm>
            <a:off x="1956789" y="2078136"/>
            <a:ext cx="1933548" cy="1630826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" name="Arrow: U-Turn 4">
            <a:extLst>
              <a:ext uri="{FF2B5EF4-FFF2-40B4-BE49-F238E27FC236}">
                <a16:creationId xmlns:a16="http://schemas.microsoft.com/office/drawing/2014/main" id="{2869D3C1-1640-2AC4-0A61-FACC9BBF7111}"/>
              </a:ext>
            </a:extLst>
          </p:cNvPr>
          <p:cNvSpPr/>
          <p:nvPr/>
        </p:nvSpPr>
        <p:spPr>
          <a:xfrm rot="16200000" flipV="1">
            <a:off x="5110060" y="3177263"/>
            <a:ext cx="788107" cy="1389842"/>
          </a:xfrm>
          <a:prstGeom prst="uturnArrow">
            <a:avLst>
              <a:gd name="adj1" fmla="val 291"/>
              <a:gd name="adj2" fmla="val 4189"/>
              <a:gd name="adj3" fmla="val 14245"/>
              <a:gd name="adj4" fmla="val 43750"/>
              <a:gd name="adj5" fmla="val 33808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7" name="Google Shape;235;p7">
            <a:extLst>
              <a:ext uri="{FF2B5EF4-FFF2-40B4-BE49-F238E27FC236}">
                <a16:creationId xmlns:a16="http://schemas.microsoft.com/office/drawing/2014/main" id="{5B491DED-3AF4-84D1-57DB-D726FB569ACE}"/>
              </a:ext>
            </a:extLst>
          </p:cNvPr>
          <p:cNvCxnSpPr>
            <a:cxnSpLocks/>
          </p:cNvCxnSpPr>
          <p:nvPr/>
        </p:nvCxnSpPr>
        <p:spPr>
          <a:xfrm flipV="1">
            <a:off x="6197453" y="2202999"/>
            <a:ext cx="1566606" cy="1024185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" name="Google Shape;235;p7">
            <a:extLst>
              <a:ext uri="{FF2B5EF4-FFF2-40B4-BE49-F238E27FC236}">
                <a16:creationId xmlns:a16="http://schemas.microsoft.com/office/drawing/2014/main" id="{8FFA1D6E-F029-6C28-3FEB-E55AF06DAA3B}"/>
              </a:ext>
            </a:extLst>
          </p:cNvPr>
          <p:cNvCxnSpPr>
            <a:cxnSpLocks/>
          </p:cNvCxnSpPr>
          <p:nvPr/>
        </p:nvCxnSpPr>
        <p:spPr>
          <a:xfrm flipV="1">
            <a:off x="4897602" y="2161256"/>
            <a:ext cx="0" cy="134058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" name="Google Shape;235;p7">
            <a:extLst>
              <a:ext uri="{FF2B5EF4-FFF2-40B4-BE49-F238E27FC236}">
                <a16:creationId xmlns:a16="http://schemas.microsoft.com/office/drawing/2014/main" id="{CB26DD3A-B411-EBDE-9004-0BF7BA4715FE}"/>
              </a:ext>
            </a:extLst>
          </p:cNvPr>
          <p:cNvCxnSpPr>
            <a:cxnSpLocks/>
          </p:cNvCxnSpPr>
          <p:nvPr/>
        </p:nvCxnSpPr>
        <p:spPr>
          <a:xfrm flipH="1" flipV="1">
            <a:off x="2294748" y="2177690"/>
            <a:ext cx="1600579" cy="1330085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" name="Google Shape;235;p7">
            <a:extLst>
              <a:ext uri="{FF2B5EF4-FFF2-40B4-BE49-F238E27FC236}">
                <a16:creationId xmlns:a16="http://schemas.microsoft.com/office/drawing/2014/main" id="{A0DD8C26-6248-0859-8CA8-07A130E0E2A8}"/>
              </a:ext>
            </a:extLst>
          </p:cNvPr>
          <p:cNvCxnSpPr>
            <a:cxnSpLocks/>
          </p:cNvCxnSpPr>
          <p:nvPr/>
        </p:nvCxnSpPr>
        <p:spPr>
          <a:xfrm flipH="1" flipV="1">
            <a:off x="3890337" y="3510589"/>
            <a:ext cx="1838092" cy="161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4" name="Google Shape;229;p7">
            <a:extLst>
              <a:ext uri="{FF2B5EF4-FFF2-40B4-BE49-F238E27FC236}">
                <a16:creationId xmlns:a16="http://schemas.microsoft.com/office/drawing/2014/main" id="{BEAFEEA3-1E3E-3418-B1A7-8C9EABE55661}"/>
              </a:ext>
            </a:extLst>
          </p:cNvPr>
          <p:cNvCxnSpPr>
            <a:cxnSpLocks/>
          </p:cNvCxnSpPr>
          <p:nvPr/>
        </p:nvCxnSpPr>
        <p:spPr>
          <a:xfrm>
            <a:off x="4748782" y="2110692"/>
            <a:ext cx="11758" cy="1588629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075E6D94-F025-4DC5-1A34-D28F4EC28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7871" y="750477"/>
            <a:ext cx="928617" cy="51939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3976BF6-5CD0-E58C-23CB-A0152BA0BC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1147" y="720286"/>
            <a:ext cx="967623" cy="508783"/>
          </a:xfrm>
          <a:prstGeom prst="rect">
            <a:avLst/>
          </a:prstGeom>
        </p:spPr>
      </p:pic>
      <p:pic>
        <p:nvPicPr>
          <p:cNvPr id="33" name="Picture 32" descr="A diagram of a network&#10;&#10;Description automatically generated">
            <a:extLst>
              <a:ext uri="{FF2B5EF4-FFF2-40B4-BE49-F238E27FC236}">
                <a16:creationId xmlns:a16="http://schemas.microsoft.com/office/drawing/2014/main" id="{4632404C-0078-729B-D6B7-1B78CE0CA6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4625" y="706399"/>
            <a:ext cx="893703" cy="529060"/>
          </a:xfrm>
          <a:prstGeom prst="rect">
            <a:avLst/>
          </a:prstGeom>
        </p:spPr>
      </p:pic>
      <p:pic>
        <p:nvPicPr>
          <p:cNvPr id="49" name="Google Shape;139;p1" descr="A black and white image of a couple of gears&#10;&#10;Description automatically generated">
            <a:extLst>
              <a:ext uri="{FF2B5EF4-FFF2-40B4-BE49-F238E27FC236}">
                <a16:creationId xmlns:a16="http://schemas.microsoft.com/office/drawing/2014/main" id="{3A395AC7-352E-E941-EC83-245BB5CED53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6785" y="1899005"/>
            <a:ext cx="248108" cy="263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139;p1" descr="A black and white image of a couple of gears&#10;&#10;Description automatically generated">
            <a:extLst>
              <a:ext uri="{FF2B5EF4-FFF2-40B4-BE49-F238E27FC236}">
                <a16:creationId xmlns:a16="http://schemas.microsoft.com/office/drawing/2014/main" id="{87BC2747-9879-5D10-8F62-498FAC83B61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71911" y="1893492"/>
            <a:ext cx="248108" cy="263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139;p1" descr="A black and white image of a couple of gears&#10;&#10;Description automatically generated">
            <a:extLst>
              <a:ext uri="{FF2B5EF4-FFF2-40B4-BE49-F238E27FC236}">
                <a16:creationId xmlns:a16="http://schemas.microsoft.com/office/drawing/2014/main" id="{89DBA777-D4F8-4674-EA42-A7DCD59B092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89663" y="1890029"/>
            <a:ext cx="248108" cy="263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9F63EFDD-852E-DE31-5E55-F0604D2DD9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3921" y="5743634"/>
            <a:ext cx="1202236" cy="521500"/>
          </a:xfrm>
          <a:prstGeom prst="rect">
            <a:avLst/>
          </a:prstGeom>
        </p:spPr>
      </p:pic>
      <p:cxnSp>
        <p:nvCxnSpPr>
          <p:cNvPr id="14" name="Google Shape;235;p7">
            <a:extLst>
              <a:ext uri="{FF2B5EF4-FFF2-40B4-BE49-F238E27FC236}">
                <a16:creationId xmlns:a16="http://schemas.microsoft.com/office/drawing/2014/main" id="{C1A21035-F055-13F9-80CA-9A8B7D5CBA08}"/>
              </a:ext>
            </a:extLst>
          </p:cNvPr>
          <p:cNvCxnSpPr>
            <a:cxnSpLocks/>
          </p:cNvCxnSpPr>
          <p:nvPr/>
        </p:nvCxnSpPr>
        <p:spPr>
          <a:xfrm flipV="1">
            <a:off x="6198893" y="3204590"/>
            <a:ext cx="0" cy="637538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med" len="med"/>
          </a:ln>
        </p:spPr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81257FE-1021-E49B-9518-FF72CA684254}"/>
              </a:ext>
            </a:extLst>
          </p:cNvPr>
          <p:cNvSpPr/>
          <p:nvPr/>
        </p:nvSpPr>
        <p:spPr>
          <a:xfrm>
            <a:off x="557678" y="1883618"/>
            <a:ext cx="1855526" cy="27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Coordination platform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D612EF8-AFF0-3953-48F1-D3498F0D1D41}"/>
              </a:ext>
            </a:extLst>
          </p:cNvPr>
          <p:cNvSpPr/>
          <p:nvPr/>
        </p:nvSpPr>
        <p:spPr>
          <a:xfrm>
            <a:off x="3985907" y="1879359"/>
            <a:ext cx="1855526" cy="27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Coordination platform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B9C49BC-9779-7CE1-AF57-3586602F902A}"/>
              </a:ext>
            </a:extLst>
          </p:cNvPr>
          <p:cNvSpPr/>
          <p:nvPr/>
        </p:nvSpPr>
        <p:spPr>
          <a:xfrm>
            <a:off x="7483404" y="1887430"/>
            <a:ext cx="1855526" cy="27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Coordination platform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326A88-4E92-438A-6A7E-BEDE2DD0AB3F}"/>
              </a:ext>
            </a:extLst>
          </p:cNvPr>
          <p:cNvSpPr/>
          <p:nvPr/>
        </p:nvSpPr>
        <p:spPr>
          <a:xfrm>
            <a:off x="1260834" y="3686293"/>
            <a:ext cx="1143155" cy="45057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Spreading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5F8C1D-9573-B10B-576F-72655D63FF80}"/>
              </a:ext>
            </a:extLst>
          </p:cNvPr>
          <p:cNvSpPr/>
          <p:nvPr/>
        </p:nvSpPr>
        <p:spPr>
          <a:xfrm>
            <a:off x="1263731" y="4339530"/>
            <a:ext cx="1169930" cy="47314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Bonding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8CD189-E458-AD86-E4E2-DCE32AB47219}"/>
              </a:ext>
            </a:extLst>
          </p:cNvPr>
          <p:cNvSpPr/>
          <p:nvPr/>
        </p:nvSpPr>
        <p:spPr>
          <a:xfrm>
            <a:off x="1268038" y="4967678"/>
            <a:ext cx="1169930" cy="44047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Decay</a:t>
            </a:r>
          </a:p>
        </p:txBody>
      </p:sp>
      <p:pic>
        <p:nvPicPr>
          <p:cNvPr id="17" name="Google Shape;139;p1" descr="A black and white image of a couple of gears&#10;&#10;Description automatically generated">
            <a:extLst>
              <a:ext uri="{FF2B5EF4-FFF2-40B4-BE49-F238E27FC236}">
                <a16:creationId xmlns:a16="http://schemas.microsoft.com/office/drawing/2014/main" id="{5663185D-9431-5A6F-6581-112F95E1561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24532" y="3925056"/>
            <a:ext cx="159144" cy="179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139;p1" descr="A black and white image of a couple of gears&#10;&#10;Description automatically generated">
            <a:extLst>
              <a:ext uri="{FF2B5EF4-FFF2-40B4-BE49-F238E27FC236}">
                <a16:creationId xmlns:a16="http://schemas.microsoft.com/office/drawing/2014/main" id="{F1C36A0D-7595-2BF2-F00A-2D67013AEED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26414" y="4597897"/>
            <a:ext cx="159144" cy="179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139;p1" descr="A black and white image of a couple of gears&#10;&#10;Description automatically generated">
            <a:extLst>
              <a:ext uri="{FF2B5EF4-FFF2-40B4-BE49-F238E27FC236}">
                <a16:creationId xmlns:a16="http://schemas.microsoft.com/office/drawing/2014/main" id="{4EF36F81-FE52-CF8A-6AF6-390CD0820EF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39315" y="5171684"/>
            <a:ext cx="159144" cy="179746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4EA2FCE-4696-F4A4-A98C-3256266A23CA}"/>
              </a:ext>
            </a:extLst>
          </p:cNvPr>
          <p:cNvSpPr txBox="1"/>
          <p:nvPr/>
        </p:nvSpPr>
        <p:spPr>
          <a:xfrm>
            <a:off x="3241298" y="2173458"/>
            <a:ext cx="130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  <a:cs typeface="Arial" panose="020B0604020202020204" pitchFamily="34" charset="0"/>
              </a:rPr>
              <a:t>Neighbour</a:t>
            </a:r>
            <a:r>
              <a:rPr lang="en-GB" b="1" baseline="30000" dirty="0">
                <a:solidFill>
                  <a:schemeClr val="accent1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860CD4-52C6-56D7-8176-D0F3479B4A9F}"/>
              </a:ext>
            </a:extLst>
          </p:cNvPr>
          <p:cNvSpPr txBox="1"/>
          <p:nvPr/>
        </p:nvSpPr>
        <p:spPr>
          <a:xfrm>
            <a:off x="185573" y="2217782"/>
            <a:ext cx="130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Neighbour</a:t>
            </a:r>
            <a:r>
              <a:rPr lang="en-GB" b="1" baseline="30000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52B634-923E-FA0A-F0C2-E82990BCEE7C}"/>
              </a:ext>
            </a:extLst>
          </p:cNvPr>
          <p:cNvSpPr txBox="1"/>
          <p:nvPr/>
        </p:nvSpPr>
        <p:spPr>
          <a:xfrm>
            <a:off x="8260276" y="2177502"/>
            <a:ext cx="130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2060"/>
                </a:solidFill>
                <a:cs typeface="Arial" panose="020B0604020202020204" pitchFamily="34" charset="0"/>
              </a:rPr>
              <a:t>Neighbour</a:t>
            </a:r>
            <a:r>
              <a:rPr lang="en-GB" b="1" baseline="30000" dirty="0">
                <a:solidFill>
                  <a:srgbClr val="002060"/>
                </a:solidFill>
                <a:cs typeface="Arial" panose="020B0604020202020204" pitchFamily="34" charset="0"/>
              </a:rPr>
              <a:t>n</a:t>
            </a:r>
          </a:p>
        </p:txBody>
      </p:sp>
      <p:sp>
        <p:nvSpPr>
          <p:cNvPr id="38" name="Google Shape;93;p1">
            <a:extLst>
              <a:ext uri="{FF2B5EF4-FFF2-40B4-BE49-F238E27FC236}">
                <a16:creationId xmlns:a16="http://schemas.microsoft.com/office/drawing/2014/main" id="{FAB0BA11-B86F-76C1-CAC4-DA7EE18A3B1E}"/>
              </a:ext>
            </a:extLst>
          </p:cNvPr>
          <p:cNvSpPr txBox="1">
            <a:spLocks/>
          </p:cNvSpPr>
          <p:nvPr/>
        </p:nvSpPr>
        <p:spPr>
          <a:xfrm>
            <a:off x="1064285" y="10824"/>
            <a:ext cx="10038097" cy="44295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400" b="1" dirty="0">
                <a:latin typeface="+mn-lt"/>
              </a:rPr>
              <a:t>Implementation of Gossip ensemble Learning with the coordination model</a:t>
            </a:r>
            <a:endParaRPr 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A8F6B7-C9FA-F663-5D24-E886C3A74E1C}"/>
              </a:ext>
            </a:extLst>
          </p:cNvPr>
          <p:cNvSpPr txBox="1"/>
          <p:nvPr/>
        </p:nvSpPr>
        <p:spPr>
          <a:xfrm rot="19652469">
            <a:off x="6201657" y="2544509"/>
            <a:ext cx="9879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-&gt; Spreading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38415DE-9AA3-7C54-6B92-B3A7C303871E}"/>
              </a:ext>
            </a:extLst>
          </p:cNvPr>
          <p:cNvSpPr txBox="1"/>
          <p:nvPr/>
        </p:nvSpPr>
        <p:spPr>
          <a:xfrm rot="16200000">
            <a:off x="4670739" y="2652339"/>
            <a:ext cx="9083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-&gt; Spreading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57CAF6-BC00-0C20-7960-F6AE58C151BE}"/>
              </a:ext>
            </a:extLst>
          </p:cNvPr>
          <p:cNvSpPr txBox="1"/>
          <p:nvPr/>
        </p:nvSpPr>
        <p:spPr>
          <a:xfrm rot="2380513">
            <a:off x="2887707" y="2755993"/>
            <a:ext cx="956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Spreading &lt;-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CD4D72-7F95-6DF6-A9BC-F93EED502063}"/>
              </a:ext>
            </a:extLst>
          </p:cNvPr>
          <p:cNvSpPr txBox="1"/>
          <p:nvPr/>
        </p:nvSpPr>
        <p:spPr>
          <a:xfrm rot="19652469">
            <a:off x="6802429" y="2653620"/>
            <a:ext cx="10549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accent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&lt;- Reception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7D2A96A-D6DE-2E4A-81D1-E4A284B0BB3E}"/>
              </a:ext>
            </a:extLst>
          </p:cNvPr>
          <p:cNvSpPr txBox="1"/>
          <p:nvPr/>
        </p:nvSpPr>
        <p:spPr>
          <a:xfrm rot="2445091">
            <a:off x="2150552" y="2762967"/>
            <a:ext cx="11463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accent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Reception -&gt; </a:t>
            </a:r>
            <a:r>
              <a:rPr lang="en-GB" sz="1100" baseline="30000" dirty="0">
                <a:solidFill>
                  <a:schemeClr val="accent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 </a:t>
            </a:r>
            <a:endParaRPr lang="en-GB" sz="1100" dirty="0">
              <a:solidFill>
                <a:schemeClr val="accent1">
                  <a:lumMod val="60000"/>
                  <a:lumOff val="40000"/>
                </a:schemeClr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FD26ED5-50CF-82DF-50FF-36FD188ABDBD}"/>
              </a:ext>
            </a:extLst>
          </p:cNvPr>
          <p:cNvSpPr txBox="1"/>
          <p:nvPr/>
        </p:nvSpPr>
        <p:spPr>
          <a:xfrm rot="5400000">
            <a:off x="4090566" y="2631017"/>
            <a:ext cx="9784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accent1"/>
                </a:solidFill>
                <a:ea typeface="Calibri"/>
                <a:cs typeface="Calibri"/>
                <a:sym typeface="Calibri"/>
              </a:rPr>
              <a:t>Reception -&gt; </a:t>
            </a:r>
            <a:r>
              <a:rPr lang="en-GB" sz="1100" baseline="30000" dirty="0">
                <a:solidFill>
                  <a:schemeClr val="accent1"/>
                </a:solidFill>
                <a:ea typeface="Calibri"/>
                <a:cs typeface="Calibri"/>
                <a:sym typeface="Calibri"/>
              </a:rPr>
              <a:t> </a:t>
            </a:r>
            <a:endParaRPr lang="en-GB" sz="1100" dirty="0">
              <a:solidFill>
                <a:schemeClr val="accent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C33E642-A221-A94F-723D-E4A3FB0BE5DE}"/>
              </a:ext>
            </a:extLst>
          </p:cNvPr>
          <p:cNvSpPr txBox="1"/>
          <p:nvPr/>
        </p:nvSpPr>
        <p:spPr>
          <a:xfrm rot="19738491">
            <a:off x="7188739" y="2803049"/>
            <a:ext cx="44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(2)</a:t>
            </a:r>
            <a:endParaRPr lang="en-GB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67BD014-C2C4-7907-636A-1F71731C5E41}"/>
              </a:ext>
            </a:extLst>
          </p:cNvPr>
          <p:cNvSpPr txBox="1"/>
          <p:nvPr/>
        </p:nvSpPr>
        <p:spPr>
          <a:xfrm rot="2559929">
            <a:off x="2088990" y="2609211"/>
            <a:ext cx="44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(2)</a:t>
            </a:r>
            <a:endParaRPr lang="en-GB" sz="11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D897331-9983-D241-EC7E-DE9864D4235F}"/>
              </a:ext>
            </a:extLst>
          </p:cNvPr>
          <p:cNvSpPr txBox="1"/>
          <p:nvPr/>
        </p:nvSpPr>
        <p:spPr>
          <a:xfrm rot="5400000">
            <a:off x="4147876" y="2594798"/>
            <a:ext cx="457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(2)</a:t>
            </a:r>
            <a:endParaRPr lang="en-GB" sz="1100" b="1" dirty="0">
              <a:solidFill>
                <a:schemeClr val="accent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E3D2A64-3EBE-4AC2-DBE2-7367B031AF87}"/>
              </a:ext>
            </a:extLst>
          </p:cNvPr>
          <p:cNvSpPr txBox="1"/>
          <p:nvPr/>
        </p:nvSpPr>
        <p:spPr>
          <a:xfrm>
            <a:off x="5885396" y="4472299"/>
            <a:ext cx="44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Calibri"/>
                <a:ea typeface="Calibri"/>
                <a:cs typeface="Calibri"/>
                <a:sym typeface="Calibri"/>
              </a:rPr>
              <a:t>(3)</a:t>
            </a:r>
            <a:endParaRPr lang="en-GB" sz="11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54B7241-CB08-FFDB-3C7A-D61E7A5EC483}"/>
              </a:ext>
            </a:extLst>
          </p:cNvPr>
          <p:cNvSpPr txBox="1"/>
          <p:nvPr/>
        </p:nvSpPr>
        <p:spPr>
          <a:xfrm rot="19652085">
            <a:off x="6330132" y="2408286"/>
            <a:ext cx="44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(4)</a:t>
            </a:r>
            <a:endParaRPr lang="en-GB" sz="1100" b="1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695DBC0-BC47-9182-E79B-E621CD71BCB8}"/>
              </a:ext>
            </a:extLst>
          </p:cNvPr>
          <p:cNvSpPr txBox="1"/>
          <p:nvPr/>
        </p:nvSpPr>
        <p:spPr>
          <a:xfrm rot="2293402">
            <a:off x="3251918" y="2606673"/>
            <a:ext cx="44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(4)</a:t>
            </a:r>
            <a:endParaRPr lang="en-GB" sz="1100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8925EBF-FE12-6C35-4BA3-BC26FA6DD890}"/>
              </a:ext>
            </a:extLst>
          </p:cNvPr>
          <p:cNvSpPr txBox="1"/>
          <p:nvPr/>
        </p:nvSpPr>
        <p:spPr>
          <a:xfrm rot="16200000">
            <a:off x="5138865" y="2560557"/>
            <a:ext cx="44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(4)</a:t>
            </a:r>
            <a:endParaRPr lang="en-GB" sz="1100" b="1" dirty="0">
              <a:solidFill>
                <a:srgbClr val="FF0000"/>
              </a:solidFill>
            </a:endParaRPr>
          </a:p>
        </p:txBody>
      </p:sp>
      <p:sp>
        <p:nvSpPr>
          <p:cNvPr id="152" name="Google Shape;213;p7">
            <a:extLst>
              <a:ext uri="{FF2B5EF4-FFF2-40B4-BE49-F238E27FC236}">
                <a16:creationId xmlns:a16="http://schemas.microsoft.com/office/drawing/2014/main" id="{6A329AEF-AC2D-54BC-EDFD-947FC5221B23}"/>
              </a:ext>
            </a:extLst>
          </p:cNvPr>
          <p:cNvSpPr/>
          <p:nvPr/>
        </p:nvSpPr>
        <p:spPr>
          <a:xfrm>
            <a:off x="4062641" y="4173828"/>
            <a:ext cx="757724" cy="226442"/>
          </a:xfrm>
          <a:prstGeom prst="roundRect">
            <a:avLst>
              <a:gd name="adj" fmla="val 16667"/>
            </a:avLst>
          </a:prstGeom>
          <a:solidFill>
            <a:srgbClr val="FF818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800" dirty="0"/>
              <a:t>Local Prediction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F9EAFD-598E-E09F-209B-E50D06524F30}"/>
              </a:ext>
            </a:extLst>
          </p:cNvPr>
          <p:cNvSpPr txBox="1"/>
          <p:nvPr/>
        </p:nvSpPr>
        <p:spPr>
          <a:xfrm>
            <a:off x="7742087" y="3872184"/>
            <a:ext cx="3389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</a:t>
            </a:r>
            <a:r>
              <a:rPr lang="en-GB" b="1" dirty="0"/>
              <a:t>2</a:t>
            </a:r>
            <a:r>
              <a:rPr lang="en-GB" dirty="0"/>
              <a:t>): Reception of predictions from direct neighbours</a:t>
            </a:r>
          </a:p>
          <a:p>
            <a:r>
              <a:rPr lang="en-GB" dirty="0"/>
              <a:t>(</a:t>
            </a:r>
            <a:r>
              <a:rPr lang="en-GB" b="1" dirty="0"/>
              <a:t>3</a:t>
            </a:r>
            <a:r>
              <a:rPr lang="en-GB" dirty="0"/>
              <a:t>): Aggregation of all predictions</a:t>
            </a:r>
          </a:p>
          <a:p>
            <a:r>
              <a:rPr lang="en-GB" dirty="0"/>
              <a:t>(</a:t>
            </a:r>
            <a:r>
              <a:rPr lang="en-GB" b="1" dirty="0"/>
              <a:t>4</a:t>
            </a:r>
            <a:r>
              <a:rPr lang="en-GB" dirty="0"/>
              <a:t>): Spreading of local predictions to direct neighbours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4628E-6F2F-2EBB-3A09-BE6D1C7F6F6D}"/>
              </a:ext>
            </a:extLst>
          </p:cNvPr>
          <p:cNvSpPr txBox="1"/>
          <p:nvPr/>
        </p:nvSpPr>
        <p:spPr>
          <a:xfrm>
            <a:off x="10057455" y="770804"/>
            <a:ext cx="12827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(</a:t>
            </a:r>
            <a:r>
              <a:rPr lang="en-GB" b="1" dirty="0"/>
              <a:t>1</a:t>
            </a:r>
            <a:r>
              <a:rPr lang="en-GB" dirty="0"/>
              <a:t>)</a:t>
            </a:r>
          </a:p>
          <a:p>
            <a:r>
              <a:rPr lang="en-GB" dirty="0"/>
              <a:t>calculation of predictions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0DC3D60-BC01-59EC-194B-2F506DBBB26B}"/>
              </a:ext>
            </a:extLst>
          </p:cNvPr>
          <p:cNvSpPr txBox="1"/>
          <p:nvPr/>
        </p:nvSpPr>
        <p:spPr>
          <a:xfrm>
            <a:off x="10023951" y="6567440"/>
            <a:ext cx="215686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000" dirty="0"/>
              <a:t>gossip_ensemble_learning.png</a:t>
            </a:r>
          </a:p>
        </p:txBody>
      </p:sp>
    </p:spTree>
    <p:extLst>
      <p:ext uri="{BB962C8B-B14F-4D97-AF65-F5344CB8AC3E}">
        <p14:creationId xmlns:p14="http://schemas.microsoft.com/office/powerpoint/2010/main" val="1185217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>
            <a:spLocks noGrp="1"/>
          </p:cNvSpPr>
          <p:nvPr>
            <p:ph type="title"/>
          </p:nvPr>
        </p:nvSpPr>
        <p:spPr>
          <a:xfrm>
            <a:off x="1345623" y="250157"/>
            <a:ext cx="7378499" cy="44295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GB" sz="2400" b="1" dirty="0">
                <a:latin typeface="Arial"/>
                <a:ea typeface="Arial"/>
                <a:cs typeface="Arial"/>
                <a:sym typeface="Arial"/>
              </a:rPr>
              <a:t>Gossip Ensemble Learning : experimentation</a:t>
            </a:r>
            <a:endParaRPr lang="en-GB" sz="2400" b="1" dirty="0"/>
          </a:p>
        </p:txBody>
      </p:sp>
      <p:sp>
        <p:nvSpPr>
          <p:cNvPr id="9" name="Google Shape;124;p3">
            <a:extLst>
              <a:ext uri="{FF2B5EF4-FFF2-40B4-BE49-F238E27FC236}">
                <a16:creationId xmlns:a16="http://schemas.microsoft.com/office/drawing/2014/main" id="{45506C0E-3412-ED71-397A-58E7217391B3}"/>
              </a:ext>
            </a:extLst>
          </p:cNvPr>
          <p:cNvSpPr/>
          <p:nvPr/>
        </p:nvSpPr>
        <p:spPr>
          <a:xfrm>
            <a:off x="1171500" y="111926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en-GB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136;g24e9f82cf36_0_16">
            <a:extLst>
              <a:ext uri="{FF2B5EF4-FFF2-40B4-BE49-F238E27FC236}">
                <a16:creationId xmlns:a16="http://schemas.microsoft.com/office/drawing/2014/main" id="{8F2195D0-BC22-0A51-E9C2-8BC0B26B05CB}"/>
              </a:ext>
            </a:extLst>
          </p:cNvPr>
          <p:cNvSpPr txBox="1"/>
          <p:nvPr/>
        </p:nvSpPr>
        <p:spPr>
          <a:xfrm>
            <a:off x="819096" y="946129"/>
            <a:ext cx="883925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3" indent="-285753">
              <a:buFont typeface="Arial" panose="020B0604020202020204" pitchFamily="34" charset="0"/>
              <a:buChar char="•"/>
            </a:pPr>
            <a:r>
              <a:rPr lang="en-GB" dirty="0"/>
              <a:t>Model applied on a single GED and on a GEDs cluster</a:t>
            </a:r>
          </a:p>
        </p:txBody>
      </p:sp>
      <p:sp>
        <p:nvSpPr>
          <p:cNvPr id="2" name="Google Shape;136;g24e9f82cf36_0_16">
            <a:extLst>
              <a:ext uri="{FF2B5EF4-FFF2-40B4-BE49-F238E27FC236}">
                <a16:creationId xmlns:a16="http://schemas.microsoft.com/office/drawing/2014/main" id="{0B019E59-D69A-3DAD-0FEF-DECE86029D64}"/>
              </a:ext>
            </a:extLst>
          </p:cNvPr>
          <p:cNvSpPr txBox="1"/>
          <p:nvPr/>
        </p:nvSpPr>
        <p:spPr>
          <a:xfrm>
            <a:off x="819096" y="1466906"/>
            <a:ext cx="883925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3" indent="-285753">
              <a:buFont typeface="Arial" panose="020B0604020202020204" pitchFamily="34" charset="0"/>
              <a:buChar char="•"/>
            </a:pPr>
            <a:r>
              <a:rPr lang="en-GB" dirty="0"/>
              <a:t>Experimentations with Markov chains on GED-1 and LSTM models on GED-2</a:t>
            </a:r>
          </a:p>
        </p:txBody>
      </p:sp>
      <p:sp>
        <p:nvSpPr>
          <p:cNvPr id="4" name="Google Shape;136;g24e9f82cf36_0_16">
            <a:extLst>
              <a:ext uri="{FF2B5EF4-FFF2-40B4-BE49-F238E27FC236}">
                <a16:creationId xmlns:a16="http://schemas.microsoft.com/office/drawing/2014/main" id="{C1B784BA-7519-DF36-0537-DE6B71423149}"/>
              </a:ext>
            </a:extLst>
          </p:cNvPr>
          <p:cNvSpPr txBox="1"/>
          <p:nvPr/>
        </p:nvSpPr>
        <p:spPr>
          <a:xfrm>
            <a:off x="819096" y="2027650"/>
            <a:ext cx="883925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3" indent="-285753">
              <a:buFont typeface="Arial" panose="020B0604020202020204" pitchFamily="34" charset="0"/>
              <a:buChar char="•"/>
            </a:pPr>
            <a:r>
              <a:rPr lang="en-GB" dirty="0"/>
              <a:t>Comparison of 2 different aggregators : last power and power history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5806525-35CA-48D5-AB2B-6BB54F71DDBB}"/>
              </a:ext>
            </a:extLst>
          </p:cNvPr>
          <p:cNvGraphicFramePr>
            <a:graphicFrameLocks/>
          </p:cNvGraphicFramePr>
          <p:nvPr/>
        </p:nvGraphicFramePr>
        <p:xfrm>
          <a:off x="1800561" y="2723928"/>
          <a:ext cx="6831375" cy="34848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Google Shape;140;g24e9f82cf36_0_16">
            <a:extLst>
              <a:ext uri="{FF2B5EF4-FFF2-40B4-BE49-F238E27FC236}">
                <a16:creationId xmlns:a16="http://schemas.microsoft.com/office/drawing/2014/main" id="{03728539-CE1A-829F-76B0-355C80E89CF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620716" y="6543212"/>
            <a:ext cx="471491" cy="2814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000000"/>
              </a:buClr>
              <a:buSzPts val="1200"/>
            </a:pPr>
            <a:fld id="{00000000-1234-1234-1234-123412341234}" type="slidenum">
              <a:rPr lang="en-GB" sz="800"/>
              <a:pPr>
                <a:buClr>
                  <a:srgbClr val="000000"/>
                </a:buClr>
                <a:buSzPts val="1200"/>
              </a:pPr>
              <a:t>7</a:t>
            </a:fld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1664267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12;p7">
            <a:extLst>
              <a:ext uri="{FF2B5EF4-FFF2-40B4-BE49-F238E27FC236}">
                <a16:creationId xmlns:a16="http://schemas.microsoft.com/office/drawing/2014/main" id="{4DD76A32-126C-6E86-7C65-21B800BB7CBF}"/>
              </a:ext>
            </a:extLst>
          </p:cNvPr>
          <p:cNvSpPr/>
          <p:nvPr/>
        </p:nvSpPr>
        <p:spPr>
          <a:xfrm>
            <a:off x="1306259" y="1005061"/>
            <a:ext cx="10738540" cy="5280235"/>
          </a:xfrm>
          <a:prstGeom prst="roundRect">
            <a:avLst>
              <a:gd name="adj" fmla="val 10622"/>
            </a:avLst>
          </a:prstGeom>
          <a:solidFill>
            <a:schemeClr val="bg1">
              <a:lumMod val="85000"/>
            </a:schemeClr>
          </a:solidFill>
          <a:ln w="1270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endParaRPr lang="en-GB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212;p7">
            <a:extLst>
              <a:ext uri="{FF2B5EF4-FFF2-40B4-BE49-F238E27FC236}">
                <a16:creationId xmlns:a16="http://schemas.microsoft.com/office/drawing/2014/main" id="{F522F1DA-9F8E-FE92-3C7D-33ED735DA5FC}"/>
              </a:ext>
            </a:extLst>
          </p:cNvPr>
          <p:cNvSpPr/>
          <p:nvPr/>
        </p:nvSpPr>
        <p:spPr>
          <a:xfrm>
            <a:off x="9674436" y="558546"/>
            <a:ext cx="2283036" cy="302152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-GB" sz="14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compacted LM-n</a:t>
            </a:r>
            <a:endParaRPr lang="en-GB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212;p7">
            <a:extLst>
              <a:ext uri="{FF2B5EF4-FFF2-40B4-BE49-F238E27FC236}">
                <a16:creationId xmlns:a16="http://schemas.microsoft.com/office/drawing/2014/main" id="{0B2CD78C-C219-D401-2230-78AF2CBE265D}"/>
              </a:ext>
            </a:extLst>
          </p:cNvPr>
          <p:cNvSpPr/>
          <p:nvPr/>
        </p:nvSpPr>
        <p:spPr>
          <a:xfrm>
            <a:off x="6238295" y="550388"/>
            <a:ext cx="1968249" cy="302152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-GB" sz="14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compacted LM-2</a:t>
            </a:r>
            <a:endParaRPr lang="en-GB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" name="Google Shape;225;p7">
            <a:extLst>
              <a:ext uri="{FF2B5EF4-FFF2-40B4-BE49-F238E27FC236}">
                <a16:creationId xmlns:a16="http://schemas.microsoft.com/office/drawing/2014/main" id="{5B7D2280-3EF1-5B0B-7A7F-58E5C14BC4C3}"/>
              </a:ext>
            </a:extLst>
          </p:cNvPr>
          <p:cNvCxnSpPr>
            <a:cxnSpLocks/>
            <a:stCxn id="48" idx="1"/>
          </p:cNvCxnSpPr>
          <p:nvPr/>
        </p:nvCxnSpPr>
        <p:spPr>
          <a:xfrm>
            <a:off x="7574827" y="3026811"/>
            <a:ext cx="13287" cy="21792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8" name="Google Shape;219;p7">
            <a:extLst>
              <a:ext uri="{FF2B5EF4-FFF2-40B4-BE49-F238E27FC236}">
                <a16:creationId xmlns:a16="http://schemas.microsoft.com/office/drawing/2014/main" id="{1F74F4EC-D7CD-244D-EA7E-0EB6D634ABE6}"/>
              </a:ext>
            </a:extLst>
          </p:cNvPr>
          <p:cNvSpPr/>
          <p:nvPr/>
        </p:nvSpPr>
        <p:spPr>
          <a:xfrm rot="5400000">
            <a:off x="7352449" y="-1596571"/>
            <a:ext cx="444756" cy="8802007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lang="en-GB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" name="Google Shape;225;p7">
            <a:extLst>
              <a:ext uri="{FF2B5EF4-FFF2-40B4-BE49-F238E27FC236}">
                <a16:creationId xmlns:a16="http://schemas.microsoft.com/office/drawing/2014/main" id="{5BFA546A-7EF6-E4E8-DB5B-BB9A7F55BB07}"/>
              </a:ext>
            </a:extLst>
          </p:cNvPr>
          <p:cNvCxnSpPr>
            <a:cxnSpLocks/>
          </p:cNvCxnSpPr>
          <p:nvPr/>
        </p:nvCxnSpPr>
        <p:spPr>
          <a:xfrm>
            <a:off x="7574827" y="3721415"/>
            <a:ext cx="0" cy="303169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" name="Google Shape;225;p7">
            <a:extLst>
              <a:ext uri="{FF2B5EF4-FFF2-40B4-BE49-F238E27FC236}">
                <a16:creationId xmlns:a16="http://schemas.microsoft.com/office/drawing/2014/main" id="{F3E2CECB-5D5E-8B33-DD68-0019007A0676}"/>
              </a:ext>
            </a:extLst>
          </p:cNvPr>
          <p:cNvCxnSpPr>
            <a:cxnSpLocks/>
          </p:cNvCxnSpPr>
          <p:nvPr/>
        </p:nvCxnSpPr>
        <p:spPr>
          <a:xfrm>
            <a:off x="4710576" y="699850"/>
            <a:ext cx="0" cy="157367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9" name="Google Shape;212;p7">
            <a:extLst>
              <a:ext uri="{FF2B5EF4-FFF2-40B4-BE49-F238E27FC236}">
                <a16:creationId xmlns:a16="http://schemas.microsoft.com/office/drawing/2014/main" id="{1DA30092-5AB9-8517-90E2-0D4741C84F4A}"/>
              </a:ext>
            </a:extLst>
          </p:cNvPr>
          <p:cNvSpPr/>
          <p:nvPr/>
        </p:nvSpPr>
        <p:spPr>
          <a:xfrm>
            <a:off x="3514624" y="546654"/>
            <a:ext cx="2221940" cy="302152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-GB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compacted LM-1</a:t>
            </a:r>
            <a:endParaRPr lang="en-GB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FDE0B60-5AF0-7F55-0C0C-AC8871680587}"/>
              </a:ext>
            </a:extLst>
          </p:cNvPr>
          <p:cNvSpPr txBox="1"/>
          <p:nvPr/>
        </p:nvSpPr>
        <p:spPr>
          <a:xfrm>
            <a:off x="1277038" y="1213505"/>
            <a:ext cx="1354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(1): unpack received models</a:t>
            </a:r>
          </a:p>
        </p:txBody>
      </p:sp>
      <p:sp>
        <p:nvSpPr>
          <p:cNvPr id="10" name="Google Shape;212;p7">
            <a:extLst>
              <a:ext uri="{FF2B5EF4-FFF2-40B4-BE49-F238E27FC236}">
                <a16:creationId xmlns:a16="http://schemas.microsoft.com/office/drawing/2014/main" id="{CC63D0A4-D082-5984-8EEA-C68E60F30700}"/>
              </a:ext>
            </a:extLst>
          </p:cNvPr>
          <p:cNvSpPr/>
          <p:nvPr/>
        </p:nvSpPr>
        <p:spPr>
          <a:xfrm>
            <a:off x="9823707" y="2282237"/>
            <a:ext cx="1998879" cy="44475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-GB" sz="14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“Full” Learning Model-n</a:t>
            </a:r>
            <a:endParaRPr lang="en-GB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212;p7">
            <a:extLst>
              <a:ext uri="{FF2B5EF4-FFF2-40B4-BE49-F238E27FC236}">
                <a16:creationId xmlns:a16="http://schemas.microsoft.com/office/drawing/2014/main" id="{9F907C04-3649-9DAE-3AA5-6584DB08C0B8}"/>
              </a:ext>
            </a:extLst>
          </p:cNvPr>
          <p:cNvSpPr/>
          <p:nvPr/>
        </p:nvSpPr>
        <p:spPr>
          <a:xfrm>
            <a:off x="6217473" y="2264381"/>
            <a:ext cx="1998879" cy="45113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-GB" sz="14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“Full” Learning Model-2</a:t>
            </a:r>
            <a:endParaRPr lang="en-GB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212;p7">
            <a:extLst>
              <a:ext uri="{FF2B5EF4-FFF2-40B4-BE49-F238E27FC236}">
                <a16:creationId xmlns:a16="http://schemas.microsoft.com/office/drawing/2014/main" id="{67F82F64-2586-BE4C-3C8E-B2F841A7096A}"/>
              </a:ext>
            </a:extLst>
          </p:cNvPr>
          <p:cNvSpPr/>
          <p:nvPr/>
        </p:nvSpPr>
        <p:spPr>
          <a:xfrm>
            <a:off x="3576039" y="2264381"/>
            <a:ext cx="2082653" cy="45113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-GB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“Full” Learning Model-1</a:t>
            </a:r>
            <a:endParaRPr lang="en-GB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7A8774-2456-2038-FBF5-27D0736083FB}"/>
              </a:ext>
            </a:extLst>
          </p:cNvPr>
          <p:cNvSpPr/>
          <p:nvPr/>
        </p:nvSpPr>
        <p:spPr>
          <a:xfrm>
            <a:off x="3768185" y="1274393"/>
            <a:ext cx="1714819" cy="49433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unpack</a:t>
            </a:r>
          </a:p>
        </p:txBody>
      </p:sp>
      <p:pic>
        <p:nvPicPr>
          <p:cNvPr id="33" name="Google Shape;221;p7" descr="Icon&#10;&#10;Description automatically generated">
            <a:extLst>
              <a:ext uri="{FF2B5EF4-FFF2-40B4-BE49-F238E27FC236}">
                <a16:creationId xmlns:a16="http://schemas.microsoft.com/office/drawing/2014/main" id="{B4B40BEE-67A5-DF3E-8072-5472C5C8646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75487" y="1374688"/>
            <a:ext cx="270150" cy="293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221;p7" descr="Icon&#10;&#10;Description automatically generated">
            <a:extLst>
              <a:ext uri="{FF2B5EF4-FFF2-40B4-BE49-F238E27FC236}">
                <a16:creationId xmlns:a16="http://schemas.microsoft.com/office/drawing/2014/main" id="{58F08993-7F95-CB77-DE8C-FD1A85BB5E6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34446" y="1367210"/>
            <a:ext cx="270150" cy="293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221;p7" descr="Icon&#10;&#10;Description automatically generated">
            <a:extLst>
              <a:ext uri="{FF2B5EF4-FFF2-40B4-BE49-F238E27FC236}">
                <a16:creationId xmlns:a16="http://schemas.microsoft.com/office/drawing/2014/main" id="{D2527A15-0F89-33B6-E725-DCF548741BB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19233" y="1367944"/>
            <a:ext cx="270150" cy="2937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" name="Google Shape;225;p7">
            <a:extLst>
              <a:ext uri="{FF2B5EF4-FFF2-40B4-BE49-F238E27FC236}">
                <a16:creationId xmlns:a16="http://schemas.microsoft.com/office/drawing/2014/main" id="{DF594253-8176-BF2A-91D8-10E388359758}"/>
              </a:ext>
            </a:extLst>
          </p:cNvPr>
          <p:cNvCxnSpPr>
            <a:cxnSpLocks/>
            <a:stCxn id="42" idx="2"/>
            <a:endCxn id="14" idx="0"/>
          </p:cNvCxnSpPr>
          <p:nvPr/>
        </p:nvCxnSpPr>
        <p:spPr>
          <a:xfrm flipH="1">
            <a:off x="7216913" y="852540"/>
            <a:ext cx="5507" cy="141184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4" name="Google Shape;225;p7">
            <a:extLst>
              <a:ext uri="{FF2B5EF4-FFF2-40B4-BE49-F238E27FC236}">
                <a16:creationId xmlns:a16="http://schemas.microsoft.com/office/drawing/2014/main" id="{44B26A45-D56D-4E10-7491-D5B2543EB9E7}"/>
              </a:ext>
            </a:extLst>
          </p:cNvPr>
          <p:cNvCxnSpPr>
            <a:cxnSpLocks/>
            <a:stCxn id="43" idx="2"/>
            <a:endCxn id="10" idx="0"/>
          </p:cNvCxnSpPr>
          <p:nvPr/>
        </p:nvCxnSpPr>
        <p:spPr>
          <a:xfrm>
            <a:off x="10815954" y="860698"/>
            <a:ext cx="7193" cy="1421539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BE98C443-FDBA-1EE3-CDE0-9014445E8DE0}"/>
              </a:ext>
            </a:extLst>
          </p:cNvPr>
          <p:cNvSpPr/>
          <p:nvPr/>
        </p:nvSpPr>
        <p:spPr>
          <a:xfrm>
            <a:off x="6273759" y="1274472"/>
            <a:ext cx="1714819" cy="49433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unpack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67A0F59-141A-8D20-CA5C-F95281ED61DD}"/>
              </a:ext>
            </a:extLst>
          </p:cNvPr>
          <p:cNvSpPr/>
          <p:nvPr/>
        </p:nvSpPr>
        <p:spPr>
          <a:xfrm>
            <a:off x="9958545" y="1267649"/>
            <a:ext cx="1714819" cy="49433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unpack</a:t>
            </a:r>
          </a:p>
        </p:txBody>
      </p:sp>
      <p:sp>
        <p:nvSpPr>
          <p:cNvPr id="62" name="Google Shape;212;p7">
            <a:extLst>
              <a:ext uri="{FF2B5EF4-FFF2-40B4-BE49-F238E27FC236}">
                <a16:creationId xmlns:a16="http://schemas.microsoft.com/office/drawing/2014/main" id="{54EBB5C2-8923-9FC6-2272-C8ED9B9316EF}"/>
              </a:ext>
            </a:extLst>
          </p:cNvPr>
          <p:cNvSpPr/>
          <p:nvPr/>
        </p:nvSpPr>
        <p:spPr>
          <a:xfrm>
            <a:off x="6593632" y="4075448"/>
            <a:ext cx="2281016" cy="5669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-GB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aggregated</a:t>
            </a:r>
          </a:p>
          <a:p>
            <a:pPr algn="ctr">
              <a:buClr>
                <a:srgbClr val="000000"/>
              </a:buClr>
              <a:buSzPts val="800"/>
            </a:pPr>
            <a:r>
              <a:rPr lang="en-GB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“Full” learning model</a:t>
            </a:r>
            <a:endParaRPr lang="en-GB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300B489-71EB-8F13-D6C5-0AE11FEFF7E3}"/>
              </a:ext>
            </a:extLst>
          </p:cNvPr>
          <p:cNvSpPr txBox="1"/>
          <p:nvPr/>
        </p:nvSpPr>
        <p:spPr>
          <a:xfrm>
            <a:off x="2619402" y="3060586"/>
            <a:ext cx="2418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(2) : aggregate “full” models</a:t>
            </a:r>
          </a:p>
        </p:txBody>
      </p:sp>
      <p:sp>
        <p:nvSpPr>
          <p:cNvPr id="65" name="Right Brace 64">
            <a:extLst>
              <a:ext uri="{FF2B5EF4-FFF2-40B4-BE49-F238E27FC236}">
                <a16:creationId xmlns:a16="http://schemas.microsoft.com/office/drawing/2014/main" id="{E995C4F7-E463-E809-9E95-40E3851E70D5}"/>
              </a:ext>
            </a:extLst>
          </p:cNvPr>
          <p:cNvSpPr/>
          <p:nvPr/>
        </p:nvSpPr>
        <p:spPr>
          <a:xfrm flipH="1">
            <a:off x="3504084" y="1201783"/>
            <a:ext cx="233657" cy="68031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5" name="Google Shape;221;p7" descr="Icon&#10;&#10;Description automatically generated">
            <a:extLst>
              <a:ext uri="{FF2B5EF4-FFF2-40B4-BE49-F238E27FC236}">
                <a16:creationId xmlns:a16="http://schemas.microsoft.com/office/drawing/2014/main" id="{BF189D10-B8F2-E6CD-15F2-7743C46560A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81824" y="1352617"/>
            <a:ext cx="270150" cy="293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221;p7" descr="Icon&#10;&#10;Description automatically generated">
            <a:extLst>
              <a:ext uri="{FF2B5EF4-FFF2-40B4-BE49-F238E27FC236}">
                <a16:creationId xmlns:a16="http://schemas.microsoft.com/office/drawing/2014/main" id="{96893336-AD7A-D685-77BF-1A1F6B4E036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19233" y="1372743"/>
            <a:ext cx="270150" cy="29374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Arrow: Down 78">
            <a:extLst>
              <a:ext uri="{FF2B5EF4-FFF2-40B4-BE49-F238E27FC236}">
                <a16:creationId xmlns:a16="http://schemas.microsoft.com/office/drawing/2014/main" id="{9D6D4801-48BD-0803-6C2E-9584F36D3F9A}"/>
              </a:ext>
            </a:extLst>
          </p:cNvPr>
          <p:cNvSpPr/>
          <p:nvPr/>
        </p:nvSpPr>
        <p:spPr>
          <a:xfrm>
            <a:off x="4511615" y="93355"/>
            <a:ext cx="370936" cy="36597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0" name="Arrow: Down 79">
            <a:extLst>
              <a:ext uri="{FF2B5EF4-FFF2-40B4-BE49-F238E27FC236}">
                <a16:creationId xmlns:a16="http://schemas.microsoft.com/office/drawing/2014/main" id="{BF51DCAA-B0FA-EC74-3AD4-22B8C4FB74D6}"/>
              </a:ext>
            </a:extLst>
          </p:cNvPr>
          <p:cNvSpPr/>
          <p:nvPr/>
        </p:nvSpPr>
        <p:spPr>
          <a:xfrm>
            <a:off x="6913635" y="108411"/>
            <a:ext cx="370936" cy="36597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1" name="Arrow: Down 80">
            <a:extLst>
              <a:ext uri="{FF2B5EF4-FFF2-40B4-BE49-F238E27FC236}">
                <a16:creationId xmlns:a16="http://schemas.microsoft.com/office/drawing/2014/main" id="{2620CC87-21C8-DA74-22B5-388552C0AAF8}"/>
              </a:ext>
            </a:extLst>
          </p:cNvPr>
          <p:cNvSpPr/>
          <p:nvPr/>
        </p:nvSpPr>
        <p:spPr>
          <a:xfrm>
            <a:off x="10603762" y="108411"/>
            <a:ext cx="370936" cy="36597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3" name="Google Shape;221;p7" descr="Icon&#10;&#10;Description automatically generated">
            <a:extLst>
              <a:ext uri="{FF2B5EF4-FFF2-40B4-BE49-F238E27FC236}">
                <a16:creationId xmlns:a16="http://schemas.microsoft.com/office/drawing/2014/main" id="{F67032B6-5222-32BC-1131-107A3529604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44946" y="4677359"/>
            <a:ext cx="652366" cy="62675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F365F74-4459-8575-618B-F047B645C6BF}"/>
              </a:ext>
            </a:extLst>
          </p:cNvPr>
          <p:cNvSpPr txBox="1"/>
          <p:nvPr/>
        </p:nvSpPr>
        <p:spPr>
          <a:xfrm>
            <a:off x="1626331" y="5454299"/>
            <a:ext cx="40800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Aggregation of compacted Learning models</a:t>
            </a:r>
          </a:p>
        </p:txBody>
      </p:sp>
      <p:sp>
        <p:nvSpPr>
          <p:cNvPr id="19" name="Google Shape;212;p7">
            <a:extLst>
              <a:ext uri="{FF2B5EF4-FFF2-40B4-BE49-F238E27FC236}">
                <a16:creationId xmlns:a16="http://schemas.microsoft.com/office/drawing/2014/main" id="{89BA146B-A660-5BC4-8296-345E68AE8E0D}"/>
              </a:ext>
            </a:extLst>
          </p:cNvPr>
          <p:cNvSpPr/>
          <p:nvPr/>
        </p:nvSpPr>
        <p:spPr>
          <a:xfrm>
            <a:off x="6349702" y="5690991"/>
            <a:ext cx="2900657" cy="318466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-GB" sz="14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compacted aggregated LM</a:t>
            </a:r>
            <a:endParaRPr lang="en-GB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Google Shape;225;p7">
            <a:extLst>
              <a:ext uri="{FF2B5EF4-FFF2-40B4-BE49-F238E27FC236}">
                <a16:creationId xmlns:a16="http://schemas.microsoft.com/office/drawing/2014/main" id="{7E5050BD-6DFA-3B61-BF7F-B2913D316E11}"/>
              </a:ext>
            </a:extLst>
          </p:cNvPr>
          <p:cNvCxnSpPr>
            <a:cxnSpLocks/>
          </p:cNvCxnSpPr>
          <p:nvPr/>
        </p:nvCxnSpPr>
        <p:spPr>
          <a:xfrm>
            <a:off x="7594591" y="4643069"/>
            <a:ext cx="0" cy="1047922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82AD86F-B6ED-2672-92CB-276BBF866BA1}"/>
              </a:ext>
            </a:extLst>
          </p:cNvPr>
          <p:cNvSpPr/>
          <p:nvPr/>
        </p:nvSpPr>
        <p:spPr>
          <a:xfrm>
            <a:off x="6796165" y="4838484"/>
            <a:ext cx="1410380" cy="49433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pack</a:t>
            </a:r>
          </a:p>
        </p:txBody>
      </p:sp>
      <p:pic>
        <p:nvPicPr>
          <p:cNvPr id="18" name="Google Shape;221;p7" descr="Icon&#10;&#10;Description automatically generated">
            <a:extLst>
              <a:ext uri="{FF2B5EF4-FFF2-40B4-BE49-F238E27FC236}">
                <a16:creationId xmlns:a16="http://schemas.microsoft.com/office/drawing/2014/main" id="{E5F207D8-072F-ED64-79FD-F751A459DEF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13636" y="4926335"/>
            <a:ext cx="305816" cy="280666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Arrow: Down 23">
            <a:extLst>
              <a:ext uri="{FF2B5EF4-FFF2-40B4-BE49-F238E27FC236}">
                <a16:creationId xmlns:a16="http://schemas.microsoft.com/office/drawing/2014/main" id="{A3EF2B86-BD2F-22D4-D73E-D5ECE9B32BE8}"/>
              </a:ext>
            </a:extLst>
          </p:cNvPr>
          <p:cNvSpPr/>
          <p:nvPr/>
        </p:nvSpPr>
        <p:spPr>
          <a:xfrm>
            <a:off x="7429094" y="6088238"/>
            <a:ext cx="370936" cy="590212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D6087C-D934-8D9C-CBF4-91519BB22106}"/>
              </a:ext>
            </a:extLst>
          </p:cNvPr>
          <p:cNvSpPr txBox="1"/>
          <p:nvPr/>
        </p:nvSpPr>
        <p:spPr>
          <a:xfrm>
            <a:off x="3819735" y="4636539"/>
            <a:ext cx="1624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(3):pack aggregated model</a:t>
            </a:r>
          </a:p>
        </p:txBody>
      </p:sp>
      <p:sp>
        <p:nvSpPr>
          <p:cNvPr id="31" name="Google Shape;212;p7">
            <a:extLst>
              <a:ext uri="{FF2B5EF4-FFF2-40B4-BE49-F238E27FC236}">
                <a16:creationId xmlns:a16="http://schemas.microsoft.com/office/drawing/2014/main" id="{9835A6BC-72E7-25A0-1CF8-09E0410A296D}"/>
              </a:ext>
            </a:extLst>
          </p:cNvPr>
          <p:cNvSpPr/>
          <p:nvPr/>
        </p:nvSpPr>
        <p:spPr>
          <a:xfrm>
            <a:off x="5341338" y="3143366"/>
            <a:ext cx="5294480" cy="556641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 w="1270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-GB" dirty="0"/>
              <a:t>Aggregation of “Full” learning models</a:t>
            </a:r>
          </a:p>
          <a:p>
            <a:pPr algn="ctr">
              <a:buClr>
                <a:srgbClr val="000000"/>
              </a:buClr>
              <a:buSzPts val="800"/>
            </a:pPr>
            <a:endParaRPr lang="en-GB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Google Shape;221;p7" descr="Icon&#10;&#10;Description automatically generated">
            <a:extLst>
              <a:ext uri="{FF2B5EF4-FFF2-40B4-BE49-F238E27FC236}">
                <a16:creationId xmlns:a16="http://schemas.microsoft.com/office/drawing/2014/main" id="{A2D85FD0-7F01-3C1B-A3A5-6C7FC9C20E5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95242" y="3235015"/>
            <a:ext cx="324596" cy="345324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Right Brace 48">
            <a:extLst>
              <a:ext uri="{FF2B5EF4-FFF2-40B4-BE49-F238E27FC236}">
                <a16:creationId xmlns:a16="http://schemas.microsoft.com/office/drawing/2014/main" id="{C32D5A02-4DB7-637D-D51A-AEAB8682B69B}"/>
              </a:ext>
            </a:extLst>
          </p:cNvPr>
          <p:cNvSpPr/>
          <p:nvPr/>
        </p:nvSpPr>
        <p:spPr>
          <a:xfrm flipH="1">
            <a:off x="6400756" y="4775039"/>
            <a:ext cx="264000" cy="64633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F9EAAE-E4F3-B67E-1503-1E88FB282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858" y="4850800"/>
            <a:ext cx="953000" cy="4838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CAF676-03BC-00F0-D457-DAAF76EAAB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7828" y="1306746"/>
            <a:ext cx="747887" cy="361683"/>
          </a:xfrm>
          <a:prstGeom prst="rect">
            <a:avLst/>
          </a:prstGeom>
        </p:spPr>
      </p:pic>
      <p:sp>
        <p:nvSpPr>
          <p:cNvPr id="8" name="Google Shape;212;p7">
            <a:extLst>
              <a:ext uri="{FF2B5EF4-FFF2-40B4-BE49-F238E27FC236}">
                <a16:creationId xmlns:a16="http://schemas.microsoft.com/office/drawing/2014/main" id="{6998FA57-61B2-03CB-C53E-9B789E32841C}"/>
              </a:ext>
            </a:extLst>
          </p:cNvPr>
          <p:cNvSpPr/>
          <p:nvPr/>
        </p:nvSpPr>
        <p:spPr>
          <a:xfrm>
            <a:off x="3728416" y="1215777"/>
            <a:ext cx="8020761" cy="619343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endParaRPr lang="en-GB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9DE028-B9A8-8D09-2123-CB7FAE21CA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539" y="565411"/>
            <a:ext cx="223624" cy="26926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8E34F23-AE83-5BD1-7649-EEBF7B053B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8348" y="566229"/>
            <a:ext cx="223624" cy="26926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2A8E5F3-CB1E-E605-DB1C-DC17F005C9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1895" y="585793"/>
            <a:ext cx="223624" cy="26926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F0752B5-FC4A-D37F-FEF2-DEFD8703E1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9803" y="5715593"/>
            <a:ext cx="223624" cy="26926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1CBA11D-2503-5428-F10C-6FB851D6A6A2}"/>
              </a:ext>
            </a:extLst>
          </p:cNvPr>
          <p:cNvSpPr txBox="1"/>
          <p:nvPr/>
        </p:nvSpPr>
        <p:spPr>
          <a:xfrm>
            <a:off x="251969" y="6678450"/>
            <a:ext cx="151916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800" dirty="0"/>
              <a:t>unpack_LM.png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7E06C3-5723-399A-95E6-E6D3931F8083}"/>
              </a:ext>
            </a:extLst>
          </p:cNvPr>
          <p:cNvSpPr txBox="1"/>
          <p:nvPr/>
        </p:nvSpPr>
        <p:spPr>
          <a:xfrm>
            <a:off x="8363122" y="2313673"/>
            <a:ext cx="108953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H" sz="1100" dirty="0"/>
              <a:t>[for i in range </a:t>
            </a:r>
            <a:r>
              <a:rPr lang="fr-FR" sz="1100" dirty="0"/>
              <a:t>2</a:t>
            </a:r>
            <a:r>
              <a:rPr lang="en-CH" sz="1100" dirty="0"/>
              <a:t> to n]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E79C73-EC58-AA9B-AC10-1065034F85BA}"/>
              </a:ext>
            </a:extLst>
          </p:cNvPr>
          <p:cNvSpPr txBox="1"/>
          <p:nvPr/>
        </p:nvSpPr>
        <p:spPr>
          <a:xfrm>
            <a:off x="8264885" y="494178"/>
            <a:ext cx="108953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H" sz="1100" dirty="0"/>
              <a:t>[for i in range </a:t>
            </a:r>
            <a:r>
              <a:rPr lang="fr-FR" sz="1100" dirty="0"/>
              <a:t>2</a:t>
            </a:r>
            <a:r>
              <a:rPr lang="en-CH" sz="1100" dirty="0"/>
              <a:t> to n]</a:t>
            </a:r>
          </a:p>
        </p:txBody>
      </p:sp>
    </p:spTree>
    <p:extLst>
      <p:ext uri="{BB962C8B-B14F-4D97-AF65-F5344CB8AC3E}">
        <p14:creationId xmlns:p14="http://schemas.microsoft.com/office/powerpoint/2010/main" val="304126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3" grpId="0" animBg="1"/>
      <p:bldP spid="42" grpId="0" animBg="1"/>
      <p:bldP spid="48" grpId="0" animBg="1"/>
      <p:bldP spid="39" grpId="0" animBg="1"/>
      <p:bldP spid="10" grpId="0" animBg="1"/>
      <p:bldP spid="14" grpId="0" animBg="1"/>
      <p:bldP spid="15" grpId="0" animBg="1"/>
      <p:bldP spid="62" grpId="0" animBg="1"/>
      <p:bldP spid="19" grpId="0" animBg="1"/>
      <p:bldP spid="31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6CA9233C-12D8-7B07-9685-C5229A1FD7AD}"/>
              </a:ext>
            </a:extLst>
          </p:cNvPr>
          <p:cNvSpPr/>
          <p:nvPr/>
        </p:nvSpPr>
        <p:spPr>
          <a:xfrm>
            <a:off x="600075" y="2748134"/>
            <a:ext cx="11525250" cy="17430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7106990-D862-F6E9-686C-D70678772D31}"/>
              </a:ext>
            </a:extLst>
          </p:cNvPr>
          <p:cNvSpPr/>
          <p:nvPr/>
        </p:nvSpPr>
        <p:spPr>
          <a:xfrm>
            <a:off x="600075" y="4895850"/>
            <a:ext cx="11525250" cy="1743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4F4D52C-B211-5D1E-0B52-9C94C031BC7D}"/>
              </a:ext>
            </a:extLst>
          </p:cNvPr>
          <p:cNvSpPr/>
          <p:nvPr/>
        </p:nvSpPr>
        <p:spPr>
          <a:xfrm>
            <a:off x="8992139" y="3209827"/>
            <a:ext cx="1800044" cy="77008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Gossip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D02FC41-41D8-A315-D159-D258EEF92A73}"/>
              </a:ext>
            </a:extLst>
          </p:cNvPr>
          <p:cNvSpPr/>
          <p:nvPr/>
        </p:nvSpPr>
        <p:spPr>
          <a:xfrm>
            <a:off x="10093445" y="5311796"/>
            <a:ext cx="1800044" cy="77008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Spreading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7DAB1E0-815A-2136-20E4-2642C21F2E67}"/>
              </a:ext>
            </a:extLst>
          </p:cNvPr>
          <p:cNvSpPr/>
          <p:nvPr/>
        </p:nvSpPr>
        <p:spPr>
          <a:xfrm>
            <a:off x="7760293" y="5311796"/>
            <a:ext cx="1800044" cy="77008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Aggregation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535C1BA-38A5-6481-BEB0-E62827D4CEC0}"/>
              </a:ext>
            </a:extLst>
          </p:cNvPr>
          <p:cNvSpPr/>
          <p:nvPr/>
        </p:nvSpPr>
        <p:spPr>
          <a:xfrm>
            <a:off x="5656190" y="5311796"/>
            <a:ext cx="1567569" cy="7700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Decay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14A6C0D-89ED-B293-EF2E-FA9714CE213A}"/>
              </a:ext>
            </a:extLst>
          </p:cNvPr>
          <p:cNvSpPr/>
          <p:nvPr/>
        </p:nvSpPr>
        <p:spPr>
          <a:xfrm>
            <a:off x="3765912" y="5311796"/>
            <a:ext cx="1480722" cy="7700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Bonding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40E32E-1385-ECCA-A7C5-3F1DDE982EA9}"/>
              </a:ext>
            </a:extLst>
          </p:cNvPr>
          <p:cNvSpPr txBox="1"/>
          <p:nvPr/>
        </p:nvSpPr>
        <p:spPr>
          <a:xfrm>
            <a:off x="689488" y="5219786"/>
            <a:ext cx="29870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Basic</a:t>
            </a:r>
          </a:p>
          <a:p>
            <a:pPr algn="ctr"/>
            <a:r>
              <a:rPr lang="en-GB" sz="2800" b="1" dirty="0"/>
              <a:t>Patterns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C6B32D-B690-BA90-4106-98E363CF198B}"/>
              </a:ext>
            </a:extLst>
          </p:cNvPr>
          <p:cNvSpPr txBox="1"/>
          <p:nvPr/>
        </p:nvSpPr>
        <p:spPr>
          <a:xfrm>
            <a:off x="696986" y="3148917"/>
            <a:ext cx="18118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Composed</a:t>
            </a:r>
          </a:p>
          <a:p>
            <a:pPr algn="ctr"/>
            <a:r>
              <a:rPr lang="en-GB" sz="2800" b="1" dirty="0"/>
              <a:t>Patterns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FEA893-57D8-1004-6BC9-07502BAFEFC4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8660315" y="3979914"/>
            <a:ext cx="1022800" cy="1331882"/>
          </a:xfrm>
          <a:prstGeom prst="straightConnector1">
            <a:avLst/>
          </a:prstGeom>
          <a:ln w="19050">
            <a:solidFill>
              <a:srgbClr val="00206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FD5231C-304F-F6A8-EC1A-2E009C27DC97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9970667" y="3979914"/>
            <a:ext cx="1022800" cy="1331882"/>
          </a:xfrm>
          <a:prstGeom prst="straightConnector1">
            <a:avLst/>
          </a:prstGeom>
          <a:ln w="19050">
            <a:solidFill>
              <a:srgbClr val="00206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6EBAF75-9EA4-2953-2D78-2F1F2873002B}"/>
              </a:ext>
            </a:extLst>
          </p:cNvPr>
          <p:cNvSpPr/>
          <p:nvPr/>
        </p:nvSpPr>
        <p:spPr>
          <a:xfrm>
            <a:off x="7633314" y="2960846"/>
            <a:ext cx="4438651" cy="3326642"/>
          </a:xfrm>
          <a:prstGeom prst="roundRect">
            <a:avLst>
              <a:gd name="adj" fmla="val 6750"/>
            </a:avLst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447157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723</Words>
  <Application>Microsoft Office PowerPoint</Application>
  <PresentationFormat>Widescreen</PresentationFormat>
  <Paragraphs>548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 New Roman</vt:lpstr>
      <vt:lpstr>Thème Office</vt:lpstr>
      <vt:lpstr>PowerPoint Presentation</vt:lpstr>
      <vt:lpstr>PowerPoint Presentation</vt:lpstr>
      <vt:lpstr>PowerPoint Presentation</vt:lpstr>
      <vt:lpstr>PowerPoint Presentation</vt:lpstr>
      <vt:lpstr>Gossip Federated Learning : experimentation</vt:lpstr>
      <vt:lpstr>PowerPoint Presentation</vt:lpstr>
      <vt:lpstr>Gossip Ensemble Learning : experimentation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Philippe GLASS</dc:creator>
  <cp:lastModifiedBy>Philippe Glass</cp:lastModifiedBy>
  <cp:revision>1071</cp:revision>
  <dcterms:created xsi:type="dcterms:W3CDTF">2021-09-24T11:12:32Z</dcterms:created>
  <dcterms:modified xsi:type="dcterms:W3CDTF">2025-04-19T11:00:34Z</dcterms:modified>
</cp:coreProperties>
</file>