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48" r:id="rId2"/>
    <p:sldId id="350" r:id="rId3"/>
    <p:sldId id="351" r:id="rId4"/>
    <p:sldId id="352" r:id="rId5"/>
  </p:sldIdLst>
  <p:sldSz cx="12192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CF68B1F-7DC4-063A-B4E3-16BFA9C50B2D}" name="Philippe GLASS" initials="PG" userId="37a032b6813a335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E5"/>
    <a:srgbClr val="FFCCCC"/>
    <a:srgbClr val="0000FF"/>
    <a:srgbClr val="FF7465"/>
    <a:srgbClr val="FF2F2F"/>
    <a:srgbClr val="FFB9B9"/>
    <a:srgbClr val="91C46E"/>
    <a:srgbClr val="57FFA3"/>
    <a:srgbClr val="A2CD85"/>
    <a:srgbClr val="8BC1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6247" autoAdjust="0"/>
  </p:normalViewPr>
  <p:slideViewPr>
    <p:cSldViewPr snapToGrid="0">
      <p:cViewPr>
        <p:scale>
          <a:sx n="66" d="100"/>
          <a:sy n="66" d="100"/>
        </p:scale>
        <p:origin x="289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894E6-1A2F-4311-8E8B-96F630F8131A}" type="datetimeFigureOut">
              <a:rPr lang="fr-FR" smtClean="0"/>
              <a:t>07/05/2025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2E021-BCF9-496F-868E-CDF51A43B02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0570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2E021-BCF9-496F-868E-CDF51A43B02E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594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AD753-1EA7-2CCE-1AE1-77AC8282C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F6B8F7-D8AE-787E-EA34-0D05464589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5CA3F5-9767-705B-DFA7-81D2F400A0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9A73F-99DC-F205-F71C-4D0B91C13B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2E021-BCF9-496F-868E-CDF51A43B02E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1306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75912-857D-C1E8-C45A-B732A358A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999FF1-D27A-BB5F-E8B5-AB961864D7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1ACBAF-8439-FF0E-157D-F61879D3B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CBCC8-2978-8106-4CAA-EC154689FD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2E021-BCF9-496F-868E-CDF51A43B02E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2941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EF575-4202-155F-A5ED-9398CF14F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3CF23D-A49E-5806-A6CC-4FC5FE8F96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27B07D-2101-24E3-FEC5-312BF1D13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930F5-0907-1FBC-9BA2-7E0DBC5089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2E021-BCF9-496F-868E-CDF51A43B02E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520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312"/>
            <a:ext cx="10363200" cy="424462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3623"/>
            <a:ext cx="9144000" cy="294357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07/05/2025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271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07/05/2025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800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11"/>
            <a:ext cx="2628900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11"/>
            <a:ext cx="7734300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07/05/2025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329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07/05/2025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045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537"/>
            <a:ext cx="10515600" cy="507153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9048"/>
            <a:ext cx="10515600" cy="2666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07/05/2025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480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556"/>
            <a:ext cx="518160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556"/>
            <a:ext cx="518160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07/05/2025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135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14"/>
            <a:ext cx="10515600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8734"/>
            <a:ext cx="5157787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3467"/>
            <a:ext cx="5157787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8734"/>
            <a:ext cx="5183188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3467"/>
            <a:ext cx="5183188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07/05/2025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248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07/05/2025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276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07/05/2025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48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425"/>
            <a:ext cx="6172200" cy="866422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07/05/2025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354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425"/>
            <a:ext cx="6172200" cy="866422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07/05/2025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353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14"/>
            <a:ext cx="105156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556"/>
            <a:ext cx="105156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52EFE-FAEB-43C7-8A0C-FB104CB0F2A2}" type="datetimeFigureOut">
              <a:rPr lang="fr-FR" smtClean="0"/>
              <a:t>07/05/2025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0181"/>
            <a:ext cx="41148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97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4BBCF72A-F380-D7BD-B7D8-3737BCDE11D8}"/>
              </a:ext>
            </a:extLst>
          </p:cNvPr>
          <p:cNvSpPr/>
          <p:nvPr/>
        </p:nvSpPr>
        <p:spPr>
          <a:xfrm>
            <a:off x="1701600" y="5653953"/>
            <a:ext cx="2520000" cy="3960000"/>
          </a:xfrm>
          <a:prstGeom prst="rect">
            <a:avLst/>
          </a:prstGeom>
          <a:solidFill>
            <a:srgbClr val="FFE6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891115-6879-4CA3-BE14-919E4A056B6F}"/>
              </a:ext>
            </a:extLst>
          </p:cNvPr>
          <p:cNvSpPr/>
          <p:nvPr/>
        </p:nvSpPr>
        <p:spPr>
          <a:xfrm>
            <a:off x="6755141" y="5651216"/>
            <a:ext cx="2520000" cy="39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A4B0BC-B53A-80B9-E9F4-6B7A944F0250}"/>
              </a:ext>
            </a:extLst>
          </p:cNvPr>
          <p:cNvSpPr/>
          <p:nvPr/>
        </p:nvSpPr>
        <p:spPr>
          <a:xfrm>
            <a:off x="1703493" y="543366"/>
            <a:ext cx="2520000" cy="39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CCFD63-433D-CFE3-59A7-240015EEBAD4}"/>
              </a:ext>
            </a:extLst>
          </p:cNvPr>
          <p:cNvSpPr/>
          <p:nvPr/>
        </p:nvSpPr>
        <p:spPr>
          <a:xfrm>
            <a:off x="2083667" y="1024775"/>
            <a:ext cx="1778509" cy="18199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D16817-990E-0C3F-F8B4-ABABB57E2455}"/>
              </a:ext>
            </a:extLst>
          </p:cNvPr>
          <p:cNvSpPr/>
          <p:nvPr/>
        </p:nvSpPr>
        <p:spPr>
          <a:xfrm rot="5400000">
            <a:off x="2277908" y="3702838"/>
            <a:ext cx="953730" cy="2851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DD5123-10C5-C431-C3C4-A2E7175169FA}"/>
              </a:ext>
            </a:extLst>
          </p:cNvPr>
          <p:cNvSpPr/>
          <p:nvPr/>
        </p:nvSpPr>
        <p:spPr>
          <a:xfrm rot="5400000">
            <a:off x="2650715" y="3702995"/>
            <a:ext cx="953730" cy="2851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20EF-6B5E-5990-6CB4-EFD6D656BBDD}"/>
              </a:ext>
            </a:extLst>
          </p:cNvPr>
          <p:cNvSpPr/>
          <p:nvPr/>
        </p:nvSpPr>
        <p:spPr>
          <a:xfrm rot="5400000">
            <a:off x="3023161" y="3702837"/>
            <a:ext cx="953730" cy="2851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58B13F-5853-DAB9-2EEF-60E014EC0EFF}"/>
              </a:ext>
            </a:extLst>
          </p:cNvPr>
          <p:cNvSpPr/>
          <p:nvPr/>
        </p:nvSpPr>
        <p:spPr>
          <a:xfrm rot="5400000">
            <a:off x="3403765" y="3702837"/>
            <a:ext cx="953730" cy="2851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B5FBA-5EE3-C5B5-DAE9-A4F1DCD9B546}"/>
              </a:ext>
            </a:extLst>
          </p:cNvPr>
          <p:cNvSpPr/>
          <p:nvPr/>
        </p:nvSpPr>
        <p:spPr>
          <a:xfrm rot="5400000">
            <a:off x="1896935" y="3702837"/>
            <a:ext cx="953730" cy="2851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E38A19-F8BE-467A-BDB2-FA28A1083B3E}"/>
              </a:ext>
            </a:extLst>
          </p:cNvPr>
          <p:cNvSpPr/>
          <p:nvPr/>
        </p:nvSpPr>
        <p:spPr>
          <a:xfrm rot="5400000">
            <a:off x="1524489" y="3702838"/>
            <a:ext cx="953730" cy="2851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AD0506-7A29-ECEC-F24E-3D4BF90200D9}"/>
              </a:ext>
            </a:extLst>
          </p:cNvPr>
          <p:cNvSpPr/>
          <p:nvPr/>
        </p:nvSpPr>
        <p:spPr>
          <a:xfrm>
            <a:off x="4608094" y="1024775"/>
            <a:ext cx="1778509" cy="18199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62E33A-EE4D-D024-F28C-8B19A702B41E}"/>
              </a:ext>
            </a:extLst>
          </p:cNvPr>
          <p:cNvSpPr/>
          <p:nvPr/>
        </p:nvSpPr>
        <p:spPr>
          <a:xfrm>
            <a:off x="7138068" y="1024775"/>
            <a:ext cx="1778509" cy="18199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2F195A-DBFA-4F1E-52D1-6DAE0E245546}"/>
              </a:ext>
            </a:extLst>
          </p:cNvPr>
          <p:cNvSpPr/>
          <p:nvPr/>
        </p:nvSpPr>
        <p:spPr>
          <a:xfrm>
            <a:off x="9646463" y="1024775"/>
            <a:ext cx="1778509" cy="18199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CD28C6-E800-FDA9-41A0-A17B88ADFBEE}"/>
              </a:ext>
            </a:extLst>
          </p:cNvPr>
          <p:cNvSpPr/>
          <p:nvPr/>
        </p:nvSpPr>
        <p:spPr>
          <a:xfrm>
            <a:off x="4604009" y="1020018"/>
            <a:ext cx="1778509" cy="5531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924459-0355-D76B-7EA8-10489E6BEEB2}"/>
              </a:ext>
            </a:extLst>
          </p:cNvPr>
          <p:cNvSpPr/>
          <p:nvPr/>
        </p:nvSpPr>
        <p:spPr>
          <a:xfrm>
            <a:off x="7137920" y="1020018"/>
            <a:ext cx="1778509" cy="12020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87F49D-9351-835D-DC13-AACC863914E1}"/>
              </a:ext>
            </a:extLst>
          </p:cNvPr>
          <p:cNvSpPr/>
          <p:nvPr/>
        </p:nvSpPr>
        <p:spPr>
          <a:xfrm>
            <a:off x="9648354" y="1020018"/>
            <a:ext cx="1778509" cy="8186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F10C7B-0D57-1FD7-63F2-518CC95312EB}"/>
              </a:ext>
            </a:extLst>
          </p:cNvPr>
          <p:cNvSpPr txBox="1"/>
          <p:nvPr/>
        </p:nvSpPr>
        <p:spPr>
          <a:xfrm>
            <a:off x="1872076" y="554930"/>
            <a:ext cx="215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 (current time)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D9256F-3995-C527-145A-81DAF453942A}"/>
              </a:ext>
            </a:extLst>
          </p:cNvPr>
          <p:cNvSpPr txBox="1"/>
          <p:nvPr/>
        </p:nvSpPr>
        <p:spPr>
          <a:xfrm>
            <a:off x="5149340" y="554930"/>
            <a:ext cx="79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 + 1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109D21-0887-D575-41CF-EEC67CD0EF60}"/>
              </a:ext>
            </a:extLst>
          </p:cNvPr>
          <p:cNvSpPr/>
          <p:nvPr/>
        </p:nvSpPr>
        <p:spPr>
          <a:xfrm>
            <a:off x="6756400" y="545392"/>
            <a:ext cx="2520000" cy="39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B44F03-A41F-8C4B-515E-1310EF7F28C1}"/>
              </a:ext>
            </a:extLst>
          </p:cNvPr>
          <p:cNvSpPr/>
          <p:nvPr/>
        </p:nvSpPr>
        <p:spPr>
          <a:xfrm>
            <a:off x="9278001" y="543366"/>
            <a:ext cx="2520000" cy="39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11DD11-A8FC-4415-9228-F3F45F4C5A44}"/>
              </a:ext>
            </a:extLst>
          </p:cNvPr>
          <p:cNvSpPr/>
          <p:nvPr/>
        </p:nvSpPr>
        <p:spPr>
          <a:xfrm>
            <a:off x="4233324" y="545392"/>
            <a:ext cx="2520000" cy="39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E193D5-E4A3-38DF-FCD8-74CB50DDE288}"/>
              </a:ext>
            </a:extLst>
          </p:cNvPr>
          <p:cNvSpPr txBox="1"/>
          <p:nvPr/>
        </p:nvSpPr>
        <p:spPr>
          <a:xfrm>
            <a:off x="7310277" y="1068622"/>
            <a:ext cx="1319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available</a:t>
            </a:r>
            <a:endParaRPr 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E0E272-42DE-F9A1-5A80-8E71EC5DC053}"/>
              </a:ext>
            </a:extLst>
          </p:cNvPr>
          <p:cNvSpPr txBox="1"/>
          <p:nvPr/>
        </p:nvSpPr>
        <p:spPr>
          <a:xfrm>
            <a:off x="7367568" y="2462575"/>
            <a:ext cx="1319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used</a:t>
            </a:r>
            <a:endParaRPr 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5A379F-3291-6063-546F-32CD7CCC46B4}"/>
              </a:ext>
            </a:extLst>
          </p:cNvPr>
          <p:cNvSpPr txBox="1"/>
          <p:nvPr/>
        </p:nvSpPr>
        <p:spPr>
          <a:xfrm>
            <a:off x="9863433" y="1068622"/>
            <a:ext cx="1319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available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A620EB-24A9-D82A-9AE5-B57035797635}"/>
              </a:ext>
            </a:extLst>
          </p:cNvPr>
          <p:cNvSpPr txBox="1"/>
          <p:nvPr/>
        </p:nvSpPr>
        <p:spPr>
          <a:xfrm>
            <a:off x="4822071" y="1062538"/>
            <a:ext cx="1319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available</a:t>
            </a:r>
            <a:endParaRPr 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38857B-005E-783D-008B-1B5818ACCFD4}"/>
              </a:ext>
            </a:extLst>
          </p:cNvPr>
          <p:cNvSpPr txBox="1"/>
          <p:nvPr/>
        </p:nvSpPr>
        <p:spPr>
          <a:xfrm>
            <a:off x="9824989" y="2443984"/>
            <a:ext cx="1319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used</a:t>
            </a:r>
            <a:endParaRPr 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22A330-BB32-EB62-1B51-6A66860CEDE8}"/>
              </a:ext>
            </a:extLst>
          </p:cNvPr>
          <p:cNvSpPr txBox="1"/>
          <p:nvPr/>
        </p:nvSpPr>
        <p:spPr>
          <a:xfrm>
            <a:off x="4879761" y="2462574"/>
            <a:ext cx="1319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used</a:t>
            </a:r>
            <a:endParaRPr 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129215-0E1D-3D9A-AD87-A73D90485C08}"/>
              </a:ext>
            </a:extLst>
          </p:cNvPr>
          <p:cNvSpPr txBox="1"/>
          <p:nvPr/>
        </p:nvSpPr>
        <p:spPr>
          <a:xfrm>
            <a:off x="2308933" y="2443984"/>
            <a:ext cx="1319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used</a:t>
            </a:r>
            <a:endParaRPr 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765C23-7897-E1C9-F9D2-8FBF188CBECB}"/>
              </a:ext>
            </a:extLst>
          </p:cNvPr>
          <p:cNvSpPr/>
          <p:nvPr/>
        </p:nvSpPr>
        <p:spPr>
          <a:xfrm>
            <a:off x="2070351" y="6130599"/>
            <a:ext cx="1778509" cy="18199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833C27-40F2-061C-A0FD-FCCF149B4692}"/>
              </a:ext>
            </a:extLst>
          </p:cNvPr>
          <p:cNvSpPr/>
          <p:nvPr/>
        </p:nvSpPr>
        <p:spPr>
          <a:xfrm rot="5400000">
            <a:off x="2366497" y="8837504"/>
            <a:ext cx="953730" cy="2851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3A41C0-2FB7-5E08-0845-8AF107845779}"/>
              </a:ext>
            </a:extLst>
          </p:cNvPr>
          <p:cNvSpPr/>
          <p:nvPr/>
        </p:nvSpPr>
        <p:spPr>
          <a:xfrm rot="5400000">
            <a:off x="2739304" y="8842423"/>
            <a:ext cx="953730" cy="2851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930F6C-BBC7-628B-9573-7F122D9FEA14}"/>
              </a:ext>
            </a:extLst>
          </p:cNvPr>
          <p:cNvSpPr/>
          <p:nvPr/>
        </p:nvSpPr>
        <p:spPr>
          <a:xfrm flipH="1" flipV="1">
            <a:off x="3607263" y="8918268"/>
            <a:ext cx="4644000" cy="1098118"/>
          </a:xfrm>
          <a:prstGeom prst="arc">
            <a:avLst>
              <a:gd name="adj1" fmla="val 10950438"/>
              <a:gd name="adj2" fmla="val 21476204"/>
            </a:avLst>
          </a:prstGeom>
          <a:ln w="38100">
            <a:solidFill>
              <a:srgbClr val="FF0000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0926158-5F6B-5731-1F38-CE015E96CBA4}"/>
              </a:ext>
            </a:extLst>
          </p:cNvPr>
          <p:cNvSpPr/>
          <p:nvPr/>
        </p:nvSpPr>
        <p:spPr>
          <a:xfrm rot="5400000">
            <a:off x="3111750" y="8837503"/>
            <a:ext cx="953730" cy="2851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D17EA4F-A19C-DFC3-AD75-75CC1A11AA2A}"/>
              </a:ext>
            </a:extLst>
          </p:cNvPr>
          <p:cNvSpPr/>
          <p:nvPr/>
        </p:nvSpPr>
        <p:spPr>
          <a:xfrm rot="5400000">
            <a:off x="3461399" y="8837503"/>
            <a:ext cx="953730" cy="2851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34A848-B647-CA55-DE13-7D983A02D5F3}"/>
              </a:ext>
            </a:extLst>
          </p:cNvPr>
          <p:cNvSpPr/>
          <p:nvPr/>
        </p:nvSpPr>
        <p:spPr>
          <a:xfrm rot="5400000">
            <a:off x="1858301" y="8837503"/>
            <a:ext cx="953730" cy="28513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4B12AE-9979-56E5-98E7-A120E62E8627}"/>
              </a:ext>
            </a:extLst>
          </p:cNvPr>
          <p:cNvSpPr/>
          <p:nvPr/>
        </p:nvSpPr>
        <p:spPr>
          <a:xfrm rot="5400000">
            <a:off x="1485855" y="8837504"/>
            <a:ext cx="953730" cy="28513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29FF9E4-1A74-3CF1-3AFC-C47960445E8C}"/>
              </a:ext>
            </a:extLst>
          </p:cNvPr>
          <p:cNvSpPr/>
          <p:nvPr/>
        </p:nvSpPr>
        <p:spPr>
          <a:xfrm>
            <a:off x="2638951" y="8451972"/>
            <a:ext cx="1519552" cy="1065556"/>
          </a:xfrm>
          <a:prstGeom prst="roundRect">
            <a:avLst>
              <a:gd name="adj" fmla="val 9120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19F532F-2CEC-FA0D-2CE1-0A60889DE147}"/>
              </a:ext>
            </a:extLst>
          </p:cNvPr>
          <p:cNvSpPr/>
          <p:nvPr/>
        </p:nvSpPr>
        <p:spPr>
          <a:xfrm>
            <a:off x="1757615" y="8451973"/>
            <a:ext cx="786617" cy="1065556"/>
          </a:xfrm>
          <a:prstGeom prst="roundRect">
            <a:avLst>
              <a:gd name="adj" fmla="val 10952"/>
            </a:avLst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5DB8D8-9D64-23FE-7E62-955ED9790ED1}"/>
              </a:ext>
            </a:extLst>
          </p:cNvPr>
          <p:cNvSpPr txBox="1"/>
          <p:nvPr/>
        </p:nvSpPr>
        <p:spPr>
          <a:xfrm>
            <a:off x="1588799" y="7914149"/>
            <a:ext cx="1092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00B050"/>
                </a:solidFill>
              </a:rPr>
              <a:t>Met demands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5B444D-6A38-E18C-886C-30D9072A7222}"/>
              </a:ext>
            </a:extLst>
          </p:cNvPr>
          <p:cNvSpPr txBox="1"/>
          <p:nvPr/>
        </p:nvSpPr>
        <p:spPr>
          <a:xfrm>
            <a:off x="2839276" y="7917488"/>
            <a:ext cx="1157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Unmet demands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73B1332-BF5E-3A07-1801-F7993711EC59}"/>
              </a:ext>
            </a:extLst>
          </p:cNvPr>
          <p:cNvSpPr/>
          <p:nvPr/>
        </p:nvSpPr>
        <p:spPr>
          <a:xfrm>
            <a:off x="4603067" y="6130599"/>
            <a:ext cx="1778509" cy="18199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C9132C-5764-8B9E-6500-CE0706345D29}"/>
              </a:ext>
            </a:extLst>
          </p:cNvPr>
          <p:cNvSpPr/>
          <p:nvPr/>
        </p:nvSpPr>
        <p:spPr>
          <a:xfrm>
            <a:off x="7134261" y="6130599"/>
            <a:ext cx="1778509" cy="18199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9C962C-1023-B535-1E9F-D223E522895D}"/>
              </a:ext>
            </a:extLst>
          </p:cNvPr>
          <p:cNvSpPr/>
          <p:nvPr/>
        </p:nvSpPr>
        <p:spPr>
          <a:xfrm>
            <a:off x="9646477" y="6130599"/>
            <a:ext cx="1778509" cy="18199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F1ECEFD-D9E7-0D8D-F1D3-0636E6A14295}"/>
              </a:ext>
            </a:extLst>
          </p:cNvPr>
          <p:cNvSpPr/>
          <p:nvPr/>
        </p:nvSpPr>
        <p:spPr>
          <a:xfrm>
            <a:off x="4603066" y="6125842"/>
            <a:ext cx="1778509" cy="5531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DD43623-EA75-F71D-4D30-3BCFCB0FE865}"/>
              </a:ext>
            </a:extLst>
          </p:cNvPr>
          <p:cNvSpPr/>
          <p:nvPr/>
        </p:nvSpPr>
        <p:spPr>
          <a:xfrm>
            <a:off x="7134113" y="6125842"/>
            <a:ext cx="1778509" cy="12020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2365839-9FFA-93DE-2FBD-8AC4FBA9EB60}"/>
              </a:ext>
            </a:extLst>
          </p:cNvPr>
          <p:cNvSpPr/>
          <p:nvPr/>
        </p:nvSpPr>
        <p:spPr>
          <a:xfrm>
            <a:off x="9648368" y="6125842"/>
            <a:ext cx="1778509" cy="8186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C6F6DC-DC08-541E-57DF-1F1E9DDE24BD}"/>
              </a:ext>
            </a:extLst>
          </p:cNvPr>
          <p:cNvSpPr/>
          <p:nvPr/>
        </p:nvSpPr>
        <p:spPr>
          <a:xfrm rot="5400000">
            <a:off x="7011202" y="8829677"/>
            <a:ext cx="953730" cy="2851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C67906B-CACB-5DC9-53C5-36371E98003C}"/>
              </a:ext>
            </a:extLst>
          </p:cNvPr>
          <p:cNvSpPr/>
          <p:nvPr/>
        </p:nvSpPr>
        <p:spPr>
          <a:xfrm rot="5400000">
            <a:off x="7384009" y="8828246"/>
            <a:ext cx="953730" cy="2851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BC191C6-6ABC-68E1-E9C4-CC39AA9723AE}"/>
              </a:ext>
            </a:extLst>
          </p:cNvPr>
          <p:cNvSpPr/>
          <p:nvPr/>
        </p:nvSpPr>
        <p:spPr>
          <a:xfrm rot="5400000">
            <a:off x="7756455" y="8829676"/>
            <a:ext cx="953730" cy="2851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FB47145-DC8B-4090-CD90-5D5BF4394561}"/>
              </a:ext>
            </a:extLst>
          </p:cNvPr>
          <p:cNvSpPr/>
          <p:nvPr/>
        </p:nvSpPr>
        <p:spPr>
          <a:xfrm rot="5400000">
            <a:off x="8126899" y="8829676"/>
            <a:ext cx="953730" cy="2851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F55257D-7E06-49DF-0980-68C224046059}"/>
              </a:ext>
            </a:extLst>
          </p:cNvPr>
          <p:cNvSpPr/>
          <p:nvPr/>
        </p:nvSpPr>
        <p:spPr>
          <a:xfrm>
            <a:off x="7234490" y="8428603"/>
            <a:ext cx="1593514" cy="1088925"/>
          </a:xfrm>
          <a:prstGeom prst="roundRect">
            <a:avLst>
              <a:gd name="adj" fmla="val 11132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48F6CACF-3E78-651E-C6A6-8DA0423C0973}"/>
              </a:ext>
            </a:extLst>
          </p:cNvPr>
          <p:cNvSpPr/>
          <p:nvPr/>
        </p:nvSpPr>
        <p:spPr>
          <a:xfrm flipH="1" flipV="1">
            <a:off x="3979709" y="8921879"/>
            <a:ext cx="4644000" cy="1098118"/>
          </a:xfrm>
          <a:prstGeom prst="arc">
            <a:avLst>
              <a:gd name="adj1" fmla="val 10950438"/>
              <a:gd name="adj2" fmla="val 21476204"/>
            </a:avLst>
          </a:prstGeom>
          <a:ln w="38100">
            <a:solidFill>
              <a:srgbClr val="FF0000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6E8F4335-AB71-D5B3-F7C1-77007575FA70}"/>
              </a:ext>
            </a:extLst>
          </p:cNvPr>
          <p:cNvSpPr/>
          <p:nvPr/>
        </p:nvSpPr>
        <p:spPr>
          <a:xfrm flipH="1" flipV="1">
            <a:off x="3213362" y="8921879"/>
            <a:ext cx="4644000" cy="1098118"/>
          </a:xfrm>
          <a:prstGeom prst="arc">
            <a:avLst>
              <a:gd name="adj1" fmla="val 10950438"/>
              <a:gd name="adj2" fmla="val 21476204"/>
            </a:avLst>
          </a:prstGeom>
          <a:ln w="38100">
            <a:solidFill>
              <a:srgbClr val="FF0000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96DC323B-5324-18C1-0A3C-FD9DF1384032}"/>
              </a:ext>
            </a:extLst>
          </p:cNvPr>
          <p:cNvSpPr/>
          <p:nvPr/>
        </p:nvSpPr>
        <p:spPr>
          <a:xfrm flipH="1" flipV="1">
            <a:off x="2878077" y="8921879"/>
            <a:ext cx="4644000" cy="1098118"/>
          </a:xfrm>
          <a:prstGeom prst="arc">
            <a:avLst>
              <a:gd name="adj1" fmla="val 10950438"/>
              <a:gd name="adj2" fmla="val 21476204"/>
            </a:avLst>
          </a:prstGeom>
          <a:ln w="38100">
            <a:solidFill>
              <a:srgbClr val="FF0000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ADCA59-CE5D-C026-0CDD-86D9064E0B1C}"/>
              </a:ext>
            </a:extLst>
          </p:cNvPr>
          <p:cNvSpPr/>
          <p:nvPr/>
        </p:nvSpPr>
        <p:spPr>
          <a:xfrm>
            <a:off x="9279282" y="5649190"/>
            <a:ext cx="2520000" cy="39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F960650-44AC-B271-F5CA-F90976D1F552}"/>
              </a:ext>
            </a:extLst>
          </p:cNvPr>
          <p:cNvSpPr/>
          <p:nvPr/>
        </p:nvSpPr>
        <p:spPr>
          <a:xfrm>
            <a:off x="4231791" y="5651216"/>
            <a:ext cx="2520000" cy="39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0A1601D-4DEE-D247-DAFE-A06D5C22AD83}"/>
              </a:ext>
            </a:extLst>
          </p:cNvPr>
          <p:cNvSpPr txBox="1"/>
          <p:nvPr/>
        </p:nvSpPr>
        <p:spPr>
          <a:xfrm>
            <a:off x="7315996" y="6174446"/>
            <a:ext cx="1319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available</a:t>
            </a:r>
            <a:endParaRPr lang="en-US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3AB7378-5771-6A62-3764-35E15AE4406F}"/>
              </a:ext>
            </a:extLst>
          </p:cNvPr>
          <p:cNvSpPr txBox="1"/>
          <p:nvPr/>
        </p:nvSpPr>
        <p:spPr>
          <a:xfrm>
            <a:off x="7363761" y="7568399"/>
            <a:ext cx="1319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used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18796C1-DA5A-69D0-E37C-1A6AFE1B70B1}"/>
              </a:ext>
            </a:extLst>
          </p:cNvPr>
          <p:cNvSpPr txBox="1"/>
          <p:nvPr/>
        </p:nvSpPr>
        <p:spPr>
          <a:xfrm>
            <a:off x="9863447" y="6174446"/>
            <a:ext cx="1319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available</a:t>
            </a:r>
            <a:endParaRPr 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D19F537-81F1-EFB0-047B-E1436A5DCDE7}"/>
              </a:ext>
            </a:extLst>
          </p:cNvPr>
          <p:cNvSpPr txBox="1"/>
          <p:nvPr/>
        </p:nvSpPr>
        <p:spPr>
          <a:xfrm>
            <a:off x="4805082" y="6130599"/>
            <a:ext cx="1319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available</a:t>
            </a:r>
            <a:endParaRPr lang="en-US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E6B3C3E-A4CA-2685-B8E1-8E10611D7328}"/>
              </a:ext>
            </a:extLst>
          </p:cNvPr>
          <p:cNvSpPr txBox="1"/>
          <p:nvPr/>
        </p:nvSpPr>
        <p:spPr>
          <a:xfrm>
            <a:off x="9825003" y="7549808"/>
            <a:ext cx="1319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used</a:t>
            </a:r>
            <a:endParaRPr lang="en-US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CFA2D11-E001-A5F7-2B5E-3E9206EFEF24}"/>
              </a:ext>
            </a:extLst>
          </p:cNvPr>
          <p:cNvSpPr txBox="1"/>
          <p:nvPr/>
        </p:nvSpPr>
        <p:spPr>
          <a:xfrm>
            <a:off x="4813132" y="7553721"/>
            <a:ext cx="1319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used</a:t>
            </a:r>
            <a:endParaRPr 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E46B027-BC13-9315-A18F-752453B74A11}"/>
              </a:ext>
            </a:extLst>
          </p:cNvPr>
          <p:cNvSpPr txBox="1"/>
          <p:nvPr/>
        </p:nvSpPr>
        <p:spPr>
          <a:xfrm>
            <a:off x="2295617" y="7549808"/>
            <a:ext cx="1319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used</a:t>
            </a:r>
            <a:endParaRPr lang="en-US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C4B166-FDF7-E19E-1E03-4222297DD2A5}"/>
              </a:ext>
            </a:extLst>
          </p:cNvPr>
          <p:cNvSpPr txBox="1"/>
          <p:nvPr/>
        </p:nvSpPr>
        <p:spPr>
          <a:xfrm>
            <a:off x="7602468" y="561580"/>
            <a:ext cx="79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 + 2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623AA17-ACEA-D194-4F55-079AE67E22E2}"/>
              </a:ext>
            </a:extLst>
          </p:cNvPr>
          <p:cNvSpPr txBox="1"/>
          <p:nvPr/>
        </p:nvSpPr>
        <p:spPr>
          <a:xfrm>
            <a:off x="10117200" y="554930"/>
            <a:ext cx="79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 + 3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AC0A15-6DDC-03A4-CF4C-088691C6131B}"/>
              </a:ext>
            </a:extLst>
          </p:cNvPr>
          <p:cNvSpPr txBox="1"/>
          <p:nvPr/>
        </p:nvSpPr>
        <p:spPr>
          <a:xfrm>
            <a:off x="1911535" y="5665425"/>
            <a:ext cx="215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 (current time)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5798F4D-25E6-1729-40FC-209107276476}"/>
              </a:ext>
            </a:extLst>
          </p:cNvPr>
          <p:cNvSpPr txBox="1"/>
          <p:nvPr/>
        </p:nvSpPr>
        <p:spPr>
          <a:xfrm>
            <a:off x="5209480" y="5665425"/>
            <a:ext cx="79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 + 1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586B806-2340-BC14-98A4-020E7EEB0D88}"/>
              </a:ext>
            </a:extLst>
          </p:cNvPr>
          <p:cNvSpPr txBox="1"/>
          <p:nvPr/>
        </p:nvSpPr>
        <p:spPr>
          <a:xfrm>
            <a:off x="7725747" y="5672075"/>
            <a:ext cx="79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 + 2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F180792-105D-C9ED-D282-BBCF4423D3CF}"/>
              </a:ext>
            </a:extLst>
          </p:cNvPr>
          <p:cNvSpPr txBox="1"/>
          <p:nvPr/>
        </p:nvSpPr>
        <p:spPr>
          <a:xfrm>
            <a:off x="10187139" y="5665425"/>
            <a:ext cx="79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 + 3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E01CF01-B4AA-5BB0-DD9D-CDBA25F510CC}"/>
              </a:ext>
            </a:extLst>
          </p:cNvPr>
          <p:cNvSpPr/>
          <p:nvPr/>
        </p:nvSpPr>
        <p:spPr>
          <a:xfrm>
            <a:off x="2089718" y="1018915"/>
            <a:ext cx="1778509" cy="13781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E22A100-95D8-0013-6259-32597A0A2763}"/>
              </a:ext>
            </a:extLst>
          </p:cNvPr>
          <p:cNvSpPr txBox="1"/>
          <p:nvPr/>
        </p:nvSpPr>
        <p:spPr>
          <a:xfrm>
            <a:off x="2325398" y="1105751"/>
            <a:ext cx="1319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available</a:t>
            </a:r>
            <a:endParaRPr lang="en-US" sz="1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726880A-88DF-567D-6095-32B87132F136}"/>
              </a:ext>
            </a:extLst>
          </p:cNvPr>
          <p:cNvSpPr txBox="1"/>
          <p:nvPr/>
        </p:nvSpPr>
        <p:spPr>
          <a:xfrm>
            <a:off x="2199162" y="2892063"/>
            <a:ext cx="1453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New demands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B8EDD640-9C7C-DF2F-B2BA-0DC6C0513C55}"/>
              </a:ext>
            </a:extLst>
          </p:cNvPr>
          <p:cNvSpPr/>
          <p:nvPr/>
        </p:nvSpPr>
        <p:spPr>
          <a:xfrm>
            <a:off x="1757615" y="3235158"/>
            <a:ext cx="2400887" cy="1211580"/>
          </a:xfrm>
          <a:prstGeom prst="roundRect">
            <a:avLst>
              <a:gd name="adj" fmla="val 12893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B9935DF-9052-9566-03E9-ED2653FEF209}"/>
              </a:ext>
            </a:extLst>
          </p:cNvPr>
          <p:cNvSpPr txBox="1"/>
          <p:nvPr/>
        </p:nvSpPr>
        <p:spPr>
          <a:xfrm rot="18775054">
            <a:off x="1267063" y="4769015"/>
            <a:ext cx="93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Prosumer 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6C36072-1BB6-EEEB-645A-BCC22E08C62D}"/>
              </a:ext>
            </a:extLst>
          </p:cNvPr>
          <p:cNvSpPr txBox="1"/>
          <p:nvPr/>
        </p:nvSpPr>
        <p:spPr>
          <a:xfrm rot="18775054">
            <a:off x="1630308" y="4769013"/>
            <a:ext cx="93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Prosumer 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7FAC3A0-3C77-0B5A-A718-358193E9E1BD}"/>
              </a:ext>
            </a:extLst>
          </p:cNvPr>
          <p:cNvSpPr txBox="1"/>
          <p:nvPr/>
        </p:nvSpPr>
        <p:spPr>
          <a:xfrm rot="18775054">
            <a:off x="2001608" y="4766989"/>
            <a:ext cx="93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Prosumer 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B28ADCD-E28B-0324-B8B1-141A02EE2553}"/>
              </a:ext>
            </a:extLst>
          </p:cNvPr>
          <p:cNvSpPr txBox="1"/>
          <p:nvPr/>
        </p:nvSpPr>
        <p:spPr>
          <a:xfrm rot="18775054">
            <a:off x="2377466" y="4769015"/>
            <a:ext cx="93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Prosumer 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18DB05C-5137-B66D-E2F7-FC0C6F664DDD}"/>
              </a:ext>
            </a:extLst>
          </p:cNvPr>
          <p:cNvSpPr txBox="1"/>
          <p:nvPr/>
        </p:nvSpPr>
        <p:spPr>
          <a:xfrm rot="18775054">
            <a:off x="2755632" y="4761459"/>
            <a:ext cx="93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Prosumer 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BE6587B-1F8C-D953-DE92-0B9C85E9D37C}"/>
              </a:ext>
            </a:extLst>
          </p:cNvPr>
          <p:cNvSpPr txBox="1"/>
          <p:nvPr/>
        </p:nvSpPr>
        <p:spPr>
          <a:xfrm rot="18775054">
            <a:off x="3077727" y="4769014"/>
            <a:ext cx="93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Prosumer 6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AC4AD17-5AF1-71B0-571D-AC9EC244EBA5}"/>
              </a:ext>
            </a:extLst>
          </p:cNvPr>
          <p:cNvSpPr txBox="1"/>
          <p:nvPr/>
        </p:nvSpPr>
        <p:spPr>
          <a:xfrm rot="18775054">
            <a:off x="1043908" y="10016621"/>
            <a:ext cx="93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B050"/>
                </a:solidFill>
              </a:rPr>
              <a:t>Prosumer 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3A06E71-D44A-43A7-F05C-932D5E93EAA8}"/>
              </a:ext>
            </a:extLst>
          </p:cNvPr>
          <p:cNvSpPr txBox="1"/>
          <p:nvPr/>
        </p:nvSpPr>
        <p:spPr>
          <a:xfrm rot="18775054">
            <a:off x="1407153" y="10016619"/>
            <a:ext cx="93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B050"/>
                </a:solidFill>
              </a:rPr>
              <a:t>Prosumer 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035EDBD-19E4-7AC7-7F0A-8D225AC9FDDD}"/>
              </a:ext>
            </a:extLst>
          </p:cNvPr>
          <p:cNvSpPr txBox="1"/>
          <p:nvPr/>
        </p:nvSpPr>
        <p:spPr>
          <a:xfrm rot="18775054">
            <a:off x="1938876" y="10057646"/>
            <a:ext cx="93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Prosumer 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A9134DB-6059-E2C3-4845-24655534C789}"/>
              </a:ext>
            </a:extLst>
          </p:cNvPr>
          <p:cNvSpPr txBox="1"/>
          <p:nvPr/>
        </p:nvSpPr>
        <p:spPr>
          <a:xfrm rot="18775054">
            <a:off x="2314734" y="10059672"/>
            <a:ext cx="93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Prosumer 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99E2AA2-A11C-16E3-189F-6C3D9FD12CB6}"/>
              </a:ext>
            </a:extLst>
          </p:cNvPr>
          <p:cNvSpPr txBox="1"/>
          <p:nvPr/>
        </p:nvSpPr>
        <p:spPr>
          <a:xfrm rot="18775054">
            <a:off x="2692900" y="10052116"/>
            <a:ext cx="93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Prosumer 5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146C91A-815F-013F-8CAE-A565FF081B12}"/>
              </a:ext>
            </a:extLst>
          </p:cNvPr>
          <p:cNvSpPr txBox="1"/>
          <p:nvPr/>
        </p:nvSpPr>
        <p:spPr>
          <a:xfrm rot="18775054">
            <a:off x="3014995" y="10059671"/>
            <a:ext cx="93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Prosumer 6</a:t>
            </a:r>
          </a:p>
        </p:txBody>
      </p:sp>
      <p:sp>
        <p:nvSpPr>
          <p:cNvPr id="116" name="Arc 115">
            <a:extLst>
              <a:ext uri="{FF2B5EF4-FFF2-40B4-BE49-F238E27FC236}">
                <a16:creationId xmlns:a16="http://schemas.microsoft.com/office/drawing/2014/main" id="{9435CA9F-D560-1D19-B21A-4589FE25780C}"/>
              </a:ext>
            </a:extLst>
          </p:cNvPr>
          <p:cNvSpPr/>
          <p:nvPr/>
        </p:nvSpPr>
        <p:spPr>
          <a:xfrm rot="5400000" flipH="1" flipV="1">
            <a:off x="-584079" y="3819383"/>
            <a:ext cx="5188351" cy="1226866"/>
          </a:xfrm>
          <a:prstGeom prst="arc">
            <a:avLst>
              <a:gd name="adj1" fmla="val 10950438"/>
              <a:gd name="adj2" fmla="val 21476204"/>
            </a:avLst>
          </a:prstGeom>
          <a:ln w="381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A0EE4B7-B473-5044-8802-804C6204E5A9}"/>
              </a:ext>
            </a:extLst>
          </p:cNvPr>
          <p:cNvSpPr txBox="1"/>
          <p:nvPr/>
        </p:nvSpPr>
        <p:spPr>
          <a:xfrm>
            <a:off x="7093887" y="8060602"/>
            <a:ext cx="2008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Deferred demands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1E9D5-CD91-31B8-3C31-98759FA8CBB0}"/>
              </a:ext>
            </a:extLst>
          </p:cNvPr>
          <p:cNvSpPr/>
          <p:nvPr/>
        </p:nvSpPr>
        <p:spPr>
          <a:xfrm>
            <a:off x="2117570" y="1039534"/>
            <a:ext cx="1731290" cy="134167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51596F-814F-13F9-18D4-6BA7F41903EF}"/>
              </a:ext>
            </a:extLst>
          </p:cNvPr>
          <p:cNvSpPr/>
          <p:nvPr/>
        </p:nvSpPr>
        <p:spPr>
          <a:xfrm>
            <a:off x="1704774" y="146113"/>
            <a:ext cx="2517492" cy="3952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kern="100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Cheapest time slot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4C57A4-A82E-D103-2563-297861364D20}"/>
              </a:ext>
            </a:extLst>
          </p:cNvPr>
          <p:cNvSpPr/>
          <p:nvPr/>
        </p:nvSpPr>
        <p:spPr>
          <a:xfrm>
            <a:off x="6753324" y="5253141"/>
            <a:ext cx="2521817" cy="3952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kern="100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Cheapest time slot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81D47A-5B8E-5015-B998-F20306ECD32A}"/>
              </a:ext>
            </a:extLst>
          </p:cNvPr>
          <p:cNvSpPr txBox="1"/>
          <p:nvPr/>
        </p:nvSpPr>
        <p:spPr>
          <a:xfrm>
            <a:off x="2404189" y="6125842"/>
            <a:ext cx="1157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accent2"/>
                </a:solidFill>
              </a:rPr>
              <a:t>No power available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0BB5BC3-C36D-83E1-AA69-A3876C333D4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55580" y="2894438"/>
            <a:ext cx="720000" cy="3960000"/>
          </a:xfrm>
          <a:prstGeom prst="bentConnector3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CBA8BB1-9E45-E42D-A493-F7827405D6BE}"/>
              </a:ext>
            </a:extLst>
          </p:cNvPr>
          <p:cNvSpPr txBox="1"/>
          <p:nvPr/>
        </p:nvSpPr>
        <p:spPr>
          <a:xfrm>
            <a:off x="4711700" y="10100772"/>
            <a:ext cx="29189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noProof="0" dirty="0">
                <a:solidFill>
                  <a:srgbClr val="FF0000"/>
                </a:solidFill>
              </a:rPr>
              <a:t>3:</a:t>
            </a:r>
            <a:r>
              <a:rPr lang="en-US" sz="2000" dirty="0">
                <a:solidFill>
                  <a:srgbClr val="FF0000"/>
                </a:solidFill>
              </a:rPr>
              <a:t>Deferral of requests based on the new rates</a:t>
            </a:r>
            <a:endParaRPr lang="en-GB" sz="2000" noProof="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F58FF8-C033-B1BF-2C71-28066165E24F}"/>
              </a:ext>
            </a:extLst>
          </p:cNvPr>
          <p:cNvSpPr txBox="1"/>
          <p:nvPr/>
        </p:nvSpPr>
        <p:spPr>
          <a:xfrm>
            <a:off x="10435738" y="11953433"/>
            <a:ext cx="1588311" cy="238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noProof="0" dirty="0"/>
              <a:t>deferral_of_demands.png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38C471-EBC0-FA44-AFA8-07925D142D27}"/>
              </a:ext>
            </a:extLst>
          </p:cNvPr>
          <p:cNvSpPr txBox="1"/>
          <p:nvPr/>
        </p:nvSpPr>
        <p:spPr>
          <a:xfrm>
            <a:off x="5302939" y="4492516"/>
            <a:ext cx="5573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2:Application of dynamic pricing (rates updates)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D55797-861C-30A8-0DDC-28C07CA6F29E}"/>
              </a:ext>
            </a:extLst>
          </p:cNvPr>
          <p:cNvSpPr txBox="1"/>
          <p:nvPr/>
        </p:nvSpPr>
        <p:spPr>
          <a:xfrm>
            <a:off x="17561" y="5342259"/>
            <a:ext cx="14147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Collapse of availability to zero.</a:t>
            </a:r>
            <a:endParaRPr lang="en-CH" sz="2000" dirty="0">
              <a:solidFill>
                <a:schemeClr val="accent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082C71-8BEC-BEF0-228D-E0281566A69B}"/>
              </a:ext>
            </a:extLst>
          </p:cNvPr>
          <p:cNvSpPr txBox="1"/>
          <p:nvPr/>
        </p:nvSpPr>
        <p:spPr>
          <a:xfrm>
            <a:off x="59993" y="2998079"/>
            <a:ext cx="13301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1:Supply of new demands</a:t>
            </a:r>
            <a:endParaRPr lang="en-CH" sz="2000" dirty="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2893CE1C-FB0E-8602-EFD8-1BA52BD2F2AE}"/>
              </a:ext>
            </a:extLst>
          </p:cNvPr>
          <p:cNvSpPr/>
          <p:nvPr/>
        </p:nvSpPr>
        <p:spPr>
          <a:xfrm>
            <a:off x="508000" y="4446738"/>
            <a:ext cx="347036" cy="593871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76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2" grpId="0" animBg="1"/>
      <p:bldP spid="3" grpId="0" animBg="1"/>
      <p:bldP spid="5" grpId="0" animBg="1"/>
      <p:bldP spid="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6" grpId="0" animBg="1"/>
      <p:bldP spid="77" grpId="0" animBg="1"/>
      <p:bldP spid="79" grpId="0"/>
      <p:bldP spid="80" grpId="0"/>
      <p:bldP spid="81" grpId="0"/>
      <p:bldP spid="82" grpId="0"/>
      <p:bldP spid="83" grpId="0"/>
      <p:bldP spid="84" grpId="0"/>
      <p:bldP spid="85" grpId="0"/>
      <p:bldP spid="91" grpId="0"/>
      <p:bldP spid="92" grpId="0"/>
      <p:bldP spid="93" grpId="0"/>
      <p:bldP spid="94" grpId="0"/>
      <p:bldP spid="97" grpId="0"/>
      <p:bldP spid="98" grpId="0" animBg="1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 animBg="1"/>
      <p:bldP spid="118" grpId="0"/>
      <p:bldP spid="15" grpId="0" animBg="1"/>
      <p:bldP spid="16" grpId="0"/>
      <p:bldP spid="28" grpId="0"/>
      <p:bldP spid="17" grpId="0"/>
      <p:bldP spid="29" grpId="0"/>
      <p:bldP spid="33" grpId="0"/>
      <p:bldP spid="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ED6A5-FCF8-C23C-8C51-38358BE40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86E60103-87C3-4C3E-D489-0B719DD2A245}"/>
              </a:ext>
            </a:extLst>
          </p:cNvPr>
          <p:cNvSpPr/>
          <p:nvPr/>
        </p:nvSpPr>
        <p:spPr>
          <a:xfrm>
            <a:off x="1701600" y="5653953"/>
            <a:ext cx="2520000" cy="3960000"/>
          </a:xfrm>
          <a:prstGeom prst="rect">
            <a:avLst/>
          </a:prstGeom>
          <a:solidFill>
            <a:srgbClr val="FFE6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C6CE530-1D9F-3E86-E2BA-8BB41E770B03}"/>
              </a:ext>
            </a:extLst>
          </p:cNvPr>
          <p:cNvSpPr/>
          <p:nvPr/>
        </p:nvSpPr>
        <p:spPr>
          <a:xfrm>
            <a:off x="6755141" y="5651216"/>
            <a:ext cx="2520000" cy="39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5A0BC9-C7B2-1CC6-564B-E02E05C7B319}"/>
              </a:ext>
            </a:extLst>
          </p:cNvPr>
          <p:cNvSpPr/>
          <p:nvPr/>
        </p:nvSpPr>
        <p:spPr>
          <a:xfrm>
            <a:off x="1703493" y="543366"/>
            <a:ext cx="2520000" cy="39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6C203E-A121-545E-1F58-04AE7759739D}"/>
              </a:ext>
            </a:extLst>
          </p:cNvPr>
          <p:cNvSpPr/>
          <p:nvPr/>
        </p:nvSpPr>
        <p:spPr>
          <a:xfrm>
            <a:off x="2083667" y="1024775"/>
            <a:ext cx="1778509" cy="18199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A7A2B3-A60E-45A4-AF81-31FA724E4A4A}"/>
              </a:ext>
            </a:extLst>
          </p:cNvPr>
          <p:cNvSpPr/>
          <p:nvPr/>
        </p:nvSpPr>
        <p:spPr>
          <a:xfrm rot="5400000">
            <a:off x="2277908" y="3702838"/>
            <a:ext cx="953730" cy="2851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F2D723-955A-A581-4879-67FFAA4475A9}"/>
              </a:ext>
            </a:extLst>
          </p:cNvPr>
          <p:cNvSpPr/>
          <p:nvPr/>
        </p:nvSpPr>
        <p:spPr>
          <a:xfrm rot="5400000">
            <a:off x="2650715" y="3702995"/>
            <a:ext cx="953730" cy="2851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5495C3-BFAC-C30E-7F46-8F341B5CABD7}"/>
              </a:ext>
            </a:extLst>
          </p:cNvPr>
          <p:cNvSpPr/>
          <p:nvPr/>
        </p:nvSpPr>
        <p:spPr>
          <a:xfrm rot="5400000">
            <a:off x="3023161" y="3702837"/>
            <a:ext cx="953730" cy="2851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3FB07-CE9D-1EE9-57FF-50BC02A21A15}"/>
              </a:ext>
            </a:extLst>
          </p:cNvPr>
          <p:cNvSpPr/>
          <p:nvPr/>
        </p:nvSpPr>
        <p:spPr>
          <a:xfrm rot="5400000">
            <a:off x="3403765" y="3702837"/>
            <a:ext cx="953730" cy="2851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8CDAA7-B1E5-9C83-78EC-4903EAA1B745}"/>
              </a:ext>
            </a:extLst>
          </p:cNvPr>
          <p:cNvSpPr/>
          <p:nvPr/>
        </p:nvSpPr>
        <p:spPr>
          <a:xfrm rot="5400000">
            <a:off x="1896935" y="3702837"/>
            <a:ext cx="953730" cy="2851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CDE4D1-995E-7A13-0538-33B7FAADD415}"/>
              </a:ext>
            </a:extLst>
          </p:cNvPr>
          <p:cNvSpPr/>
          <p:nvPr/>
        </p:nvSpPr>
        <p:spPr>
          <a:xfrm rot="5400000">
            <a:off x="1524489" y="3702838"/>
            <a:ext cx="953730" cy="2851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905EF6-CD35-5F45-D526-4E2B4C090396}"/>
              </a:ext>
            </a:extLst>
          </p:cNvPr>
          <p:cNvSpPr/>
          <p:nvPr/>
        </p:nvSpPr>
        <p:spPr>
          <a:xfrm>
            <a:off x="4608094" y="1024775"/>
            <a:ext cx="1778509" cy="18199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B1791E-2863-A8E4-8319-CA4839A7BD9D}"/>
              </a:ext>
            </a:extLst>
          </p:cNvPr>
          <p:cNvSpPr/>
          <p:nvPr/>
        </p:nvSpPr>
        <p:spPr>
          <a:xfrm>
            <a:off x="7138068" y="1024775"/>
            <a:ext cx="1778509" cy="18199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7778D8-8960-5B89-6FA1-344B51B55255}"/>
              </a:ext>
            </a:extLst>
          </p:cNvPr>
          <p:cNvSpPr/>
          <p:nvPr/>
        </p:nvSpPr>
        <p:spPr>
          <a:xfrm>
            <a:off x="9646463" y="1024775"/>
            <a:ext cx="1778509" cy="18199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5EA870-8BE8-60A9-5941-3E4E16EEB13F}"/>
              </a:ext>
            </a:extLst>
          </p:cNvPr>
          <p:cNvSpPr/>
          <p:nvPr/>
        </p:nvSpPr>
        <p:spPr>
          <a:xfrm>
            <a:off x="4604009" y="1020018"/>
            <a:ext cx="1778509" cy="5531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291FAA-D16A-0CAD-C25D-F47DBB833C91}"/>
              </a:ext>
            </a:extLst>
          </p:cNvPr>
          <p:cNvSpPr/>
          <p:nvPr/>
        </p:nvSpPr>
        <p:spPr>
          <a:xfrm>
            <a:off x="7137920" y="1020018"/>
            <a:ext cx="1778509" cy="12020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0F6CA8-A107-B1D3-AA92-475B1E8A8A77}"/>
              </a:ext>
            </a:extLst>
          </p:cNvPr>
          <p:cNvSpPr/>
          <p:nvPr/>
        </p:nvSpPr>
        <p:spPr>
          <a:xfrm>
            <a:off x="9648354" y="1020018"/>
            <a:ext cx="1778509" cy="8186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5A4CBD-8BC9-4AAC-664C-2292B52359D3}"/>
              </a:ext>
            </a:extLst>
          </p:cNvPr>
          <p:cNvSpPr txBox="1"/>
          <p:nvPr/>
        </p:nvSpPr>
        <p:spPr>
          <a:xfrm>
            <a:off x="1872076" y="554930"/>
            <a:ext cx="215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 (current time)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B7EC1A-FEDF-753A-6303-3C19790172DE}"/>
              </a:ext>
            </a:extLst>
          </p:cNvPr>
          <p:cNvSpPr txBox="1"/>
          <p:nvPr/>
        </p:nvSpPr>
        <p:spPr>
          <a:xfrm>
            <a:off x="5149340" y="554930"/>
            <a:ext cx="79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 + 1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F887FA-2153-4E8E-6976-C503272D582E}"/>
              </a:ext>
            </a:extLst>
          </p:cNvPr>
          <p:cNvSpPr/>
          <p:nvPr/>
        </p:nvSpPr>
        <p:spPr>
          <a:xfrm>
            <a:off x="6756400" y="545392"/>
            <a:ext cx="2520000" cy="39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76EEEB7-2B8F-88CF-C320-EC49C39FEEDB}"/>
              </a:ext>
            </a:extLst>
          </p:cNvPr>
          <p:cNvSpPr/>
          <p:nvPr/>
        </p:nvSpPr>
        <p:spPr>
          <a:xfrm>
            <a:off x="9278001" y="543366"/>
            <a:ext cx="2520000" cy="39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ED95B4-FBCD-1C8C-9099-0CC40CB07E4C}"/>
              </a:ext>
            </a:extLst>
          </p:cNvPr>
          <p:cNvSpPr/>
          <p:nvPr/>
        </p:nvSpPr>
        <p:spPr>
          <a:xfrm>
            <a:off x="4233324" y="545392"/>
            <a:ext cx="2520000" cy="39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C93326-E68B-F4F0-E6A9-716C9DB50596}"/>
              </a:ext>
            </a:extLst>
          </p:cNvPr>
          <p:cNvSpPr txBox="1"/>
          <p:nvPr/>
        </p:nvSpPr>
        <p:spPr>
          <a:xfrm>
            <a:off x="7310277" y="1068622"/>
            <a:ext cx="1319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available</a:t>
            </a:r>
            <a:endParaRPr 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2CF8F9-3F5F-5664-1925-C7EF831B7DE0}"/>
              </a:ext>
            </a:extLst>
          </p:cNvPr>
          <p:cNvSpPr txBox="1"/>
          <p:nvPr/>
        </p:nvSpPr>
        <p:spPr>
          <a:xfrm>
            <a:off x="7367568" y="2462575"/>
            <a:ext cx="1319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used</a:t>
            </a:r>
            <a:endParaRPr 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0578E9-F3D6-21D5-FDB7-3B6E978662E9}"/>
              </a:ext>
            </a:extLst>
          </p:cNvPr>
          <p:cNvSpPr txBox="1"/>
          <p:nvPr/>
        </p:nvSpPr>
        <p:spPr>
          <a:xfrm>
            <a:off x="9863433" y="1068622"/>
            <a:ext cx="1319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available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2A63F8-F686-224B-88EC-3B76D3FEAAB4}"/>
              </a:ext>
            </a:extLst>
          </p:cNvPr>
          <p:cNvSpPr txBox="1"/>
          <p:nvPr/>
        </p:nvSpPr>
        <p:spPr>
          <a:xfrm>
            <a:off x="4822071" y="1062538"/>
            <a:ext cx="1319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available</a:t>
            </a:r>
            <a:endParaRPr 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202E04-235F-40F7-AC02-8738EAB1BF1B}"/>
              </a:ext>
            </a:extLst>
          </p:cNvPr>
          <p:cNvSpPr txBox="1"/>
          <p:nvPr/>
        </p:nvSpPr>
        <p:spPr>
          <a:xfrm>
            <a:off x="9824989" y="2443984"/>
            <a:ext cx="1319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used</a:t>
            </a:r>
            <a:endParaRPr 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5BE6BA-ABE3-FEA1-A43F-2635CB2FCA54}"/>
              </a:ext>
            </a:extLst>
          </p:cNvPr>
          <p:cNvSpPr txBox="1"/>
          <p:nvPr/>
        </p:nvSpPr>
        <p:spPr>
          <a:xfrm>
            <a:off x="4879761" y="2462574"/>
            <a:ext cx="1319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used</a:t>
            </a:r>
            <a:endParaRPr 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B74E4E-538A-73F0-3F70-930CACF0EEC0}"/>
              </a:ext>
            </a:extLst>
          </p:cNvPr>
          <p:cNvSpPr txBox="1"/>
          <p:nvPr/>
        </p:nvSpPr>
        <p:spPr>
          <a:xfrm>
            <a:off x="2308933" y="2443984"/>
            <a:ext cx="1319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used</a:t>
            </a:r>
            <a:endParaRPr 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65E214-3358-58DD-AFBA-D2C08299D80F}"/>
              </a:ext>
            </a:extLst>
          </p:cNvPr>
          <p:cNvSpPr/>
          <p:nvPr/>
        </p:nvSpPr>
        <p:spPr>
          <a:xfrm>
            <a:off x="2070351" y="6130599"/>
            <a:ext cx="1778509" cy="18199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02E616-537D-991D-9B91-E6E606914A0D}"/>
              </a:ext>
            </a:extLst>
          </p:cNvPr>
          <p:cNvSpPr/>
          <p:nvPr/>
        </p:nvSpPr>
        <p:spPr>
          <a:xfrm rot="5400000">
            <a:off x="2366497" y="8837504"/>
            <a:ext cx="953730" cy="2851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D43656-6B2D-FE7C-2629-279E2E2BDFDA}"/>
              </a:ext>
            </a:extLst>
          </p:cNvPr>
          <p:cNvSpPr/>
          <p:nvPr/>
        </p:nvSpPr>
        <p:spPr>
          <a:xfrm rot="5400000">
            <a:off x="2739304" y="8842423"/>
            <a:ext cx="953730" cy="2851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05CEB4-5D66-FBF5-B107-63A1A000FA0F}"/>
              </a:ext>
            </a:extLst>
          </p:cNvPr>
          <p:cNvSpPr/>
          <p:nvPr/>
        </p:nvSpPr>
        <p:spPr>
          <a:xfrm rot="5400000">
            <a:off x="3111750" y="8837503"/>
            <a:ext cx="953730" cy="2851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E7FC7C-50FB-11DF-B6BE-55AA020DE23A}"/>
              </a:ext>
            </a:extLst>
          </p:cNvPr>
          <p:cNvSpPr/>
          <p:nvPr/>
        </p:nvSpPr>
        <p:spPr>
          <a:xfrm rot="5400000">
            <a:off x="3461399" y="8837503"/>
            <a:ext cx="953730" cy="2851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DC20EE0-D8A0-C714-0CF6-C420790224B6}"/>
              </a:ext>
            </a:extLst>
          </p:cNvPr>
          <p:cNvSpPr/>
          <p:nvPr/>
        </p:nvSpPr>
        <p:spPr>
          <a:xfrm rot="5400000">
            <a:off x="1858301" y="8837503"/>
            <a:ext cx="953730" cy="28513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9156A7-1018-426C-0A6D-F88155151D55}"/>
              </a:ext>
            </a:extLst>
          </p:cNvPr>
          <p:cNvSpPr/>
          <p:nvPr/>
        </p:nvSpPr>
        <p:spPr>
          <a:xfrm rot="5400000">
            <a:off x="1485855" y="8837504"/>
            <a:ext cx="953730" cy="28513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CA22F36-066D-DCCE-8A36-FA671C2B344E}"/>
              </a:ext>
            </a:extLst>
          </p:cNvPr>
          <p:cNvSpPr/>
          <p:nvPr/>
        </p:nvSpPr>
        <p:spPr>
          <a:xfrm>
            <a:off x="2638951" y="8451972"/>
            <a:ext cx="1519552" cy="1065556"/>
          </a:xfrm>
          <a:prstGeom prst="roundRect">
            <a:avLst>
              <a:gd name="adj" fmla="val 9120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DF2C09A-6A4C-B51A-B5EA-4485BA1D4CF9}"/>
              </a:ext>
            </a:extLst>
          </p:cNvPr>
          <p:cNvSpPr/>
          <p:nvPr/>
        </p:nvSpPr>
        <p:spPr>
          <a:xfrm>
            <a:off x="1757615" y="8451973"/>
            <a:ext cx="786617" cy="1065556"/>
          </a:xfrm>
          <a:prstGeom prst="roundRect">
            <a:avLst>
              <a:gd name="adj" fmla="val 10952"/>
            </a:avLst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37FF49-72E0-AAC6-EE28-315673AAAD69}"/>
              </a:ext>
            </a:extLst>
          </p:cNvPr>
          <p:cNvSpPr txBox="1"/>
          <p:nvPr/>
        </p:nvSpPr>
        <p:spPr>
          <a:xfrm>
            <a:off x="1588799" y="7914149"/>
            <a:ext cx="1092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00B050"/>
                </a:solidFill>
              </a:rPr>
              <a:t>Met demands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72D20D-AC4A-CE30-8234-E19006B53C81}"/>
              </a:ext>
            </a:extLst>
          </p:cNvPr>
          <p:cNvSpPr txBox="1"/>
          <p:nvPr/>
        </p:nvSpPr>
        <p:spPr>
          <a:xfrm>
            <a:off x="2839276" y="7917488"/>
            <a:ext cx="1157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Unmet demands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FD115DF-ADB7-4F40-730F-EC109AB17FE4}"/>
              </a:ext>
            </a:extLst>
          </p:cNvPr>
          <p:cNvSpPr/>
          <p:nvPr/>
        </p:nvSpPr>
        <p:spPr>
          <a:xfrm>
            <a:off x="4603067" y="6130599"/>
            <a:ext cx="1778509" cy="18199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7A2EFAA-7640-0544-7C39-4D2F912B10B8}"/>
              </a:ext>
            </a:extLst>
          </p:cNvPr>
          <p:cNvSpPr/>
          <p:nvPr/>
        </p:nvSpPr>
        <p:spPr>
          <a:xfrm>
            <a:off x="7134261" y="6130599"/>
            <a:ext cx="1778509" cy="18199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B263AF-2536-580E-CAF0-B9E0EBFCE682}"/>
              </a:ext>
            </a:extLst>
          </p:cNvPr>
          <p:cNvSpPr/>
          <p:nvPr/>
        </p:nvSpPr>
        <p:spPr>
          <a:xfrm>
            <a:off x="9646477" y="6130599"/>
            <a:ext cx="1778509" cy="18199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D3B46EA-64FF-341E-08DD-75BD4386CB04}"/>
              </a:ext>
            </a:extLst>
          </p:cNvPr>
          <p:cNvSpPr/>
          <p:nvPr/>
        </p:nvSpPr>
        <p:spPr>
          <a:xfrm>
            <a:off x="4603066" y="6125842"/>
            <a:ext cx="1778509" cy="5531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9E24004-B5F5-08AC-81D0-C4C971B56F02}"/>
              </a:ext>
            </a:extLst>
          </p:cNvPr>
          <p:cNvSpPr/>
          <p:nvPr/>
        </p:nvSpPr>
        <p:spPr>
          <a:xfrm>
            <a:off x="7134113" y="6125842"/>
            <a:ext cx="1778509" cy="12020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BA82D18-0A4D-CAB5-4E5D-0065A272AA0E}"/>
              </a:ext>
            </a:extLst>
          </p:cNvPr>
          <p:cNvSpPr/>
          <p:nvPr/>
        </p:nvSpPr>
        <p:spPr>
          <a:xfrm>
            <a:off x="9648368" y="6125842"/>
            <a:ext cx="1778509" cy="8186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0216ACB-5F2D-2A1D-130D-F71B32C13FEE}"/>
              </a:ext>
            </a:extLst>
          </p:cNvPr>
          <p:cNvSpPr/>
          <p:nvPr/>
        </p:nvSpPr>
        <p:spPr>
          <a:xfrm>
            <a:off x="9279282" y="5649190"/>
            <a:ext cx="2520000" cy="39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F07286D-F13D-10B0-DE92-96531B5E1A97}"/>
              </a:ext>
            </a:extLst>
          </p:cNvPr>
          <p:cNvSpPr/>
          <p:nvPr/>
        </p:nvSpPr>
        <p:spPr>
          <a:xfrm>
            <a:off x="4231791" y="5651216"/>
            <a:ext cx="2520000" cy="39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D96C309-8BC3-6D5D-61CB-2006D9715F63}"/>
              </a:ext>
            </a:extLst>
          </p:cNvPr>
          <p:cNvSpPr txBox="1"/>
          <p:nvPr/>
        </p:nvSpPr>
        <p:spPr>
          <a:xfrm>
            <a:off x="7315996" y="6174446"/>
            <a:ext cx="1319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available</a:t>
            </a:r>
            <a:endParaRPr lang="en-US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D3CFD78-8D68-9DEF-8FE9-B808BC584987}"/>
              </a:ext>
            </a:extLst>
          </p:cNvPr>
          <p:cNvSpPr txBox="1"/>
          <p:nvPr/>
        </p:nvSpPr>
        <p:spPr>
          <a:xfrm>
            <a:off x="7363761" y="7568399"/>
            <a:ext cx="1319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used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E9DB161-E786-C93C-DA20-026E00E182C1}"/>
              </a:ext>
            </a:extLst>
          </p:cNvPr>
          <p:cNvSpPr txBox="1"/>
          <p:nvPr/>
        </p:nvSpPr>
        <p:spPr>
          <a:xfrm>
            <a:off x="9863447" y="6174446"/>
            <a:ext cx="1319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available</a:t>
            </a:r>
            <a:endParaRPr 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A74E57B-B582-17B7-69FD-C00A3620EEA6}"/>
              </a:ext>
            </a:extLst>
          </p:cNvPr>
          <p:cNvSpPr txBox="1"/>
          <p:nvPr/>
        </p:nvSpPr>
        <p:spPr>
          <a:xfrm>
            <a:off x="4805082" y="6130599"/>
            <a:ext cx="1319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available</a:t>
            </a:r>
            <a:endParaRPr lang="en-US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F74ECE5-C2DF-36C6-4AF9-3F26EDCE3F44}"/>
              </a:ext>
            </a:extLst>
          </p:cNvPr>
          <p:cNvSpPr txBox="1"/>
          <p:nvPr/>
        </p:nvSpPr>
        <p:spPr>
          <a:xfrm>
            <a:off x="9825003" y="7549808"/>
            <a:ext cx="1319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used</a:t>
            </a:r>
            <a:endParaRPr lang="en-US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30DD13A-12D4-4D0F-EA8D-7508BC6DFE35}"/>
              </a:ext>
            </a:extLst>
          </p:cNvPr>
          <p:cNvSpPr txBox="1"/>
          <p:nvPr/>
        </p:nvSpPr>
        <p:spPr>
          <a:xfrm>
            <a:off x="4813132" y="7553721"/>
            <a:ext cx="1319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used</a:t>
            </a:r>
            <a:endParaRPr 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E3AA88B-ADE7-531A-4124-6A2786C40021}"/>
              </a:ext>
            </a:extLst>
          </p:cNvPr>
          <p:cNvSpPr txBox="1"/>
          <p:nvPr/>
        </p:nvSpPr>
        <p:spPr>
          <a:xfrm>
            <a:off x="2295617" y="7549808"/>
            <a:ext cx="1319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used</a:t>
            </a:r>
            <a:endParaRPr lang="en-US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A18D7E4-249E-1D05-6888-3C15140D81DE}"/>
              </a:ext>
            </a:extLst>
          </p:cNvPr>
          <p:cNvSpPr txBox="1"/>
          <p:nvPr/>
        </p:nvSpPr>
        <p:spPr>
          <a:xfrm>
            <a:off x="7602468" y="561580"/>
            <a:ext cx="79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 + 2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C77EA7-2FB5-A0F8-829B-F89A1177DB6B}"/>
              </a:ext>
            </a:extLst>
          </p:cNvPr>
          <p:cNvSpPr txBox="1"/>
          <p:nvPr/>
        </p:nvSpPr>
        <p:spPr>
          <a:xfrm>
            <a:off x="10117200" y="554930"/>
            <a:ext cx="79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 + 3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4AB6160-F027-BA19-5794-910E76282368}"/>
              </a:ext>
            </a:extLst>
          </p:cNvPr>
          <p:cNvSpPr txBox="1"/>
          <p:nvPr/>
        </p:nvSpPr>
        <p:spPr>
          <a:xfrm>
            <a:off x="1911535" y="5665425"/>
            <a:ext cx="215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 (current time)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DC2A33-E7A2-2EE2-3189-4CC40956C232}"/>
              </a:ext>
            </a:extLst>
          </p:cNvPr>
          <p:cNvSpPr txBox="1"/>
          <p:nvPr/>
        </p:nvSpPr>
        <p:spPr>
          <a:xfrm>
            <a:off x="5209480" y="5665425"/>
            <a:ext cx="79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 + 1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2293B4B-A299-3BBA-D921-B75557F7CB13}"/>
              </a:ext>
            </a:extLst>
          </p:cNvPr>
          <p:cNvSpPr txBox="1"/>
          <p:nvPr/>
        </p:nvSpPr>
        <p:spPr>
          <a:xfrm>
            <a:off x="7725747" y="5672075"/>
            <a:ext cx="79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 + 2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F56B633-4895-2838-14ED-B5238DD12030}"/>
              </a:ext>
            </a:extLst>
          </p:cNvPr>
          <p:cNvSpPr txBox="1"/>
          <p:nvPr/>
        </p:nvSpPr>
        <p:spPr>
          <a:xfrm>
            <a:off x="10187139" y="5665425"/>
            <a:ext cx="79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 + 3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EE648AF-4826-5D7A-805B-95E43F58447D}"/>
              </a:ext>
            </a:extLst>
          </p:cNvPr>
          <p:cNvSpPr/>
          <p:nvPr/>
        </p:nvSpPr>
        <p:spPr>
          <a:xfrm>
            <a:off x="2089718" y="1018915"/>
            <a:ext cx="1778509" cy="13781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0FAC2A1-CD58-EF1E-3A60-8A7EB3FAB0F8}"/>
              </a:ext>
            </a:extLst>
          </p:cNvPr>
          <p:cNvSpPr txBox="1"/>
          <p:nvPr/>
        </p:nvSpPr>
        <p:spPr>
          <a:xfrm>
            <a:off x="2325398" y="1105751"/>
            <a:ext cx="1319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available</a:t>
            </a:r>
            <a:endParaRPr lang="en-US" sz="1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7A7FD1-67A2-8A2A-9413-8E180BC852F9}"/>
              </a:ext>
            </a:extLst>
          </p:cNvPr>
          <p:cNvSpPr txBox="1"/>
          <p:nvPr/>
        </p:nvSpPr>
        <p:spPr>
          <a:xfrm>
            <a:off x="2199162" y="2892063"/>
            <a:ext cx="1453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New demands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BFE6856F-AA7D-CABE-1C05-24884CF0FDC1}"/>
              </a:ext>
            </a:extLst>
          </p:cNvPr>
          <p:cNvSpPr/>
          <p:nvPr/>
        </p:nvSpPr>
        <p:spPr>
          <a:xfrm>
            <a:off x="1757615" y="3235158"/>
            <a:ext cx="2400887" cy="1211580"/>
          </a:xfrm>
          <a:prstGeom prst="roundRect">
            <a:avLst>
              <a:gd name="adj" fmla="val 12893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76CE42C-294C-4C58-D6F9-18BE37673F9B}"/>
              </a:ext>
            </a:extLst>
          </p:cNvPr>
          <p:cNvSpPr txBox="1"/>
          <p:nvPr/>
        </p:nvSpPr>
        <p:spPr>
          <a:xfrm rot="18775054">
            <a:off x="1267063" y="4769015"/>
            <a:ext cx="93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Prosumer 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C079D8E-DDF0-2BAA-43DC-E7411FDF1C60}"/>
              </a:ext>
            </a:extLst>
          </p:cNvPr>
          <p:cNvSpPr txBox="1"/>
          <p:nvPr/>
        </p:nvSpPr>
        <p:spPr>
          <a:xfrm rot="18775054">
            <a:off x="1630308" y="4769013"/>
            <a:ext cx="93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Prosumer 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B36F11C-1C80-5F32-65E5-121EDE930B63}"/>
              </a:ext>
            </a:extLst>
          </p:cNvPr>
          <p:cNvSpPr txBox="1"/>
          <p:nvPr/>
        </p:nvSpPr>
        <p:spPr>
          <a:xfrm rot="18775054">
            <a:off x="2001608" y="4766989"/>
            <a:ext cx="93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Prosumer 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2BACBBA-90D6-AAAF-B18D-27742B29B71C}"/>
              </a:ext>
            </a:extLst>
          </p:cNvPr>
          <p:cNvSpPr txBox="1"/>
          <p:nvPr/>
        </p:nvSpPr>
        <p:spPr>
          <a:xfrm rot="18775054">
            <a:off x="2377466" y="4769015"/>
            <a:ext cx="93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Prosumer 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16BCC98-9C87-4A0A-AF14-225B3A87FC6D}"/>
              </a:ext>
            </a:extLst>
          </p:cNvPr>
          <p:cNvSpPr txBox="1"/>
          <p:nvPr/>
        </p:nvSpPr>
        <p:spPr>
          <a:xfrm rot="18775054">
            <a:off x="2755632" y="4761459"/>
            <a:ext cx="93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Prosumer 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4FA1F1B-3FE0-D73D-2B67-CAB44EAA8E4B}"/>
              </a:ext>
            </a:extLst>
          </p:cNvPr>
          <p:cNvSpPr txBox="1"/>
          <p:nvPr/>
        </p:nvSpPr>
        <p:spPr>
          <a:xfrm rot="18775054">
            <a:off x="3077727" y="4769014"/>
            <a:ext cx="93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Prosumer 6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1827F07-E1BC-C5AC-B0F9-79BFCE3D71EA}"/>
              </a:ext>
            </a:extLst>
          </p:cNvPr>
          <p:cNvSpPr txBox="1"/>
          <p:nvPr/>
        </p:nvSpPr>
        <p:spPr>
          <a:xfrm rot="18775054">
            <a:off x="1043908" y="10016621"/>
            <a:ext cx="93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B050"/>
                </a:solidFill>
              </a:rPr>
              <a:t>Prosumer 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8A21B9D-941A-059D-1977-42756E97AB52}"/>
              </a:ext>
            </a:extLst>
          </p:cNvPr>
          <p:cNvSpPr txBox="1"/>
          <p:nvPr/>
        </p:nvSpPr>
        <p:spPr>
          <a:xfrm rot="18775054">
            <a:off x="1407153" y="10016619"/>
            <a:ext cx="93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B050"/>
                </a:solidFill>
              </a:rPr>
              <a:t>Prosumer 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941018A-3E36-C8B1-059B-2F4C04BBF1A4}"/>
              </a:ext>
            </a:extLst>
          </p:cNvPr>
          <p:cNvSpPr txBox="1"/>
          <p:nvPr/>
        </p:nvSpPr>
        <p:spPr>
          <a:xfrm rot="18775054">
            <a:off x="1938876" y="10057646"/>
            <a:ext cx="93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Prosumer 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7BD9285-E693-A75C-4C54-05F75ACF5092}"/>
              </a:ext>
            </a:extLst>
          </p:cNvPr>
          <p:cNvSpPr txBox="1"/>
          <p:nvPr/>
        </p:nvSpPr>
        <p:spPr>
          <a:xfrm rot="18775054">
            <a:off x="2314734" y="10059672"/>
            <a:ext cx="93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Prosumer 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2B3606A-CF1F-522E-A87B-C10174124A99}"/>
              </a:ext>
            </a:extLst>
          </p:cNvPr>
          <p:cNvSpPr txBox="1"/>
          <p:nvPr/>
        </p:nvSpPr>
        <p:spPr>
          <a:xfrm rot="18775054">
            <a:off x="2692900" y="10052116"/>
            <a:ext cx="93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Prosumer 5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E253B76-2EB3-E444-D1B8-00A5119A7566}"/>
              </a:ext>
            </a:extLst>
          </p:cNvPr>
          <p:cNvSpPr txBox="1"/>
          <p:nvPr/>
        </p:nvSpPr>
        <p:spPr>
          <a:xfrm rot="18775054">
            <a:off x="3014995" y="10059671"/>
            <a:ext cx="93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Prosumer 6</a:t>
            </a:r>
          </a:p>
        </p:txBody>
      </p:sp>
      <p:sp>
        <p:nvSpPr>
          <p:cNvPr id="116" name="Arc 115">
            <a:extLst>
              <a:ext uri="{FF2B5EF4-FFF2-40B4-BE49-F238E27FC236}">
                <a16:creationId xmlns:a16="http://schemas.microsoft.com/office/drawing/2014/main" id="{8315D0A3-5F88-9E25-9CBB-EB1C44B5EBCB}"/>
              </a:ext>
            </a:extLst>
          </p:cNvPr>
          <p:cNvSpPr/>
          <p:nvPr/>
        </p:nvSpPr>
        <p:spPr>
          <a:xfrm rot="5400000" flipH="1" flipV="1">
            <a:off x="-584079" y="3819383"/>
            <a:ext cx="5188351" cy="1226866"/>
          </a:xfrm>
          <a:prstGeom prst="arc">
            <a:avLst>
              <a:gd name="adj1" fmla="val 10950438"/>
              <a:gd name="adj2" fmla="val 21476204"/>
            </a:avLst>
          </a:prstGeom>
          <a:ln w="381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3E1DDE-9D55-AFA4-937A-3398889BE8EC}"/>
              </a:ext>
            </a:extLst>
          </p:cNvPr>
          <p:cNvSpPr/>
          <p:nvPr/>
        </p:nvSpPr>
        <p:spPr>
          <a:xfrm>
            <a:off x="2117570" y="1039534"/>
            <a:ext cx="1731290" cy="134167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64ECA5-66DD-5043-57EC-C35908DF7FA6}"/>
              </a:ext>
            </a:extLst>
          </p:cNvPr>
          <p:cNvSpPr/>
          <p:nvPr/>
        </p:nvSpPr>
        <p:spPr>
          <a:xfrm>
            <a:off x="1704774" y="146113"/>
            <a:ext cx="2517492" cy="3952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kern="100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Cheapest time slot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7BA4E0-0F7B-699C-E0DE-0B9EB370838C}"/>
              </a:ext>
            </a:extLst>
          </p:cNvPr>
          <p:cNvSpPr/>
          <p:nvPr/>
        </p:nvSpPr>
        <p:spPr>
          <a:xfrm>
            <a:off x="6753324" y="5253141"/>
            <a:ext cx="2521817" cy="3952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kern="100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Cheapest time slot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770AED-6254-0953-7A30-A51AEA093392}"/>
              </a:ext>
            </a:extLst>
          </p:cNvPr>
          <p:cNvSpPr txBox="1"/>
          <p:nvPr/>
        </p:nvSpPr>
        <p:spPr>
          <a:xfrm>
            <a:off x="2404189" y="6125842"/>
            <a:ext cx="1157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accent2"/>
                </a:solidFill>
              </a:rPr>
              <a:t>No power available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C189C46-5C9A-C6B9-A5EE-DF8958CCE08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55580" y="2894438"/>
            <a:ext cx="720000" cy="3960000"/>
          </a:xfrm>
          <a:prstGeom prst="bentConnector3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F373CF6-BC1A-9690-0301-AFC0D2BE1AE1}"/>
              </a:ext>
            </a:extLst>
          </p:cNvPr>
          <p:cNvSpPr txBox="1"/>
          <p:nvPr/>
        </p:nvSpPr>
        <p:spPr>
          <a:xfrm>
            <a:off x="10435738" y="11953433"/>
            <a:ext cx="1588311" cy="238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noProof="0" dirty="0"/>
              <a:t>deferral_of_demands.png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136AFD-32DA-A27F-A255-EE8EDE52BDCF}"/>
              </a:ext>
            </a:extLst>
          </p:cNvPr>
          <p:cNvSpPr txBox="1"/>
          <p:nvPr/>
        </p:nvSpPr>
        <p:spPr>
          <a:xfrm>
            <a:off x="5302939" y="4492516"/>
            <a:ext cx="5573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2:Application of dynamic pricing (rates updates)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396FC1-82B0-94CD-6AAE-A56645EA1C1F}"/>
              </a:ext>
            </a:extLst>
          </p:cNvPr>
          <p:cNvSpPr txBox="1"/>
          <p:nvPr/>
        </p:nvSpPr>
        <p:spPr>
          <a:xfrm>
            <a:off x="17561" y="5342259"/>
            <a:ext cx="14147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Collapse of availability to zero.</a:t>
            </a:r>
            <a:endParaRPr lang="en-CH" sz="2000" dirty="0">
              <a:solidFill>
                <a:schemeClr val="accent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F44FB6-478E-F75E-6506-0739AF38577E}"/>
              </a:ext>
            </a:extLst>
          </p:cNvPr>
          <p:cNvSpPr txBox="1"/>
          <p:nvPr/>
        </p:nvSpPr>
        <p:spPr>
          <a:xfrm>
            <a:off x="59993" y="2998079"/>
            <a:ext cx="13301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1:Supply of new demands</a:t>
            </a:r>
            <a:endParaRPr lang="en-CH" sz="2000" dirty="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F6C09B2B-B7EA-2130-76FE-BDC49BC0D2BA}"/>
              </a:ext>
            </a:extLst>
          </p:cNvPr>
          <p:cNvSpPr/>
          <p:nvPr/>
        </p:nvSpPr>
        <p:spPr>
          <a:xfrm>
            <a:off x="508000" y="4446738"/>
            <a:ext cx="347036" cy="593871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9519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2" grpId="0" animBg="1"/>
      <p:bldP spid="3" grpId="0" animBg="1"/>
      <p:bldP spid="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76" grpId="0" animBg="1"/>
      <p:bldP spid="77" grpId="0" animBg="1"/>
      <p:bldP spid="79" grpId="0"/>
      <p:bldP spid="80" grpId="0"/>
      <p:bldP spid="81" grpId="0"/>
      <p:bldP spid="82" grpId="0"/>
      <p:bldP spid="83" grpId="0"/>
      <p:bldP spid="84" grpId="0"/>
      <p:bldP spid="85" grpId="0"/>
      <p:bldP spid="91" grpId="0"/>
      <p:bldP spid="92" grpId="0"/>
      <p:bldP spid="93" grpId="0"/>
      <p:bldP spid="94" grpId="0"/>
      <p:bldP spid="97" grpId="0"/>
      <p:bldP spid="98" grpId="0" animBg="1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 animBg="1"/>
      <p:bldP spid="15" grpId="0" animBg="1"/>
      <p:bldP spid="16" grpId="0"/>
      <p:bldP spid="17" grpId="0"/>
      <p:bldP spid="29" grpId="0"/>
      <p:bldP spid="33" grpId="0"/>
      <p:bldP spid="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CF1CB-3B79-4279-552E-DA4D29B92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49B94E64-2C1D-6EAF-8A70-ECC8947DC75E}"/>
              </a:ext>
            </a:extLst>
          </p:cNvPr>
          <p:cNvSpPr/>
          <p:nvPr/>
        </p:nvSpPr>
        <p:spPr>
          <a:xfrm>
            <a:off x="1701600" y="5653953"/>
            <a:ext cx="2520000" cy="39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59FE47-F11D-E9A6-259F-6267158C3566}"/>
              </a:ext>
            </a:extLst>
          </p:cNvPr>
          <p:cNvSpPr/>
          <p:nvPr/>
        </p:nvSpPr>
        <p:spPr>
          <a:xfrm>
            <a:off x="6755141" y="5651216"/>
            <a:ext cx="2520000" cy="3960000"/>
          </a:xfrm>
          <a:prstGeom prst="rect">
            <a:avLst/>
          </a:prstGeom>
          <a:solidFill>
            <a:schemeClr val="bg1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FED47F2-4F1E-D4F1-00ED-AC3C75E322B6}"/>
              </a:ext>
            </a:extLst>
          </p:cNvPr>
          <p:cNvSpPr/>
          <p:nvPr/>
        </p:nvSpPr>
        <p:spPr>
          <a:xfrm>
            <a:off x="1703493" y="543366"/>
            <a:ext cx="2520000" cy="39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08603B-78C8-6261-3DBE-FF5AA6FD5937}"/>
              </a:ext>
            </a:extLst>
          </p:cNvPr>
          <p:cNvSpPr/>
          <p:nvPr/>
        </p:nvSpPr>
        <p:spPr>
          <a:xfrm>
            <a:off x="2083667" y="1024775"/>
            <a:ext cx="1778509" cy="18199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63E08F-560A-5E91-1B2A-672F924D0F30}"/>
              </a:ext>
            </a:extLst>
          </p:cNvPr>
          <p:cNvSpPr/>
          <p:nvPr/>
        </p:nvSpPr>
        <p:spPr>
          <a:xfrm rot="5400000">
            <a:off x="2277908" y="3702838"/>
            <a:ext cx="953730" cy="2851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3B4D1-24B5-68C7-36A6-BA16E9CDBF76}"/>
              </a:ext>
            </a:extLst>
          </p:cNvPr>
          <p:cNvSpPr/>
          <p:nvPr/>
        </p:nvSpPr>
        <p:spPr>
          <a:xfrm rot="5400000">
            <a:off x="2650715" y="3702995"/>
            <a:ext cx="953730" cy="2851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E0A42C-3F50-3570-708B-78FF3D672C6D}"/>
              </a:ext>
            </a:extLst>
          </p:cNvPr>
          <p:cNvSpPr/>
          <p:nvPr/>
        </p:nvSpPr>
        <p:spPr>
          <a:xfrm rot="5400000">
            <a:off x="3023161" y="3702837"/>
            <a:ext cx="953730" cy="2851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CAEDB6-2CBB-EF66-5FFB-5FCD0350D04E}"/>
              </a:ext>
            </a:extLst>
          </p:cNvPr>
          <p:cNvSpPr/>
          <p:nvPr/>
        </p:nvSpPr>
        <p:spPr>
          <a:xfrm rot="5400000">
            <a:off x="3403765" y="3702837"/>
            <a:ext cx="953730" cy="2851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C96D66-D354-39D7-9DB3-11D5B7655DE6}"/>
              </a:ext>
            </a:extLst>
          </p:cNvPr>
          <p:cNvSpPr/>
          <p:nvPr/>
        </p:nvSpPr>
        <p:spPr>
          <a:xfrm rot="5400000">
            <a:off x="1896935" y="3702837"/>
            <a:ext cx="953730" cy="2851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212C61-C42C-87ED-D78C-28A7AEFB7C01}"/>
              </a:ext>
            </a:extLst>
          </p:cNvPr>
          <p:cNvSpPr/>
          <p:nvPr/>
        </p:nvSpPr>
        <p:spPr>
          <a:xfrm rot="5400000">
            <a:off x="1524489" y="3702838"/>
            <a:ext cx="953730" cy="2851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472548-60B5-12B4-CC39-6E8FCA082E94}"/>
              </a:ext>
            </a:extLst>
          </p:cNvPr>
          <p:cNvSpPr/>
          <p:nvPr/>
        </p:nvSpPr>
        <p:spPr>
          <a:xfrm>
            <a:off x="4608094" y="1024775"/>
            <a:ext cx="1778509" cy="18199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1175A0-71B7-0D3F-FF03-4FC29C1B55EB}"/>
              </a:ext>
            </a:extLst>
          </p:cNvPr>
          <p:cNvSpPr/>
          <p:nvPr/>
        </p:nvSpPr>
        <p:spPr>
          <a:xfrm>
            <a:off x="7138068" y="1024775"/>
            <a:ext cx="1778509" cy="18199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42AE89-E873-5BD0-79A0-46A5291D62C9}"/>
              </a:ext>
            </a:extLst>
          </p:cNvPr>
          <p:cNvSpPr/>
          <p:nvPr/>
        </p:nvSpPr>
        <p:spPr>
          <a:xfrm>
            <a:off x="9646463" y="1024775"/>
            <a:ext cx="1778509" cy="18199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2D62F4-00A8-4D13-30F3-D106B48A13A1}"/>
              </a:ext>
            </a:extLst>
          </p:cNvPr>
          <p:cNvSpPr/>
          <p:nvPr/>
        </p:nvSpPr>
        <p:spPr>
          <a:xfrm>
            <a:off x="4604009" y="1020018"/>
            <a:ext cx="1778509" cy="5531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3F37D5-FA9E-1988-511C-A69E213B0F1C}"/>
              </a:ext>
            </a:extLst>
          </p:cNvPr>
          <p:cNvSpPr/>
          <p:nvPr/>
        </p:nvSpPr>
        <p:spPr>
          <a:xfrm>
            <a:off x="7137920" y="1020018"/>
            <a:ext cx="1778509" cy="12020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C4F171-8B55-B78C-66FB-5739B3FE15A5}"/>
              </a:ext>
            </a:extLst>
          </p:cNvPr>
          <p:cNvSpPr/>
          <p:nvPr/>
        </p:nvSpPr>
        <p:spPr>
          <a:xfrm>
            <a:off x="9648354" y="1020018"/>
            <a:ext cx="1778509" cy="8186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21AC5A-C489-EF5B-9A57-2799BE88DBB5}"/>
              </a:ext>
            </a:extLst>
          </p:cNvPr>
          <p:cNvSpPr txBox="1"/>
          <p:nvPr/>
        </p:nvSpPr>
        <p:spPr>
          <a:xfrm>
            <a:off x="1872076" y="554930"/>
            <a:ext cx="215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 (current time)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A168B4-4E20-C865-D5A2-AA0956C98A9C}"/>
              </a:ext>
            </a:extLst>
          </p:cNvPr>
          <p:cNvSpPr txBox="1"/>
          <p:nvPr/>
        </p:nvSpPr>
        <p:spPr>
          <a:xfrm>
            <a:off x="5149340" y="554930"/>
            <a:ext cx="79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 + 1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226A54-C7EA-F81A-F99F-877AECEBCB68}"/>
              </a:ext>
            </a:extLst>
          </p:cNvPr>
          <p:cNvSpPr/>
          <p:nvPr/>
        </p:nvSpPr>
        <p:spPr>
          <a:xfrm>
            <a:off x="6756400" y="545392"/>
            <a:ext cx="2520000" cy="39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5D7AA6-8519-5406-E011-20627D8F934F}"/>
              </a:ext>
            </a:extLst>
          </p:cNvPr>
          <p:cNvSpPr/>
          <p:nvPr/>
        </p:nvSpPr>
        <p:spPr>
          <a:xfrm>
            <a:off x="9278001" y="543366"/>
            <a:ext cx="2520000" cy="39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C1F889-D87C-E4B3-3A34-D2510519CDDA}"/>
              </a:ext>
            </a:extLst>
          </p:cNvPr>
          <p:cNvSpPr/>
          <p:nvPr/>
        </p:nvSpPr>
        <p:spPr>
          <a:xfrm>
            <a:off x="4233324" y="545392"/>
            <a:ext cx="2520000" cy="39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A1A7F7-EA52-3CC3-7F07-FB2406EE73F6}"/>
              </a:ext>
            </a:extLst>
          </p:cNvPr>
          <p:cNvSpPr txBox="1"/>
          <p:nvPr/>
        </p:nvSpPr>
        <p:spPr>
          <a:xfrm>
            <a:off x="7310277" y="1068622"/>
            <a:ext cx="1319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available</a:t>
            </a:r>
            <a:endParaRPr 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72DBC6-C544-D138-1607-950FA2D94CEF}"/>
              </a:ext>
            </a:extLst>
          </p:cNvPr>
          <p:cNvSpPr txBox="1"/>
          <p:nvPr/>
        </p:nvSpPr>
        <p:spPr>
          <a:xfrm>
            <a:off x="7367568" y="2462575"/>
            <a:ext cx="1319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used</a:t>
            </a:r>
            <a:endParaRPr 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2DFB6E-8BEA-52F5-7288-3F683D597DEF}"/>
              </a:ext>
            </a:extLst>
          </p:cNvPr>
          <p:cNvSpPr txBox="1"/>
          <p:nvPr/>
        </p:nvSpPr>
        <p:spPr>
          <a:xfrm>
            <a:off x="9863433" y="1068622"/>
            <a:ext cx="1319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available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27C1A2-CC16-416F-5D99-30773B4EBEC7}"/>
              </a:ext>
            </a:extLst>
          </p:cNvPr>
          <p:cNvSpPr txBox="1"/>
          <p:nvPr/>
        </p:nvSpPr>
        <p:spPr>
          <a:xfrm>
            <a:off x="4822071" y="1062538"/>
            <a:ext cx="1319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available</a:t>
            </a:r>
            <a:endParaRPr 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0A365A-B7BC-F9B6-D994-82C326ACDEF0}"/>
              </a:ext>
            </a:extLst>
          </p:cNvPr>
          <p:cNvSpPr txBox="1"/>
          <p:nvPr/>
        </p:nvSpPr>
        <p:spPr>
          <a:xfrm>
            <a:off x="9824989" y="2443984"/>
            <a:ext cx="1319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used</a:t>
            </a:r>
            <a:endParaRPr 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35DB61-B6D8-F0A7-2D74-D567E71C02FC}"/>
              </a:ext>
            </a:extLst>
          </p:cNvPr>
          <p:cNvSpPr txBox="1"/>
          <p:nvPr/>
        </p:nvSpPr>
        <p:spPr>
          <a:xfrm>
            <a:off x="4879761" y="2462574"/>
            <a:ext cx="1319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used</a:t>
            </a:r>
            <a:endParaRPr 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A9CF91-20E5-3A52-FFDD-1FEF65B8BBD3}"/>
              </a:ext>
            </a:extLst>
          </p:cNvPr>
          <p:cNvSpPr txBox="1"/>
          <p:nvPr/>
        </p:nvSpPr>
        <p:spPr>
          <a:xfrm>
            <a:off x="2308933" y="2443984"/>
            <a:ext cx="1319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used</a:t>
            </a:r>
            <a:endParaRPr 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9BB73D-B08C-B009-13DE-38EE12FD166E}"/>
              </a:ext>
            </a:extLst>
          </p:cNvPr>
          <p:cNvSpPr/>
          <p:nvPr/>
        </p:nvSpPr>
        <p:spPr>
          <a:xfrm>
            <a:off x="2070351" y="6130599"/>
            <a:ext cx="1778509" cy="18199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8B9E8A-2577-3CB4-4A6D-4C89A479AB21}"/>
              </a:ext>
            </a:extLst>
          </p:cNvPr>
          <p:cNvSpPr/>
          <p:nvPr/>
        </p:nvSpPr>
        <p:spPr>
          <a:xfrm rot="5400000">
            <a:off x="2366497" y="8837504"/>
            <a:ext cx="953730" cy="2851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7EAEF5-AA8B-12E5-0C8F-F7C09ECAD1A9}"/>
              </a:ext>
            </a:extLst>
          </p:cNvPr>
          <p:cNvSpPr/>
          <p:nvPr/>
        </p:nvSpPr>
        <p:spPr>
          <a:xfrm rot="5400000">
            <a:off x="2739304" y="8842423"/>
            <a:ext cx="953730" cy="2851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03F86BB-7786-B0F7-FF12-FA7636D5B4AC}"/>
              </a:ext>
            </a:extLst>
          </p:cNvPr>
          <p:cNvSpPr/>
          <p:nvPr/>
        </p:nvSpPr>
        <p:spPr>
          <a:xfrm rot="5400000">
            <a:off x="3111750" y="8837503"/>
            <a:ext cx="953730" cy="2851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7CD0566-E7C3-490C-10CA-1F6A3E89935E}"/>
              </a:ext>
            </a:extLst>
          </p:cNvPr>
          <p:cNvSpPr/>
          <p:nvPr/>
        </p:nvSpPr>
        <p:spPr>
          <a:xfrm rot="5400000">
            <a:off x="3461399" y="8837503"/>
            <a:ext cx="953730" cy="28513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B58E480-10FD-ED27-7313-560F8F59098D}"/>
              </a:ext>
            </a:extLst>
          </p:cNvPr>
          <p:cNvSpPr/>
          <p:nvPr/>
        </p:nvSpPr>
        <p:spPr>
          <a:xfrm rot="5400000">
            <a:off x="1858301" y="8837503"/>
            <a:ext cx="953730" cy="28513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39662E1-F76D-FB28-5D6F-7D934B318F8F}"/>
              </a:ext>
            </a:extLst>
          </p:cNvPr>
          <p:cNvSpPr/>
          <p:nvPr/>
        </p:nvSpPr>
        <p:spPr>
          <a:xfrm rot="5400000">
            <a:off x="1485855" y="8837504"/>
            <a:ext cx="953730" cy="28513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F717FF7-E83F-0D5C-E295-53342AE32007}"/>
              </a:ext>
            </a:extLst>
          </p:cNvPr>
          <p:cNvSpPr/>
          <p:nvPr/>
        </p:nvSpPr>
        <p:spPr>
          <a:xfrm>
            <a:off x="2638951" y="8451972"/>
            <a:ext cx="1519552" cy="1065556"/>
          </a:xfrm>
          <a:prstGeom prst="roundRect">
            <a:avLst>
              <a:gd name="adj" fmla="val 9120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E874221-2C3F-3319-4D42-2243CDFF7537}"/>
              </a:ext>
            </a:extLst>
          </p:cNvPr>
          <p:cNvSpPr/>
          <p:nvPr/>
        </p:nvSpPr>
        <p:spPr>
          <a:xfrm>
            <a:off x="1757615" y="8451973"/>
            <a:ext cx="786617" cy="1065556"/>
          </a:xfrm>
          <a:prstGeom prst="roundRect">
            <a:avLst>
              <a:gd name="adj" fmla="val 10952"/>
            </a:avLst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77FB10-653B-FF00-731D-4F4C4AEC5570}"/>
              </a:ext>
            </a:extLst>
          </p:cNvPr>
          <p:cNvSpPr txBox="1"/>
          <p:nvPr/>
        </p:nvSpPr>
        <p:spPr>
          <a:xfrm>
            <a:off x="1588799" y="7914149"/>
            <a:ext cx="1092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00B050"/>
                </a:solidFill>
              </a:rPr>
              <a:t>Met demands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E61887-6566-BE30-5CC0-2ADFB84F411D}"/>
              </a:ext>
            </a:extLst>
          </p:cNvPr>
          <p:cNvSpPr txBox="1"/>
          <p:nvPr/>
        </p:nvSpPr>
        <p:spPr>
          <a:xfrm>
            <a:off x="2839276" y="7917488"/>
            <a:ext cx="1157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Unmet demands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DE87C4F-DD5B-9EEC-8369-F28C4CAC74C9}"/>
              </a:ext>
            </a:extLst>
          </p:cNvPr>
          <p:cNvSpPr/>
          <p:nvPr/>
        </p:nvSpPr>
        <p:spPr>
          <a:xfrm>
            <a:off x="4603067" y="6130599"/>
            <a:ext cx="1778509" cy="18199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8EECACE-8EA5-3C5C-53D7-D5894A0C40E9}"/>
              </a:ext>
            </a:extLst>
          </p:cNvPr>
          <p:cNvSpPr/>
          <p:nvPr/>
        </p:nvSpPr>
        <p:spPr>
          <a:xfrm>
            <a:off x="7134261" y="6130599"/>
            <a:ext cx="1778509" cy="18199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3200F15-26DE-102E-5E0F-AECA1AAAB158}"/>
              </a:ext>
            </a:extLst>
          </p:cNvPr>
          <p:cNvSpPr/>
          <p:nvPr/>
        </p:nvSpPr>
        <p:spPr>
          <a:xfrm>
            <a:off x="9646477" y="6130599"/>
            <a:ext cx="1778509" cy="18199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730B104-20F4-5DEA-1CA9-327A0A4778D1}"/>
              </a:ext>
            </a:extLst>
          </p:cNvPr>
          <p:cNvSpPr/>
          <p:nvPr/>
        </p:nvSpPr>
        <p:spPr>
          <a:xfrm>
            <a:off x="4603066" y="6125842"/>
            <a:ext cx="1778509" cy="5531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5F58970-2AA9-AD5F-FAE8-C44D9E93DD7F}"/>
              </a:ext>
            </a:extLst>
          </p:cNvPr>
          <p:cNvSpPr/>
          <p:nvPr/>
        </p:nvSpPr>
        <p:spPr>
          <a:xfrm>
            <a:off x="7134113" y="6125842"/>
            <a:ext cx="1778509" cy="12020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88EA9A6-0003-3D02-722B-8481B3AE592E}"/>
              </a:ext>
            </a:extLst>
          </p:cNvPr>
          <p:cNvSpPr/>
          <p:nvPr/>
        </p:nvSpPr>
        <p:spPr>
          <a:xfrm>
            <a:off x="9648368" y="6125842"/>
            <a:ext cx="1778509" cy="8186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68F11EE-E098-F5F0-73B3-9EF6ADB3F75B}"/>
              </a:ext>
            </a:extLst>
          </p:cNvPr>
          <p:cNvSpPr/>
          <p:nvPr/>
        </p:nvSpPr>
        <p:spPr>
          <a:xfrm>
            <a:off x="9279282" y="5649190"/>
            <a:ext cx="2520000" cy="39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DB569CC-B203-9FEC-5FFF-4ABDC9CF6BD6}"/>
              </a:ext>
            </a:extLst>
          </p:cNvPr>
          <p:cNvSpPr/>
          <p:nvPr/>
        </p:nvSpPr>
        <p:spPr>
          <a:xfrm>
            <a:off x="4231791" y="5651216"/>
            <a:ext cx="2520000" cy="39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7B2F293-1783-CCD8-C170-CF9DE8E0F477}"/>
              </a:ext>
            </a:extLst>
          </p:cNvPr>
          <p:cNvSpPr txBox="1"/>
          <p:nvPr/>
        </p:nvSpPr>
        <p:spPr>
          <a:xfrm>
            <a:off x="7315996" y="6174446"/>
            <a:ext cx="1319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available</a:t>
            </a:r>
            <a:endParaRPr lang="en-US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1179DAB-5725-991A-ED86-2740FE0FE355}"/>
              </a:ext>
            </a:extLst>
          </p:cNvPr>
          <p:cNvSpPr txBox="1"/>
          <p:nvPr/>
        </p:nvSpPr>
        <p:spPr>
          <a:xfrm>
            <a:off x="7363761" y="7568399"/>
            <a:ext cx="1319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used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467E68C-7AA0-87D4-A3F1-BF7579EEAE21}"/>
              </a:ext>
            </a:extLst>
          </p:cNvPr>
          <p:cNvSpPr txBox="1"/>
          <p:nvPr/>
        </p:nvSpPr>
        <p:spPr>
          <a:xfrm>
            <a:off x="9863447" y="6174446"/>
            <a:ext cx="1319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available</a:t>
            </a:r>
            <a:endParaRPr lang="en-US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FF46723-7A12-ECA5-1470-B3C47F4B4F02}"/>
              </a:ext>
            </a:extLst>
          </p:cNvPr>
          <p:cNvSpPr txBox="1"/>
          <p:nvPr/>
        </p:nvSpPr>
        <p:spPr>
          <a:xfrm>
            <a:off x="4805082" y="6130599"/>
            <a:ext cx="1319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available</a:t>
            </a:r>
            <a:endParaRPr lang="en-US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E06CDF7-BA92-D0B2-7F45-96E00878EDD7}"/>
              </a:ext>
            </a:extLst>
          </p:cNvPr>
          <p:cNvSpPr txBox="1"/>
          <p:nvPr/>
        </p:nvSpPr>
        <p:spPr>
          <a:xfrm>
            <a:off x="9825003" y="7549808"/>
            <a:ext cx="1319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used</a:t>
            </a:r>
            <a:endParaRPr lang="en-US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DC550AE-94AC-BDE7-0931-339A590590C2}"/>
              </a:ext>
            </a:extLst>
          </p:cNvPr>
          <p:cNvSpPr txBox="1"/>
          <p:nvPr/>
        </p:nvSpPr>
        <p:spPr>
          <a:xfrm>
            <a:off x="4813132" y="7553721"/>
            <a:ext cx="1319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used</a:t>
            </a:r>
            <a:endParaRPr lang="en-US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FFCFDC5-A6D0-9A1E-3E4A-F52DF48A0351}"/>
              </a:ext>
            </a:extLst>
          </p:cNvPr>
          <p:cNvSpPr txBox="1"/>
          <p:nvPr/>
        </p:nvSpPr>
        <p:spPr>
          <a:xfrm>
            <a:off x="2295617" y="7549808"/>
            <a:ext cx="1319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used</a:t>
            </a:r>
            <a:endParaRPr lang="en-US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AE3CB2E-89CD-2A6E-C28B-592103A86327}"/>
              </a:ext>
            </a:extLst>
          </p:cNvPr>
          <p:cNvSpPr txBox="1"/>
          <p:nvPr/>
        </p:nvSpPr>
        <p:spPr>
          <a:xfrm>
            <a:off x="7602468" y="561580"/>
            <a:ext cx="79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 + 2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E00A617-1AE5-E1AE-FBBC-A8F5179E99B6}"/>
              </a:ext>
            </a:extLst>
          </p:cNvPr>
          <p:cNvSpPr txBox="1"/>
          <p:nvPr/>
        </p:nvSpPr>
        <p:spPr>
          <a:xfrm>
            <a:off x="10117200" y="554930"/>
            <a:ext cx="79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 + 3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13F50F4-D269-52F9-8ED5-2F4BADF1B846}"/>
              </a:ext>
            </a:extLst>
          </p:cNvPr>
          <p:cNvSpPr txBox="1"/>
          <p:nvPr/>
        </p:nvSpPr>
        <p:spPr>
          <a:xfrm>
            <a:off x="1911535" y="5665425"/>
            <a:ext cx="215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 (current time)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C316AD2-127E-BC70-BCFD-15C9E21BB0B1}"/>
              </a:ext>
            </a:extLst>
          </p:cNvPr>
          <p:cNvSpPr txBox="1"/>
          <p:nvPr/>
        </p:nvSpPr>
        <p:spPr>
          <a:xfrm>
            <a:off x="5209480" y="5665425"/>
            <a:ext cx="79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 + 1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5BD07B1-184A-F9BC-886C-5C94545880CD}"/>
              </a:ext>
            </a:extLst>
          </p:cNvPr>
          <p:cNvSpPr txBox="1"/>
          <p:nvPr/>
        </p:nvSpPr>
        <p:spPr>
          <a:xfrm>
            <a:off x="7725747" y="5672075"/>
            <a:ext cx="79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 + 2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6D53F56-1B1D-0ECB-00D2-0438DDE4C7CC}"/>
              </a:ext>
            </a:extLst>
          </p:cNvPr>
          <p:cNvSpPr txBox="1"/>
          <p:nvPr/>
        </p:nvSpPr>
        <p:spPr>
          <a:xfrm>
            <a:off x="10187139" y="5665425"/>
            <a:ext cx="79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 + 3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EDECB93-35C1-F973-3AD7-38BAB80E2FD4}"/>
              </a:ext>
            </a:extLst>
          </p:cNvPr>
          <p:cNvSpPr/>
          <p:nvPr/>
        </p:nvSpPr>
        <p:spPr>
          <a:xfrm>
            <a:off x="2089718" y="1018915"/>
            <a:ext cx="1778509" cy="13781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3B13E6A-A84F-3C4A-A111-305E1392A758}"/>
              </a:ext>
            </a:extLst>
          </p:cNvPr>
          <p:cNvSpPr txBox="1"/>
          <p:nvPr/>
        </p:nvSpPr>
        <p:spPr>
          <a:xfrm>
            <a:off x="2325398" y="1105751"/>
            <a:ext cx="1319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available</a:t>
            </a:r>
            <a:endParaRPr lang="en-US" sz="1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A77E650-A673-FF9F-64BB-F8CD65616688}"/>
              </a:ext>
            </a:extLst>
          </p:cNvPr>
          <p:cNvSpPr txBox="1"/>
          <p:nvPr/>
        </p:nvSpPr>
        <p:spPr>
          <a:xfrm>
            <a:off x="2199162" y="2892063"/>
            <a:ext cx="1453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New demands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55922B6-317E-8AB2-4C84-0FAB30742E40}"/>
              </a:ext>
            </a:extLst>
          </p:cNvPr>
          <p:cNvSpPr/>
          <p:nvPr/>
        </p:nvSpPr>
        <p:spPr>
          <a:xfrm>
            <a:off x="1757615" y="3235158"/>
            <a:ext cx="2400887" cy="1211580"/>
          </a:xfrm>
          <a:prstGeom prst="roundRect">
            <a:avLst>
              <a:gd name="adj" fmla="val 12893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F2E3A12-DAD6-F378-3085-49C3689B1BD4}"/>
              </a:ext>
            </a:extLst>
          </p:cNvPr>
          <p:cNvSpPr txBox="1"/>
          <p:nvPr/>
        </p:nvSpPr>
        <p:spPr>
          <a:xfrm rot="18775054">
            <a:off x="1267063" y="4769015"/>
            <a:ext cx="93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Prosumer 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82FD3FD-6357-7652-5701-63F881CA8516}"/>
              </a:ext>
            </a:extLst>
          </p:cNvPr>
          <p:cNvSpPr txBox="1"/>
          <p:nvPr/>
        </p:nvSpPr>
        <p:spPr>
          <a:xfrm rot="18775054">
            <a:off x="1630308" y="4769013"/>
            <a:ext cx="93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Prosumer 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1445819-6C07-B477-433B-C07CD01DBB54}"/>
              </a:ext>
            </a:extLst>
          </p:cNvPr>
          <p:cNvSpPr txBox="1"/>
          <p:nvPr/>
        </p:nvSpPr>
        <p:spPr>
          <a:xfrm rot="18775054">
            <a:off x="2001608" y="4766989"/>
            <a:ext cx="93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Prosumer 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460E361-DE5A-86EB-647D-CF51504C9E16}"/>
              </a:ext>
            </a:extLst>
          </p:cNvPr>
          <p:cNvSpPr txBox="1"/>
          <p:nvPr/>
        </p:nvSpPr>
        <p:spPr>
          <a:xfrm rot="18775054">
            <a:off x="2377466" y="4769015"/>
            <a:ext cx="93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Prosumer 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6B1CF00-B832-0592-D3CD-3AD970259E8F}"/>
              </a:ext>
            </a:extLst>
          </p:cNvPr>
          <p:cNvSpPr txBox="1"/>
          <p:nvPr/>
        </p:nvSpPr>
        <p:spPr>
          <a:xfrm rot="18775054">
            <a:off x="2755632" y="4761459"/>
            <a:ext cx="93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Prosumer 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26B130E-0408-FBD0-108D-0ED586193FC2}"/>
              </a:ext>
            </a:extLst>
          </p:cNvPr>
          <p:cNvSpPr txBox="1"/>
          <p:nvPr/>
        </p:nvSpPr>
        <p:spPr>
          <a:xfrm rot="18775054">
            <a:off x="3077727" y="4769014"/>
            <a:ext cx="93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Prosumer 6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1A513F2-1BDF-A24E-B943-083FF3898DF9}"/>
              </a:ext>
            </a:extLst>
          </p:cNvPr>
          <p:cNvSpPr txBox="1"/>
          <p:nvPr/>
        </p:nvSpPr>
        <p:spPr>
          <a:xfrm rot="18775054">
            <a:off x="1043908" y="10016621"/>
            <a:ext cx="93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B050"/>
                </a:solidFill>
              </a:rPr>
              <a:t>Prosumer 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7BF6A3-1F0A-AC41-18BA-0C0F91EA5DBC}"/>
              </a:ext>
            </a:extLst>
          </p:cNvPr>
          <p:cNvSpPr txBox="1"/>
          <p:nvPr/>
        </p:nvSpPr>
        <p:spPr>
          <a:xfrm rot="18775054">
            <a:off x="1407153" y="10016619"/>
            <a:ext cx="93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00B050"/>
                </a:solidFill>
              </a:rPr>
              <a:t>Prosumer 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2A80974-D76D-5797-AB5A-3DC7C2D049B0}"/>
              </a:ext>
            </a:extLst>
          </p:cNvPr>
          <p:cNvSpPr txBox="1"/>
          <p:nvPr/>
        </p:nvSpPr>
        <p:spPr>
          <a:xfrm rot="18775054">
            <a:off x="1938876" y="10057646"/>
            <a:ext cx="93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Prosumer 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768736C-D737-395B-30C8-B4AA08AB00F4}"/>
              </a:ext>
            </a:extLst>
          </p:cNvPr>
          <p:cNvSpPr txBox="1"/>
          <p:nvPr/>
        </p:nvSpPr>
        <p:spPr>
          <a:xfrm rot="18775054">
            <a:off x="2314734" y="10059672"/>
            <a:ext cx="93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Prosumer 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0170747-CB41-A2DC-A52A-5D5275FC37A7}"/>
              </a:ext>
            </a:extLst>
          </p:cNvPr>
          <p:cNvSpPr txBox="1"/>
          <p:nvPr/>
        </p:nvSpPr>
        <p:spPr>
          <a:xfrm rot="18775054">
            <a:off x="2692900" y="10052116"/>
            <a:ext cx="93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Prosumer 5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9D072E4-C9E7-35B2-28E8-B34402B9B18F}"/>
              </a:ext>
            </a:extLst>
          </p:cNvPr>
          <p:cNvSpPr txBox="1"/>
          <p:nvPr/>
        </p:nvSpPr>
        <p:spPr>
          <a:xfrm rot="18775054">
            <a:off x="3014995" y="10059671"/>
            <a:ext cx="93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rgbClr val="FF0000"/>
                </a:solidFill>
              </a:rPr>
              <a:t>Prosumer 6</a:t>
            </a:r>
          </a:p>
        </p:txBody>
      </p:sp>
      <p:sp>
        <p:nvSpPr>
          <p:cNvPr id="116" name="Arc 115">
            <a:extLst>
              <a:ext uri="{FF2B5EF4-FFF2-40B4-BE49-F238E27FC236}">
                <a16:creationId xmlns:a16="http://schemas.microsoft.com/office/drawing/2014/main" id="{554A2962-B8D3-0A86-DB5D-115FB8CB17F7}"/>
              </a:ext>
            </a:extLst>
          </p:cNvPr>
          <p:cNvSpPr/>
          <p:nvPr/>
        </p:nvSpPr>
        <p:spPr>
          <a:xfrm rot="5400000" flipH="1" flipV="1">
            <a:off x="-584079" y="3819383"/>
            <a:ext cx="5188351" cy="1226866"/>
          </a:xfrm>
          <a:prstGeom prst="arc">
            <a:avLst>
              <a:gd name="adj1" fmla="val 10950438"/>
              <a:gd name="adj2" fmla="val 21476204"/>
            </a:avLst>
          </a:prstGeom>
          <a:ln w="38100">
            <a:solidFill>
              <a:schemeClr val="tx1"/>
            </a:solidFill>
            <a:prstDash val="solid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4AC456-D45E-027A-77FC-1B574B96B755}"/>
              </a:ext>
            </a:extLst>
          </p:cNvPr>
          <p:cNvSpPr/>
          <p:nvPr/>
        </p:nvSpPr>
        <p:spPr>
          <a:xfrm>
            <a:off x="2117570" y="1039534"/>
            <a:ext cx="1731290" cy="134167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66DDBC-493F-05FD-0939-69FDB54119C5}"/>
              </a:ext>
            </a:extLst>
          </p:cNvPr>
          <p:cNvSpPr/>
          <p:nvPr/>
        </p:nvSpPr>
        <p:spPr>
          <a:xfrm>
            <a:off x="1704774" y="146113"/>
            <a:ext cx="2517492" cy="3952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kern="100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Cheapest time slot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E096D1-ACE6-D26F-F4D4-285CAF06D3D4}"/>
              </a:ext>
            </a:extLst>
          </p:cNvPr>
          <p:cNvSpPr txBox="1"/>
          <p:nvPr/>
        </p:nvSpPr>
        <p:spPr>
          <a:xfrm>
            <a:off x="2404189" y="6125842"/>
            <a:ext cx="1157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accent2"/>
                </a:solidFill>
              </a:rPr>
              <a:t>No power available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5A2BB4-43B3-33BB-2DEA-E3C29B6B0CF3}"/>
              </a:ext>
            </a:extLst>
          </p:cNvPr>
          <p:cNvSpPr txBox="1"/>
          <p:nvPr/>
        </p:nvSpPr>
        <p:spPr>
          <a:xfrm>
            <a:off x="10435738" y="11953433"/>
            <a:ext cx="1588311" cy="238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noProof="0" dirty="0"/>
              <a:t>deferral_of_demands.png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517D9A-E252-DB07-ED4C-3490B9EB7380}"/>
              </a:ext>
            </a:extLst>
          </p:cNvPr>
          <p:cNvSpPr txBox="1"/>
          <p:nvPr/>
        </p:nvSpPr>
        <p:spPr>
          <a:xfrm>
            <a:off x="17561" y="5342259"/>
            <a:ext cx="14147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Collapse of availability to zero.</a:t>
            </a:r>
            <a:endParaRPr lang="en-CH" sz="2000" dirty="0">
              <a:solidFill>
                <a:schemeClr val="accent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8DE80D-D3A9-EF10-DABA-FEC85EE09E1F}"/>
              </a:ext>
            </a:extLst>
          </p:cNvPr>
          <p:cNvSpPr txBox="1"/>
          <p:nvPr/>
        </p:nvSpPr>
        <p:spPr>
          <a:xfrm>
            <a:off x="59993" y="2998079"/>
            <a:ext cx="13301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1:Supply of new demands</a:t>
            </a:r>
            <a:endParaRPr lang="en-CH" sz="2000" dirty="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18B7E7AA-881C-F83F-8FCC-C852D1BFA1AC}"/>
              </a:ext>
            </a:extLst>
          </p:cNvPr>
          <p:cNvSpPr/>
          <p:nvPr/>
        </p:nvSpPr>
        <p:spPr>
          <a:xfrm>
            <a:off x="508000" y="4446738"/>
            <a:ext cx="347036" cy="593871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DF9AE6-0E18-21DF-FDA0-1C5E622FDC5B}"/>
              </a:ext>
            </a:extLst>
          </p:cNvPr>
          <p:cNvSpPr/>
          <p:nvPr/>
        </p:nvSpPr>
        <p:spPr>
          <a:xfrm>
            <a:off x="1711200" y="5247480"/>
            <a:ext cx="2517492" cy="3952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kern="100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Cheapest time slot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09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2" grpId="0" animBg="1"/>
      <p:bldP spid="3" grpId="0" animBg="1"/>
      <p:bldP spid="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76" grpId="0" animBg="1"/>
      <p:bldP spid="77" grpId="0" animBg="1"/>
      <p:bldP spid="79" grpId="0"/>
      <p:bldP spid="80" grpId="0"/>
      <p:bldP spid="81" grpId="0"/>
      <p:bldP spid="82" grpId="0"/>
      <p:bldP spid="83" grpId="0"/>
      <p:bldP spid="84" grpId="0"/>
      <p:bldP spid="85" grpId="0"/>
      <p:bldP spid="91" grpId="0"/>
      <p:bldP spid="92" grpId="0"/>
      <p:bldP spid="93" grpId="0"/>
      <p:bldP spid="94" grpId="0"/>
      <p:bldP spid="97" grpId="0"/>
      <p:bldP spid="98" grpId="0" animBg="1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 animBg="1"/>
      <p:bldP spid="16" grpId="0"/>
      <p:bldP spid="29" grpId="0"/>
      <p:bldP spid="33" grpId="0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11C25-7546-4B2F-00C8-C67EB080B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BE4B684-0EC1-F7A5-F7FF-29ED61CC4B0A}"/>
              </a:ext>
            </a:extLst>
          </p:cNvPr>
          <p:cNvSpPr/>
          <p:nvPr/>
        </p:nvSpPr>
        <p:spPr>
          <a:xfrm>
            <a:off x="1703493" y="543366"/>
            <a:ext cx="2520000" cy="39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391026-8C1F-9A57-2CC1-A893A6D4D198}"/>
              </a:ext>
            </a:extLst>
          </p:cNvPr>
          <p:cNvSpPr/>
          <p:nvPr/>
        </p:nvSpPr>
        <p:spPr>
          <a:xfrm>
            <a:off x="2083667" y="1024775"/>
            <a:ext cx="1778509" cy="18199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059BD9-9BC3-9B23-24EE-2D328EF5C135}"/>
              </a:ext>
            </a:extLst>
          </p:cNvPr>
          <p:cNvSpPr/>
          <p:nvPr/>
        </p:nvSpPr>
        <p:spPr>
          <a:xfrm rot="5400000">
            <a:off x="2277908" y="3702838"/>
            <a:ext cx="953730" cy="2851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13622E-680F-AED4-1B84-1DAEFE9E602C}"/>
              </a:ext>
            </a:extLst>
          </p:cNvPr>
          <p:cNvSpPr/>
          <p:nvPr/>
        </p:nvSpPr>
        <p:spPr>
          <a:xfrm rot="5400000">
            <a:off x="2650715" y="3702995"/>
            <a:ext cx="953730" cy="2851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FE69AD-F347-78D7-1A59-0B6E14CA5B7F}"/>
              </a:ext>
            </a:extLst>
          </p:cNvPr>
          <p:cNvSpPr/>
          <p:nvPr/>
        </p:nvSpPr>
        <p:spPr>
          <a:xfrm rot="5400000">
            <a:off x="3023161" y="3702837"/>
            <a:ext cx="953730" cy="2851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12672F-2D8F-59C3-1469-8513AF007116}"/>
              </a:ext>
            </a:extLst>
          </p:cNvPr>
          <p:cNvSpPr/>
          <p:nvPr/>
        </p:nvSpPr>
        <p:spPr>
          <a:xfrm rot="5400000">
            <a:off x="3403765" y="3702837"/>
            <a:ext cx="953730" cy="2851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059C57-0073-2A5C-2D12-733B1CF8DDE1}"/>
              </a:ext>
            </a:extLst>
          </p:cNvPr>
          <p:cNvSpPr/>
          <p:nvPr/>
        </p:nvSpPr>
        <p:spPr>
          <a:xfrm rot="5400000">
            <a:off x="1896935" y="3702837"/>
            <a:ext cx="953730" cy="2851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12AB5-2D3D-D1F1-D6D8-B6BAA1A34717}"/>
              </a:ext>
            </a:extLst>
          </p:cNvPr>
          <p:cNvSpPr/>
          <p:nvPr/>
        </p:nvSpPr>
        <p:spPr>
          <a:xfrm rot="5400000">
            <a:off x="1524489" y="3702838"/>
            <a:ext cx="953730" cy="2851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BA10BA-AF5E-85FD-26F5-4254B95CFE87}"/>
              </a:ext>
            </a:extLst>
          </p:cNvPr>
          <p:cNvSpPr/>
          <p:nvPr/>
        </p:nvSpPr>
        <p:spPr>
          <a:xfrm>
            <a:off x="4608094" y="1024775"/>
            <a:ext cx="1778509" cy="18199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4C4B18-079E-6DE9-2AF3-39E938E8BE5B}"/>
              </a:ext>
            </a:extLst>
          </p:cNvPr>
          <p:cNvSpPr/>
          <p:nvPr/>
        </p:nvSpPr>
        <p:spPr>
          <a:xfrm>
            <a:off x="7138068" y="1024775"/>
            <a:ext cx="1778509" cy="18199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05D078-DFEB-E271-3987-AE190F1F8B34}"/>
              </a:ext>
            </a:extLst>
          </p:cNvPr>
          <p:cNvSpPr/>
          <p:nvPr/>
        </p:nvSpPr>
        <p:spPr>
          <a:xfrm>
            <a:off x="9646463" y="1024775"/>
            <a:ext cx="1778509" cy="181995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D0355D-1DD0-38A1-33D3-8BDCE11DFDFA}"/>
              </a:ext>
            </a:extLst>
          </p:cNvPr>
          <p:cNvSpPr/>
          <p:nvPr/>
        </p:nvSpPr>
        <p:spPr>
          <a:xfrm>
            <a:off x="4604009" y="1020018"/>
            <a:ext cx="1778509" cy="5531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5E65F7-CA7B-5484-11C4-F6D068B6C9FC}"/>
              </a:ext>
            </a:extLst>
          </p:cNvPr>
          <p:cNvSpPr/>
          <p:nvPr/>
        </p:nvSpPr>
        <p:spPr>
          <a:xfrm>
            <a:off x="7137920" y="1020018"/>
            <a:ext cx="1778509" cy="12020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A51237-90BA-31C2-A72F-C279B985D808}"/>
              </a:ext>
            </a:extLst>
          </p:cNvPr>
          <p:cNvSpPr/>
          <p:nvPr/>
        </p:nvSpPr>
        <p:spPr>
          <a:xfrm>
            <a:off x="9648354" y="1020018"/>
            <a:ext cx="1778509" cy="81862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9B2106-4D4C-7C03-AB00-60548FA7956F}"/>
              </a:ext>
            </a:extLst>
          </p:cNvPr>
          <p:cNvSpPr txBox="1"/>
          <p:nvPr/>
        </p:nvSpPr>
        <p:spPr>
          <a:xfrm>
            <a:off x="1872076" y="554930"/>
            <a:ext cx="215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 (current time)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F42910-3028-B66E-8849-B58FA5F33C51}"/>
              </a:ext>
            </a:extLst>
          </p:cNvPr>
          <p:cNvSpPr txBox="1"/>
          <p:nvPr/>
        </p:nvSpPr>
        <p:spPr>
          <a:xfrm>
            <a:off x="5149340" y="554930"/>
            <a:ext cx="79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 + 1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0F012C-034A-10D2-89EE-5359585FDABB}"/>
              </a:ext>
            </a:extLst>
          </p:cNvPr>
          <p:cNvSpPr/>
          <p:nvPr/>
        </p:nvSpPr>
        <p:spPr>
          <a:xfrm>
            <a:off x="6756400" y="545392"/>
            <a:ext cx="2520000" cy="39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421F563-E2AB-8AB3-176C-A2B3002BD864}"/>
              </a:ext>
            </a:extLst>
          </p:cNvPr>
          <p:cNvSpPr/>
          <p:nvPr/>
        </p:nvSpPr>
        <p:spPr>
          <a:xfrm>
            <a:off x="9278001" y="543366"/>
            <a:ext cx="2520000" cy="39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54E6BF3-D120-84CD-638A-FA810DCEB364}"/>
              </a:ext>
            </a:extLst>
          </p:cNvPr>
          <p:cNvSpPr/>
          <p:nvPr/>
        </p:nvSpPr>
        <p:spPr>
          <a:xfrm>
            <a:off x="4233324" y="545392"/>
            <a:ext cx="2520000" cy="396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32D212-27D2-DFAD-8691-EB6C7056A70E}"/>
              </a:ext>
            </a:extLst>
          </p:cNvPr>
          <p:cNvSpPr txBox="1"/>
          <p:nvPr/>
        </p:nvSpPr>
        <p:spPr>
          <a:xfrm>
            <a:off x="7310277" y="1068622"/>
            <a:ext cx="1319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available</a:t>
            </a:r>
            <a:endParaRPr 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151319-664B-B729-7586-A1B0C60E590C}"/>
              </a:ext>
            </a:extLst>
          </p:cNvPr>
          <p:cNvSpPr txBox="1"/>
          <p:nvPr/>
        </p:nvSpPr>
        <p:spPr>
          <a:xfrm>
            <a:off x="7367568" y="2462575"/>
            <a:ext cx="1319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used</a:t>
            </a:r>
            <a:endParaRPr 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64D29A-CC89-6EAF-41C7-0B441744051D}"/>
              </a:ext>
            </a:extLst>
          </p:cNvPr>
          <p:cNvSpPr txBox="1"/>
          <p:nvPr/>
        </p:nvSpPr>
        <p:spPr>
          <a:xfrm>
            <a:off x="9863433" y="1068622"/>
            <a:ext cx="1319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available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9BB3B1-00F9-18D5-D929-61FF7DDA213A}"/>
              </a:ext>
            </a:extLst>
          </p:cNvPr>
          <p:cNvSpPr txBox="1"/>
          <p:nvPr/>
        </p:nvSpPr>
        <p:spPr>
          <a:xfrm>
            <a:off x="4822071" y="1062538"/>
            <a:ext cx="1319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available</a:t>
            </a:r>
            <a:endParaRPr 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5FCE3C-6E79-75B5-EC2A-93E601A35927}"/>
              </a:ext>
            </a:extLst>
          </p:cNvPr>
          <p:cNvSpPr txBox="1"/>
          <p:nvPr/>
        </p:nvSpPr>
        <p:spPr>
          <a:xfrm>
            <a:off x="9824989" y="2443984"/>
            <a:ext cx="1319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used</a:t>
            </a:r>
            <a:endParaRPr 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7B1EC0-2343-3848-4C83-2D7F49394512}"/>
              </a:ext>
            </a:extLst>
          </p:cNvPr>
          <p:cNvSpPr txBox="1"/>
          <p:nvPr/>
        </p:nvSpPr>
        <p:spPr>
          <a:xfrm>
            <a:off x="4879761" y="2462574"/>
            <a:ext cx="1319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used</a:t>
            </a:r>
            <a:endParaRPr 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516707-DFCE-0393-7C69-ABC758C9DE76}"/>
              </a:ext>
            </a:extLst>
          </p:cNvPr>
          <p:cNvSpPr txBox="1"/>
          <p:nvPr/>
        </p:nvSpPr>
        <p:spPr>
          <a:xfrm>
            <a:off x="2308933" y="2443984"/>
            <a:ext cx="1319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used</a:t>
            </a:r>
            <a:endParaRPr lang="en-US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60E68E-0BC3-6410-F669-FC0648022808}"/>
              </a:ext>
            </a:extLst>
          </p:cNvPr>
          <p:cNvSpPr txBox="1"/>
          <p:nvPr/>
        </p:nvSpPr>
        <p:spPr>
          <a:xfrm>
            <a:off x="7602468" y="561580"/>
            <a:ext cx="79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 + 2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B1AB6B2-ECD2-8F22-0905-C7D295817486}"/>
              </a:ext>
            </a:extLst>
          </p:cNvPr>
          <p:cNvSpPr txBox="1"/>
          <p:nvPr/>
        </p:nvSpPr>
        <p:spPr>
          <a:xfrm>
            <a:off x="10117200" y="554930"/>
            <a:ext cx="791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 + 3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0500849-A116-23AC-E05C-72563CE965B6}"/>
              </a:ext>
            </a:extLst>
          </p:cNvPr>
          <p:cNvSpPr/>
          <p:nvPr/>
        </p:nvSpPr>
        <p:spPr>
          <a:xfrm>
            <a:off x="2089718" y="1018915"/>
            <a:ext cx="1778509" cy="13781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E4098D2-D15E-22E1-FB0C-A6F77BE4D3F7}"/>
              </a:ext>
            </a:extLst>
          </p:cNvPr>
          <p:cNvSpPr txBox="1"/>
          <p:nvPr/>
        </p:nvSpPr>
        <p:spPr>
          <a:xfrm>
            <a:off x="2325398" y="1105751"/>
            <a:ext cx="1319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available</a:t>
            </a:r>
            <a:endParaRPr lang="en-US" sz="1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6F5849A-2117-ACD5-A112-90367FFF1350}"/>
              </a:ext>
            </a:extLst>
          </p:cNvPr>
          <p:cNvSpPr txBox="1"/>
          <p:nvPr/>
        </p:nvSpPr>
        <p:spPr>
          <a:xfrm>
            <a:off x="2199162" y="2892063"/>
            <a:ext cx="1453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New demands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8D4A34A6-66EB-40C5-B8DD-866E23FE3C64}"/>
              </a:ext>
            </a:extLst>
          </p:cNvPr>
          <p:cNvSpPr/>
          <p:nvPr/>
        </p:nvSpPr>
        <p:spPr>
          <a:xfrm>
            <a:off x="1757615" y="3235158"/>
            <a:ext cx="2400887" cy="1211580"/>
          </a:xfrm>
          <a:prstGeom prst="roundRect">
            <a:avLst>
              <a:gd name="adj" fmla="val 12893"/>
            </a:avLst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ECFD2B5-095C-B7FC-9ADB-E35221C43908}"/>
              </a:ext>
            </a:extLst>
          </p:cNvPr>
          <p:cNvSpPr txBox="1"/>
          <p:nvPr/>
        </p:nvSpPr>
        <p:spPr>
          <a:xfrm rot="18775054">
            <a:off x="1267063" y="4769015"/>
            <a:ext cx="93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Prosumer 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2A722E4-C64F-3D63-B18C-C7F623272BF9}"/>
              </a:ext>
            </a:extLst>
          </p:cNvPr>
          <p:cNvSpPr txBox="1"/>
          <p:nvPr/>
        </p:nvSpPr>
        <p:spPr>
          <a:xfrm rot="18775054">
            <a:off x="1630308" y="4769013"/>
            <a:ext cx="93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Prosumer 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11927CE-6973-FC6A-24D5-1386F93D3FA1}"/>
              </a:ext>
            </a:extLst>
          </p:cNvPr>
          <p:cNvSpPr txBox="1"/>
          <p:nvPr/>
        </p:nvSpPr>
        <p:spPr>
          <a:xfrm rot="18775054">
            <a:off x="2001608" y="4766989"/>
            <a:ext cx="93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Prosumer 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37BC139-D4B0-7E5D-50C0-A2E063FE542F}"/>
              </a:ext>
            </a:extLst>
          </p:cNvPr>
          <p:cNvSpPr txBox="1"/>
          <p:nvPr/>
        </p:nvSpPr>
        <p:spPr>
          <a:xfrm rot="18775054">
            <a:off x="2377466" y="4769015"/>
            <a:ext cx="93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Prosumer 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19BCE3C-21F6-BC04-C40E-3CAABA81F143}"/>
              </a:ext>
            </a:extLst>
          </p:cNvPr>
          <p:cNvSpPr txBox="1"/>
          <p:nvPr/>
        </p:nvSpPr>
        <p:spPr>
          <a:xfrm rot="18775054">
            <a:off x="2755632" y="4761459"/>
            <a:ext cx="93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Prosumer 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88303F3-6A59-3C05-67BD-B32FA8757CC1}"/>
              </a:ext>
            </a:extLst>
          </p:cNvPr>
          <p:cNvSpPr txBox="1"/>
          <p:nvPr/>
        </p:nvSpPr>
        <p:spPr>
          <a:xfrm rot="18775054">
            <a:off x="3077727" y="4769014"/>
            <a:ext cx="937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Prosumer 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BEFCE-0019-9CEC-E296-BBC2E195E655}"/>
              </a:ext>
            </a:extLst>
          </p:cNvPr>
          <p:cNvSpPr/>
          <p:nvPr/>
        </p:nvSpPr>
        <p:spPr>
          <a:xfrm>
            <a:off x="2117570" y="1039534"/>
            <a:ext cx="1731290" cy="134167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71CA7D-C509-E31D-3775-B074E892D0A2}"/>
              </a:ext>
            </a:extLst>
          </p:cNvPr>
          <p:cNvSpPr/>
          <p:nvPr/>
        </p:nvSpPr>
        <p:spPr>
          <a:xfrm>
            <a:off x="1704774" y="146113"/>
            <a:ext cx="2517492" cy="3952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kern="100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Cheapest time slot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EB14F1-9D92-55FA-45EF-19C12EA0D41F}"/>
              </a:ext>
            </a:extLst>
          </p:cNvPr>
          <p:cNvSpPr txBox="1"/>
          <p:nvPr/>
        </p:nvSpPr>
        <p:spPr>
          <a:xfrm>
            <a:off x="10435738" y="11953433"/>
            <a:ext cx="1588311" cy="238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noProof="0" dirty="0"/>
              <a:t>deferral_of_demands.png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295AD2-8D58-970F-0911-3C9501872671}"/>
              </a:ext>
            </a:extLst>
          </p:cNvPr>
          <p:cNvSpPr txBox="1"/>
          <p:nvPr/>
        </p:nvSpPr>
        <p:spPr>
          <a:xfrm>
            <a:off x="59993" y="2998079"/>
            <a:ext cx="13301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1:Supply of new demands</a:t>
            </a: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410386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97" grpId="0"/>
      <p:bldP spid="98" grpId="0" animBg="1"/>
      <p:bldP spid="104" grpId="0"/>
      <p:bldP spid="105" grpId="0"/>
      <p:bldP spid="106" grpId="0"/>
      <p:bldP spid="107" grpId="0"/>
      <p:bldP spid="108" grpId="0"/>
      <p:bldP spid="109" grpId="0"/>
      <p:bldP spid="33" grpId="0"/>
    </p:bldLst>
  </p:timing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444</Words>
  <Application>Microsoft Office PowerPoint</Application>
  <PresentationFormat>Custom</PresentationFormat>
  <Paragraphs>162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2013 - 2022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 GLASS</dc:creator>
  <cp:lastModifiedBy>Philippe Glass</cp:lastModifiedBy>
  <cp:revision>1329</cp:revision>
  <dcterms:created xsi:type="dcterms:W3CDTF">2021-09-24T11:12:32Z</dcterms:created>
  <dcterms:modified xsi:type="dcterms:W3CDTF">2025-05-07T09:44:53Z</dcterms:modified>
</cp:coreProperties>
</file>