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7"/>
  </p:notesMasterIdLst>
  <p:sldIdLst>
    <p:sldId id="276" r:id="rId2"/>
    <p:sldId id="275" r:id="rId3"/>
    <p:sldId id="277" r:id="rId4"/>
    <p:sldId id="278" r:id="rId5"/>
    <p:sldId id="279" r:id="rId6"/>
  </p:sldIdLst>
  <p:sldSz cx="8567738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GLASS" initials="PG" lastIdx="1" clrIdx="0">
    <p:extLst>
      <p:ext uri="{19B8F6BF-5375-455C-9EA6-DF929625EA0E}">
        <p15:presenceInfo xmlns:p15="http://schemas.microsoft.com/office/powerpoint/2012/main" userId="37a032b6813a33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393"/>
    <a:srgbClr val="FF5050"/>
    <a:srgbClr val="FF6161"/>
    <a:srgbClr val="FF3F3F"/>
    <a:srgbClr val="FFCF37"/>
    <a:srgbClr val="CC9B00"/>
    <a:srgbClr val="FF8585"/>
    <a:srgbClr val="FF9797"/>
    <a:srgbClr val="6D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5770" autoAdjust="0"/>
  </p:normalViewPr>
  <p:slideViewPr>
    <p:cSldViewPr snapToGrid="0">
      <p:cViewPr varScale="1">
        <p:scale>
          <a:sx n="132" d="100"/>
          <a:sy n="132" d="100"/>
        </p:scale>
        <p:origin x="13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ED890-B037-4FBB-B416-D6F3ABCCE359}" type="datetimeFigureOut">
              <a:rPr lang="fr-FR" smtClean="0"/>
              <a:t>21/09/2022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35063" y="1143000"/>
            <a:ext cx="4587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43CE3-1DB8-47C9-A80F-61B1EB58E66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09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306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1pPr>
    <a:lvl2pPr marL="381533" algn="l" defTabSz="76306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2pPr>
    <a:lvl3pPr marL="763067" algn="l" defTabSz="76306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3pPr>
    <a:lvl4pPr marL="1144600" algn="l" defTabSz="76306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4pPr>
    <a:lvl5pPr marL="1526134" algn="l" defTabSz="76306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5pPr>
    <a:lvl6pPr marL="1907667" algn="l" defTabSz="76306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6pPr>
    <a:lvl7pPr marL="2289200" algn="l" defTabSz="76306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7pPr>
    <a:lvl8pPr marL="2670734" algn="l" defTabSz="76306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8pPr>
    <a:lvl9pPr marL="3052267" algn="l" defTabSz="763067" rtl="0" eaLnBrk="1" latinLnBrk="0" hangingPunct="1">
      <a:defRPr sz="10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581" y="942837"/>
            <a:ext cx="7282577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967" y="3025879"/>
            <a:ext cx="6425804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BF544-F246-4FBB-A112-B6EF9D67EEB4}" type="datetime1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9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8844-588D-4982-AEB4-574F750224E4}" type="datetime1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21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1288" y="306722"/>
            <a:ext cx="1847419" cy="488221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9032" y="306722"/>
            <a:ext cx="5435159" cy="488221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EB66-E299-4FF8-B476-3BEE15D212CF}" type="datetime1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6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AD1CA-B2F2-449E-8BB0-40384ABF0B7B}" type="datetime1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2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570" y="1436261"/>
            <a:ext cx="7389674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4570" y="3855363"/>
            <a:ext cx="7389674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4E8B-F128-4840-8597-E648191FB43E}" type="datetime1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98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9032" y="1533609"/>
            <a:ext cx="3641289" cy="36553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7417" y="1533609"/>
            <a:ext cx="3641289" cy="36553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8247-2E41-4495-82D4-05EE11F3E41A}" type="datetime1">
              <a:rPr lang="fr-FR" smtClean="0"/>
              <a:t>21/09/2022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65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48" y="306723"/>
            <a:ext cx="7389674" cy="1113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0149" y="1412255"/>
            <a:ext cx="3624554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0149" y="2104379"/>
            <a:ext cx="3624554" cy="30952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7418" y="1412255"/>
            <a:ext cx="3642405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7418" y="2104379"/>
            <a:ext cx="3642405" cy="30952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0DB8-0275-4731-AFE4-23F3E6185381}" type="datetime1">
              <a:rPr lang="fr-FR" smtClean="0"/>
              <a:t>21/09/2022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12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76DE-9001-4CF2-B54F-21E9C0D4B9A9}" type="datetime1">
              <a:rPr lang="fr-FR" smtClean="0"/>
              <a:t>21/09/2022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0EAA-F84C-4F87-BB00-59EC78B69322}" type="datetime1">
              <a:rPr lang="fr-FR" smtClean="0"/>
              <a:t>21/09/2022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3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48" y="384069"/>
            <a:ext cx="276331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2405" y="829484"/>
            <a:ext cx="4337417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148" y="1728311"/>
            <a:ext cx="276331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2FD7-45CD-4505-B0EA-BF68D567CA1E}" type="datetime1">
              <a:rPr lang="fr-FR" smtClean="0"/>
              <a:t>21/09/2022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48" y="384069"/>
            <a:ext cx="2763319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42405" y="829484"/>
            <a:ext cx="4337417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148" y="1728311"/>
            <a:ext cx="2763319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88C4-48DE-4C08-B32B-D3EA3CBA6D72}" type="datetime1">
              <a:rPr lang="fr-FR" smtClean="0"/>
              <a:t>21/09/2022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5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032" y="306723"/>
            <a:ext cx="7389674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032" y="1533609"/>
            <a:ext cx="7389674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9032" y="5339630"/>
            <a:ext cx="192774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3CFA2-84AD-41D5-88BD-9BA3B061EC81}" type="datetime1">
              <a:rPr lang="fr-FR" smtClean="0"/>
              <a:t>21/09/2022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8063" y="5339630"/>
            <a:ext cx="2891612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0965" y="5339630"/>
            <a:ext cx="1927741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27CB-DA45-4494-8092-3F008ECA87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5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F78DC-F066-1120-BB4D-9608CCD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1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0F6A169-8114-6C2E-B5B0-09395DD5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81" y="287152"/>
            <a:ext cx="5860646" cy="37209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Implementation of a platform of coordination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5A7BC-0D38-8046-0DAC-77C820C28141}"/>
              </a:ext>
            </a:extLst>
          </p:cNvPr>
          <p:cNvSpPr txBox="1"/>
          <p:nvPr/>
        </p:nvSpPr>
        <p:spPr>
          <a:xfrm>
            <a:off x="294470" y="827071"/>
            <a:ext cx="36897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a coordination model using digital twins, a shared virtual environment (tuple space) and coordination laws.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Implementation of digital twins : define  agents' behaviors as consumer, producer, learning agent and node regulator. Agents act autonomously, adapt, organize and make decisions according to the situation.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Generation of supply contracts between producers and consumers by using self-adaptation.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E65B85-98D5-0F68-8C36-24DF6988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39" y="738170"/>
            <a:ext cx="2854468" cy="1979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D1982-2B37-0F16-ECDF-53C7012E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877" y="3089228"/>
            <a:ext cx="4669861" cy="2621116"/>
          </a:xfrm>
          <a:prstGeom prst="rect">
            <a:avLst/>
          </a:prstGeom>
        </p:spPr>
      </p:pic>
      <p:cxnSp>
        <p:nvCxnSpPr>
          <p:cNvPr id="5" name="Connecteur droit 32">
            <a:extLst>
              <a:ext uri="{FF2B5EF4-FFF2-40B4-BE49-F238E27FC236}">
                <a16:creationId xmlns:a16="http://schemas.microsoft.com/office/drawing/2014/main" id="{CA685F69-B0D1-8C95-23E7-A3CE90C3FA82}"/>
              </a:ext>
            </a:extLst>
          </p:cNvPr>
          <p:cNvCxnSpPr/>
          <p:nvPr/>
        </p:nvCxnSpPr>
        <p:spPr>
          <a:xfrm>
            <a:off x="0" y="807931"/>
            <a:ext cx="8567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0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42FBE-2B1C-81EC-00CE-E3B357B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2</a:t>
            </a:fld>
            <a:endParaRPr lang="fr-FR"/>
          </a:p>
        </p:txBody>
      </p:sp>
      <p:cxnSp>
        <p:nvCxnSpPr>
          <p:cNvPr id="5" name="Connecteur droit 32">
            <a:extLst>
              <a:ext uri="{FF2B5EF4-FFF2-40B4-BE49-F238E27FC236}">
                <a16:creationId xmlns:a16="http://schemas.microsoft.com/office/drawing/2014/main" id="{CC2BD8CB-5862-9C75-5BB1-15E7548AEB09}"/>
              </a:ext>
            </a:extLst>
          </p:cNvPr>
          <p:cNvCxnSpPr/>
          <p:nvPr/>
        </p:nvCxnSpPr>
        <p:spPr>
          <a:xfrm>
            <a:off x="0" y="807931"/>
            <a:ext cx="8567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oogle Shape;99;p1">
            <a:extLst>
              <a:ext uri="{FF2B5EF4-FFF2-40B4-BE49-F238E27FC236}">
                <a16:creationId xmlns:a16="http://schemas.microsoft.com/office/drawing/2014/main" id="{EEED4703-4C2D-F512-BF89-AFEBDC7045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171" y="2158909"/>
            <a:ext cx="5330327" cy="34874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D462A51-096C-2A05-857E-CDE4EAFA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80" y="287152"/>
            <a:ext cx="6169579" cy="37209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Collect of measures data from </a:t>
            </a:r>
            <a:r>
              <a:rPr lang="en-US" sz="2400" b="1" dirty="0" err="1"/>
              <a:t>Meyrin</a:t>
            </a:r>
            <a:r>
              <a:rPr lang="en-US" sz="2400" b="1" dirty="0"/>
              <a:t> - Les Vergers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FBA59-90EA-B8B6-FB22-65D46377896C}"/>
              </a:ext>
            </a:extLst>
          </p:cNvPr>
          <p:cNvSpPr txBox="1"/>
          <p:nvPr/>
        </p:nvSpPr>
        <p:spPr>
          <a:xfrm>
            <a:off x="275047" y="835470"/>
            <a:ext cx="8201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Importation of measures data stored in Exoscale cloud environment: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consumers wattages sent by smart-meters every minute: buildings, floors, appliances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solar panels wattages collected every hour by SIG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Storage of measurement data in a database easily accessible from the coordination platform.</a:t>
            </a:r>
          </a:p>
        </p:txBody>
      </p:sp>
    </p:spTree>
    <p:extLst>
      <p:ext uri="{BB962C8B-B14F-4D97-AF65-F5344CB8AC3E}">
        <p14:creationId xmlns:p14="http://schemas.microsoft.com/office/powerpoint/2010/main" val="422577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F78DC-F066-1120-BB4D-9608CCD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3</a:t>
            </a:fld>
            <a:endParaRPr lang="fr-FR"/>
          </a:p>
        </p:txBody>
      </p:sp>
      <p:cxnSp>
        <p:nvCxnSpPr>
          <p:cNvPr id="5" name="Connecteur droit 32">
            <a:extLst>
              <a:ext uri="{FF2B5EF4-FFF2-40B4-BE49-F238E27FC236}">
                <a16:creationId xmlns:a16="http://schemas.microsoft.com/office/drawing/2014/main" id="{CA685F69-B0D1-8C95-23E7-A3CE90C3FA82}"/>
              </a:ext>
            </a:extLst>
          </p:cNvPr>
          <p:cNvCxnSpPr/>
          <p:nvPr/>
        </p:nvCxnSpPr>
        <p:spPr>
          <a:xfrm>
            <a:off x="0" y="807931"/>
            <a:ext cx="8567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itre 1">
            <a:extLst>
              <a:ext uri="{FF2B5EF4-FFF2-40B4-BE49-F238E27FC236}">
                <a16:creationId xmlns:a16="http://schemas.microsoft.com/office/drawing/2014/main" id="{80F6A169-8114-6C2E-B5B0-09395DD5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84" y="266911"/>
            <a:ext cx="6609007" cy="37209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Adaptation of the digital twins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5A7BC-0D38-8046-0DAC-77C820C28141}"/>
              </a:ext>
            </a:extLst>
          </p:cNvPr>
          <p:cNvSpPr txBox="1"/>
          <p:nvPr/>
        </p:nvSpPr>
        <p:spPr>
          <a:xfrm>
            <a:off x="236267" y="827172"/>
            <a:ext cx="81393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Testing of the consumer/producer digital twins by using the data collected from Les Vergers.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Customization of the digital twins to fit better with real-world situations: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Adaptation of the Markov prediction states to fit with the used powers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Consideration of fluctuation in demand so as not to break a contract after each power change: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Use of a margin in a contract to absorb the power variation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Use of a second « transition contract » when the variation is more important.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286425-3CF9-345E-C76D-3F27BF1C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2999830"/>
            <a:ext cx="5645768" cy="27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B83B-56C3-43E2-533D-D474CF70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4</a:t>
            </a:fld>
            <a:endParaRPr lang="fr-FR"/>
          </a:p>
        </p:txBody>
      </p:sp>
      <p:cxnSp>
        <p:nvCxnSpPr>
          <p:cNvPr id="5" name="Connecteur droit 32">
            <a:extLst>
              <a:ext uri="{FF2B5EF4-FFF2-40B4-BE49-F238E27FC236}">
                <a16:creationId xmlns:a16="http://schemas.microsoft.com/office/drawing/2014/main" id="{E1612639-FF4F-973F-4141-67ABCABF8741}"/>
              </a:ext>
            </a:extLst>
          </p:cNvPr>
          <p:cNvCxnSpPr/>
          <p:nvPr/>
        </p:nvCxnSpPr>
        <p:spPr>
          <a:xfrm>
            <a:off x="0" y="807931"/>
            <a:ext cx="8567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>
            <a:extLst>
              <a:ext uri="{FF2B5EF4-FFF2-40B4-BE49-F238E27FC236}">
                <a16:creationId xmlns:a16="http://schemas.microsoft.com/office/drawing/2014/main" id="{02AFAA83-E595-DCE2-429F-B7EDD6DB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85" y="266911"/>
            <a:ext cx="5332580" cy="37209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Adaptation of the prediction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637A5-14E8-4549-3FD3-6599B6D80A9B}"/>
              </a:ext>
            </a:extLst>
          </p:cNvPr>
          <p:cNvSpPr txBox="1"/>
          <p:nvPr/>
        </p:nvSpPr>
        <p:spPr>
          <a:xfrm>
            <a:off x="192498" y="829798"/>
            <a:ext cx="799405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Running of prediction model based on Markov chains by the learning 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 of the model by using the data from Les Vergers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Evaluation of the model by comparing the predicted states and the actual state distribution at the time of the horizon.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Generation of prediction statistics to better understand the difficulties faced by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 of a self-correction mechanism executed by the learning agent to improve the reliability of predictions.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E53E4-8834-F2B1-AB02-8C61F936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251377"/>
            <a:ext cx="3790474" cy="11215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DB75D0-2A3C-8DF9-893F-0361D24B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30" y="3576117"/>
            <a:ext cx="2353468" cy="1447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46590D-6EB4-FE7C-E235-CE80C365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212" y="3579132"/>
            <a:ext cx="2557462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A97FE-35D6-B2DC-C728-83903460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7CB-DA45-4494-8092-3F008ECA875E}" type="slidenum">
              <a:rPr lang="fr-FR" smtClean="0"/>
              <a:t>5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A4F8ED0-8137-185A-D9FE-8718D53C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85" y="266911"/>
            <a:ext cx="5332580" cy="372099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Data protection with access restriction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A38D2-005A-1769-736C-383BE0078CE0}"/>
              </a:ext>
            </a:extLst>
          </p:cNvPr>
          <p:cNvSpPr txBox="1"/>
          <p:nvPr/>
        </p:nvSpPr>
        <p:spPr>
          <a:xfrm>
            <a:off x="166915" y="836148"/>
            <a:ext cx="5333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 mechanism:</a:t>
            </a:r>
          </a:p>
          <a:p>
            <a:r>
              <a:rPr lang="en-US" sz="1600" dirty="0"/>
              <a:t>    	use of 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 of access restriction: </a:t>
            </a:r>
          </a:p>
          <a:p>
            <a:r>
              <a:rPr lang="en-US" sz="1600" dirty="0"/>
              <a:t>	 supply contract between a 	consumer and 2 producers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CE511-23B6-5CC2-6E3D-E14FB1EF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10" y="723801"/>
            <a:ext cx="4165058" cy="2279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96306-9983-9C3A-669A-94CC03F2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3217824"/>
            <a:ext cx="3033444" cy="2121806"/>
          </a:xfrm>
          <a:prstGeom prst="rect">
            <a:avLst/>
          </a:prstGeom>
        </p:spPr>
      </p:pic>
      <p:cxnSp>
        <p:nvCxnSpPr>
          <p:cNvPr id="5" name="Connecteur droit 32">
            <a:extLst>
              <a:ext uri="{FF2B5EF4-FFF2-40B4-BE49-F238E27FC236}">
                <a16:creationId xmlns:a16="http://schemas.microsoft.com/office/drawing/2014/main" id="{69A01DB0-611D-1BD7-5C31-FF2860F61793}"/>
              </a:ext>
            </a:extLst>
          </p:cNvPr>
          <p:cNvCxnSpPr/>
          <p:nvPr/>
        </p:nvCxnSpPr>
        <p:spPr>
          <a:xfrm>
            <a:off x="0" y="807931"/>
            <a:ext cx="856773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331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9356</TotalTime>
  <Words>332</Words>
  <Application>Microsoft Office PowerPoint</Application>
  <PresentationFormat>Custom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Implementation of a platform of coordination</vt:lpstr>
      <vt:lpstr>Collect of measures data from Meyrin - Les Vergers</vt:lpstr>
      <vt:lpstr>Adaptation of the digital twins</vt:lpstr>
      <vt:lpstr>Adaptation of the prediction model</vt:lpstr>
      <vt:lpstr>Data protection with access restriction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559</cp:revision>
  <dcterms:created xsi:type="dcterms:W3CDTF">2021-08-06T08:36:35Z</dcterms:created>
  <dcterms:modified xsi:type="dcterms:W3CDTF">2022-09-21T10:05:18Z</dcterms:modified>
</cp:coreProperties>
</file>