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Z5fX2tZAlWQMNX0QbxbPMllx+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046b7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046b7c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95046b7c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Serait</a:t>
            </a:r>
            <a:r>
              <a:rPr lang="en-US" dirty="0"/>
              <a:t>-il possible de </a:t>
            </a:r>
            <a:r>
              <a:rPr lang="en-US" dirty="0" err="1"/>
              <a:t>copierr</a:t>
            </a:r>
            <a:r>
              <a:rPr lang="en-US" dirty="0"/>
              <a:t> le </a:t>
            </a:r>
            <a:r>
              <a:rPr lang="en-US" dirty="0" err="1"/>
              <a:t>dession</a:t>
            </a:r>
            <a:endParaRPr dirty="0"/>
          </a:p>
        </p:txBody>
      </p:sp>
      <p:sp>
        <p:nvSpPr>
          <p:cNvPr id="203" name="Google Shape;20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046b7cd8_0_0"/>
          <p:cNvSpPr txBox="1">
            <a:spLocks noGrp="1"/>
          </p:cNvSpPr>
          <p:nvPr>
            <p:ph type="title"/>
          </p:nvPr>
        </p:nvSpPr>
        <p:spPr>
          <a:xfrm>
            <a:off x="831850" y="777429"/>
            <a:ext cx="10515600" cy="378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LASAGNE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digitaL frAmework for SmArt Grid and reNewable Energies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ERA-NET  108767 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SFOE 810008657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95046b7cd8_0_0"/>
          <p:cNvSpPr txBox="1">
            <a:spLocks noGrp="1"/>
          </p:cNvSpPr>
          <p:nvPr>
            <p:ph type="body" idx="1"/>
          </p:nvPr>
        </p:nvSpPr>
        <p:spPr>
          <a:xfrm>
            <a:off x="831850" y="4589479"/>
            <a:ext cx="10515600" cy="196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WP3: Coordination model and intelligent digital twins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Giovanna Di Marzo Serugendo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Philippe Glass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g195046b7c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1825" y="5149675"/>
            <a:ext cx="1051274" cy="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95046b7cd8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1711" y="789307"/>
            <a:ext cx="1303141" cy="4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0865" y="989717"/>
            <a:ext cx="5313596" cy="148082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Simulation of the scenario “tragedy of the commons”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475785" y="998684"/>
            <a:ext cx="4251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Rates of electricity set by a producer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"/>
          <p:cNvSpPr txBox="1"/>
          <p:nvPr/>
        </p:nvSpPr>
        <p:spPr>
          <a:xfrm>
            <a:off x="9180118" y="6322331"/>
            <a:ext cx="17131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33 Watts produced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110953" y="908885"/>
            <a:ext cx="49257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cheapest period for all consumers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85" y="2673341"/>
            <a:ext cx="7859351" cy="407614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8718187" y="3143679"/>
            <a:ext cx="369651" cy="2761691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180118" y="4291770"/>
            <a:ext cx="20942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demands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same time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 x 10 Watts)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3/10 can be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920447" y="6322331"/>
            <a:ext cx="167391" cy="24622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492917" y="2254940"/>
            <a:ext cx="4251858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678068" y="1169113"/>
            <a:ext cx="798668" cy="108800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341816" y="270065"/>
            <a:ext cx="9307055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Simulation of the scenario “tragedy of the commons”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4520489" y="6034765"/>
            <a:ext cx="5036474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Demands period: only 30% of demands met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 rot="5400000">
            <a:off x="5815825" y="2634134"/>
            <a:ext cx="299944" cy="6311347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1146546" y="2123478"/>
            <a:ext cx="376168" cy="32693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1353799" y="3259494"/>
            <a:ext cx="215952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10194929" y="3093626"/>
            <a:ext cx="463874" cy="2299177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600371" y="4261690"/>
            <a:ext cx="639584" cy="24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780" y="1563645"/>
            <a:ext cx="8733183" cy="398120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9968948" y="686250"/>
            <a:ext cx="23671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"/>
          <p:cNvCxnSpPr/>
          <p:nvPr/>
        </p:nvCxnSpPr>
        <p:spPr>
          <a:xfrm rot="10800000">
            <a:off x="9241536" y="2123478"/>
            <a:ext cx="18756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2"/>
          <p:cNvCxnSpPr/>
          <p:nvPr/>
        </p:nvCxnSpPr>
        <p:spPr>
          <a:xfrm rot="10800000">
            <a:off x="9241536" y="3093626"/>
            <a:ext cx="894547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Dot"/>
            <a:miter lim="800000"/>
            <a:headEnd type="none" w="sm" len="sm"/>
            <a:tailEnd type="none" w="sm" len="sm"/>
          </a:ln>
        </p:spPr>
      </p:cxnSp>
      <p:sp>
        <p:nvSpPr>
          <p:cNvPr id="126" name="Google Shape;126;p2"/>
          <p:cNvSpPr txBox="1"/>
          <p:nvPr/>
        </p:nvSpPr>
        <p:spPr>
          <a:xfrm>
            <a:off x="390484" y="994932"/>
            <a:ext cx="2094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sldNum" idx="12"/>
          </p:nvPr>
        </p:nvSpPr>
        <p:spPr>
          <a:xfrm>
            <a:off x="11546378" y="6342576"/>
            <a:ext cx="362782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1331695" y="252808"/>
            <a:ext cx="10484971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Alternative scenario of “tragedy of the commons”</a:t>
            </a:r>
            <a:endParaRPr dirty="0"/>
          </a:p>
        </p:txBody>
      </p:sp>
      <p:sp>
        <p:nvSpPr>
          <p:cNvPr id="135" name="Google Shape;135;p3"/>
          <p:cNvSpPr txBox="1"/>
          <p:nvPr/>
        </p:nvSpPr>
        <p:spPr>
          <a:xfrm>
            <a:off x="408007" y="1029570"/>
            <a:ext cx="1026831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Producers apply a dynamic pricing based on demand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factor depending on the producer availability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factor updated in real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7" name="Google Shape;13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624" y="2202993"/>
            <a:ext cx="46005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475999" y="4514419"/>
            <a:ext cx="102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Unsatisfied consumers refresh rate updates and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reschedule their demands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sldNum" idx="12"/>
          </p:nvPr>
        </p:nvSpPr>
        <p:spPr>
          <a:xfrm>
            <a:off x="4884906" y="404689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1331695" y="252808"/>
            <a:ext cx="10484971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Alternative scenario of “tragedy of the commons” : using of a pricing policy</a:t>
            </a:r>
            <a:endParaRPr/>
          </a:p>
        </p:txBody>
      </p:sp>
      <p:cxnSp>
        <p:nvCxnSpPr>
          <p:cNvPr id="149" name="Google Shape;149;p4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4"/>
          <p:cNvSpPr/>
          <p:nvPr/>
        </p:nvSpPr>
        <p:spPr>
          <a:xfrm rot="5400000">
            <a:off x="6110693" y="318644"/>
            <a:ext cx="200829" cy="1012649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104413" y="5531074"/>
            <a:ext cx="5985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Demands staggered in 4 period  =&gt; 100% demands met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61708" y="6025616"/>
            <a:ext cx="102683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⇒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addressed if enough energy can be distributed in a reasonable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⇒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supply is not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216" y="1414031"/>
            <a:ext cx="10971666" cy="366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 rot="5400000">
            <a:off x="2318529" y="3851155"/>
            <a:ext cx="200830" cy="2399491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691229" y="5041645"/>
            <a:ext cx="19320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1 : consumer 1,2,10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 rot="5400000">
            <a:off x="4921488" y="3886014"/>
            <a:ext cx="200830" cy="232977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324425" y="5068479"/>
            <a:ext cx="19320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2 : consumer 3,4,5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518985" y="5041646"/>
            <a:ext cx="19320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3 : consumer 6,7,8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 rot="5400000">
            <a:off x="7430412" y="3876759"/>
            <a:ext cx="200830" cy="232977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1345695" y="3969343"/>
            <a:ext cx="230610" cy="936187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1576305" y="4305232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 rot="5400000">
            <a:off x="9989269" y="3869649"/>
            <a:ext cx="200830" cy="232977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9231705" y="5041645"/>
            <a:ext cx="19320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4 : consumer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1482719" y="4567514"/>
            <a:ext cx="187172" cy="272959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373283" y="1052393"/>
            <a:ext cx="1504155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=&gt; Result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273796" y="1728791"/>
            <a:ext cx="1863177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(history view)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1320800" y="269906"/>
            <a:ext cx="10484971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Next action items</a:t>
            </a:r>
            <a:endParaRPr/>
          </a:p>
        </p:txBody>
      </p:sp>
      <p:cxnSp>
        <p:nvCxnSpPr>
          <p:cNvPr id="175" name="Google Shape;175;p5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5"/>
          <p:cNvSpPr txBox="1">
            <a:spLocks noGrp="1"/>
          </p:cNvSpPr>
          <p:nvPr>
            <p:ph type="body" idx="1"/>
          </p:nvPr>
        </p:nvSpPr>
        <p:spPr>
          <a:xfrm>
            <a:off x="565826" y="1166579"/>
            <a:ext cx="10864174" cy="62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Char char="•"/>
            </a:pPr>
            <a:r>
              <a:rPr lang="en-US" sz="1904" dirty="0"/>
              <a:t>Enhance requests flexibility : staggering of energy demand over time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None/>
            </a:pPr>
            <a:r>
              <a:rPr lang="en-US" sz="1505" dirty="0"/>
              <a:t>(to adapt to energy availability and cost constraint)</a:t>
            </a:r>
            <a:endParaRPr dirty="0"/>
          </a:p>
        </p:txBody>
      </p:sp>
      <p:sp>
        <p:nvSpPr>
          <p:cNvPr id="177" name="Google Shape;177;p5"/>
          <p:cNvSpPr txBox="1"/>
          <p:nvPr/>
        </p:nvSpPr>
        <p:spPr>
          <a:xfrm>
            <a:off x="565826" y="2095192"/>
            <a:ext cx="10864174" cy="2057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producer policy to meet peak demand.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Calculation of forecasted needs using all received demands and prediction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rate adjusting according to the demand (set by market rule or by the agent itself)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 to all demands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reducing supplied wattages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prioritizing pending demands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13303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Font typeface="Arial"/>
              <a:buNone/>
            </a:pPr>
            <a:endParaRPr sz="15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468651" y="5446974"/>
            <a:ext cx="108642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node predictions by using federated learning applied in a decentralized manner, exploiting the coordination platform</a:t>
            </a:r>
            <a:endParaRPr sz="150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 txBox="1"/>
          <p:nvPr/>
        </p:nvSpPr>
        <p:spPr>
          <a:xfrm>
            <a:off x="565826" y="4310211"/>
            <a:ext cx="108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negotiation between producers and consumers, e.g. auction behavior , peer to peer negotiation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5"/>
              <a:buFont typeface="Arial"/>
              <a:buNone/>
            </a:pPr>
            <a:r>
              <a:rPr lang="en-US" sz="1505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 behavior)</a:t>
            </a:r>
            <a:endParaRPr sz="110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1405342" y="306653"/>
            <a:ext cx="97652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Study of “Decentralized Federated Learning”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457201" y="1062162"/>
            <a:ext cx="5359800" cy="2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machine learning at each node level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decentralized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 of model data between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of model weights at each node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(progressive aggregation)</a:t>
            </a:r>
            <a:endParaRPr sz="19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7357" marR="0" lvl="1" indent="-219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sz="19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endParaRPr sz="19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748" y="881827"/>
            <a:ext cx="4938787" cy="216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7956" y="2941944"/>
            <a:ext cx="5372000" cy="188296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6305790" y="4874604"/>
            <a:ext cx="54507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 Liu, Li Chen, and Wenyi Zhang : Decentralized Federated Learning: Balancing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and Computing Costs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6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6"/>
          <p:cNvSpPr txBox="1"/>
          <p:nvPr/>
        </p:nvSpPr>
        <p:spPr>
          <a:xfrm>
            <a:off x="457200" y="3518437"/>
            <a:ext cx="5638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by internode communications and local updates.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τ1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cycles of local computation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-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τ2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cycles of inter-node communications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457200" y="5176948"/>
            <a:ext cx="5201991" cy="12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Ensure a good speed of convergence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 the network traffic between nodes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 not share confidential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1349607" y="285255"/>
            <a:ext cx="97652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/>
              <a:t>Implementation of Decentralized FL in the platform of coordination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899717" y="3195975"/>
            <a:ext cx="9657448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Design, implementation and use  of “aggregation” eco-law at a node level (customized)</a:t>
            </a:r>
            <a:endParaRPr sz="190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7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9" name="Google Shape;209;p7"/>
          <p:cNvSpPr txBox="1"/>
          <p:nvPr/>
        </p:nvSpPr>
        <p:spPr>
          <a:xfrm>
            <a:off x="868895" y="1061860"/>
            <a:ext cx="5227105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“propagation” eco-law at a node level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endParaRPr sz="190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962927" y="5487142"/>
            <a:ext cx="10661625" cy="97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machine learning at a node level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Different kind of models can be used (Markov chains, LSTM  Neural network)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endParaRPr sz="190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7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November 22,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B2303-B078-7185-68C5-79098B943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39" y="1090618"/>
            <a:ext cx="5509549" cy="1926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10028-5E30-7828-706A-DF02819E9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105" y="3746061"/>
            <a:ext cx="6772275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9" grpId="0"/>
      <p:bldP spid="2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535</Words>
  <Application>Microsoft Office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Noto Sans</vt:lpstr>
      <vt:lpstr>Office Theme</vt:lpstr>
      <vt:lpstr>LASAGNE digitaL frAmework for SmArt Grid and reNewable Energies  ERA-NET  108767  SFOE 810008657 </vt:lpstr>
      <vt:lpstr>Simulation of the scenario “tragedy of the commons”</vt:lpstr>
      <vt:lpstr>Simulation of the scenario “tragedy of the commons”</vt:lpstr>
      <vt:lpstr>Alternative scenario of “tragedy of the commons”</vt:lpstr>
      <vt:lpstr>Alternative scenario of “tragedy of the commons” : using of a pricing policy</vt:lpstr>
      <vt:lpstr>Next action items</vt:lpstr>
      <vt:lpstr>Study of “Decentralized Federated Learning”</vt:lpstr>
      <vt:lpstr>Implementation of Decentralized FL in the platform of coordination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LASAGNE digitaL frAmework for SmArt Grid and reNewable Energies  ERA-NET  108767  SFOE 810008657</dc:title>
  <dc:creator>Philippe GLASS</dc:creator>
  <cp:lastModifiedBy>Philippe GLASS</cp:lastModifiedBy>
  <cp:revision>12</cp:revision>
  <dcterms:created xsi:type="dcterms:W3CDTF">2022-11-18T17:10:36Z</dcterms:created>
  <dcterms:modified xsi:type="dcterms:W3CDTF">2022-11-22T12:06:10Z</dcterms:modified>
</cp:coreProperties>
</file>