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Noto Sans Symbols" panose="020B0604020202020204" charset="0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glaOsRyXoLN19cnXBwK2wlaiSo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4f638e1bc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" name="Google Shape;240;g24f638e1bce_0_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g24f638e1bce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f638e1bce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g24f638e1bce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" name="Google Shape;255;g24f638e1bce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1" name="Google Shape;28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e9f82d7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24e9f82d747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g24e9f82d747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4f638e1bc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24f638e1bce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g24f638e1bce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2" name="Google Shape;37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4f638e1bce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7" name="Google Shape;387;g24f638e1bce_0_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88" name="Google Shape;388;g24f638e1bce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e9f82cf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4e9f82cf3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4e9f82cf3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e9f82cf3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4e9f82cf36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24e9f82cf36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e9f82cf3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4e9f82cf36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24e9f82cf36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3" name="Google Shape;16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9" name="Google Shape;17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397f3db75e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" name="Google Shape;205;g2397f3db75e_3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6" name="Google Shape;206;g2397f3db75e_3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2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5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7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1"/>
              <a:t>LASAGNE</a:t>
            </a:r>
            <a:br>
              <a:rPr lang="en-US" sz="4400"/>
            </a:br>
            <a:r>
              <a:rPr lang="en-US" sz="4000"/>
              <a:t>digitaL frAmework for SmArt Grid and reNewable Energies</a:t>
            </a:r>
            <a:br>
              <a:rPr lang="en-US" sz="4000"/>
            </a:br>
            <a:br>
              <a:rPr lang="en-US" sz="4000"/>
            </a:br>
            <a:r>
              <a:rPr lang="en-US" sz="2800"/>
              <a:t>WP3 : Coordination platform and digital twins</a:t>
            </a:r>
            <a:endParaRPr sz="4400"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r>
              <a:rPr lang="en-US" sz="1800"/>
              <a:t>ERA-NET  108767 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r>
              <a:rPr lang="en-US" sz="1800"/>
              <a:t>SFOE 810008657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endParaRPr sz="18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r>
              <a:rPr lang="en-US" sz="1800"/>
              <a:t>Giovanna Di Marzo Serugendo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r>
              <a:rPr lang="en-US" sz="1800"/>
              <a:t>Philippe Glass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126"/>
              <a:buNone/>
            </a:pP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126"/>
              <a:buNone/>
            </a:pP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4038600" y="65026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Sierre,  June 8, 2023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pic>
        <p:nvPicPr>
          <p:cNvPr id="92" name="Google Shape;92;p20" descr="cui70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0600" y="5093935"/>
            <a:ext cx="1997675" cy="1070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1549" y="5093935"/>
            <a:ext cx="1876425" cy="67849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</a:t>
            </a:fld>
            <a:endParaRPr sz="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f638e1bce_0_21"/>
          <p:cNvSpPr/>
          <p:nvPr/>
        </p:nvSpPr>
        <p:spPr>
          <a:xfrm>
            <a:off x="1171500" y="111925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24f638e1bce_0_21"/>
          <p:cNvSpPr txBox="1">
            <a:spLocks noGrp="1"/>
          </p:cNvSpPr>
          <p:nvPr>
            <p:ph type="title"/>
          </p:nvPr>
        </p:nvSpPr>
        <p:spPr>
          <a:xfrm>
            <a:off x="1449000" y="111925"/>
            <a:ext cx="10515600" cy="6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WP3 - Status - ONGOING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g24f638e1bce_0_21"/>
          <p:cNvSpPr txBox="1">
            <a:spLocks noGrp="1"/>
          </p:cNvSpPr>
          <p:nvPr>
            <p:ph type="body" idx="1"/>
          </p:nvPr>
        </p:nvSpPr>
        <p:spPr>
          <a:xfrm>
            <a:off x="838200" y="1491661"/>
            <a:ext cx="10515600" cy="9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840" b="1">
                <a:latin typeface="Arial"/>
                <a:ea typeface="Arial"/>
                <a:cs typeface="Arial"/>
                <a:sym typeface="Arial"/>
              </a:rPr>
              <a:t>Light infrastructure and Integration into CLEMAP GED</a:t>
            </a:r>
            <a:endParaRPr sz="184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34544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1840"/>
              <a:buFont typeface="Arial"/>
              <a:buChar char="•"/>
            </a:pPr>
            <a:r>
              <a:rPr lang="en-US" sz="1840">
                <a:latin typeface="Arial"/>
                <a:ea typeface="Arial"/>
                <a:cs typeface="Arial"/>
                <a:sym typeface="Arial"/>
              </a:rPr>
              <a:t>Ongoing </a:t>
            </a:r>
            <a:endParaRPr sz="184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6" name="Google Shape;246;g24f638e1bce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g24f638e1bce_0_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24f638e1bce_0_21"/>
          <p:cNvSpPr txBox="1"/>
          <p:nvPr/>
        </p:nvSpPr>
        <p:spPr>
          <a:xfrm>
            <a:off x="838200" y="2517820"/>
            <a:ext cx="10515600" cy="9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840" b="1" i="0" u="none" strike="noStrike" cap="none">
                <a:solidFill>
                  <a:schemeClr val="dk1"/>
                </a:solidFill>
              </a:rPr>
              <a:t>Gossip-based federated learning</a:t>
            </a:r>
            <a:endParaRPr b="1"/>
          </a:p>
          <a:p>
            <a:pPr marL="457200" marR="0" lvl="0" indent="-3454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40"/>
              <a:buFont typeface="Arial"/>
              <a:buChar char="●"/>
            </a:pPr>
            <a:r>
              <a:rPr lang="en-US" sz="1840">
                <a:solidFill>
                  <a:schemeClr val="dk1"/>
                </a:solidFill>
              </a:rPr>
              <a:t>E</a:t>
            </a:r>
            <a:r>
              <a:rPr lang="en-US" sz="1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xperimentation with the model of Markov Chains, executed on 4 nodes</a:t>
            </a:r>
            <a:endParaRPr sz="18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54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40"/>
              <a:buChar char="●"/>
            </a:pPr>
            <a:r>
              <a:rPr lang="en-US" sz="1840">
                <a:solidFill>
                  <a:schemeClr val="dk1"/>
                </a:solidFill>
              </a:rPr>
              <a:t>TODO: Generalise to any learning model</a:t>
            </a:r>
            <a:endParaRPr sz="184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84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sz="184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4f638e1bce_0_21"/>
          <p:cNvSpPr txBox="1"/>
          <p:nvPr/>
        </p:nvSpPr>
        <p:spPr>
          <a:xfrm>
            <a:off x="838200" y="3936118"/>
            <a:ext cx="105156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840" b="1" i="0" u="none" strike="noStrike" cap="none">
                <a:solidFill>
                  <a:schemeClr val="dk1"/>
                </a:solidFill>
              </a:rPr>
              <a:t>P2P interactions / </a:t>
            </a:r>
            <a:r>
              <a:rPr lang="en-US" sz="1840" b="1">
                <a:solidFill>
                  <a:schemeClr val="dk1"/>
                </a:solidFill>
              </a:rPr>
              <a:t>I</a:t>
            </a:r>
            <a:r>
              <a:rPr lang="en-US" sz="1800" b="1">
                <a:solidFill>
                  <a:schemeClr val="dk1"/>
                </a:solidFill>
              </a:rPr>
              <a:t>nteractions among multiple platforms</a:t>
            </a:r>
            <a:r>
              <a:rPr lang="en-US" sz="1800">
                <a:solidFill>
                  <a:schemeClr val="dk1"/>
                </a:solidFill>
              </a:rPr>
              <a:t> </a:t>
            </a:r>
            <a:endParaRPr sz="1840" b="1">
              <a:solidFill>
                <a:schemeClr val="dk1"/>
              </a:solidFill>
            </a:endParaRPr>
          </a:p>
          <a:p>
            <a:pPr marL="457200" marR="0" lvl="0" indent="-34544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40"/>
              <a:buFont typeface="Arial"/>
              <a:buChar char="●"/>
            </a:pPr>
            <a:r>
              <a:rPr lang="en-US" sz="1840">
                <a:solidFill>
                  <a:schemeClr val="dk1"/>
                </a:solidFill>
              </a:rPr>
              <a:t>G</a:t>
            </a:r>
            <a:r>
              <a:rPr lang="en-US" sz="1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enerali</a:t>
            </a:r>
            <a:r>
              <a:rPr lang="en-US" sz="1840">
                <a:solidFill>
                  <a:schemeClr val="dk1"/>
                </a:solidFill>
              </a:rPr>
              <a:t>sation</a:t>
            </a:r>
            <a:r>
              <a:rPr lang="en-US" sz="18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from 4 nodes to any number</a:t>
            </a:r>
            <a:r>
              <a:rPr lang="en-US" sz="1840">
                <a:solidFill>
                  <a:schemeClr val="dk1"/>
                </a:solidFill>
              </a:rPr>
              <a:t>, any topology</a:t>
            </a:r>
            <a:endParaRPr/>
          </a:p>
        </p:txBody>
      </p:sp>
      <p:sp>
        <p:nvSpPr>
          <p:cNvPr id="250" name="Google Shape;250;g24f638e1bce_0_21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10</a:t>
            </a:fld>
            <a:endParaRPr sz="800"/>
          </a:p>
        </p:txBody>
      </p:sp>
      <p:pic>
        <p:nvPicPr>
          <p:cNvPr id="251" name="Google Shape;251;g24f638e1bce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78357" y="2257805"/>
            <a:ext cx="2342365" cy="234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f638e1bce_0_64"/>
          <p:cNvSpPr/>
          <p:nvPr/>
        </p:nvSpPr>
        <p:spPr>
          <a:xfrm>
            <a:off x="1009625" y="200413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24f638e1bce_0_64"/>
          <p:cNvSpPr txBox="1">
            <a:spLocks noGrp="1"/>
          </p:cNvSpPr>
          <p:nvPr>
            <p:ph type="title"/>
          </p:nvPr>
        </p:nvSpPr>
        <p:spPr>
          <a:xfrm>
            <a:off x="1175923" y="223535"/>
            <a:ext cx="10444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Preparation of a light version for Raspberry pi-3 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g24f638e1bce_0_6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g24f638e1bce_0_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24f638e1bce_0_64"/>
          <p:cNvSpPr txBox="1"/>
          <p:nvPr/>
        </p:nvSpPr>
        <p:spPr>
          <a:xfrm>
            <a:off x="1085823" y="3365504"/>
            <a:ext cx="97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Replacement of spring-boot server by a lighter server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24f638e1bce_0_64"/>
          <p:cNvSpPr txBox="1"/>
          <p:nvPr/>
        </p:nvSpPr>
        <p:spPr>
          <a:xfrm>
            <a:off x="130427" y="6521148"/>
            <a:ext cx="2436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g24f638e1bce_0_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58000" y="800744"/>
            <a:ext cx="4567994" cy="243062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g24f638e1bce_0_64"/>
          <p:cNvSpPr txBox="1"/>
          <p:nvPr/>
        </p:nvSpPr>
        <p:spPr>
          <a:xfrm>
            <a:off x="1085823" y="4507697"/>
            <a:ext cx="841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of memory consumption (use of Visual VM tool)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baseline="30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g24f638e1bce_0_64"/>
          <p:cNvSpPr txBox="1"/>
          <p:nvPr/>
        </p:nvSpPr>
        <p:spPr>
          <a:xfrm>
            <a:off x="1085826" y="5643825"/>
            <a:ext cx="10444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Building of docker image containing the coordination service jar file</a:t>
            </a:r>
            <a:endParaRPr sz="1800" b="0" i="0" u="none" strike="noStrike" cap="none" baseline="30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g24f638e1bce_0_64"/>
          <p:cNvSpPr txBox="1"/>
          <p:nvPr/>
        </p:nvSpPr>
        <p:spPr>
          <a:xfrm>
            <a:off x="1085823" y="3956190"/>
            <a:ext cx="841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Deactivation of functionalities not used (prediction)</a:t>
            </a:r>
            <a:endParaRPr sz="1800" b="0" i="0" u="none" strike="noStrike" cap="none" baseline="3000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g24f638e1bce_0_64"/>
          <p:cNvSpPr txBox="1"/>
          <p:nvPr/>
        </p:nvSpPr>
        <p:spPr>
          <a:xfrm>
            <a:off x="1087855" y="5078515"/>
            <a:ext cx="841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Replacement of MariaDB &amp; MongoDB by SQLite3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baseline="30000" dirty="0">
              <a:solidFill>
                <a:srgbClr val="7F7F7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8" name="Google Shape;268;g24f638e1bce_0_6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42400" y="4224464"/>
            <a:ext cx="1850454" cy="809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g24f638e1bce_0_64" descr="A picture containing text, design&#10;&#10;Description automatically generated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668023" y="5094891"/>
            <a:ext cx="1134800" cy="478846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24f638e1bce_0_64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11</a:t>
            </a:fld>
            <a:endParaRPr sz="800"/>
          </a:p>
        </p:txBody>
      </p:sp>
      <p:sp>
        <p:nvSpPr>
          <p:cNvPr id="271" name="Google Shape;271;g24f638e1bce_0_64"/>
          <p:cNvSpPr txBox="1"/>
          <p:nvPr/>
        </p:nvSpPr>
        <p:spPr>
          <a:xfrm>
            <a:off x="1085823" y="6221534"/>
            <a:ext cx="8410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 and tests on Linux environment (UNIGE VM)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g24f638e1bce_0_64" descr="A picture containing logo, clipart, symbol, font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496063" y="5602033"/>
            <a:ext cx="1054417" cy="49508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4f638e1bce_0_64"/>
          <p:cNvSpPr txBox="1"/>
          <p:nvPr/>
        </p:nvSpPr>
        <p:spPr>
          <a:xfrm>
            <a:off x="1111223" y="846815"/>
            <a:ext cx="9743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Definition of the target environment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g24f638e1bce_0_64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976358" y="1338128"/>
            <a:ext cx="2950847" cy="178931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g24f638e1bce_0_64"/>
          <p:cNvSpPr/>
          <p:nvPr/>
        </p:nvSpPr>
        <p:spPr>
          <a:xfrm>
            <a:off x="3985260" y="2212388"/>
            <a:ext cx="4450200" cy="1143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57070"/>
          </a:solidFill>
          <a:ln w="25400" cap="flat" cmpd="sng">
            <a:solidFill>
              <a:srgbClr val="75707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24f638e1bce_0_64"/>
          <p:cNvSpPr/>
          <p:nvPr/>
        </p:nvSpPr>
        <p:spPr>
          <a:xfrm>
            <a:off x="3268980" y="2166619"/>
            <a:ext cx="762000" cy="264300"/>
          </a:xfrm>
          <a:prstGeom prst="rect">
            <a:avLst/>
          </a:prstGeom>
          <a:noFill/>
          <a:ln w="254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g24f638e1bce_0_6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330329" y="112420"/>
            <a:ext cx="762001" cy="762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"/>
          <p:cNvSpPr txBox="1"/>
          <p:nvPr/>
        </p:nvSpPr>
        <p:spPr>
          <a:xfrm>
            <a:off x="622043" y="1131185"/>
            <a:ext cx="5951400" cy="20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97357" marR="0" lvl="1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machine learning at each node level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7357" marR="0" lvl="1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Fully decentralized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7357" marR="0" lvl="1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Exchange of model data between nodes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7355" marR="0" lvl="1" indent="-34015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 of model weights at each node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(progressive aggregation)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284" name="Google Shape;284;p3"/>
          <p:cNvSpPr txBox="1"/>
          <p:nvPr/>
        </p:nvSpPr>
        <p:spPr>
          <a:xfrm>
            <a:off x="7211463" y="5166459"/>
            <a:ext cx="48807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Wei Liu, Li Chen, and Wenyi Zhang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Decentralized Federated Learning: Balancing Communication and Computing Costs</a:t>
            </a:r>
            <a:endParaRPr sz="9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"/>
          <p:cNvSpPr txBox="1"/>
          <p:nvPr/>
        </p:nvSpPr>
        <p:spPr>
          <a:xfrm>
            <a:off x="1183843" y="5202019"/>
            <a:ext cx="63537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=&gt; Advantages: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traffic reduced between nodes.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confidential data not shared.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"/>
          <p:cNvSpPr txBox="1"/>
          <p:nvPr/>
        </p:nvSpPr>
        <p:spPr>
          <a:xfrm>
            <a:off x="1317629" y="240883"/>
            <a:ext cx="10303087" cy="769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Decentralized Federated Learning by using the platform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endParaRPr sz="2400" b="1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12</a:t>
            </a:fld>
            <a:endParaRPr sz="800"/>
          </a:p>
        </p:txBody>
      </p:sp>
      <p:pic>
        <p:nvPicPr>
          <p:cNvPr id="291" name="Google Shape;291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9840" y="1203429"/>
            <a:ext cx="5441101" cy="353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330329" y="112420"/>
            <a:ext cx="762001" cy="762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e9f82d747_1_0"/>
          <p:cNvSpPr txBox="1">
            <a:spLocks noGrp="1"/>
          </p:cNvSpPr>
          <p:nvPr>
            <p:ph type="title"/>
          </p:nvPr>
        </p:nvSpPr>
        <p:spPr>
          <a:xfrm>
            <a:off x="1310186" y="185968"/>
            <a:ext cx="10591981" cy="61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Gossip-Based Decentralised Federated Learning with </a:t>
            </a:r>
            <a:r>
              <a:rPr lang="en-US" sz="2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coordination platform</a:t>
            </a: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 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24e9f82d747_1_0"/>
          <p:cNvSpPr/>
          <p:nvPr/>
        </p:nvSpPr>
        <p:spPr>
          <a:xfrm>
            <a:off x="1171500" y="111925"/>
            <a:ext cx="10792974" cy="78102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24e9f82d747_1_0"/>
          <p:cNvSpPr txBox="1">
            <a:spLocks noGrp="1"/>
          </p:cNvSpPr>
          <p:nvPr>
            <p:ph type="ftr" idx="11"/>
          </p:nvPr>
        </p:nvSpPr>
        <p:spPr>
          <a:xfrm>
            <a:off x="8622890" y="5922742"/>
            <a:ext cx="32792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None/>
            </a:pPr>
            <a:r>
              <a:rPr lang="en-US">
                <a:solidFill>
                  <a:srgbClr val="595959"/>
                </a:solidFill>
              </a:rPr>
              <a:t>Giovanna Di Marzo Serugendo</a:t>
            </a:r>
            <a:endParaRPr>
              <a:solidFill>
                <a:srgbClr val="595959"/>
              </a:solidFill>
            </a:endParaRPr>
          </a:p>
        </p:txBody>
      </p:sp>
      <p:grpSp>
        <p:nvGrpSpPr>
          <p:cNvPr id="302" name="Google Shape;302;g24e9f82d747_1_0"/>
          <p:cNvGrpSpPr/>
          <p:nvPr/>
        </p:nvGrpSpPr>
        <p:grpSpPr>
          <a:xfrm>
            <a:off x="1525750" y="1655492"/>
            <a:ext cx="4200498" cy="4274960"/>
            <a:chOff x="838200" y="1787237"/>
            <a:chExt cx="4200498" cy="4274960"/>
          </a:xfrm>
        </p:grpSpPr>
        <p:sp>
          <p:nvSpPr>
            <p:cNvPr id="303" name="Google Shape;303;g24e9f82d747_1_0"/>
            <p:cNvSpPr/>
            <p:nvPr/>
          </p:nvSpPr>
          <p:spPr>
            <a:xfrm>
              <a:off x="838200" y="2769722"/>
              <a:ext cx="4200498" cy="129128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Tuples space</a:t>
              </a:r>
              <a:endParaRPr/>
            </a:p>
          </p:txBody>
        </p:sp>
        <p:sp>
          <p:nvSpPr>
            <p:cNvPr id="304" name="Google Shape;304;g24e9f82d747_1_0"/>
            <p:cNvSpPr/>
            <p:nvPr/>
          </p:nvSpPr>
          <p:spPr>
            <a:xfrm>
              <a:off x="838200" y="4041020"/>
              <a:ext cx="4200498" cy="20211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Eco-Laws</a:t>
              </a:r>
              <a:endParaRPr/>
            </a:p>
          </p:txBody>
        </p:sp>
        <p:sp>
          <p:nvSpPr>
            <p:cNvPr id="305" name="Google Shape;305;g24e9f82d747_1_0"/>
            <p:cNvSpPr/>
            <p:nvPr/>
          </p:nvSpPr>
          <p:spPr>
            <a:xfrm>
              <a:off x="1053351" y="4297867"/>
              <a:ext cx="1272989" cy="352802"/>
            </a:xfrm>
            <a:prstGeom prst="rect">
              <a:avLst/>
            </a:prstGeom>
            <a:solidFill>
              <a:srgbClr val="222A35"/>
            </a:solidFill>
            <a:ln w="25400" cap="flat" cmpd="sng">
              <a:solidFill>
                <a:srgbClr val="222A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 </a:t>
              </a: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Bonding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g24e9f82d747_1_0"/>
            <p:cNvSpPr/>
            <p:nvPr/>
          </p:nvSpPr>
          <p:spPr>
            <a:xfrm>
              <a:off x="1053352" y="4771480"/>
              <a:ext cx="1272988" cy="329153"/>
            </a:xfrm>
            <a:prstGeom prst="rect">
              <a:avLst/>
            </a:prstGeom>
            <a:solidFill>
              <a:srgbClr val="222A35"/>
            </a:solidFill>
            <a:ln w="25400" cap="flat" cmpd="sng">
              <a:solidFill>
                <a:srgbClr val="222A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Decay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g24e9f82d747_1_0"/>
            <p:cNvSpPr txBox="1"/>
            <p:nvPr/>
          </p:nvSpPr>
          <p:spPr>
            <a:xfrm>
              <a:off x="1086880" y="4319205"/>
              <a:ext cx="3609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❄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24e9f82d747_1_0"/>
            <p:cNvSpPr txBox="1"/>
            <p:nvPr/>
          </p:nvSpPr>
          <p:spPr>
            <a:xfrm>
              <a:off x="1071280" y="4791707"/>
              <a:ext cx="3609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❄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24e9f82d747_1_0"/>
            <p:cNvSpPr/>
            <p:nvPr/>
          </p:nvSpPr>
          <p:spPr>
            <a:xfrm>
              <a:off x="3492018" y="4316503"/>
              <a:ext cx="1272987" cy="329153"/>
            </a:xfrm>
            <a:prstGeom prst="rect">
              <a:avLst/>
            </a:prstGeom>
            <a:solidFill>
              <a:srgbClr val="222A35"/>
            </a:solidFill>
            <a:ln w="25400" cap="flat" cmpd="sng">
              <a:solidFill>
                <a:srgbClr val="222A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Spreading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g24e9f82d747_1_0"/>
            <p:cNvSpPr/>
            <p:nvPr/>
          </p:nvSpPr>
          <p:spPr>
            <a:xfrm>
              <a:off x="3492018" y="4780930"/>
              <a:ext cx="1272987" cy="356479"/>
            </a:xfrm>
            <a:prstGeom prst="rect">
              <a:avLst/>
            </a:prstGeom>
            <a:solidFill>
              <a:srgbClr val="222A35"/>
            </a:solidFill>
            <a:ln w="25400" cap="flat" cmpd="sng">
              <a:solidFill>
                <a:srgbClr val="222A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lang="en-US" sz="13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Aggregation</a:t>
              </a:r>
              <a:endParaRPr/>
            </a:p>
          </p:txBody>
        </p:sp>
        <p:sp>
          <p:nvSpPr>
            <p:cNvPr id="311" name="Google Shape;311;g24e9f82d747_1_0"/>
            <p:cNvSpPr txBox="1"/>
            <p:nvPr/>
          </p:nvSpPr>
          <p:spPr>
            <a:xfrm>
              <a:off x="3494167" y="4307683"/>
              <a:ext cx="3609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❄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24e9f82d747_1_0"/>
            <p:cNvSpPr txBox="1"/>
            <p:nvPr/>
          </p:nvSpPr>
          <p:spPr>
            <a:xfrm>
              <a:off x="3514428" y="4775450"/>
              <a:ext cx="3609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❄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3" name="Google Shape;313;g24e9f82d747_1_0"/>
            <p:cNvGrpSpPr/>
            <p:nvPr/>
          </p:nvGrpSpPr>
          <p:grpSpPr>
            <a:xfrm>
              <a:off x="3487004" y="5625625"/>
              <a:ext cx="1272988" cy="369333"/>
              <a:chOff x="5306339" y="5244292"/>
              <a:chExt cx="1272988" cy="369333"/>
            </a:xfrm>
          </p:grpSpPr>
          <p:sp>
            <p:nvSpPr>
              <p:cNvPr id="314" name="Google Shape;314;g24e9f82d747_1_0"/>
              <p:cNvSpPr/>
              <p:nvPr/>
            </p:nvSpPr>
            <p:spPr>
              <a:xfrm>
                <a:off x="5306339" y="5244293"/>
                <a:ext cx="1272988" cy="369332"/>
              </a:xfrm>
              <a:prstGeom prst="rect">
                <a:avLst/>
              </a:prstGeom>
              <a:solidFill>
                <a:srgbClr val="222A35"/>
              </a:solidFill>
              <a:ln w="25400" cap="flat" cmpd="sng">
                <a:solidFill>
                  <a:srgbClr val="3153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Gossip</a:t>
                </a: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" name="Google Shape;315;g24e9f82d747_1_0"/>
              <p:cNvSpPr txBox="1"/>
              <p:nvPr/>
            </p:nvSpPr>
            <p:spPr>
              <a:xfrm>
                <a:off x="5340623" y="5244292"/>
                <a:ext cx="36092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b="0" i="0" u="none" strike="noStrike" cap="none">
                    <a:solidFill>
                      <a:schemeClr val="lt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❄</a:t>
                </a:r>
                <a:endParaRPr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6" name="Google Shape;316;g24e9f82d747_1_0"/>
            <p:cNvSpPr/>
            <p:nvPr/>
          </p:nvSpPr>
          <p:spPr>
            <a:xfrm>
              <a:off x="1053351" y="1787237"/>
              <a:ext cx="937753" cy="726985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Learning agent</a:t>
              </a:r>
              <a:endParaRPr/>
            </a:p>
          </p:txBody>
        </p:sp>
        <p:sp>
          <p:nvSpPr>
            <p:cNvPr id="317" name="Google Shape;317;g24e9f82d747_1_0"/>
            <p:cNvSpPr/>
            <p:nvPr/>
          </p:nvSpPr>
          <p:spPr>
            <a:xfrm>
              <a:off x="1053350" y="2939875"/>
              <a:ext cx="937753" cy="419514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LSA</a:t>
              </a:r>
              <a:endParaRPr/>
            </a:p>
          </p:txBody>
        </p:sp>
        <p:sp>
          <p:nvSpPr>
            <p:cNvPr id="318" name="Google Shape;318;g24e9f82d747_1_0"/>
            <p:cNvSpPr/>
            <p:nvPr/>
          </p:nvSpPr>
          <p:spPr>
            <a:xfrm>
              <a:off x="3379695" y="4156168"/>
              <a:ext cx="1488900" cy="1123888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g24e9f82d747_1_0"/>
            <p:cNvCxnSpPr>
              <a:stCxn id="318" idx="2"/>
              <a:endCxn id="314" idx="0"/>
            </p:cNvCxnSpPr>
            <p:nvPr/>
          </p:nvCxnSpPr>
          <p:spPr>
            <a:xfrm flipH="1">
              <a:off x="4123545" y="5280056"/>
              <a:ext cx="600" cy="34560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20" name="Google Shape;320;g24e9f82d747_1_0"/>
          <p:cNvSpPr/>
          <p:nvPr/>
        </p:nvSpPr>
        <p:spPr>
          <a:xfrm>
            <a:off x="6588542" y="2631075"/>
            <a:ext cx="4200498" cy="129128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Tuples space</a:t>
            </a:r>
            <a:endParaRPr/>
          </a:p>
        </p:txBody>
      </p:sp>
      <p:sp>
        <p:nvSpPr>
          <p:cNvPr id="321" name="Google Shape;321;g24e9f82d747_1_0"/>
          <p:cNvSpPr/>
          <p:nvPr/>
        </p:nvSpPr>
        <p:spPr>
          <a:xfrm>
            <a:off x="6588542" y="3902373"/>
            <a:ext cx="4200498" cy="202117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Eco-Laws   </a:t>
            </a:r>
            <a:endParaRPr/>
          </a:p>
        </p:txBody>
      </p:sp>
      <p:sp>
        <p:nvSpPr>
          <p:cNvPr id="322" name="Google Shape;322;g24e9f82d747_1_0"/>
          <p:cNvSpPr/>
          <p:nvPr/>
        </p:nvSpPr>
        <p:spPr>
          <a:xfrm>
            <a:off x="6803693" y="4159220"/>
            <a:ext cx="1272989" cy="352802"/>
          </a:xfrm>
          <a:prstGeom prst="rect">
            <a:avLst/>
          </a:prstGeom>
          <a:solidFill>
            <a:srgbClr val="222A35"/>
          </a:solidFill>
          <a:ln w="25400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Bonding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24e9f82d747_1_0"/>
          <p:cNvSpPr/>
          <p:nvPr/>
        </p:nvSpPr>
        <p:spPr>
          <a:xfrm>
            <a:off x="6803694" y="4632833"/>
            <a:ext cx="1272988" cy="329153"/>
          </a:xfrm>
          <a:prstGeom prst="rect">
            <a:avLst/>
          </a:prstGeom>
          <a:solidFill>
            <a:srgbClr val="222A35"/>
          </a:solidFill>
          <a:ln w="25400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Decay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g24e9f82d747_1_0"/>
          <p:cNvSpPr txBox="1"/>
          <p:nvPr/>
        </p:nvSpPr>
        <p:spPr>
          <a:xfrm>
            <a:off x="6837222" y="4180558"/>
            <a:ext cx="3609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❄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4e9f82d747_1_0"/>
          <p:cNvSpPr txBox="1"/>
          <p:nvPr/>
        </p:nvSpPr>
        <p:spPr>
          <a:xfrm>
            <a:off x="6821622" y="4653060"/>
            <a:ext cx="3609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❄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4e9f82d747_1_0"/>
          <p:cNvSpPr/>
          <p:nvPr/>
        </p:nvSpPr>
        <p:spPr>
          <a:xfrm>
            <a:off x="9242360" y="4177856"/>
            <a:ext cx="1272987" cy="329153"/>
          </a:xfrm>
          <a:prstGeom prst="rect">
            <a:avLst/>
          </a:prstGeom>
          <a:solidFill>
            <a:srgbClr val="222A35"/>
          </a:solidFill>
          <a:ln w="25400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Spreading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24e9f82d747_1_0"/>
          <p:cNvSpPr/>
          <p:nvPr/>
        </p:nvSpPr>
        <p:spPr>
          <a:xfrm>
            <a:off x="9242360" y="4642283"/>
            <a:ext cx="1272987" cy="356479"/>
          </a:xfrm>
          <a:prstGeom prst="rect">
            <a:avLst/>
          </a:prstGeom>
          <a:solidFill>
            <a:srgbClr val="222A35"/>
          </a:solidFill>
          <a:ln w="25400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US" sz="13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Aggregation</a:t>
            </a:r>
            <a:endParaRPr/>
          </a:p>
        </p:txBody>
      </p:sp>
      <p:sp>
        <p:nvSpPr>
          <p:cNvPr id="328" name="Google Shape;328;g24e9f82d747_1_0"/>
          <p:cNvSpPr txBox="1"/>
          <p:nvPr/>
        </p:nvSpPr>
        <p:spPr>
          <a:xfrm>
            <a:off x="9244509" y="4169036"/>
            <a:ext cx="3609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❄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4e9f82d747_1_0"/>
          <p:cNvSpPr txBox="1"/>
          <p:nvPr/>
        </p:nvSpPr>
        <p:spPr>
          <a:xfrm>
            <a:off x="9264770" y="4636803"/>
            <a:ext cx="36092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❄</a:t>
            </a: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g24e9f82d747_1_0"/>
          <p:cNvGrpSpPr/>
          <p:nvPr/>
        </p:nvGrpSpPr>
        <p:grpSpPr>
          <a:xfrm>
            <a:off x="9237346" y="5486978"/>
            <a:ext cx="1272988" cy="369333"/>
            <a:chOff x="5306339" y="5244292"/>
            <a:chExt cx="1272988" cy="369333"/>
          </a:xfrm>
        </p:grpSpPr>
        <p:sp>
          <p:nvSpPr>
            <p:cNvPr id="331" name="Google Shape;331;g24e9f82d747_1_0"/>
            <p:cNvSpPr/>
            <p:nvPr/>
          </p:nvSpPr>
          <p:spPr>
            <a:xfrm>
              <a:off x="5306339" y="5244293"/>
              <a:ext cx="1272988" cy="369332"/>
            </a:xfrm>
            <a:prstGeom prst="rect">
              <a:avLst/>
            </a:prstGeom>
            <a:solidFill>
              <a:srgbClr val="222A35"/>
            </a:solidFill>
            <a:ln w="25400" cap="flat" cmpd="sng">
              <a:solidFill>
                <a:srgbClr val="3153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Gossip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g24e9f82d747_1_0"/>
            <p:cNvSpPr txBox="1"/>
            <p:nvPr/>
          </p:nvSpPr>
          <p:spPr>
            <a:xfrm>
              <a:off x="5340623" y="5244292"/>
              <a:ext cx="360921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❄</a:t>
              </a: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g24e9f82d747_1_0"/>
          <p:cNvSpPr/>
          <p:nvPr/>
        </p:nvSpPr>
        <p:spPr>
          <a:xfrm>
            <a:off x="6803693" y="1648590"/>
            <a:ext cx="937753" cy="72698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agent</a:t>
            </a:r>
            <a:endParaRPr/>
          </a:p>
        </p:txBody>
      </p:sp>
      <p:sp>
        <p:nvSpPr>
          <p:cNvPr id="334" name="Google Shape;334;g24e9f82d747_1_0"/>
          <p:cNvSpPr/>
          <p:nvPr/>
        </p:nvSpPr>
        <p:spPr>
          <a:xfrm>
            <a:off x="6773547" y="3391766"/>
            <a:ext cx="937753" cy="41951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LSAext</a:t>
            </a:r>
            <a:endParaRPr/>
          </a:p>
        </p:txBody>
      </p:sp>
      <p:sp>
        <p:nvSpPr>
          <p:cNvPr id="335" name="Google Shape;335;g24e9f82d747_1_0"/>
          <p:cNvSpPr/>
          <p:nvPr/>
        </p:nvSpPr>
        <p:spPr>
          <a:xfrm>
            <a:off x="9130037" y="4017521"/>
            <a:ext cx="1488900" cy="1123888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g24e9f82d747_1_0"/>
          <p:cNvCxnSpPr>
            <a:stCxn id="335" idx="2"/>
            <a:endCxn id="331" idx="0"/>
          </p:cNvCxnSpPr>
          <p:nvPr/>
        </p:nvCxnSpPr>
        <p:spPr>
          <a:xfrm flipH="1">
            <a:off x="9873887" y="5141409"/>
            <a:ext cx="600" cy="3456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7" name="Google Shape;337;g24e9f82d747_1_0"/>
          <p:cNvSpPr/>
          <p:nvPr/>
        </p:nvSpPr>
        <p:spPr>
          <a:xfrm>
            <a:off x="6775586" y="2790398"/>
            <a:ext cx="937753" cy="41951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LSA</a:t>
            </a:r>
            <a:endParaRPr/>
          </a:p>
        </p:txBody>
      </p:sp>
      <p:cxnSp>
        <p:nvCxnSpPr>
          <p:cNvPr id="338" name="Google Shape;338;g24e9f82d747_1_0"/>
          <p:cNvCxnSpPr/>
          <p:nvPr/>
        </p:nvCxnSpPr>
        <p:spPr>
          <a:xfrm>
            <a:off x="10510334" y="5670482"/>
            <a:ext cx="105734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39" name="Google Shape;339;g24e9f82d747_1_0"/>
          <p:cNvCxnSpPr/>
          <p:nvPr/>
        </p:nvCxnSpPr>
        <p:spPr>
          <a:xfrm>
            <a:off x="1055100" y="3604353"/>
            <a:ext cx="685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40" name="Google Shape;340;g24e9f82d747_1_0"/>
          <p:cNvCxnSpPr/>
          <p:nvPr/>
        </p:nvCxnSpPr>
        <p:spPr>
          <a:xfrm rot="10800000">
            <a:off x="2209775" y="2364745"/>
            <a:ext cx="1" cy="42565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41" name="Google Shape;341;g24e9f82d747_1_0"/>
          <p:cNvSpPr/>
          <p:nvPr/>
        </p:nvSpPr>
        <p:spPr>
          <a:xfrm>
            <a:off x="1746885" y="3394596"/>
            <a:ext cx="937753" cy="41951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LSAext</a:t>
            </a:r>
            <a:endParaRPr/>
          </a:p>
        </p:txBody>
      </p:sp>
      <p:sp>
        <p:nvSpPr>
          <p:cNvPr id="342" name="Google Shape;342;g24e9f82d747_1_0"/>
          <p:cNvSpPr/>
          <p:nvPr/>
        </p:nvSpPr>
        <p:spPr>
          <a:xfrm>
            <a:off x="2676347" y="2928505"/>
            <a:ext cx="2253061" cy="1081006"/>
          </a:xfrm>
          <a:custGeom>
            <a:avLst/>
            <a:gdLst/>
            <a:ahLst/>
            <a:cxnLst/>
            <a:rect l="l" t="t" r="r" b="b"/>
            <a:pathLst>
              <a:path w="1029251" h="1081006" extrusionOk="0">
                <a:moveTo>
                  <a:pt x="0" y="94889"/>
                </a:moveTo>
                <a:cubicBezTo>
                  <a:pt x="354106" y="12712"/>
                  <a:pt x="708212" y="-69464"/>
                  <a:pt x="878541" y="94889"/>
                </a:cubicBezTo>
                <a:cubicBezTo>
                  <a:pt x="1048870" y="259242"/>
                  <a:pt x="1035423" y="670124"/>
                  <a:pt x="1021977" y="1081006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4e9f82d747_1_0"/>
          <p:cNvSpPr/>
          <p:nvPr/>
        </p:nvSpPr>
        <p:spPr>
          <a:xfrm>
            <a:off x="2685907" y="3530027"/>
            <a:ext cx="2019286" cy="487777"/>
          </a:xfrm>
          <a:custGeom>
            <a:avLst/>
            <a:gdLst/>
            <a:ahLst/>
            <a:cxnLst/>
            <a:rect l="l" t="t" r="r" b="b"/>
            <a:pathLst>
              <a:path w="1029251" h="1081006" extrusionOk="0">
                <a:moveTo>
                  <a:pt x="0" y="94889"/>
                </a:moveTo>
                <a:cubicBezTo>
                  <a:pt x="354106" y="12712"/>
                  <a:pt x="708212" y="-69464"/>
                  <a:pt x="878541" y="94889"/>
                </a:cubicBezTo>
                <a:cubicBezTo>
                  <a:pt x="1048870" y="259242"/>
                  <a:pt x="1035423" y="670124"/>
                  <a:pt x="1021977" y="1081006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g24e9f82d747_1_0"/>
          <p:cNvCxnSpPr/>
          <p:nvPr/>
        </p:nvCxnSpPr>
        <p:spPr>
          <a:xfrm rot="10800000">
            <a:off x="7272569" y="2373416"/>
            <a:ext cx="1" cy="42565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45" name="Google Shape;345;g24e9f82d747_1_0"/>
          <p:cNvSpPr/>
          <p:nvPr/>
        </p:nvSpPr>
        <p:spPr>
          <a:xfrm>
            <a:off x="7741446" y="2922795"/>
            <a:ext cx="2253061" cy="1081006"/>
          </a:xfrm>
          <a:custGeom>
            <a:avLst/>
            <a:gdLst/>
            <a:ahLst/>
            <a:cxnLst/>
            <a:rect l="l" t="t" r="r" b="b"/>
            <a:pathLst>
              <a:path w="1029251" h="1081006" extrusionOk="0">
                <a:moveTo>
                  <a:pt x="0" y="94889"/>
                </a:moveTo>
                <a:cubicBezTo>
                  <a:pt x="354106" y="12712"/>
                  <a:pt x="708212" y="-69464"/>
                  <a:pt x="878541" y="94889"/>
                </a:cubicBezTo>
                <a:cubicBezTo>
                  <a:pt x="1048870" y="259242"/>
                  <a:pt x="1035423" y="670124"/>
                  <a:pt x="1021977" y="1081006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4e9f82d747_1_0"/>
          <p:cNvSpPr/>
          <p:nvPr/>
        </p:nvSpPr>
        <p:spPr>
          <a:xfrm>
            <a:off x="7755012" y="3520597"/>
            <a:ext cx="2019286" cy="487777"/>
          </a:xfrm>
          <a:custGeom>
            <a:avLst/>
            <a:gdLst/>
            <a:ahLst/>
            <a:cxnLst/>
            <a:rect l="l" t="t" r="r" b="b"/>
            <a:pathLst>
              <a:path w="1029251" h="1081006" extrusionOk="0">
                <a:moveTo>
                  <a:pt x="0" y="94889"/>
                </a:moveTo>
                <a:cubicBezTo>
                  <a:pt x="354106" y="12712"/>
                  <a:pt x="708212" y="-69464"/>
                  <a:pt x="878541" y="94889"/>
                </a:cubicBezTo>
                <a:cubicBezTo>
                  <a:pt x="1048870" y="259242"/>
                  <a:pt x="1035423" y="670124"/>
                  <a:pt x="1021977" y="1081006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g24e9f82d747_1_0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4e9f82d747_1_0"/>
          <p:cNvSpPr/>
          <p:nvPr/>
        </p:nvSpPr>
        <p:spPr>
          <a:xfrm>
            <a:off x="5453745" y="3469384"/>
            <a:ext cx="1362635" cy="2244329"/>
          </a:xfrm>
          <a:custGeom>
            <a:avLst/>
            <a:gdLst/>
            <a:ahLst/>
            <a:cxnLst/>
            <a:rect l="l" t="t" r="r" b="b"/>
            <a:pathLst>
              <a:path w="1362635" h="2244329" extrusionOk="0">
                <a:moveTo>
                  <a:pt x="0" y="2183169"/>
                </a:moveTo>
                <a:cubicBezTo>
                  <a:pt x="258482" y="2254886"/>
                  <a:pt x="516965" y="2326604"/>
                  <a:pt x="609600" y="2003875"/>
                </a:cubicBezTo>
                <a:cubicBezTo>
                  <a:pt x="702235" y="1681146"/>
                  <a:pt x="430306" y="578487"/>
                  <a:pt x="555812" y="246793"/>
                </a:cubicBezTo>
                <a:cubicBezTo>
                  <a:pt x="681318" y="-84901"/>
                  <a:pt x="1362635" y="13710"/>
                  <a:pt x="1362635" y="13710"/>
                </a:cubicBezTo>
                <a:lnTo>
                  <a:pt x="1362635" y="13710"/>
                </a:lnTo>
              </a:path>
            </a:pathLst>
          </a:cu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4e9f82d747_1_0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13</a:t>
            </a:fld>
            <a:endParaRPr sz="800"/>
          </a:p>
        </p:txBody>
      </p:sp>
      <p:pic>
        <p:nvPicPr>
          <p:cNvPr id="350" name="Google Shape;350;g24e9f82d747_1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1" name="Google Shape;351;g24e9f82d747_1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24e9f82d747_1_0"/>
          <p:cNvSpPr txBox="1"/>
          <p:nvPr/>
        </p:nvSpPr>
        <p:spPr>
          <a:xfrm>
            <a:off x="2439452" y="1089575"/>
            <a:ext cx="520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 + spreading =&gt; Gossip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g24e9f82d747_1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330329" y="112420"/>
            <a:ext cx="762001" cy="762011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g24e9f82d747_1_0"/>
          <p:cNvSpPr txBox="1"/>
          <p:nvPr/>
        </p:nvSpPr>
        <p:spPr>
          <a:xfrm>
            <a:off x="7711300" y="1000913"/>
            <a:ext cx="42006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Preliminary experiments with Markov chain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4f638e1bce_0_45"/>
          <p:cNvSpPr txBox="1">
            <a:spLocks noGrp="1"/>
          </p:cNvSpPr>
          <p:nvPr>
            <p:ph type="title"/>
          </p:nvPr>
        </p:nvSpPr>
        <p:spPr>
          <a:xfrm>
            <a:off x="1310250" y="195205"/>
            <a:ext cx="105156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WP3 - Status (TODO)</a:t>
            </a:r>
            <a:endParaRPr/>
          </a:p>
        </p:txBody>
      </p:sp>
      <p:sp>
        <p:nvSpPr>
          <p:cNvPr id="361" name="Google Shape;361;g24f638e1bce_0_45"/>
          <p:cNvSpPr txBox="1">
            <a:spLocks noGrp="1"/>
          </p:cNvSpPr>
          <p:nvPr>
            <p:ph type="body" idx="1"/>
          </p:nvPr>
        </p:nvSpPr>
        <p:spPr>
          <a:xfrm>
            <a:off x="1009625" y="1253400"/>
            <a:ext cx="10515600" cy="18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Social acceptance by design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(use of the WP2 project's findings)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Introduce the notion of fairness/equity,  and considerer it in the algorithms of negotiation and contract generation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Introduce gamification =&gt;get users more involved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Design a recovery plan in case of shortage =&gt; makes users feel more confident</a:t>
            </a:r>
            <a:endParaRPr/>
          </a:p>
        </p:txBody>
      </p:sp>
      <p:pic>
        <p:nvPicPr>
          <p:cNvPr id="362" name="Google Shape;362;g24f638e1bce_0_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g24f638e1bce_0_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g24f638e1bce_0_45"/>
          <p:cNvSpPr/>
          <p:nvPr/>
        </p:nvSpPr>
        <p:spPr>
          <a:xfrm>
            <a:off x="1171500" y="111925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4f638e1bce_0_45"/>
          <p:cNvSpPr txBox="1"/>
          <p:nvPr/>
        </p:nvSpPr>
        <p:spPr>
          <a:xfrm>
            <a:off x="1071880" y="5555933"/>
            <a:ext cx="105156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</a:rPr>
              <a:t>Use Electricity living-lab data?</a:t>
            </a:r>
            <a:endParaRPr b="1"/>
          </a:p>
        </p:txBody>
      </p:sp>
      <p:sp>
        <p:nvSpPr>
          <p:cNvPr id="366" name="Google Shape;366;g24f638e1bce_0_45"/>
          <p:cNvSpPr txBox="1"/>
          <p:nvPr/>
        </p:nvSpPr>
        <p:spPr>
          <a:xfrm>
            <a:off x="1021080" y="3130502"/>
            <a:ext cx="10515600" cy="20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</a:rPr>
              <a:t>Game theory based contracts</a:t>
            </a:r>
            <a:endParaRPr b="1"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 of offers evaluation, based on several criterion related to </a:t>
            </a:r>
            <a:b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personal/social welfare.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 of negotiation  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bilateral negotiations.</a:t>
            </a:r>
            <a:endParaRPr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multilateral negotiations in organised market (as Dutch auction)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the theory of Nash equilibrium to optimise the likelihood to succeed a negotiation</a:t>
            </a:r>
            <a:endParaRPr/>
          </a:p>
        </p:txBody>
      </p:sp>
      <p:sp>
        <p:nvSpPr>
          <p:cNvPr id="367" name="Google Shape;367;g24f638e1bce_0_45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14</a:t>
            </a:fld>
            <a:endParaRPr sz="800"/>
          </a:p>
        </p:txBody>
      </p:sp>
      <p:pic>
        <p:nvPicPr>
          <p:cNvPr id="368" name="Google Shape;368;g24f638e1bce_0_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704975" y="1913750"/>
            <a:ext cx="2259625" cy="225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6"/>
          <p:cNvSpPr txBox="1"/>
          <p:nvPr/>
        </p:nvSpPr>
        <p:spPr>
          <a:xfrm>
            <a:off x="1044940" y="977485"/>
            <a:ext cx="103500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Integration criterion based on social accept</a:t>
            </a:r>
            <a:r>
              <a:rPr lang="en-US" sz="1800">
                <a:solidFill>
                  <a:schemeClr val="dk1"/>
                </a:solidFill>
              </a:rPr>
              <a:t>ance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 the mechanism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contract negotiation :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	=&gt; sustainability, involvement-vs- free-riding, equity, environmental impact</a:t>
            </a:r>
            <a:endParaRPr sz="1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6"/>
          <p:cNvSpPr txBox="1"/>
          <p:nvPr/>
        </p:nvSpPr>
        <p:spPr>
          <a:xfrm>
            <a:off x="1317629" y="240883"/>
            <a:ext cx="103501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of social acceptance by design</a:t>
            </a:r>
            <a:endParaRPr sz="2800" b="1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6"/>
          <p:cNvSpPr txBox="1"/>
          <p:nvPr/>
        </p:nvSpPr>
        <p:spPr>
          <a:xfrm>
            <a:off x="589296" y="3260849"/>
            <a:ext cx="84102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Integration of a recovery plan in case of shortage or system attack</a:t>
            </a:r>
            <a:endParaRPr/>
          </a:p>
          <a:p>
            <a:pPr marL="4572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=&gt; makes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users feel more confident</a:t>
            </a:r>
            <a:endParaRPr sz="1800" b="1" i="0" u="none" strike="noStrike" cap="none">
              <a:solidFill>
                <a:srgbClr val="000000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baseline="30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6"/>
          <p:cNvSpPr txBox="1"/>
          <p:nvPr/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800" b="0" i="0" u="none" strike="noStrike" cap="non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81" name="Google Shape;381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6"/>
          <p:cNvSpPr txBox="1"/>
          <p:nvPr/>
        </p:nvSpPr>
        <p:spPr>
          <a:xfrm>
            <a:off x="589296" y="4472153"/>
            <a:ext cx="10039376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gamification elements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that take into account users' aspirations and psychological profiles	     </a:t>
            </a:r>
            <a:endParaRPr/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 =&gt; get users more involved</a:t>
            </a:r>
            <a:endParaRPr/>
          </a:p>
        </p:txBody>
      </p:sp>
      <p:sp>
        <p:nvSpPr>
          <p:cNvPr id="383" name="Google Shape;383;p6"/>
          <p:cNvSpPr txBox="1"/>
          <p:nvPr/>
        </p:nvSpPr>
        <p:spPr>
          <a:xfrm>
            <a:off x="589689" y="2248775"/>
            <a:ext cx="8410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</a:t>
            </a:r>
            <a:r>
              <a:rPr lang="en-US" sz="1800" b="1" i="0" u="none" strike="noStrike" cap="none">
                <a:solidFill>
                  <a:srgbClr val="000000"/>
                </a:solidFill>
              </a:rPr>
              <a:t>protection of confidential data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baseline="300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4" name="Google Shape;38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149200" y="62875"/>
            <a:ext cx="879200" cy="8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4f638e1bce_0_88"/>
          <p:cNvSpPr/>
          <p:nvPr/>
        </p:nvSpPr>
        <p:spPr>
          <a:xfrm>
            <a:off x="1171500" y="111925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24f638e1bce_0_88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Strategy to deal with Tragedy of the commons 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2" name="Google Shape;392;g24f638e1bce_0_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24f638e1bce_0_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24f638e1bce_0_88"/>
          <p:cNvSpPr txBox="1"/>
          <p:nvPr/>
        </p:nvSpPr>
        <p:spPr>
          <a:xfrm>
            <a:off x="130427" y="6521148"/>
            <a:ext cx="2436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5" name="Google Shape;395;g24f638e1bce_0_88" descr="A picture containing text, line, plot, diagram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9865" y="1569295"/>
            <a:ext cx="5715495" cy="1478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24f638e1bce_0_88" descr="A picture containing text, line, diagram, screenshot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148725" y="3976957"/>
            <a:ext cx="6027604" cy="2506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24f638e1bce_0_88" descr="A graph with a blue line&#10;&#10;Description automatically generated with low confidenc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62339" y="4408182"/>
            <a:ext cx="3688399" cy="156223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24f638e1bce_0_88"/>
          <p:cNvSpPr txBox="1"/>
          <p:nvPr/>
        </p:nvSpPr>
        <p:spPr>
          <a:xfrm>
            <a:off x="1253039" y="3687745"/>
            <a:ext cx="5202000" cy="6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of pricing factor that increases with demand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g24f638e1bce_0_88"/>
          <p:cNvSpPr/>
          <p:nvPr/>
        </p:nvSpPr>
        <p:spPr>
          <a:xfrm>
            <a:off x="5410008" y="4898343"/>
            <a:ext cx="713100" cy="5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g24f638e1bce_0_88"/>
          <p:cNvSpPr/>
          <p:nvPr/>
        </p:nvSpPr>
        <p:spPr>
          <a:xfrm>
            <a:off x="5529072" y="1856651"/>
            <a:ext cx="713100" cy="501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25400" cap="flat" cmpd="sng">
            <a:solidFill>
              <a:srgbClr val="517E3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1" name="Google Shape;401;g24f638e1bce_0_88" descr="A picture containing text, screenshot, diagram, line&#10;&#10;Description automatically generated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6455030" y="1416173"/>
            <a:ext cx="5568014" cy="2269722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24f638e1bce_0_88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16</a:t>
            </a:fld>
            <a:endParaRPr sz="800"/>
          </a:p>
        </p:txBody>
      </p:sp>
      <p:sp>
        <p:nvSpPr>
          <p:cNvPr id="403" name="Google Shape;403;g24f638e1bce_0_88"/>
          <p:cNvSpPr txBox="1"/>
          <p:nvPr/>
        </p:nvSpPr>
        <p:spPr>
          <a:xfrm>
            <a:off x="9234202" y="2235347"/>
            <a:ext cx="1692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Shortage for 70 %  of consumers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g24f638e1bce_0_88"/>
          <p:cNvSpPr txBox="1"/>
          <p:nvPr/>
        </p:nvSpPr>
        <p:spPr>
          <a:xfrm>
            <a:off x="1058336" y="1253741"/>
            <a:ext cx="520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 pricing policy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g24f638e1bce_0_88"/>
          <p:cNvSpPr txBox="1"/>
          <p:nvPr/>
        </p:nvSpPr>
        <p:spPr>
          <a:xfrm>
            <a:off x="9265158" y="6420633"/>
            <a:ext cx="2638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staggering of requests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g24f638e1bce_0_88"/>
          <p:cNvSpPr txBox="1"/>
          <p:nvPr/>
        </p:nvSpPr>
        <p:spPr>
          <a:xfrm>
            <a:off x="1058336" y="912976"/>
            <a:ext cx="520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(Scenario “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tragedy of the common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g24f638e1bce_0_8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098519" y="141913"/>
            <a:ext cx="757925" cy="7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"/>
          <p:cNvSpPr txBox="1"/>
          <p:nvPr/>
        </p:nvSpPr>
        <p:spPr>
          <a:xfrm>
            <a:off x="1087721" y="887843"/>
            <a:ext cx="80414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contract/negotiation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integrating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welfare criterion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=&gt; evaluate function for each criteria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4" name="Google Shape;41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"/>
          <p:cNvSpPr txBox="1"/>
          <p:nvPr/>
        </p:nvSpPr>
        <p:spPr>
          <a:xfrm>
            <a:off x="1317629" y="240883"/>
            <a:ext cx="103501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 of negotiation (gaming, auctions, ..) </a:t>
            </a:r>
            <a:endParaRPr sz="2800" b="1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"/>
          <p:cNvSpPr/>
          <p:nvPr/>
        </p:nvSpPr>
        <p:spPr>
          <a:xfrm>
            <a:off x="5048250" y="3591352"/>
            <a:ext cx="5202174" cy="1070407"/>
          </a:xfrm>
          <a:prstGeom prst="rect">
            <a:avLst/>
          </a:prstGeom>
          <a:solidFill>
            <a:srgbClr val="B3C6E7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"/>
          <p:cNvSpPr/>
          <p:nvPr/>
        </p:nvSpPr>
        <p:spPr>
          <a:xfrm>
            <a:off x="3358322" y="4051916"/>
            <a:ext cx="1375717" cy="489123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Offer: ω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"/>
          <p:cNvSpPr txBox="1"/>
          <p:nvPr/>
        </p:nvSpPr>
        <p:spPr>
          <a:xfrm>
            <a:off x="5916322" y="3589557"/>
            <a:ext cx="40466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 #i  : Profile = {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0" i="0" u="sng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sng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0" i="0" u="sng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sng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….. , 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0" i="0" u="sng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sng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"/>
          <p:cNvSpPr/>
          <p:nvPr/>
        </p:nvSpPr>
        <p:spPr>
          <a:xfrm>
            <a:off x="5582064" y="4051916"/>
            <a:ext cx="4141926" cy="48912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utility: ω -&gt; </a:t>
            </a:r>
            <a:r>
              <a:rPr lang="en-US" sz="18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1" i="0" u="sng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1" i="0" u="sng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*e</a:t>
            </a:r>
            <a:r>
              <a:rPr lang="en-US" sz="18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(ω) + … + </a:t>
            </a:r>
            <a:r>
              <a:rPr lang="en-US" sz="18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1" i="0" u="sng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1" i="0" u="sng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* e</a:t>
            </a:r>
            <a:r>
              <a:rPr lang="en-US" sz="18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(ω)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"/>
          <p:cNvSpPr/>
          <p:nvPr/>
        </p:nvSpPr>
        <p:spPr>
          <a:xfrm>
            <a:off x="10754602" y="4100469"/>
            <a:ext cx="1002069" cy="44057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(ω)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4"/>
          <p:cNvCxnSpPr/>
          <p:nvPr/>
        </p:nvCxnSpPr>
        <p:spPr>
          <a:xfrm>
            <a:off x="9723990" y="4280655"/>
            <a:ext cx="103061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24" name="Google Shape;424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752456"/>
            <a:ext cx="2265915" cy="6008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4"/>
          <p:cNvCxnSpPr/>
          <p:nvPr/>
        </p:nvCxnSpPr>
        <p:spPr>
          <a:xfrm>
            <a:off x="4729385" y="4272201"/>
            <a:ext cx="85267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6" name="Google Shape;426;p4"/>
          <p:cNvSpPr txBox="1"/>
          <p:nvPr/>
        </p:nvSpPr>
        <p:spPr>
          <a:xfrm>
            <a:off x="627384" y="2037652"/>
            <a:ext cx="4823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Modeling of agent’s utility function</a:t>
            </a: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"/>
          <p:cNvSpPr txBox="1"/>
          <p:nvPr/>
        </p:nvSpPr>
        <p:spPr>
          <a:xfrm>
            <a:off x="627384" y="5116347"/>
            <a:ext cx="6639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Modeling of bilateral negotiation  </a:t>
            </a: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716697" y="4890498"/>
            <a:ext cx="1246295" cy="1070407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"/>
          <p:cNvSpPr txBox="1"/>
          <p:nvPr/>
        </p:nvSpPr>
        <p:spPr>
          <a:xfrm>
            <a:off x="627384" y="6008313"/>
            <a:ext cx="76006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Modeling of multilateral negotiation : organized market (auctions)</a:t>
            </a: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4" descr="Diagram&#10;&#10;Description automatically generated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69804" y="1001901"/>
            <a:ext cx="2895630" cy="192814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17</a:t>
            </a:fld>
            <a:endParaRPr sz="800"/>
          </a:p>
        </p:txBody>
      </p:sp>
      <p:pic>
        <p:nvPicPr>
          <p:cNvPr id="432" name="Google Shape;432;p4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149200" y="62875"/>
            <a:ext cx="879200" cy="87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e9f82cf36_0_0"/>
          <p:cNvSpPr txBox="1">
            <a:spLocks noGrp="1"/>
          </p:cNvSpPr>
          <p:nvPr>
            <p:ph type="title"/>
          </p:nvPr>
        </p:nvSpPr>
        <p:spPr>
          <a:xfrm>
            <a:off x="1216375" y="264025"/>
            <a:ext cx="10515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WP3 – Objectives / Deliverables / Milestones 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4e9f82cf36_0_0"/>
          <p:cNvSpPr txBox="1">
            <a:spLocks noGrp="1"/>
          </p:cNvSpPr>
          <p:nvPr>
            <p:ph type="body" idx="1"/>
          </p:nvPr>
        </p:nvSpPr>
        <p:spPr>
          <a:xfrm>
            <a:off x="1153150" y="979800"/>
            <a:ext cx="10515600" cy="4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latin typeface="Arial"/>
                <a:ea typeface="Arial"/>
                <a:cs typeface="Arial"/>
                <a:sym typeface="Arial"/>
              </a:rPr>
              <a:t>WP3 Objectives</a:t>
            </a:r>
            <a:endParaRPr sz="3000"/>
          </a:p>
          <a:p>
            <a:pPr marL="457200" lvl="0" indent="-3587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50"/>
              <a:buChar char="•"/>
            </a:pPr>
            <a:r>
              <a:rPr lang="en-US" sz="2050">
                <a:latin typeface="Arial"/>
                <a:ea typeface="Arial"/>
                <a:cs typeface="Arial"/>
                <a:sym typeface="Arial"/>
              </a:rPr>
              <a:t>Developing </a:t>
            </a:r>
            <a:r>
              <a:rPr lang="en-US" sz="2050" b="1">
                <a:latin typeface="Arial"/>
                <a:ea typeface="Arial"/>
                <a:cs typeface="Arial"/>
                <a:sym typeface="Arial"/>
              </a:rPr>
              <a:t>a digital framework </a:t>
            </a:r>
            <a:r>
              <a:rPr lang="en-US" sz="2050">
                <a:latin typeface="Arial"/>
                <a:ea typeface="Arial"/>
                <a:cs typeface="Arial"/>
                <a:sym typeface="Arial"/>
              </a:rPr>
              <a:t>for collaborative learning among GEDs.</a:t>
            </a:r>
            <a:endParaRPr sz="3000"/>
          </a:p>
          <a:p>
            <a:pPr marL="457200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50"/>
              <a:buChar char="•"/>
            </a:pPr>
            <a:r>
              <a:rPr lang="en-US" sz="2050">
                <a:latin typeface="Arial"/>
                <a:ea typeface="Arial"/>
                <a:cs typeface="Arial"/>
                <a:sym typeface="Arial"/>
              </a:rPr>
              <a:t>Developing a </a:t>
            </a:r>
            <a:r>
              <a:rPr lang="en-US" sz="2050" b="1">
                <a:latin typeface="Arial"/>
                <a:ea typeface="Arial"/>
                <a:cs typeface="Arial"/>
                <a:sym typeface="Arial"/>
              </a:rPr>
              <a:t>collaborative ML approach among the different data sources </a:t>
            </a:r>
            <a:r>
              <a:rPr lang="en-US" sz="2050">
                <a:latin typeface="Arial"/>
                <a:ea typeface="Arial"/>
                <a:cs typeface="Arial"/>
                <a:sym typeface="Arial"/>
              </a:rPr>
              <a:t>and computational units.</a:t>
            </a:r>
            <a:endParaRPr sz="3000"/>
          </a:p>
          <a:p>
            <a:pPr marL="457200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50"/>
              <a:buChar char="•"/>
            </a:pPr>
            <a:r>
              <a:rPr lang="en-US" sz="2050">
                <a:latin typeface="Arial"/>
                <a:ea typeface="Arial"/>
                <a:cs typeface="Arial"/>
                <a:sym typeface="Arial"/>
              </a:rPr>
              <a:t>To address this problem, we use a </a:t>
            </a:r>
            <a:r>
              <a:rPr lang="en-US" sz="2050" b="1">
                <a:latin typeface="Arial"/>
                <a:ea typeface="Arial"/>
                <a:cs typeface="Arial"/>
                <a:sym typeface="Arial"/>
              </a:rPr>
              <a:t>coordination model </a:t>
            </a:r>
            <a:r>
              <a:rPr lang="en-US" sz="2050">
                <a:latin typeface="Arial"/>
                <a:ea typeface="Arial"/>
                <a:cs typeface="Arial"/>
                <a:sym typeface="Arial"/>
              </a:rPr>
              <a:t>that provides a coordination media and mechanisms, allowing the GEDs (via intelligent digital twins) to </a:t>
            </a:r>
            <a:r>
              <a:rPr lang="en-US" sz="2050" b="1">
                <a:latin typeface="Arial"/>
                <a:ea typeface="Arial"/>
                <a:cs typeface="Arial"/>
                <a:sym typeface="Arial"/>
              </a:rPr>
              <a:t>exchange information</a:t>
            </a:r>
            <a:r>
              <a:rPr lang="en-US" sz="2050">
                <a:latin typeface="Arial"/>
                <a:ea typeface="Arial"/>
                <a:cs typeface="Arial"/>
                <a:sym typeface="Arial"/>
              </a:rPr>
              <a:t>, about production/consumption, and to collectively and in a decentralised manner smoothly reach varied objectives linked to context-aware/self-adaptive applications.</a:t>
            </a:r>
            <a:endParaRPr sz="3000"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sz="205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50">
                <a:latin typeface="Arial"/>
                <a:ea typeface="Arial"/>
                <a:cs typeface="Arial"/>
                <a:sym typeface="Arial"/>
              </a:rPr>
              <a:t>WP3 Aim</a:t>
            </a:r>
            <a:endParaRPr sz="3000"/>
          </a:p>
          <a:p>
            <a:pPr marL="457200" lvl="0" indent="-3587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50"/>
              <a:buChar char="•"/>
            </a:pPr>
            <a:r>
              <a:rPr lang="en-US" sz="2050">
                <a:latin typeface="Arial"/>
                <a:ea typeface="Arial"/>
                <a:cs typeface="Arial"/>
                <a:sym typeface="Arial"/>
              </a:rPr>
              <a:t>Defining </a:t>
            </a:r>
            <a:r>
              <a:rPr lang="en-US" sz="2050" b="1">
                <a:latin typeface="Arial"/>
                <a:ea typeface="Arial"/>
                <a:cs typeface="Arial"/>
                <a:sym typeface="Arial"/>
              </a:rPr>
              <a:t>collaborative, distributed ML algorithms </a:t>
            </a:r>
            <a:r>
              <a:rPr lang="en-US" sz="2050">
                <a:latin typeface="Arial"/>
                <a:ea typeface="Arial"/>
                <a:cs typeface="Arial"/>
                <a:sym typeface="Arial"/>
              </a:rPr>
              <a:t>providing robust predictions of power usage/production. They rely on coordination middleware and intelligent digital twins providing support for </a:t>
            </a:r>
            <a:r>
              <a:rPr lang="en-US" sz="2050" b="1">
                <a:latin typeface="Arial"/>
                <a:ea typeface="Arial"/>
                <a:cs typeface="Arial"/>
                <a:sym typeface="Arial"/>
              </a:rPr>
              <a:t>distributed interactions</a:t>
            </a:r>
            <a:r>
              <a:rPr lang="en-US" sz="2050">
                <a:latin typeface="Arial"/>
                <a:ea typeface="Arial"/>
                <a:cs typeface="Arial"/>
                <a:sym typeface="Arial"/>
              </a:rPr>
              <a:t> specific to smart grids.</a:t>
            </a:r>
            <a:endParaRPr sz="3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3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24e9f82cf36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4e9f82cf36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24e9f82cf36_0_0"/>
          <p:cNvSpPr/>
          <p:nvPr/>
        </p:nvSpPr>
        <p:spPr>
          <a:xfrm>
            <a:off x="1171500" y="111925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4e9f82cf36_0_0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2</a:t>
            </a:fld>
            <a:endParaRPr sz="800"/>
          </a:p>
        </p:txBody>
      </p:sp>
      <p:pic>
        <p:nvPicPr>
          <p:cNvPr id="106" name="Google Shape;106;g24e9f82cf36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94325" y="63700"/>
            <a:ext cx="1470275" cy="1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e9f82cf36_0_8"/>
          <p:cNvSpPr txBox="1">
            <a:spLocks noGrp="1"/>
          </p:cNvSpPr>
          <p:nvPr>
            <p:ph type="title"/>
          </p:nvPr>
        </p:nvSpPr>
        <p:spPr>
          <a:xfrm>
            <a:off x="1367699" y="165100"/>
            <a:ext cx="8494055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WP3 – Objectives / Deliverables / Milestones 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4e9f82cf36_0_8"/>
          <p:cNvSpPr txBox="1">
            <a:spLocks noGrp="1"/>
          </p:cNvSpPr>
          <p:nvPr>
            <p:ph type="body" idx="1"/>
          </p:nvPr>
        </p:nvSpPr>
        <p:spPr>
          <a:xfrm>
            <a:off x="1163320" y="99504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Deliverables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D3.1: Design of 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distributed collaborative learning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methods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D3.2: 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Coordination model and middleware 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extended with distributed 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algorithms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and mechanisms specific to smart grids. Design of 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digital twins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D3.3: I</a:t>
            </a: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mplementation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 of distributed collaborative learning. Implementation of intelligent digital twins.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latin typeface="Arial"/>
                <a:ea typeface="Arial"/>
                <a:cs typeface="Arial"/>
                <a:sym typeface="Arial"/>
              </a:rPr>
              <a:t>Milestones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457200" lvl="0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lang="en-US" sz="2100" b="1">
                <a:latin typeface="Arial"/>
                <a:ea typeface="Arial"/>
                <a:cs typeface="Arial"/>
                <a:sym typeface="Arial"/>
              </a:rPr>
              <a:t>M2</a:t>
            </a:r>
            <a:r>
              <a:rPr lang="en-US" sz="2100">
                <a:latin typeface="Arial"/>
                <a:ea typeface="Arial"/>
                <a:cs typeface="Arial"/>
                <a:sym typeface="Arial"/>
              </a:rPr>
              <a:t>: Coordination model, digital twins and design of distributed collaborative ML methods are implemented on an experimental edge-to-cloud architecture → submitted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24e9f82cf36_0_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4e9f82cf36_0_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g24e9f82cf36_0_8"/>
          <p:cNvSpPr/>
          <p:nvPr/>
        </p:nvSpPr>
        <p:spPr>
          <a:xfrm>
            <a:off x="1171500" y="111925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4e9f82cf36_0_8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3</a:t>
            </a:fld>
            <a:endParaRPr sz="800"/>
          </a:p>
        </p:txBody>
      </p:sp>
      <p:grpSp>
        <p:nvGrpSpPr>
          <p:cNvPr id="118" name="Google Shape;118;g24e9f82cf36_0_8"/>
          <p:cNvGrpSpPr/>
          <p:nvPr/>
        </p:nvGrpSpPr>
        <p:grpSpPr>
          <a:xfrm>
            <a:off x="2999598" y="4371578"/>
            <a:ext cx="4693193" cy="2418969"/>
            <a:chOff x="7232925" y="4369002"/>
            <a:chExt cx="4302524" cy="2267925"/>
          </a:xfrm>
        </p:grpSpPr>
        <p:pic>
          <p:nvPicPr>
            <p:cNvPr id="119" name="Google Shape;119;g24e9f82cf36_0_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795299" y="4369002"/>
              <a:ext cx="3740150" cy="22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g24e9f82cf36_0_8"/>
            <p:cNvSpPr/>
            <p:nvPr/>
          </p:nvSpPr>
          <p:spPr>
            <a:xfrm>
              <a:off x="8107750" y="5353725"/>
              <a:ext cx="1008300" cy="4713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24e9f82cf36_0_8"/>
            <p:cNvSpPr/>
            <p:nvPr/>
          </p:nvSpPr>
          <p:spPr>
            <a:xfrm>
              <a:off x="7232925" y="5514525"/>
              <a:ext cx="471600" cy="171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g24e9f82cf36_0_8"/>
          <p:cNvGrpSpPr/>
          <p:nvPr/>
        </p:nvGrpSpPr>
        <p:grpSpPr>
          <a:xfrm>
            <a:off x="6904875" y="4510962"/>
            <a:ext cx="5012950" cy="2032250"/>
            <a:chOff x="6904875" y="4510962"/>
            <a:chExt cx="5012950" cy="2032250"/>
          </a:xfrm>
        </p:grpSpPr>
        <p:pic>
          <p:nvPicPr>
            <p:cNvPr id="123" name="Google Shape;123;g24e9f82cf36_0_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185875" y="4510962"/>
              <a:ext cx="3731950" cy="2032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g24e9f82cf36_0_8"/>
            <p:cNvSpPr/>
            <p:nvPr/>
          </p:nvSpPr>
          <p:spPr>
            <a:xfrm>
              <a:off x="6904875" y="6108150"/>
              <a:ext cx="1281000" cy="218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5" name="Google Shape;125;g24e9f82cf36_0_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0494325" y="63700"/>
            <a:ext cx="1470275" cy="147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e9f82cf36_0_16"/>
          <p:cNvSpPr/>
          <p:nvPr/>
        </p:nvSpPr>
        <p:spPr>
          <a:xfrm>
            <a:off x="1009625" y="200413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4e9f82cf36_0_16"/>
          <p:cNvSpPr txBox="1">
            <a:spLocks noGrp="1"/>
          </p:cNvSpPr>
          <p:nvPr>
            <p:ph type="title"/>
          </p:nvPr>
        </p:nvSpPr>
        <p:spPr>
          <a:xfrm>
            <a:off x="1355075" y="271665"/>
            <a:ext cx="74472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WP3 - Status - DONE</a:t>
            </a:r>
            <a:endParaRPr/>
          </a:p>
        </p:txBody>
      </p:sp>
      <p:sp>
        <p:nvSpPr>
          <p:cNvPr id="133" name="Google Shape;133;g24e9f82cf36_0_16"/>
          <p:cNvSpPr txBox="1">
            <a:spLocks noGrp="1"/>
          </p:cNvSpPr>
          <p:nvPr>
            <p:ph type="body" idx="1"/>
          </p:nvPr>
        </p:nvSpPr>
        <p:spPr>
          <a:xfrm>
            <a:off x="1203000" y="5349240"/>
            <a:ext cx="106242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1800" b="1">
                <a:latin typeface="Arial"/>
                <a:ea typeface="Arial"/>
                <a:cs typeface="Arial"/>
                <a:sym typeface="Arial"/>
              </a:rPr>
              <a:t>Interactions among multiple platforms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One node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Multiple node (four) in P2P fashion</a:t>
            </a:r>
            <a:endParaRPr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g24e9f82cf36_0_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4e9f82cf36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4e9f82cf36_0_16"/>
          <p:cNvSpPr txBox="1"/>
          <p:nvPr/>
        </p:nvSpPr>
        <p:spPr>
          <a:xfrm>
            <a:off x="1165860" y="838200"/>
            <a:ext cx="70410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</a:rPr>
              <a:t>Coordination model and platform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vailable and running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U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ses real data from Les Vergers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g24e9f82cf36_0_16"/>
          <p:cNvSpPr txBox="1"/>
          <p:nvPr/>
        </p:nvSpPr>
        <p:spPr>
          <a:xfrm>
            <a:off x="1165860" y="2040407"/>
            <a:ext cx="8679180" cy="77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</a:rPr>
              <a:t>Digital twins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(producer, consumer, regulator, learning agent)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A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vailable and running, interacting through the coordination platform</a:t>
            </a:r>
            <a:endParaRPr/>
          </a:p>
        </p:txBody>
      </p:sp>
      <p:sp>
        <p:nvSpPr>
          <p:cNvPr id="138" name="Google Shape;138;g24e9f82cf36_0_16"/>
          <p:cNvSpPr txBox="1"/>
          <p:nvPr/>
        </p:nvSpPr>
        <p:spPr>
          <a:xfrm>
            <a:off x="1165860" y="2976250"/>
            <a:ext cx="93801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</a:rPr>
              <a:t>Algorithms - energy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nergy contracts (wattage, no pricing) among producers, consumers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P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eak shaving among producers, consumers, regulator</a:t>
            </a:r>
            <a:endParaRPr/>
          </a:p>
        </p:txBody>
      </p:sp>
      <p:sp>
        <p:nvSpPr>
          <p:cNvPr id="139" name="Google Shape;139;g24e9f82cf36_0_16"/>
          <p:cNvSpPr txBox="1"/>
          <p:nvPr/>
        </p:nvSpPr>
        <p:spPr>
          <a:xfrm>
            <a:off x="1165860" y="4193299"/>
            <a:ext cx="97155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</a:rPr>
              <a:t>Algorithms - learning:</a:t>
            </a:r>
            <a:endParaRPr sz="1400" b="1" i="0" u="none" strike="noStrike" cap="none">
              <a:solidFill>
                <a:srgbClr val="000000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G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ossip-based learning through platform (done for Markov chain learning model)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/>
              <a:t>De-C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entralised federated learning (outside coordination platform – HEPIA)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4e9f82cf36_0_16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4</a:t>
            </a:fld>
            <a:endParaRPr sz="800"/>
          </a:p>
        </p:txBody>
      </p:sp>
      <p:pic>
        <p:nvPicPr>
          <p:cNvPr id="141" name="Google Shape;141;g24e9f82cf36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497540" y="1721725"/>
            <a:ext cx="1945725" cy="19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4e9f82cf36_0_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289975" y="5123975"/>
            <a:ext cx="2801600" cy="152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/>
          <p:nvPr/>
        </p:nvSpPr>
        <p:spPr>
          <a:xfrm>
            <a:off x="1009625" y="200413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1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68900" y="1478325"/>
            <a:ext cx="7565950" cy="503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1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57"/>
              <a:buFont typeface="Calibri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Coordination model and platform 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1" name="Google Shape;15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1"/>
          <p:cNvSpPr txBox="1"/>
          <p:nvPr/>
        </p:nvSpPr>
        <p:spPr>
          <a:xfrm>
            <a:off x="297575" y="1046440"/>
            <a:ext cx="3522300" cy="23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Implementation of a </a:t>
            </a:r>
            <a:r>
              <a:rPr lang="en-US" sz="1800" b="1" i="0" u="none" strike="noStrike" cap="none">
                <a:solidFill>
                  <a:schemeClr val="dk1"/>
                </a:solidFill>
              </a:rPr>
              <a:t>coordination </a:t>
            </a:r>
            <a:r>
              <a:rPr lang="en-US" sz="1800" b="1">
                <a:solidFill>
                  <a:schemeClr val="dk1"/>
                </a:solidFill>
              </a:rPr>
              <a:t>platform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using</a:t>
            </a:r>
            <a:r>
              <a:rPr lang="en-US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twins, 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shared virtual environment (tuple space) 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coordination laws.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1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5</a:t>
            </a:fld>
            <a:endParaRPr sz="800"/>
          </a:p>
        </p:txBody>
      </p:sp>
      <p:pic>
        <p:nvPicPr>
          <p:cNvPr id="156" name="Google Shape;156;p21" descr="Diagram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3125" y="3611129"/>
            <a:ext cx="2914749" cy="193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78669" y="221200"/>
            <a:ext cx="757925" cy="75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1"/>
          <p:cNvSpPr/>
          <p:nvPr/>
        </p:nvSpPr>
        <p:spPr>
          <a:xfrm>
            <a:off x="520493" y="3984655"/>
            <a:ext cx="2201100" cy="1670400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1"/>
          <p:cNvSpPr/>
          <p:nvPr/>
        </p:nvSpPr>
        <p:spPr>
          <a:xfrm>
            <a:off x="3584775" y="2296625"/>
            <a:ext cx="6000600" cy="4314900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1"/>
          <p:cNvSpPr/>
          <p:nvPr/>
        </p:nvSpPr>
        <p:spPr>
          <a:xfrm>
            <a:off x="10334851" y="4080350"/>
            <a:ext cx="1601700" cy="1670400"/>
          </a:xfrm>
          <a:prstGeom prst="rect">
            <a:avLst/>
          </a:prstGeom>
          <a:noFill/>
          <a:ln w="254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1367398" y="305395"/>
            <a:ext cx="6976575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Coordination platform and digital twins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/>
          <p:nvPr/>
        </p:nvSpPr>
        <p:spPr>
          <a:xfrm>
            <a:off x="279525" y="1085225"/>
            <a:ext cx="4906800" cy="286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6" marR="0" lvl="0" indent="-34015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</a:rPr>
              <a:t>D</a:t>
            </a:r>
            <a:r>
              <a:rPr lang="en-US" sz="1800" b="1" i="0" u="none" strike="noStrike" cap="none">
                <a:solidFill>
                  <a:schemeClr val="dk1"/>
                </a:solidFill>
              </a:rPr>
              <a:t>igital twins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agents' behaviors as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consumer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producer,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>
                <a:solidFill>
                  <a:schemeClr val="dk1"/>
                </a:solidFill>
              </a:rPr>
              <a:t>l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earning agent </a:t>
            </a:r>
            <a:endParaRPr sz="1800">
              <a:solidFill>
                <a:schemeClr val="dk1"/>
              </a:solidFill>
            </a:endParaRPr>
          </a:p>
          <a:p>
            <a: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○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regulator</a:t>
            </a:r>
            <a:endParaRPr sz="1800">
              <a:solidFill>
                <a:schemeClr val="dk1"/>
              </a:solidFill>
            </a:endParaRPr>
          </a:p>
          <a:p>
            <a:pPr marL="9144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</a:rPr>
              <a:t>Agents act autonomously,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adapt, organize and make decisions according to the situation.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0157" marR="0" lvl="0" indent="-2258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 descr="Diagram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906297" y="1207434"/>
            <a:ext cx="7006174" cy="5393535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2"/>
          <p:cNvSpPr txBox="1"/>
          <p:nvPr/>
        </p:nvSpPr>
        <p:spPr>
          <a:xfrm>
            <a:off x="279529" y="3775194"/>
            <a:ext cx="43923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1">
                <a:solidFill>
                  <a:schemeClr val="dk1"/>
                </a:solidFill>
              </a:rPr>
              <a:t>Dynamic self-adaptive g</a:t>
            </a:r>
            <a:r>
              <a:rPr lang="en-US" sz="1800" b="1" i="0" u="none" strike="noStrike" cap="none">
                <a:solidFill>
                  <a:schemeClr val="dk1"/>
                </a:solidFill>
              </a:rPr>
              <a:t>eneration of supply contracts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between producers and consumers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22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2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2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6</a:t>
            </a:fld>
            <a:endParaRPr sz="800"/>
          </a:p>
        </p:txBody>
      </p:sp>
      <p:pic>
        <p:nvPicPr>
          <p:cNvPr id="174" name="Google Shape;174;p2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4251" y="4805350"/>
            <a:ext cx="3616051" cy="1609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154544" y="147913"/>
            <a:ext cx="757925" cy="7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 txBox="1">
            <a:spLocks noGrp="1"/>
          </p:cNvSpPr>
          <p:nvPr>
            <p:ph type="title"/>
          </p:nvPr>
        </p:nvSpPr>
        <p:spPr>
          <a:xfrm>
            <a:off x="1345623" y="29931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Use of real data from the "Les Vergers" living-lab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2" name="Google Shape;18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 descr="Diagram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1416" y="1149307"/>
            <a:ext cx="9662997" cy="5403048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5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5"/>
          <p:cNvSpPr txBox="1"/>
          <p:nvPr/>
        </p:nvSpPr>
        <p:spPr>
          <a:xfrm>
            <a:off x="1009624" y="799375"/>
            <a:ext cx="79446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Measurement data from “Les Vergers”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5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7</a:t>
            </a:fld>
            <a:endParaRPr sz="800"/>
          </a:p>
        </p:txBody>
      </p:sp>
      <p:pic>
        <p:nvPicPr>
          <p:cNvPr id="189" name="Google Shape;189;p2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32419" y="141838"/>
            <a:ext cx="757925" cy="7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"/>
          <p:cNvSpPr txBox="1"/>
          <p:nvPr/>
        </p:nvSpPr>
        <p:spPr>
          <a:xfrm>
            <a:off x="1277701" y="833850"/>
            <a:ext cx="118488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of the consumer/producer digital twins by using the data collected from Les Vergers.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Customization of the digital twins to fit better with real-world situations: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4408" marR="0" lvl="1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Adaptation of the prediction states to fit with the used powers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84408" marR="0" lvl="1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Consideration of fluctuation in demand so as not to break a contract after each power change: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28659" marR="0" lvl="2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a margin in a contract to absorb the power variation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428659" marR="0" lvl="2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of a second « transition contract » when the variation is more important.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47319" y="3571029"/>
            <a:ext cx="6720782" cy="328697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"/>
          <p:cNvSpPr txBox="1"/>
          <p:nvPr/>
        </p:nvSpPr>
        <p:spPr>
          <a:xfrm>
            <a:off x="1345623" y="29931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Adaptation of the digital twins</a:t>
            </a: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553902"/>
            <a:ext cx="879197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1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1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8</a:t>
            </a:fld>
            <a:endParaRPr sz="800"/>
          </a:p>
        </p:txBody>
      </p:sp>
      <p:pic>
        <p:nvPicPr>
          <p:cNvPr id="202" name="Google Shape;202;p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32419" y="141838"/>
            <a:ext cx="757925" cy="75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397f3db75e_3_0"/>
          <p:cNvSpPr/>
          <p:nvPr/>
        </p:nvSpPr>
        <p:spPr>
          <a:xfrm>
            <a:off x="1009625" y="200425"/>
            <a:ext cx="102822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2397f3db75e_3_0"/>
          <p:cNvSpPr txBox="1">
            <a:spLocks noGrp="1"/>
          </p:cNvSpPr>
          <p:nvPr>
            <p:ph type="title"/>
          </p:nvPr>
        </p:nvSpPr>
        <p:spPr>
          <a:xfrm>
            <a:off x="1345625" y="299325"/>
            <a:ext cx="10510800" cy="4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60"/>
              <a:buFont typeface="Calibri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Coordination Platform tuning in a 4-nodes configuration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g2397f3db75e_3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427" y="553902"/>
            <a:ext cx="879196" cy="3179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2397f3db75e_3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427" y="63710"/>
            <a:ext cx="879197" cy="471214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g2397f3db75e_3_0"/>
          <p:cNvSpPr txBox="1"/>
          <p:nvPr/>
        </p:nvSpPr>
        <p:spPr>
          <a:xfrm>
            <a:off x="130427" y="6521148"/>
            <a:ext cx="2436660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Sierre,June 8 2023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2397f3db75e_3_0"/>
          <p:cNvSpPr txBox="1"/>
          <p:nvPr/>
        </p:nvSpPr>
        <p:spPr>
          <a:xfrm>
            <a:off x="973885" y="871825"/>
            <a:ext cx="6921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34950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“Chain” configuration (1 or 2 neighbors by node)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g2397f3db75e_3_0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9</a:t>
            </a:fld>
            <a:endParaRPr sz="800"/>
          </a:p>
        </p:txBody>
      </p:sp>
      <p:pic>
        <p:nvPicPr>
          <p:cNvPr id="215" name="Google Shape;215;g2397f3db75e_3_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095979" y="3428993"/>
            <a:ext cx="42" cy="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g2397f3db75e_3_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687141" y="5443927"/>
            <a:ext cx="4196952" cy="12400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397f3db75e_3_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257855" y="5352095"/>
            <a:ext cx="3598606" cy="1505905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2397f3db75e_3_0"/>
          <p:cNvSpPr/>
          <p:nvPr/>
        </p:nvSpPr>
        <p:spPr>
          <a:xfrm>
            <a:off x="1733245" y="2219356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2397f3db75e_3_0"/>
          <p:cNvSpPr/>
          <p:nvPr/>
        </p:nvSpPr>
        <p:spPr>
          <a:xfrm>
            <a:off x="7508015" y="2219301"/>
            <a:ext cx="275400" cy="233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2397f3db75e_3_0"/>
          <p:cNvSpPr/>
          <p:nvPr/>
        </p:nvSpPr>
        <p:spPr>
          <a:xfrm rot="10800000" flipH="1">
            <a:off x="4232788" y="5110302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g2397f3db75e_3_0"/>
          <p:cNvSpPr/>
          <p:nvPr/>
        </p:nvSpPr>
        <p:spPr>
          <a:xfrm rot="10800000" flipH="1">
            <a:off x="9360311" y="5093984"/>
            <a:ext cx="250722" cy="169884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2" name="Google Shape;222;g2397f3db75e_3_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856326" y="2469860"/>
            <a:ext cx="10136330" cy="2606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g2397f3db75e_3_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0116" y="1441929"/>
            <a:ext cx="4143375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2397f3db75e_3_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531891" y="1771625"/>
            <a:ext cx="4581525" cy="44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2397f3db75e_3_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1098519" y="141913"/>
            <a:ext cx="757925" cy="757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6" name="Google Shape;226;g2397f3db75e_3_0"/>
          <p:cNvGrpSpPr/>
          <p:nvPr/>
        </p:nvGrpSpPr>
        <p:grpSpPr>
          <a:xfrm>
            <a:off x="602977" y="2949375"/>
            <a:ext cx="666600" cy="613800"/>
            <a:chOff x="679177" y="3025575"/>
            <a:chExt cx="666600" cy="613800"/>
          </a:xfrm>
        </p:grpSpPr>
        <p:pic>
          <p:nvPicPr>
            <p:cNvPr id="227" name="Google Shape;227;g2397f3db75e_3_0" descr="Diagram&#10;&#10;Description automatically generated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8" name="Google Shape;228;g2397f3db75e_3_0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9" name="Google Shape;229;g2397f3db75e_3_0"/>
          <p:cNvGrpSpPr/>
          <p:nvPr/>
        </p:nvGrpSpPr>
        <p:grpSpPr>
          <a:xfrm>
            <a:off x="3284152" y="2843925"/>
            <a:ext cx="666600" cy="613800"/>
            <a:chOff x="679177" y="3025575"/>
            <a:chExt cx="666600" cy="613800"/>
          </a:xfrm>
        </p:grpSpPr>
        <p:pic>
          <p:nvPicPr>
            <p:cNvPr id="230" name="Google Shape;230;g2397f3db75e_3_0" descr="Diagram&#10;&#10;Description automatically generated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1" name="Google Shape;231;g2397f3db75e_3_0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2" name="Google Shape;232;g2397f3db75e_3_0"/>
          <p:cNvGrpSpPr/>
          <p:nvPr/>
        </p:nvGrpSpPr>
        <p:grpSpPr>
          <a:xfrm>
            <a:off x="6076189" y="2920125"/>
            <a:ext cx="666600" cy="613800"/>
            <a:chOff x="679177" y="3025575"/>
            <a:chExt cx="666600" cy="613800"/>
          </a:xfrm>
        </p:grpSpPr>
        <p:pic>
          <p:nvPicPr>
            <p:cNvPr id="233" name="Google Shape;233;g2397f3db75e_3_0" descr="Diagram&#10;&#10;Description automatically generated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4" name="Google Shape;234;g2397f3db75e_3_0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35" name="Google Shape;235;g2397f3db75e_3_0"/>
          <p:cNvGrpSpPr/>
          <p:nvPr/>
        </p:nvGrpSpPr>
        <p:grpSpPr>
          <a:xfrm>
            <a:off x="8944427" y="2920125"/>
            <a:ext cx="666600" cy="613800"/>
            <a:chOff x="679177" y="3025575"/>
            <a:chExt cx="666600" cy="613800"/>
          </a:xfrm>
        </p:grpSpPr>
        <p:pic>
          <p:nvPicPr>
            <p:cNvPr id="236" name="Google Shape;236;g2397f3db75e_3_0" descr="Diagram&#10;&#10;Description automatically generated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79185" y="3110925"/>
              <a:ext cx="666439" cy="443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7" name="Google Shape;237;g2397f3db75e_3_0"/>
            <p:cNvSpPr/>
            <p:nvPr/>
          </p:nvSpPr>
          <p:spPr>
            <a:xfrm>
              <a:off x="679177" y="3025575"/>
              <a:ext cx="666600" cy="6138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1184</Words>
  <Application>Microsoft Office PowerPoint</Application>
  <PresentationFormat>Widescreen</PresentationFormat>
  <Paragraphs>203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Noto Sans Symbols</vt:lpstr>
      <vt:lpstr>Calibri</vt:lpstr>
      <vt:lpstr>Office Theme</vt:lpstr>
      <vt:lpstr>LASAGNE digitaL frAmework for SmArt Grid and reNewable Energies  WP3 : Coordination platform and digital twins</vt:lpstr>
      <vt:lpstr>WP3 – Objectives / Deliverables / Milestones </vt:lpstr>
      <vt:lpstr>WP3 – Objectives / Deliverables / Milestones </vt:lpstr>
      <vt:lpstr>WP3 - Status - DONE</vt:lpstr>
      <vt:lpstr>Coordination model and platform </vt:lpstr>
      <vt:lpstr>Coordination platform and digital twins</vt:lpstr>
      <vt:lpstr>Use of real data from the "Les Vergers" living-lab</vt:lpstr>
      <vt:lpstr>PowerPoint Presentation</vt:lpstr>
      <vt:lpstr>Coordination Platform tuning in a 4-nodes configuration</vt:lpstr>
      <vt:lpstr>WP3 - Status - ONGOING</vt:lpstr>
      <vt:lpstr>Preparation of a light version for Raspberry pi-3 </vt:lpstr>
      <vt:lpstr>PowerPoint Presentation</vt:lpstr>
      <vt:lpstr>Gossip-Based Decentralised Federated Learning with coordination platform </vt:lpstr>
      <vt:lpstr>WP3 - Status (TODO)</vt:lpstr>
      <vt:lpstr>PowerPoint Presentation</vt:lpstr>
      <vt:lpstr>Strategy to deal with Tragedy of the commons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LASAGNE digitaL frAmework for SmArt Grid and reNewable Energies  WP3 : Coordination platform and digital twins</dc:title>
  <dc:creator>Philippe GLASS</dc:creator>
  <cp:lastModifiedBy>Philippe GLASS</cp:lastModifiedBy>
  <cp:revision>1</cp:revision>
  <dcterms:created xsi:type="dcterms:W3CDTF">2022-11-18T17:10:36Z</dcterms:created>
  <dcterms:modified xsi:type="dcterms:W3CDTF">2023-06-08T05:55:29Z</dcterms:modified>
</cp:coreProperties>
</file>