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90" r:id="rId4"/>
    <p:sldId id="292" r:id="rId5"/>
    <p:sldId id="294" r:id="rId6"/>
    <p:sldId id="291" r:id="rId7"/>
    <p:sldId id="293" r:id="rId8"/>
    <p:sldId id="299" r:id="rId9"/>
    <p:sldId id="279" r:id="rId10"/>
    <p:sldId id="280" r:id="rId11"/>
    <p:sldId id="281" r:id="rId12"/>
    <p:sldId id="282" r:id="rId13"/>
    <p:sldId id="295" r:id="rId14"/>
    <p:sldId id="296" r:id="rId15"/>
    <p:sldId id="297" r:id="rId16"/>
    <p:sldId id="298" r:id="rId17"/>
    <p:sldId id="30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A0"/>
    <a:srgbClr val="5A4080"/>
    <a:srgbClr val="E8D1FF"/>
    <a:srgbClr val="D3ADFF"/>
    <a:srgbClr val="E131DD"/>
    <a:srgbClr val="9D229A"/>
    <a:srgbClr val="00B2EF"/>
    <a:srgbClr val="7F1C7D"/>
    <a:srgbClr val="8CC63F"/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613" autoAdjust="0"/>
    <p:restoredTop sz="86379" autoAdjust="0"/>
  </p:normalViewPr>
  <p:slideViewPr>
    <p:cSldViewPr snapToGrid="0" snapToObjects="1">
      <p:cViewPr varScale="1">
        <p:scale>
          <a:sx n="87" d="100"/>
          <a:sy n="87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5B37-18BF-F64B-9F64-794EFF2CD111}" type="datetimeFigureOut">
              <a:rPr lang="en-US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34E1-F07E-B44F-9323-456F3625D1FE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5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707DB-C294-9E4B-AA35-8AFCB6E496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703263"/>
            <a:ext cx="4683125" cy="3513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245F1E-8344-9B42-A451-E0DA5A91D88B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8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588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64E870-7F93-453E-87E2-67A6B9478F2D}" type="slidenum">
              <a:rPr lang="en-GB" altLang="en-US" sz="1300">
                <a:ea typeface="ＭＳ Ｐゴシック" panose="020B0600070205080204" pitchFamily="34" charset="-128"/>
              </a:rPr>
              <a:pPr/>
              <a:t>6</a:t>
            </a:fld>
            <a:endParaRPr lang="en-GB" altLang="en-US" sz="13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44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3B3EF36-910E-4C1A-99FE-472BC08239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4BF399DA-3A38-436B-BF89-E1287A1886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5B9D76D-588B-4CC6-B7F9-7A83AB183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A0752F-93EE-433E-BD63-8877F053D620}" type="slidenum">
              <a:rPr lang="en-US" altLang="en-US" smtClean="0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2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D09878C-DEE9-494B-BA21-2D01189081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CF5AC0C3-1F81-4539-A01D-F346DD24E0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 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FDF3558-DDC8-4887-B847-57657B461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49886-10D1-446F-B2F3-0D4F28EF99AF}" type="slidenum">
              <a:rPr lang="en-US" altLang="en-US" smtClean="0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Formerly “IoT for Connected Products” – rename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A197D-942C-0B4E-9C88-51DD4C04FCA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3" y="1521465"/>
            <a:ext cx="4823748" cy="1512295"/>
          </a:xfrm>
        </p:spPr>
        <p:txBody>
          <a:bodyPr anchor="b" anchorCtr="0">
            <a:normAutofit/>
          </a:bodyPr>
          <a:lstStyle>
            <a:lvl1pPr>
              <a:lnSpc>
                <a:spcPct val="95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242" y="3031618"/>
            <a:ext cx="4448490" cy="12469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5000"/>
              </a:lnSpc>
              <a:buNone/>
              <a:defRPr sz="200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99977" y="6552083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2017 IBM Corporation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6222" y="959216"/>
            <a:ext cx="8763955" cy="4244503"/>
          </a:xfrm>
          <a:prstGeom prst="rect">
            <a:avLst/>
          </a:prstGeom>
        </p:spPr>
      </p:pic>
      <p:pic>
        <p:nvPicPr>
          <p:cNvPr id="7" name="Picture 14" descr="individual assets-01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689" y="931497"/>
            <a:ext cx="2317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94733" y="131397"/>
            <a:ext cx="74052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err="1"/>
              <a:t>Ecosystem</a:t>
            </a:r>
            <a:r>
              <a:rPr lang="fr-FR" b="1" dirty="0"/>
              <a:t> </a:t>
            </a:r>
            <a:r>
              <a:rPr lang="fr-FR" b="1" dirty="0" err="1"/>
              <a:t>Advocacy</a:t>
            </a:r>
            <a:r>
              <a:rPr lang="fr-FR" b="1" dirty="0"/>
              <a:t> Group – </a:t>
            </a:r>
            <a:r>
              <a:rPr lang="fr-FR" b="1" dirty="0" err="1"/>
              <a:t>Technical</a:t>
            </a:r>
            <a:r>
              <a:rPr lang="fr-FR" b="1" dirty="0"/>
              <a:t> </a:t>
            </a:r>
            <a:r>
              <a:rPr lang="fr-FR" b="1" dirty="0" err="1"/>
              <a:t>Enablement</a:t>
            </a:r>
            <a:endParaRPr lang="en-US" b="1" dirty="0"/>
          </a:p>
        </p:txBody>
      </p:sp>
      <p:pic>
        <p:nvPicPr>
          <p:cNvPr id="12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6221" y="959217"/>
            <a:ext cx="8763956" cy="424450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anchor="ctr" anchorCtr="1"/>
          <a:lstStyle>
            <a:lvl1pPr marL="0" indent="0" algn="ctr">
              <a:buFontTx/>
              <a:buNone/>
              <a:defRPr lang="en-US" sz="5400" b="1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tx2">
                      <a:lumMod val="20000"/>
                      <a:lumOff val="80000"/>
                      <a:alpha val="40000"/>
                    </a:schemeClr>
                  </a:glo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8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no text _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0146" y="7470"/>
            <a:ext cx="7466924" cy="55187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3" y="6161836"/>
            <a:ext cx="455612" cy="361838"/>
          </a:xfrm>
        </p:spPr>
        <p:txBody>
          <a:bodyPr/>
          <a:lstStyle>
            <a:lvl1pPr defTabSz="457200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1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85763" y="190501"/>
            <a:ext cx="8129588" cy="74269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Three column layout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85763" y="1200151"/>
            <a:ext cx="8129588" cy="617707"/>
          </a:xfrm>
        </p:spPr>
        <p:txBody>
          <a:bodyPr>
            <a:noAutofit/>
          </a:bodyPr>
          <a:lstStyle>
            <a:lvl1pPr marL="0" indent="0" defTabSz="1828800">
              <a:spcBef>
                <a:spcPts val="0"/>
              </a:spcBef>
              <a:buSzTx/>
              <a:buNone/>
              <a:defRPr sz="2800">
                <a:solidFill>
                  <a:srgbClr val="53585F"/>
                </a:solidFill>
              </a:defRPr>
            </a:lvl1pPr>
          </a:lstStyle>
          <a:p>
            <a:pPr marL="0" indent="0" defTabSz="1828800">
              <a:spcBef>
                <a:spcPts val="0"/>
              </a:spcBef>
              <a:buSzTx/>
              <a:buNone/>
              <a:defRPr sz="2800">
                <a:solidFill>
                  <a:srgbClr val="53585F"/>
                </a:solidFill>
              </a:defRPr>
            </a:pPr>
            <a:r>
              <a:rPr lang="en-US" dirty="0"/>
              <a:t>The three column layout is good for side-by-side comparisons. The rule of three in writing says that audiences are more likely to remember information because 3 is the minimal amount to show patterns (fast, medium, slow; “too big,” “too small,” “just right”).</a:t>
            </a:r>
          </a:p>
        </p:txBody>
      </p:sp>
      <p:sp>
        <p:nvSpPr>
          <p:cNvPr id="10" name="Shape 156"/>
          <p:cNvSpPr>
            <a:spLocks noGrp="1"/>
          </p:cNvSpPr>
          <p:nvPr>
            <p:ph type="body" sz="quarter" idx="18"/>
          </p:nvPr>
        </p:nvSpPr>
        <p:spPr>
          <a:xfrm>
            <a:off x="385763" y="2336021"/>
            <a:ext cx="2528888" cy="6432530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256442" indent="-256442" defTabSz="1828800">
              <a:spcBef>
                <a:spcPts val="0"/>
              </a:spcBef>
              <a:buClr>
                <a:srgbClr val="00B6CB"/>
              </a:buClr>
              <a:buSzTx/>
              <a:buChar char="-"/>
              <a:defRPr sz="2800">
                <a:solidFill>
                  <a:srgbClr val="53585F"/>
                </a:solidFill>
                <a:latin typeface="Helvetica Neue Medium"/>
                <a:sym typeface="Helvetica Neue Medium"/>
              </a:defRPr>
            </a:lvl1pPr>
          </a:lstStyle>
          <a:p>
            <a:pPr marL="0" indent="0">
              <a:spcBef>
                <a:spcPts val="1200"/>
              </a:spcBef>
              <a:buClr>
                <a:srgbClr val="00B6CB"/>
              </a:buClr>
              <a:buSzTx/>
              <a:buNone/>
              <a:defRPr sz="3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Good for…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rPr dirty="0"/>
              <a:t>Side-by-side comparisons of competitors, products, recommendations, etc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rPr dirty="0"/>
              <a:t>Drawing up product roadmaps or detailing sprints</a:t>
            </a:r>
          </a:p>
        </p:txBody>
      </p:sp>
      <p:sp>
        <p:nvSpPr>
          <p:cNvPr id="11" name="Shape 157"/>
          <p:cNvSpPr>
            <a:spLocks noGrp="1"/>
          </p:cNvSpPr>
          <p:nvPr>
            <p:ph type="body" sz="quarter" idx="19"/>
          </p:nvPr>
        </p:nvSpPr>
        <p:spPr>
          <a:xfrm>
            <a:off x="3257550" y="2336022"/>
            <a:ext cx="2628900" cy="757130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256442" indent="-256442" defTabSz="1828800">
              <a:spcBef>
                <a:spcPts val="0"/>
              </a:spcBef>
              <a:buClr>
                <a:srgbClr val="00B6CB"/>
              </a:buClr>
              <a:buSzTx/>
              <a:buChar char="-"/>
              <a:defRPr sz="2800">
                <a:solidFill>
                  <a:srgbClr val="53585F"/>
                </a:solidFill>
                <a:latin typeface="Helvetica Neue Medium"/>
                <a:sym typeface="Helvetica Neue Medium"/>
              </a:defRPr>
            </a:lvl1pPr>
          </a:lstStyle>
          <a:p>
            <a:pPr marL="0" indent="0">
              <a:spcBef>
                <a:spcPts val="1200"/>
              </a:spcBef>
              <a:buClr>
                <a:srgbClr val="00B6CB"/>
              </a:buClr>
              <a:buSzTx/>
              <a:buNone/>
              <a:defRPr sz="3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IBM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rPr dirty="0"/>
              <a:t>Integer posuere erat a ante venenatis dapibus posuere velit aliquet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rPr dirty="0"/>
              <a:t>Aenean lacinia bibendum nulla sed consectetur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rPr dirty="0"/>
              <a:t>Curabitur blandit tempus porttitor.</a:t>
            </a:r>
          </a:p>
        </p:txBody>
      </p:sp>
      <p:sp>
        <p:nvSpPr>
          <p:cNvPr id="12" name="Shape 158"/>
          <p:cNvSpPr>
            <a:spLocks noGrp="1"/>
          </p:cNvSpPr>
          <p:nvPr>
            <p:ph type="body" sz="quarter" idx="20"/>
          </p:nvPr>
        </p:nvSpPr>
        <p:spPr>
          <a:xfrm>
            <a:off x="6229352" y="2336020"/>
            <a:ext cx="2543175" cy="800219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256442" indent="-256442" defTabSz="1828800">
              <a:spcBef>
                <a:spcPts val="0"/>
              </a:spcBef>
              <a:buClr>
                <a:srgbClr val="00B6CB"/>
              </a:buClr>
              <a:buSzTx/>
              <a:buChar char="-"/>
              <a:defRPr sz="2800">
                <a:solidFill>
                  <a:srgbClr val="53585F"/>
                </a:solidFill>
                <a:latin typeface="Helvetica Neue Medium"/>
                <a:sym typeface="Helvetica Neue Medium"/>
              </a:defRPr>
            </a:lvl1pPr>
          </a:lstStyle>
          <a:p>
            <a:pPr marL="0" indent="0">
              <a:spcBef>
                <a:spcPts val="1200"/>
              </a:spcBef>
              <a:buClr>
                <a:srgbClr val="00B6CB"/>
              </a:buClr>
              <a:buSzTx/>
              <a:buNone/>
              <a:defRPr sz="3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Competitor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t>Nulla vitae elit libero, a pharetra augue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t>Cum sociis natoque penatibus et magnis dis parturient montes, nascetur ridiculus mus</a:t>
            </a:r>
          </a:p>
          <a:p>
            <a:pPr marL="256442" indent="-256442" defTabSz="1828800">
              <a:spcBef>
                <a:spcPts val="0"/>
              </a:spcBef>
              <a:buChar char="-"/>
              <a:defRPr sz="2800">
                <a:solidFill>
                  <a:srgbClr val="53585F"/>
                </a:solidFill>
              </a:defRPr>
            </a:pPr>
            <a:r>
              <a:t>Nullam quis risus eget urna mollis ornare vel eu leo</a:t>
            </a:r>
          </a:p>
        </p:txBody>
      </p:sp>
    </p:spTree>
    <p:extLst>
      <p:ext uri="{BB962C8B-B14F-4D97-AF65-F5344CB8AC3E}">
        <p14:creationId xmlns:p14="http://schemas.microsoft.com/office/powerpoint/2010/main" val="2132558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08">
          <p15:clr>
            <a:srgbClr val="FBAE40"/>
          </p15:clr>
        </p15:guide>
        <p15:guide id="2" pos="5472">
          <p15:clr>
            <a:srgbClr val="FBAE40"/>
          </p15:clr>
        </p15:guide>
        <p15:guide id="3" pos="4896">
          <p15:clr>
            <a:srgbClr val="FBAE40"/>
          </p15:clr>
        </p15:guide>
        <p15:guide id="4" pos="9888">
          <p15:clr>
            <a:srgbClr val="FBAE40"/>
          </p15:clr>
        </p15:guide>
        <p15:guide id="5" pos="10176">
          <p15:clr>
            <a:srgbClr val="FBAE40"/>
          </p15:clr>
        </p15:guide>
        <p15:guide id="6" pos="104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450" y="1054384"/>
            <a:ext cx="8506046" cy="5250787"/>
          </a:xfrm>
          <a:prstGeom prst="rect">
            <a:avLst/>
          </a:prstGeom>
        </p:spPr>
        <p:txBody>
          <a:bodyPr lIns="0" tIns="0" rIns="0" bIns="0"/>
          <a:lstStyle>
            <a:lvl1pPr marL="252000" indent="-363538">
              <a:spcBef>
                <a:spcPts val="0"/>
              </a:spcBef>
              <a:buFont typeface="Wingdings" panose="05000000000000000000" pitchFamily="2" charset="2"/>
              <a:buChar char="q"/>
              <a:defRPr/>
            </a:lvl1pPr>
            <a:lvl2pPr marL="540000" indent="-360000">
              <a:spcBef>
                <a:spcPts val="100"/>
              </a:spcBef>
              <a:buFont typeface="Wingdings" panose="05000000000000000000" pitchFamily="2" charset="2"/>
              <a:buChar char="Ø"/>
              <a:defRPr/>
            </a:lvl2pPr>
            <a:lvl3pPr marL="900000" indent="-180000">
              <a:spcBef>
                <a:spcPts val="100"/>
              </a:spcBef>
              <a:buFont typeface="Wingdings" panose="05000000000000000000" pitchFamily="2" charset="2"/>
              <a:buChar char="v"/>
              <a:tabLst>
                <a:tab pos="1381125" algn="l"/>
              </a:tabLst>
              <a:defRPr/>
            </a:lvl3pPr>
            <a:lvl4pPr marL="1260000" indent="-180000">
              <a:spcBef>
                <a:spcPts val="100"/>
              </a:spcBef>
              <a:buFont typeface="Courier New" panose="02070309020205020404" pitchFamily="49" charset="0"/>
              <a:buChar char="o"/>
              <a:defRPr sz="1600"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949346" y="6571406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7439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64" y="2720113"/>
            <a:ext cx="4248022" cy="1407387"/>
          </a:xfrm>
        </p:spPr>
        <p:txBody>
          <a:bodyPr anchor="t">
            <a:normAutofit/>
          </a:bodyPr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242" y="2242081"/>
            <a:ext cx="5463272" cy="1040475"/>
          </a:xfrm>
        </p:spPr>
        <p:txBody>
          <a:bodyPr anchor="b" anchorCtr="0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0" y="0"/>
            <a:ext cx="4569500" cy="5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74" y="745061"/>
            <a:ext cx="4214813" cy="504825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2787" y="745061"/>
            <a:ext cx="4216400" cy="50482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1873250"/>
            <a:ext cx="8583613" cy="4495800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996" y="119587"/>
            <a:ext cx="8616950" cy="4572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ECECEC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1291" cy="5143500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239185"/>
            <a:ext cx="4297680" cy="1407488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7"/>
            <a:ext cx="9144793" cy="7144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57" y="48747"/>
            <a:ext cx="7648617" cy="623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03852" y="6492875"/>
            <a:ext cx="482561" cy="311471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B6B7A19-9BD6-654B-9E7A-5FCB6FF99B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477000"/>
            <a:ext cx="9144000" cy="38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Documents and Settings\Administrator\Desktop\Picture1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2" y="-68996"/>
            <a:ext cx="13160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15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14" r:id="rId7"/>
    <p:sldLayoutId id="2147483719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kern="12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98450" indent="-29845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6.png"/><Relationship Id="rId21" Type="http://schemas.openxmlformats.org/officeDocument/2006/relationships/image" Target="../media/image92.png"/><Relationship Id="rId7" Type="http://schemas.openxmlformats.org/officeDocument/2006/relationships/image" Target="../media/image34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3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box.com/v/WatsonIoT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11" Type="http://schemas.microsoft.com/office/2007/relationships/hdphoto" Target="../media/hdphoto1.wdp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tags" Target="../tags/tag2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9.emf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emf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1" dirty="0"/>
              <a:t>Section 1</a:t>
            </a:r>
          </a:p>
          <a:p>
            <a:r>
              <a:rPr lang="en-US" dirty="0"/>
              <a:t>Watson IoT Platform</a:t>
            </a:r>
          </a:p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16811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1">
            <a:extLst>
              <a:ext uri="{FF2B5EF4-FFF2-40B4-BE49-F238E27FC236}">
                <a16:creationId xmlns:a16="http://schemas.microsoft.com/office/drawing/2014/main" id="{F8D11503-2F46-496A-B9CA-ABCCAD23A8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1" y="1736725"/>
            <a:ext cx="3116263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8CCA3-02F5-43E5-9EA7-75A46D1E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IBM Watson IoT Platform - Connect</a:t>
            </a:r>
            <a:br>
              <a:rPr lang="en-US"/>
            </a:br>
            <a:r>
              <a:rPr lang="en-GB"/>
              <a:t>Connect what matters</a:t>
            </a:r>
            <a:endParaRPr lang="en-GB" dirty="0"/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id="{1712E181-E75C-4162-BC1B-F43A74175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6" y="2655889"/>
            <a:ext cx="19415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>
                <a:latin typeface="Helvetica Neue"/>
              </a:rPr>
              <a:t> </a:t>
            </a:r>
          </a:p>
        </p:txBody>
      </p:sp>
      <p:sp>
        <p:nvSpPr>
          <p:cNvPr id="37893" name="TextBox 19">
            <a:extLst>
              <a:ext uri="{FF2B5EF4-FFF2-40B4-BE49-F238E27FC236}">
                <a16:creationId xmlns:a16="http://schemas.microsoft.com/office/drawing/2014/main" id="{71E2347C-8BF9-4C18-B6B7-1616D419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6" y="2587626"/>
            <a:ext cx="43862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tx2"/>
                </a:solidFill>
              </a:rPr>
              <a:t>Connect and manage your IoT Devices, Gateways and Networks from a broad and growing ecosystem</a:t>
            </a:r>
          </a:p>
          <a:p>
            <a:endParaRPr lang="en-US" altLang="en-US" sz="1400">
              <a:solidFill>
                <a:schemeClr val="tx2"/>
              </a:solidFill>
            </a:endParaRPr>
          </a:p>
          <a:p>
            <a:r>
              <a:rPr lang="en-US" altLang="en-US" sz="1400">
                <a:solidFill>
                  <a:schemeClr val="tx2"/>
                </a:solidFill>
              </a:rPr>
              <a:t>Open standards based communications (MQTT, HTTPS)</a:t>
            </a:r>
          </a:p>
          <a:p>
            <a:endParaRPr lang="en-US" altLang="en-US" sz="1400">
              <a:solidFill>
                <a:schemeClr val="tx2"/>
              </a:solidFill>
            </a:endParaRPr>
          </a:p>
          <a:p>
            <a:r>
              <a:rPr lang="en-US" altLang="en-US" sz="1400">
                <a:solidFill>
                  <a:schemeClr val="tx2"/>
                </a:solidFill>
              </a:rPr>
              <a:t>Secure communication and management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  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Globally scalable, starting with a single 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C20FF2-9898-4F76-9172-A4A343134120}"/>
              </a:ext>
            </a:extLst>
          </p:cNvPr>
          <p:cNvSpPr/>
          <p:nvPr/>
        </p:nvSpPr>
        <p:spPr>
          <a:xfrm>
            <a:off x="352425" y="2190750"/>
            <a:ext cx="4591050" cy="338138"/>
          </a:xfrm>
          <a:prstGeom prst="rect">
            <a:avLst/>
          </a:prstGeom>
          <a:solidFill>
            <a:srgbClr val="7CC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latin typeface="Helvetica Neue"/>
              </a:rPr>
              <a:t>The Hub for </a:t>
            </a:r>
            <a:r>
              <a:rPr lang="en-US" b="1" dirty="0" err="1">
                <a:latin typeface="Helvetica Neue"/>
              </a:rPr>
              <a:t>IoT</a:t>
            </a:r>
            <a:r>
              <a:rPr lang="en-US" b="1" dirty="0">
                <a:latin typeface="Helvetica Neue"/>
              </a:rPr>
              <a:t> Devices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2A007D-98AB-4669-939C-AA7BCA225885}"/>
              </a:ext>
            </a:extLst>
          </p:cNvPr>
          <p:cNvSpPr/>
          <p:nvPr/>
        </p:nvSpPr>
        <p:spPr>
          <a:xfrm>
            <a:off x="4922838" y="3571875"/>
            <a:ext cx="1784350" cy="1138238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0">
            <a:extLst>
              <a:ext uri="{FF2B5EF4-FFF2-40B4-BE49-F238E27FC236}">
                <a16:creationId xmlns:a16="http://schemas.microsoft.com/office/drawing/2014/main" id="{7269265F-9E78-489D-A40D-352D6123D4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022297"/>
            <a:ext cx="2998788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DC2ED4F-BE43-4317-943A-E233932925B9}"/>
              </a:ext>
            </a:extLst>
          </p:cNvPr>
          <p:cNvSpPr/>
          <p:nvPr/>
        </p:nvSpPr>
        <p:spPr>
          <a:xfrm>
            <a:off x="1987550" y="3787597"/>
            <a:ext cx="1784350" cy="1073150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5C196-E6F0-48C1-985D-74898A32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Watson IoT Platform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F6FD9-7872-4EBD-9C45-5DA907AD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50" y="1054384"/>
            <a:ext cx="8506046" cy="643787"/>
          </a:xfrm>
        </p:spPr>
        <p:txBody>
          <a:bodyPr/>
          <a:lstStyle/>
          <a:p>
            <a:r>
              <a:rPr lang="en-US" dirty="0"/>
              <a:t>Information Management and Analytics</a:t>
            </a:r>
          </a:p>
        </p:txBody>
      </p:sp>
      <p:sp>
        <p:nvSpPr>
          <p:cNvPr id="38916" name="Content Placeholder 2">
            <a:extLst>
              <a:ext uri="{FF2B5EF4-FFF2-40B4-BE49-F238E27FC236}">
                <a16:creationId xmlns:a16="http://schemas.microsoft.com/office/drawing/2014/main" id="{F07177B3-FDFB-4705-81E1-25B800792A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/>
              <a:t>Integrate critical data from other information platforms such as Weather and social sentiment and other IoT platforms</a:t>
            </a:r>
          </a:p>
          <a:p>
            <a:r>
              <a:rPr lang="en-US" altLang="en-US"/>
              <a:t>Leverage advanced capabilities for data storage, caching and transformation</a:t>
            </a:r>
          </a:p>
          <a:p>
            <a:r>
              <a:rPr lang="en-US" altLang="en-US"/>
              <a:t>Improve visibility of IoT systems through rapid dashboarding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987BF-4520-4D0A-9D67-B167CBD1AFF3}"/>
              </a:ext>
            </a:extLst>
          </p:cNvPr>
          <p:cNvSpPr/>
          <p:nvPr/>
        </p:nvSpPr>
        <p:spPr>
          <a:xfrm>
            <a:off x="4165600" y="2238198"/>
            <a:ext cx="4591050" cy="638175"/>
          </a:xfrm>
          <a:prstGeom prst="rect">
            <a:avLst/>
          </a:prstGeom>
          <a:solidFill>
            <a:srgbClr val="7CC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b="1" dirty="0">
                <a:latin typeface="Helvetica Neue"/>
              </a:rPr>
              <a:t>Deal with data from millions of devices continuously in the cloud  </a:t>
            </a:r>
            <a:endParaRPr lang="en-US" b="1" dirty="0">
              <a:latin typeface="Helvetica Neue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7B0A07-FE1D-4CB6-B7CD-204A7DD888E4}"/>
              </a:ext>
            </a:extLst>
          </p:cNvPr>
          <p:cNvSpPr txBox="1">
            <a:spLocks/>
          </p:cNvSpPr>
          <p:nvPr/>
        </p:nvSpPr>
        <p:spPr bwMode="auto">
          <a:xfrm>
            <a:off x="4165600" y="3042265"/>
            <a:ext cx="4495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3" tIns="32142" rIns="64283" bIns="32142"/>
          <a:lstStyle>
            <a:lvl1pPr defTabSz="319088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 defTabSz="319088"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19088">
              <a:spcBef>
                <a:spcPct val="20000"/>
              </a:spcBef>
              <a:buFont typeface="Lucida Grande" pitchFamily="1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613" indent="-74613" defTabSz="319088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307975" indent="-144463" defTabSz="319088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7651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2223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6795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1367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GB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Combine contextual data with analytics and IoT data to deliver better outcomes</a:t>
            </a:r>
          </a:p>
          <a:p>
            <a:pPr>
              <a:lnSpc>
                <a:spcPct val="90000"/>
              </a:lnSpc>
              <a:spcBef>
                <a:spcPts val="538"/>
              </a:spcBef>
              <a:buFont typeface="Wingdings" panose="05000000000000000000" pitchFamily="2" charset="2"/>
              <a:buChar char="²"/>
            </a:pPr>
            <a:endParaRPr lang="en-US" altLang="en-US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Handle Data Storage requirements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	Historical streaming to No-SQL database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	Long-term cold storage with Cloud Object Storage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endParaRPr lang="en-US" altLang="en-US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Use for historical Data Analytics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	Apply Machine Learning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	</a:t>
            </a:r>
          </a:p>
        </p:txBody>
      </p: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DEE86183-D6C7-40FD-8043-06303FFA7B96}"/>
              </a:ext>
            </a:extLst>
          </p:cNvPr>
          <p:cNvSpPr/>
          <p:nvPr/>
        </p:nvSpPr>
        <p:spPr>
          <a:xfrm>
            <a:off x="181769" y="2714447"/>
            <a:ext cx="1784350" cy="1073150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1">
            <a:extLst>
              <a:ext uri="{FF2B5EF4-FFF2-40B4-BE49-F238E27FC236}">
                <a16:creationId xmlns:a16="http://schemas.microsoft.com/office/drawing/2014/main" id="{64181116-B2DB-4BDC-989F-0A2A2450F8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803401"/>
            <a:ext cx="2998787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28D0EF-031F-422B-835D-D11E408E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339C96"/>
                </a:solidFill>
                <a:cs typeface="Arial"/>
              </a:rPr>
              <a:t>IBM Watson IoT Platform - Risk Management</a:t>
            </a:r>
            <a:endParaRPr lang="en-US" sz="16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012" name="Content Placeholder 2">
            <a:extLst>
              <a:ext uri="{FF2B5EF4-FFF2-40B4-BE49-F238E27FC236}">
                <a16:creationId xmlns:a16="http://schemas.microsoft.com/office/drawing/2014/main" id="{13AE6A8D-CC60-4462-B645-1A1A29EB869D}"/>
              </a:ext>
            </a:extLst>
          </p:cNvPr>
          <p:cNvSpPr txBox="1">
            <a:spLocks/>
          </p:cNvSpPr>
          <p:nvPr/>
        </p:nvSpPr>
        <p:spPr bwMode="auto">
          <a:xfrm>
            <a:off x="4164013" y="2616201"/>
            <a:ext cx="4495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3" tIns="32142" rIns="64283" bIns="32142"/>
          <a:lstStyle>
            <a:lvl1pPr defTabSz="319088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285750" indent="-285750" defTabSz="319088">
              <a:spcBef>
                <a:spcPts val="300"/>
              </a:spcBef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19088">
              <a:spcBef>
                <a:spcPct val="20000"/>
              </a:spcBef>
              <a:buFont typeface="Lucida Grande" pitchFamily="1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74613" indent="-74613" defTabSz="319088"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307975" indent="-144463" defTabSz="319088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7651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12223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6795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2136775" indent="-144463" defTabSz="3190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Enforce the appropriate level of security and privacy to your IoT solution from the device through the network to the cloud and beyond </a:t>
            </a:r>
          </a:p>
          <a:p>
            <a:pPr>
              <a:lnSpc>
                <a:spcPct val="90000"/>
              </a:lnSpc>
              <a:spcBef>
                <a:spcPts val="538"/>
              </a:spcBef>
              <a:buFont typeface="Wingdings" panose="05000000000000000000" pitchFamily="2" charset="2"/>
              <a:buChar char="²"/>
            </a:pPr>
            <a:endParaRPr lang="en-US" altLang="en-US" sz="1400" dirty="0">
              <a:solidFill>
                <a:schemeClr val="tx2"/>
              </a:solidFill>
              <a:ea typeface="Helvetica Neue"/>
              <a:cs typeface="Helvetica Neue"/>
            </a:endParaRP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End to end core security features for devices, data and connections  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endParaRPr lang="en-US" altLang="en-US" sz="1400" dirty="0">
              <a:solidFill>
                <a:schemeClr val="tx2"/>
              </a:solidFill>
              <a:ea typeface="Helvetica Neue"/>
              <a:cs typeface="Helvetica Neue"/>
            </a:endParaRP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Gain system wide confidence via Security Analytics</a:t>
            </a:r>
          </a:p>
          <a:p>
            <a:pPr>
              <a:lnSpc>
                <a:spcPct val="90000"/>
              </a:lnSpc>
              <a:spcBef>
                <a:spcPts val="538"/>
              </a:spcBef>
            </a:pPr>
            <a:endParaRPr lang="en-US" altLang="en-US" sz="1400" dirty="0">
              <a:solidFill>
                <a:schemeClr val="tx2"/>
              </a:solidFill>
              <a:ea typeface="Helvetica Neue"/>
              <a:cs typeface="Helvetica Neue"/>
            </a:endParaRPr>
          </a:p>
          <a:p>
            <a:pPr>
              <a:lnSpc>
                <a:spcPct val="90000"/>
              </a:lnSpc>
              <a:spcBef>
                <a:spcPts val="538"/>
              </a:spcBef>
            </a:pPr>
            <a:r>
              <a:rPr lang="en-US" altLang="en-US" sz="1400" dirty="0">
                <a:solidFill>
                  <a:schemeClr val="tx2"/>
                </a:solidFill>
              </a:rPr>
              <a:t>Provide support for secure decentralized systems such as Blockchain</a:t>
            </a:r>
          </a:p>
          <a:p>
            <a:pPr>
              <a:lnSpc>
                <a:spcPct val="90000"/>
              </a:lnSpc>
              <a:spcBef>
                <a:spcPts val="538"/>
              </a:spcBef>
              <a:buFont typeface="Wingdings" panose="05000000000000000000" pitchFamily="2" charset="2"/>
              <a:buChar char="²"/>
            </a:pPr>
            <a:endParaRPr lang="en-US" altLang="en-US" sz="1200" dirty="0">
              <a:solidFill>
                <a:schemeClr val="tx2"/>
              </a:solidFill>
              <a:latin typeface="HelvNeue for IBM Ligh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95147C-3626-4A14-9BA1-297F9980B32A}"/>
              </a:ext>
            </a:extLst>
          </p:cNvPr>
          <p:cNvSpPr/>
          <p:nvPr/>
        </p:nvSpPr>
        <p:spPr>
          <a:xfrm>
            <a:off x="4164013" y="2155825"/>
            <a:ext cx="4591050" cy="338138"/>
          </a:xfrm>
          <a:prstGeom prst="rect">
            <a:avLst/>
          </a:prstGeom>
          <a:solidFill>
            <a:srgbClr val="7CC7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latin typeface="Helvetica Neue"/>
              </a:rPr>
              <a:t>Leading Security Capabilities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661E470-2DC1-41FC-A712-583A48BD4912}"/>
              </a:ext>
            </a:extLst>
          </p:cNvPr>
          <p:cNvSpPr/>
          <p:nvPr/>
        </p:nvSpPr>
        <p:spPr>
          <a:xfrm>
            <a:off x="1993900" y="2471738"/>
            <a:ext cx="1784350" cy="1073150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/>
          <p:cNvSpPr/>
          <p:nvPr/>
        </p:nvSpPr>
        <p:spPr>
          <a:xfrm>
            <a:off x="3143420" y="1825371"/>
            <a:ext cx="3829607" cy="4126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15"/>
          </a:p>
        </p:txBody>
      </p:sp>
      <p:sp>
        <p:nvSpPr>
          <p:cNvPr id="7" name="직사각형 6"/>
          <p:cNvSpPr/>
          <p:nvPr/>
        </p:nvSpPr>
        <p:spPr>
          <a:xfrm>
            <a:off x="2974065" y="1983625"/>
            <a:ext cx="4113123" cy="1190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10" y="2163107"/>
            <a:ext cx="732373" cy="46307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545904" y="2113058"/>
            <a:ext cx="2451761" cy="994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0" rIns="0" bIns="0" rtlCol="0" anchor="t" anchorCtr="0"/>
          <a:lstStyle/>
          <a:p>
            <a:pPr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1200" b="1" dirty="0">
                <a:solidFill>
                  <a:srgbClr val="DC790F"/>
                </a:solidFill>
              </a:rPr>
              <a:t>Your device or gateway</a:t>
            </a:r>
          </a:p>
          <a:p>
            <a:pPr>
              <a:lnSpc>
                <a:spcPct val="9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start with your device, be it a sensor, a gateway or something else.</a:t>
            </a:r>
          </a:p>
          <a:p>
            <a:pPr>
              <a:lnSpc>
                <a:spcPct val="90000"/>
              </a:lnSpc>
              <a:spcAft>
                <a:spcPts val="203"/>
              </a:spcAft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find out how to get it connected, search our recipes.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74060" y="3271247"/>
            <a:ext cx="4113126" cy="12214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grpSp>
        <p:nvGrpSpPr>
          <p:cNvPr id="36" name="그룹 35"/>
          <p:cNvGrpSpPr/>
          <p:nvPr/>
        </p:nvGrpSpPr>
        <p:grpSpPr>
          <a:xfrm>
            <a:off x="4422494" y="3365930"/>
            <a:ext cx="2631085" cy="1070167"/>
            <a:chOff x="7028329" y="1412222"/>
            <a:chExt cx="3684496" cy="561426"/>
          </a:xfrm>
        </p:grpSpPr>
        <p:sp>
          <p:nvSpPr>
            <p:cNvPr id="38" name="직사각형 37"/>
            <p:cNvSpPr/>
            <p:nvPr/>
          </p:nvSpPr>
          <p:spPr>
            <a:xfrm>
              <a:off x="7080587" y="1424154"/>
              <a:ext cx="3632238" cy="5494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0" bIns="0" rtlCol="0" anchor="t" anchorCtr="0"/>
            <a:lstStyle/>
            <a:p>
              <a:pPr>
                <a:lnSpc>
                  <a:spcPct val="90000"/>
                </a:lnSpc>
                <a:spcAft>
                  <a:spcPts val="203"/>
                </a:spcAft>
                <a:buClr>
                  <a:schemeClr val="accent5"/>
                </a:buClr>
                <a:buSzPct val="70000"/>
              </a:pPr>
              <a:r>
                <a:rPr lang="en-US" altLang="ko-KR" sz="1200" b="1" dirty="0">
                  <a:solidFill>
                    <a:srgbClr val="DC790F"/>
                  </a:solidFill>
                </a:rPr>
                <a:t>IBM Watson IoT Platform Connect</a:t>
              </a:r>
            </a:p>
            <a:p>
              <a:pPr>
                <a:lnSpc>
                  <a:spcPct val="90000"/>
                </a:lnSpc>
                <a:spcAft>
                  <a:spcPts val="203"/>
                </a:spcAft>
                <a:buClr>
                  <a:schemeClr val="accent5"/>
                </a:buClr>
                <a:buSzPct val="70000"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hub of all things IBM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IoT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b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where you can setup and manage your connected devices so that your apps can access their and historical data.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28329" y="1412222"/>
              <a:ext cx="45719" cy="5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6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39166" y="3363472"/>
            <a:ext cx="1127251" cy="1082988"/>
            <a:chOff x="3357765" y="3225161"/>
            <a:chExt cx="1361742" cy="116973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765" y="3854827"/>
              <a:ext cx="540068" cy="54006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179" y="3467913"/>
              <a:ext cx="720090" cy="72009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439" y="3225161"/>
              <a:ext cx="540068" cy="540068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2974064" y="4609653"/>
            <a:ext cx="4113126" cy="12196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sp>
        <p:nvSpPr>
          <p:cNvPr id="45" name="직사각형 44"/>
          <p:cNvSpPr/>
          <p:nvPr/>
        </p:nvSpPr>
        <p:spPr>
          <a:xfrm>
            <a:off x="4530235" y="4708018"/>
            <a:ext cx="2544852" cy="106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0" rIns="0" bIns="0" rtlCol="0" anchor="t" anchorCtr="0"/>
          <a:lstStyle/>
          <a:p>
            <a:pPr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1200" b="1" dirty="0">
                <a:solidFill>
                  <a:srgbClr val="DC790F"/>
                </a:solidFill>
              </a:rPr>
              <a:t>Your application and analytics</a:t>
            </a:r>
          </a:p>
          <a:p>
            <a:pPr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applications within IBM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Bluemix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another cloud, or your own servers to interpret the data you now have access to!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171511" y="4929961"/>
            <a:ext cx="1066536" cy="526514"/>
            <a:chOff x="3384661" y="5362097"/>
            <a:chExt cx="1645856" cy="52206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661" y="5362097"/>
              <a:ext cx="522065" cy="52206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505"/>
            <a:stretch/>
          </p:blipFill>
          <p:spPr>
            <a:xfrm>
              <a:off x="3926859" y="5368118"/>
              <a:ext cx="525600" cy="510023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452" y="5362097"/>
              <a:ext cx="522065" cy="522065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812862" y="3896166"/>
            <a:ext cx="1378404" cy="13854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07" y="3917526"/>
            <a:ext cx="522515" cy="5225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36686" y="4473753"/>
            <a:ext cx="1378404" cy="113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900" b="1" dirty="0">
                <a:solidFill>
                  <a:srgbClr val="DC790F"/>
                </a:solidFill>
              </a:rPr>
              <a:t>REST &amp; Real-time </a:t>
            </a:r>
            <a:r>
              <a:rPr lang="en-US" altLang="ko-KR" sz="900" b="1" dirty="0" err="1">
                <a:solidFill>
                  <a:srgbClr val="DC790F"/>
                </a:solidFill>
              </a:rPr>
              <a:t>APls</a:t>
            </a:r>
            <a:r>
              <a:rPr lang="en-US" altLang="ko-KR" sz="900" b="1" dirty="0">
                <a:solidFill>
                  <a:srgbClr val="DC790F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12862" y="4708189"/>
            <a:ext cx="1378404" cy="434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050" tIns="0" rIns="60750" bIns="0" rtlCol="0" anchor="t" anchorCtr="0"/>
          <a:lstStyle/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secure APIs to connect your apps with the data  coming from your devices.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7589264" y="2526963"/>
            <a:ext cx="1378404" cy="13854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11" y="2521049"/>
            <a:ext cx="522515" cy="522516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7580019" y="3038314"/>
            <a:ext cx="1378404" cy="209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1400" b="1" dirty="0">
                <a:solidFill>
                  <a:srgbClr val="DC790F"/>
                </a:solidFill>
              </a:rPr>
              <a:t>MQTT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589264" y="3256265"/>
            <a:ext cx="1378404" cy="63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050" tIns="0" rIns="60750" bIns="0" rtlCol="0" anchor="t" anchorCtr="0"/>
          <a:lstStyle/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device data is sent securely up to the cloud using the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open, lightweight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MQTT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messaging protocol.</a:t>
            </a:r>
          </a:p>
        </p:txBody>
      </p:sp>
      <p:cxnSp>
        <p:nvCxnSpPr>
          <p:cNvPr id="33" name="꺾인 연결선 32"/>
          <p:cNvCxnSpPr>
            <a:endCxn id="66" idx="0"/>
          </p:cNvCxnSpPr>
          <p:nvPr/>
        </p:nvCxnSpPr>
        <p:spPr>
          <a:xfrm>
            <a:off x="7096434" y="2316772"/>
            <a:ext cx="1182032" cy="210191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endCxn id="66" idx="2"/>
          </p:cNvCxnSpPr>
          <p:nvPr/>
        </p:nvCxnSpPr>
        <p:spPr>
          <a:xfrm flipV="1">
            <a:off x="7087186" y="3912384"/>
            <a:ext cx="1191280" cy="285744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triangl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5" idx="0"/>
          </p:cNvCxnSpPr>
          <p:nvPr/>
        </p:nvCxnSpPr>
        <p:spPr>
          <a:xfrm rot="5400000" flipH="1" flipV="1">
            <a:off x="2072210" y="3001356"/>
            <a:ext cx="324664" cy="1464957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5" idx="2"/>
          </p:cNvCxnSpPr>
          <p:nvPr/>
        </p:nvCxnSpPr>
        <p:spPr>
          <a:xfrm rot="16200000" flipH="1">
            <a:off x="2050868" y="4732786"/>
            <a:ext cx="367351" cy="1464955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Watson IoT Platform ‘Connect’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CC634-13F8-4FCE-9B17-C61266E2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connectivity and management</a:t>
            </a:r>
            <a:endParaRPr lang="en-US" dirty="0"/>
          </a:p>
        </p:txBody>
      </p:sp>
      <p:pic>
        <p:nvPicPr>
          <p:cNvPr id="85" name="Picture 31" descr="Energycycle_icon_bk"/>
          <p:cNvPicPr>
            <a:picLocks noChangeAspect="1" noChangeArrowheads="1"/>
          </p:cNvPicPr>
          <p:nvPr/>
        </p:nvPicPr>
        <p:blipFill>
          <a:blip r:embed="rId10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75" y="2341131"/>
            <a:ext cx="251472" cy="33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8" descr="Water_icon_bk"/>
          <p:cNvPicPr>
            <a:picLocks noChangeAspect="1" noChangeArrowheads="1"/>
          </p:cNvPicPr>
          <p:nvPr/>
        </p:nvPicPr>
        <p:blipFill>
          <a:blip r:embed="rId11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2" y="2048933"/>
            <a:ext cx="342917" cy="3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3" descr="Farm_icon_bk"/>
          <p:cNvPicPr>
            <a:picLocks noChangeAspect="1" noChangeArrowheads="1"/>
          </p:cNvPicPr>
          <p:nvPr/>
        </p:nvPicPr>
        <p:blipFill>
          <a:blip r:embed="rId1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90" y="2660295"/>
            <a:ext cx="457222" cy="46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8" descr="RDIF_icon_bk"/>
          <p:cNvPicPr>
            <a:picLocks noChangeAspect="1" noChangeArrowheads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83" y="2060561"/>
            <a:ext cx="278490" cy="28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9" descr="Chip_icon_bk"/>
          <p:cNvPicPr>
            <a:picLocks noChangeAspect="1" noChangeArrowheads="1"/>
          </p:cNvPicPr>
          <p:nvPr/>
        </p:nvPicPr>
        <p:blipFill>
          <a:blip r:embed="rId1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26" y="2802482"/>
            <a:ext cx="372013" cy="37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0" descr="Speedometer_icon_bk"/>
          <p:cNvPicPr>
            <a:picLocks noChangeAspect="1" noChangeArrowheads="1"/>
          </p:cNvPicPr>
          <p:nvPr/>
        </p:nvPicPr>
        <p:blipFill>
          <a:blip r:embed="rId15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96" y="2804197"/>
            <a:ext cx="351230" cy="3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직사각형 38"/>
          <p:cNvSpPr/>
          <p:nvPr/>
        </p:nvSpPr>
        <p:spPr>
          <a:xfrm>
            <a:off x="4436633" y="2060563"/>
            <a:ext cx="32648" cy="1063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sp>
        <p:nvSpPr>
          <p:cNvPr id="99" name="직사각형 38"/>
          <p:cNvSpPr/>
          <p:nvPr/>
        </p:nvSpPr>
        <p:spPr>
          <a:xfrm>
            <a:off x="4427120" y="4713056"/>
            <a:ext cx="32648" cy="1063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7651" y="3316007"/>
            <a:ext cx="48772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직선 화살표 연결선 73"/>
          <p:cNvCxnSpPr/>
          <p:nvPr/>
        </p:nvCxnSpPr>
        <p:spPr>
          <a:xfrm flipV="1">
            <a:off x="804785" y="4659330"/>
            <a:ext cx="444689" cy="250984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1416393" y="2018945"/>
            <a:ext cx="7148750" cy="2738165"/>
            <a:chOff x="2496812" y="719459"/>
            <a:chExt cx="8701837" cy="405654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812" y="719459"/>
              <a:ext cx="8701837" cy="4056540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6159133" y="1681883"/>
              <a:ext cx="79" cy="22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1215"/>
                </a:lnSpc>
              </a:pPr>
              <a:endParaRPr lang="en-US" altLang="ko-KR" sz="1215" b="1" dirty="0">
                <a:solidFill>
                  <a:srgbClr val="888888"/>
                </a:solidFill>
              </a:endParaRP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2501409" y="3454506"/>
            <a:ext cx="84234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45"/>
              </a:lnSpc>
            </a:pPr>
            <a:r>
              <a:rPr lang="en-US" altLang="ko-KR" sz="9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data</a:t>
            </a:r>
          </a:p>
          <a:p>
            <a:pPr algn="ctr">
              <a:lnSpc>
                <a:spcPts val="945"/>
              </a:lnSpc>
            </a:pPr>
            <a:r>
              <a:rPr lang="en-US" altLang="ko-KR" sz="9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MQTT or HTTP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5211172" y="2374016"/>
            <a:ext cx="1820933" cy="511233"/>
            <a:chOff x="8871124" y="1875674"/>
            <a:chExt cx="3180577" cy="757383"/>
          </a:xfrm>
        </p:grpSpPr>
        <p:sp>
          <p:nvSpPr>
            <p:cNvPr id="173" name="직사각형 172"/>
            <p:cNvSpPr/>
            <p:nvPr/>
          </p:nvSpPr>
          <p:spPr>
            <a:xfrm>
              <a:off x="8871124" y="1875674"/>
              <a:ext cx="3180577" cy="75738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8878338" y="1993801"/>
              <a:ext cx="3077986" cy="512962"/>
              <a:chOff x="1541464" y="5070764"/>
              <a:chExt cx="3077986" cy="512962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2065919" y="5070764"/>
                <a:ext cx="2553531" cy="512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Real time data consumed by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RTI analytics or customer 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applications</a:t>
                </a:r>
              </a:p>
            </p:txBody>
          </p:sp>
          <p:grpSp>
            <p:nvGrpSpPr>
              <p:cNvPr id="170" name="그룹 169"/>
              <p:cNvGrpSpPr/>
              <p:nvPr/>
            </p:nvGrpSpPr>
            <p:grpSpPr>
              <a:xfrm>
                <a:off x="1541464" y="5070764"/>
                <a:ext cx="503702" cy="305063"/>
                <a:chOff x="1042701" y="5070764"/>
                <a:chExt cx="503702" cy="305063"/>
              </a:xfrm>
            </p:grpSpPr>
            <p:sp>
              <p:nvSpPr>
                <p:cNvPr id="171" name="직사각형 170"/>
                <p:cNvSpPr/>
                <p:nvPr/>
              </p:nvSpPr>
              <p:spPr>
                <a:xfrm>
                  <a:off x="1159570" y="5070764"/>
                  <a:ext cx="386833" cy="27709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6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042701" y="5109848"/>
                  <a:ext cx="503702" cy="2659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lnSpc>
                      <a:spcPts val="1350"/>
                    </a:lnSpc>
                  </a:pPr>
                  <a:r>
                    <a:rPr lang="en-US" altLang="ko-KR" sz="1440" dirty="0">
                      <a:solidFill>
                        <a:schemeClr val="bg1"/>
                      </a:solidFill>
                      <a:latin typeface="+mj-lt"/>
                    </a:rPr>
                    <a:t>3a</a:t>
                  </a:r>
                  <a:endParaRPr lang="ko-KR" altLang="en-US" sz="144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</p:grpSp>
      <p:sp>
        <p:nvSpPr>
          <p:cNvPr id="73" name="직사각형 72"/>
          <p:cNvSpPr/>
          <p:nvPr/>
        </p:nvSpPr>
        <p:spPr>
          <a:xfrm>
            <a:off x="1117423" y="2895935"/>
            <a:ext cx="1533451" cy="511233"/>
          </a:xfrm>
          <a:prstGeom prst="rect">
            <a:avLst/>
          </a:prstGeom>
          <a:solidFill>
            <a:schemeClr val="bg1">
              <a:alpha val="70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0" rIns="48600" bIns="0" rtlCol="0" anchor="ctr"/>
          <a:lstStyle/>
          <a:p>
            <a:pPr>
              <a:lnSpc>
                <a:spcPts val="810"/>
              </a:lnSpc>
            </a:pPr>
            <a:endParaRPr lang="ko-KR" altLang="en-US" sz="7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214269" y="2975678"/>
            <a:ext cx="1348296" cy="310830"/>
            <a:chOff x="2351121" y="5070764"/>
            <a:chExt cx="1997474" cy="460487"/>
          </a:xfrm>
        </p:grpSpPr>
        <p:sp>
          <p:nvSpPr>
            <p:cNvPr id="76" name="TextBox 75"/>
            <p:cNvSpPr txBox="1"/>
            <p:nvPr/>
          </p:nvSpPr>
          <p:spPr>
            <a:xfrm>
              <a:off x="2752716" y="5070764"/>
              <a:ext cx="1595879" cy="3419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ts val="945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Interact with devices </a:t>
              </a:r>
            </a:p>
            <a:p>
              <a:pPr algn="r">
                <a:lnSpc>
                  <a:spcPts val="945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via Connect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51121" y="5254160"/>
              <a:ext cx="419183" cy="2770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60" dirty="0"/>
                <a:t>1a</a:t>
              </a:r>
              <a:endParaRPr lang="ko-KR" altLang="en-US" sz="126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379855" y="2274177"/>
            <a:ext cx="935441" cy="586568"/>
            <a:chOff x="4035891" y="2429562"/>
            <a:chExt cx="1385839" cy="868989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891" y="2429562"/>
              <a:ext cx="1385839" cy="868989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4235968" y="2716303"/>
              <a:ext cx="1042547" cy="5129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ts val="945"/>
                </a:lnSpc>
              </a:pPr>
              <a:r>
                <a:rPr lang="en-US" altLang="ko-KR" sz="94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Watson </a:t>
              </a:r>
            </a:p>
            <a:p>
              <a:pPr algn="ctr">
                <a:lnSpc>
                  <a:spcPts val="945"/>
                </a:lnSpc>
              </a:pPr>
              <a:r>
                <a:rPr lang="en-US" altLang="ko-KR" sz="94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IoT Platform</a:t>
              </a:r>
            </a:p>
            <a:p>
              <a:pPr algn="ctr">
                <a:lnSpc>
                  <a:spcPts val="945"/>
                </a:lnSpc>
              </a:pPr>
              <a:r>
                <a:rPr lang="en-US" altLang="ko-KR" sz="94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Connect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67746" y="3649113"/>
            <a:ext cx="1639013" cy="511233"/>
            <a:chOff x="301590" y="2835980"/>
            <a:chExt cx="1821125" cy="568037"/>
          </a:xfrm>
        </p:grpSpPr>
        <p:sp>
          <p:nvSpPr>
            <p:cNvPr id="85" name="직사각형 72"/>
            <p:cNvSpPr/>
            <p:nvPr/>
          </p:nvSpPr>
          <p:spPr>
            <a:xfrm>
              <a:off x="301590" y="2835980"/>
              <a:ext cx="1821125" cy="568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309" y="3020883"/>
              <a:ext cx="1266373" cy="2279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Interact with devices</a:t>
              </a:r>
            </a:p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via 3</a:t>
              </a:r>
              <a:r>
                <a:rPr lang="en-US" altLang="ko-KR" sz="9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rd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party platforms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01454" y="4349053"/>
            <a:ext cx="1533451" cy="511233"/>
            <a:chOff x="904799" y="4139442"/>
            <a:chExt cx="1703834" cy="568037"/>
          </a:xfrm>
        </p:grpSpPr>
        <p:sp>
          <p:nvSpPr>
            <p:cNvPr id="97" name="직사각형 72"/>
            <p:cNvSpPr/>
            <p:nvPr/>
          </p:nvSpPr>
          <p:spPr>
            <a:xfrm>
              <a:off x="904799" y="4139442"/>
              <a:ext cx="1703834" cy="568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72519" y="4324345"/>
              <a:ext cx="908292" cy="341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Ingest data from 3</a:t>
              </a:r>
              <a:r>
                <a:rPr lang="en-US" altLang="ko-KR" sz="9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rd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party source </a:t>
              </a:r>
            </a:p>
          </p:txBody>
        </p:sp>
      </p:grpSp>
      <p:cxnSp>
        <p:nvCxnSpPr>
          <p:cNvPr id="116" name="직선 화살표 연결선 73"/>
          <p:cNvCxnSpPr/>
          <p:nvPr/>
        </p:nvCxnSpPr>
        <p:spPr>
          <a:xfrm>
            <a:off x="2691576" y="3850967"/>
            <a:ext cx="579565" cy="586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3314295" y="3589574"/>
            <a:ext cx="1493104" cy="626059"/>
            <a:chOff x="852685" y="4139442"/>
            <a:chExt cx="1732917" cy="695621"/>
          </a:xfrm>
        </p:grpSpPr>
        <p:sp>
          <p:nvSpPr>
            <p:cNvPr id="125" name="직사각형 72"/>
            <p:cNvSpPr/>
            <p:nvPr/>
          </p:nvSpPr>
          <p:spPr>
            <a:xfrm>
              <a:off x="852685" y="4139442"/>
              <a:ext cx="1703834" cy="695621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2516" y="4324345"/>
              <a:ext cx="1213086" cy="4559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is parsed,</a:t>
              </a:r>
            </a:p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Filtered, transformed as required</a:t>
              </a:r>
            </a:p>
          </p:txBody>
        </p:sp>
        <p:grpSp>
          <p:nvGrpSpPr>
            <p:cNvPr id="127" name="그룹 14"/>
            <p:cNvGrpSpPr/>
            <p:nvPr/>
          </p:nvGrpSpPr>
          <p:grpSpPr>
            <a:xfrm>
              <a:off x="902903" y="4324348"/>
              <a:ext cx="358826" cy="228798"/>
              <a:chOff x="2615234" y="5070764"/>
              <a:chExt cx="478436" cy="305063"/>
            </a:xfrm>
          </p:grpSpPr>
          <p:sp>
            <p:nvSpPr>
              <p:cNvPr id="128" name="직사각형 13"/>
              <p:cNvSpPr/>
              <p:nvPr/>
            </p:nvSpPr>
            <p:spPr>
              <a:xfrm>
                <a:off x="2807855" y="5070764"/>
                <a:ext cx="277091" cy="27709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6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615234" y="5109848"/>
                <a:ext cx="478436" cy="2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lnSpc>
                    <a:spcPts val="1350"/>
                  </a:lnSpc>
                </a:pPr>
                <a:r>
                  <a:rPr lang="en-US" altLang="ko-KR" sz="1440" dirty="0">
                    <a:solidFill>
                      <a:schemeClr val="bg1"/>
                    </a:solidFill>
                    <a:latin typeface="+mj-lt"/>
                  </a:rPr>
                  <a:t>2</a:t>
                </a:r>
                <a:endParaRPr lang="ko-KR" altLang="en-US" sz="144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29097">
            <a:off x="4464863" y="3606506"/>
            <a:ext cx="267607" cy="26512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74839" y="3330604"/>
            <a:ext cx="1533451" cy="511233"/>
            <a:chOff x="1314411" y="4455823"/>
            <a:chExt cx="1703834" cy="568037"/>
          </a:xfrm>
        </p:grpSpPr>
        <p:sp>
          <p:nvSpPr>
            <p:cNvPr id="132" name="직사각형 72"/>
            <p:cNvSpPr/>
            <p:nvPr/>
          </p:nvSpPr>
          <p:spPr>
            <a:xfrm>
              <a:off x="1314411" y="4455823"/>
              <a:ext cx="1703834" cy="568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5" name="그룹 164"/>
            <p:cNvGrpSpPr/>
            <p:nvPr/>
          </p:nvGrpSpPr>
          <p:grpSpPr>
            <a:xfrm>
              <a:off x="1420220" y="4605237"/>
              <a:ext cx="289116" cy="271444"/>
              <a:chOff x="1171159" y="5070764"/>
              <a:chExt cx="293210" cy="277091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1187278" y="5070764"/>
                <a:ext cx="277091" cy="27709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15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1171159" y="5109850"/>
                <a:ext cx="216761" cy="203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>
                  <a:lnSpc>
                    <a:spcPts val="1350"/>
                  </a:lnSpc>
                </a:pPr>
                <a:r>
                  <a:rPr lang="en-US" altLang="ko-KR" sz="1350" dirty="0">
                    <a:solidFill>
                      <a:schemeClr val="bg1"/>
                    </a:solidFill>
                    <a:latin typeface="+mj-lt"/>
                  </a:rPr>
                  <a:t>3b</a:t>
                </a:r>
                <a:endParaRPr lang="ko-KR" altLang="en-US" sz="135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1793435" y="4614598"/>
              <a:ext cx="908292" cy="341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Latest values made available in fast cache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70056" y="4104425"/>
            <a:ext cx="1434093" cy="511233"/>
            <a:chOff x="1325716" y="4429695"/>
            <a:chExt cx="1703834" cy="568037"/>
          </a:xfrm>
        </p:grpSpPr>
        <p:sp>
          <p:nvSpPr>
            <p:cNvPr id="138" name="직사각형 72"/>
            <p:cNvSpPr/>
            <p:nvPr/>
          </p:nvSpPr>
          <p:spPr>
            <a:xfrm>
              <a:off x="1325716" y="4429695"/>
              <a:ext cx="1703834" cy="56803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39" name="그룹 164"/>
            <p:cNvGrpSpPr/>
            <p:nvPr/>
          </p:nvGrpSpPr>
          <p:grpSpPr>
            <a:xfrm>
              <a:off x="1416841" y="4605237"/>
              <a:ext cx="292494" cy="271444"/>
              <a:chOff x="1167733" y="5070764"/>
              <a:chExt cx="296636" cy="277091"/>
            </a:xfrm>
          </p:grpSpPr>
          <p:sp>
            <p:nvSpPr>
              <p:cNvPr id="141" name="직사각형 165"/>
              <p:cNvSpPr/>
              <p:nvPr/>
            </p:nvSpPr>
            <p:spPr>
              <a:xfrm>
                <a:off x="1187278" y="5070764"/>
                <a:ext cx="277091" cy="27709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15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167733" y="5109850"/>
                <a:ext cx="220190" cy="203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>
                  <a:lnSpc>
                    <a:spcPts val="1350"/>
                  </a:lnSpc>
                </a:pPr>
                <a:r>
                  <a:rPr lang="en-US" altLang="ko-KR" sz="1350" dirty="0">
                    <a:solidFill>
                      <a:schemeClr val="bg1"/>
                    </a:solidFill>
                    <a:latin typeface="+mj-lt"/>
                  </a:rPr>
                  <a:t>3c</a:t>
                </a:r>
                <a:endParaRPr lang="ko-KR" altLang="en-US" sz="135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1779003" y="4553258"/>
              <a:ext cx="1188468" cy="3419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1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Historical values stored in </a:t>
              </a:r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datastore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choice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664" y="3428705"/>
            <a:ext cx="510364" cy="510364"/>
          </a:xfrm>
          <a:prstGeom prst="rect">
            <a:avLst/>
          </a:prstGeom>
        </p:spPr>
      </p:pic>
      <p:pic>
        <p:nvPicPr>
          <p:cNvPr id="130" name="그림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16" y="3985254"/>
            <a:ext cx="510364" cy="510364"/>
          </a:xfrm>
          <a:prstGeom prst="rect">
            <a:avLst/>
          </a:prstGeom>
        </p:spPr>
      </p:pic>
      <p:grpSp>
        <p:nvGrpSpPr>
          <p:cNvPr id="147" name="그룹 77"/>
          <p:cNvGrpSpPr/>
          <p:nvPr/>
        </p:nvGrpSpPr>
        <p:grpSpPr>
          <a:xfrm>
            <a:off x="7280938" y="2789465"/>
            <a:ext cx="1686208" cy="511233"/>
            <a:chOff x="8871126" y="1875674"/>
            <a:chExt cx="2945176" cy="757383"/>
          </a:xfrm>
        </p:grpSpPr>
        <p:sp>
          <p:nvSpPr>
            <p:cNvPr id="148" name="직사각형 172"/>
            <p:cNvSpPr/>
            <p:nvPr/>
          </p:nvSpPr>
          <p:spPr>
            <a:xfrm>
              <a:off x="8871126" y="1875674"/>
              <a:ext cx="2945176" cy="75738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49" name="그룹 167"/>
            <p:cNvGrpSpPr/>
            <p:nvPr/>
          </p:nvGrpSpPr>
          <p:grpSpPr>
            <a:xfrm>
              <a:off x="8995207" y="1993801"/>
              <a:ext cx="2636265" cy="512962"/>
              <a:chOff x="1658333" y="5070764"/>
              <a:chExt cx="2636265" cy="51296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065920" y="5070764"/>
                <a:ext cx="2228678" cy="512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Cached or historical data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consumed by customer 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applications</a:t>
                </a:r>
              </a:p>
            </p:txBody>
          </p:sp>
          <p:grpSp>
            <p:nvGrpSpPr>
              <p:cNvPr id="151" name="그룹 169"/>
              <p:cNvGrpSpPr/>
              <p:nvPr/>
            </p:nvGrpSpPr>
            <p:grpSpPr>
              <a:xfrm>
                <a:off x="1658333" y="5070764"/>
                <a:ext cx="277091" cy="305063"/>
                <a:chOff x="1159570" y="5070764"/>
                <a:chExt cx="277091" cy="305063"/>
              </a:xfrm>
            </p:grpSpPr>
            <p:sp>
              <p:nvSpPr>
                <p:cNvPr id="152" name="직사각형 170"/>
                <p:cNvSpPr/>
                <p:nvPr/>
              </p:nvSpPr>
              <p:spPr>
                <a:xfrm>
                  <a:off x="1159570" y="5070764"/>
                  <a:ext cx="277091" cy="27709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6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181025" y="5109848"/>
                  <a:ext cx="179189" cy="265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>
                    <a:lnSpc>
                      <a:spcPts val="1350"/>
                    </a:lnSpc>
                  </a:pPr>
                  <a:r>
                    <a:rPr lang="en-US" altLang="ko-KR" sz="1440" dirty="0">
                      <a:solidFill>
                        <a:schemeClr val="bg1"/>
                      </a:solidFill>
                      <a:latin typeface="+mj-lt"/>
                    </a:rPr>
                    <a:t>4</a:t>
                  </a:r>
                  <a:endParaRPr lang="ko-KR" altLang="en-US" sz="144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82" name="그룹 77"/>
          <p:cNvGrpSpPr/>
          <p:nvPr/>
        </p:nvGrpSpPr>
        <p:grpSpPr>
          <a:xfrm>
            <a:off x="6764045" y="4830580"/>
            <a:ext cx="1686159" cy="511233"/>
            <a:chOff x="8871126" y="1875674"/>
            <a:chExt cx="2945176" cy="757383"/>
          </a:xfrm>
        </p:grpSpPr>
        <p:sp>
          <p:nvSpPr>
            <p:cNvPr id="86" name="직사각형 172"/>
            <p:cNvSpPr/>
            <p:nvPr/>
          </p:nvSpPr>
          <p:spPr>
            <a:xfrm>
              <a:off x="8871126" y="1875674"/>
              <a:ext cx="2945176" cy="75738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600" tIns="0" rIns="48600" bIns="0" rtlCol="0" anchor="ctr"/>
            <a:lstStyle/>
            <a:p>
              <a:pPr>
                <a:lnSpc>
                  <a:spcPts val="810"/>
                </a:lnSpc>
              </a:pPr>
              <a:endParaRPr lang="ko-KR" altLang="en-US" sz="7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7" name="그룹 167"/>
            <p:cNvGrpSpPr/>
            <p:nvPr/>
          </p:nvGrpSpPr>
          <p:grpSpPr>
            <a:xfrm>
              <a:off x="8995207" y="1961022"/>
              <a:ext cx="2762792" cy="512962"/>
              <a:chOff x="1658333" y="5037985"/>
              <a:chExt cx="2762792" cy="512962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13984" y="5037985"/>
                <a:ext cx="2307141" cy="512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stored externally 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archive or off-platform </a:t>
                </a:r>
              </a:p>
              <a:p>
                <a:pPr>
                  <a:lnSpc>
                    <a:spcPts val="945"/>
                  </a:lnSpc>
                </a:pPr>
                <a:r>
                  <a: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analytics</a:t>
                </a:r>
              </a:p>
            </p:txBody>
          </p:sp>
          <p:grpSp>
            <p:nvGrpSpPr>
              <p:cNvPr id="89" name="그룹 169"/>
              <p:cNvGrpSpPr/>
              <p:nvPr/>
            </p:nvGrpSpPr>
            <p:grpSpPr>
              <a:xfrm>
                <a:off x="1658333" y="5070764"/>
                <a:ext cx="277091" cy="305063"/>
                <a:chOff x="1159570" y="5070764"/>
                <a:chExt cx="277091" cy="305063"/>
              </a:xfrm>
            </p:grpSpPr>
            <p:sp>
              <p:nvSpPr>
                <p:cNvPr id="90" name="직사각형 170"/>
                <p:cNvSpPr/>
                <p:nvPr/>
              </p:nvSpPr>
              <p:spPr>
                <a:xfrm>
                  <a:off x="1159570" y="5070764"/>
                  <a:ext cx="277091" cy="27709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6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181019" y="5109848"/>
                  <a:ext cx="179195" cy="2659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>
                    <a:lnSpc>
                      <a:spcPts val="1350"/>
                    </a:lnSpc>
                  </a:pPr>
                  <a:r>
                    <a:rPr lang="en-US" altLang="ko-KR" sz="1440" dirty="0">
                      <a:solidFill>
                        <a:schemeClr val="bg1"/>
                      </a:solidFill>
                      <a:latin typeface="+mj-lt"/>
                    </a:rPr>
                    <a:t>5</a:t>
                  </a:r>
                  <a:endParaRPr lang="ko-KR" altLang="en-US" sz="144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</p:grpSp>
      <p:pic>
        <p:nvPicPr>
          <p:cNvPr id="146" name="그림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12" y="4757107"/>
            <a:ext cx="777560" cy="777560"/>
          </a:xfrm>
          <a:prstGeom prst="rect">
            <a:avLst/>
          </a:prstGeom>
        </p:spPr>
      </p:pic>
      <p:cxnSp>
        <p:nvCxnSpPr>
          <p:cNvPr id="92" name="직선 화살표 연결선 73"/>
          <p:cNvCxnSpPr/>
          <p:nvPr/>
        </p:nvCxnSpPr>
        <p:spPr>
          <a:xfrm>
            <a:off x="7499690" y="4508840"/>
            <a:ext cx="606120" cy="230693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8"/>
          <p:cNvGrpSpPr>
            <a:grpSpLocks/>
          </p:cNvGrpSpPr>
          <p:nvPr/>
        </p:nvGrpSpPr>
        <p:grpSpPr bwMode="auto">
          <a:xfrm>
            <a:off x="2616473" y="4316712"/>
            <a:ext cx="333039" cy="335834"/>
            <a:chOff x="2654300" y="5981700"/>
            <a:chExt cx="504825" cy="503238"/>
          </a:xfrm>
        </p:grpSpPr>
        <p:pic>
          <p:nvPicPr>
            <p:cNvPr id="95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475" y="5997575"/>
              <a:ext cx="498475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95"/>
            <p:cNvSpPr/>
            <p:nvPr/>
          </p:nvSpPr>
          <p:spPr bwMode="auto">
            <a:xfrm>
              <a:off x="2654300" y="5981700"/>
              <a:ext cx="504825" cy="503238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sz="2700">
                <a:solidFill>
                  <a:prstClr val="black"/>
                </a:solidFill>
                <a:ea typeface="SimSun" charset="0"/>
                <a:cs typeface="SimSun" charset="0"/>
              </a:endParaRPr>
            </a:p>
          </p:txBody>
        </p:sp>
      </p:grpSp>
      <p:cxnSp>
        <p:nvCxnSpPr>
          <p:cNvPr id="101" name="직선 화살표 연결선 73"/>
          <p:cNvCxnSpPr/>
          <p:nvPr/>
        </p:nvCxnSpPr>
        <p:spPr>
          <a:xfrm>
            <a:off x="4865661" y="3846980"/>
            <a:ext cx="579565" cy="586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76" y="4122414"/>
            <a:ext cx="510364" cy="510364"/>
          </a:xfrm>
          <a:prstGeom prst="rect">
            <a:avLst/>
          </a:prstGeom>
        </p:spPr>
      </p:pic>
      <p:pic>
        <p:nvPicPr>
          <p:cNvPr id="103" name="그림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36" y="4259574"/>
            <a:ext cx="510364" cy="510364"/>
          </a:xfrm>
          <a:prstGeom prst="rect">
            <a:avLst/>
          </a:prstGeom>
        </p:spPr>
      </p:pic>
      <p:cxnSp>
        <p:nvCxnSpPr>
          <p:cNvPr id="104" name="직선 화살표 연결선 73"/>
          <p:cNvCxnSpPr/>
          <p:nvPr/>
        </p:nvCxnSpPr>
        <p:spPr>
          <a:xfrm flipV="1">
            <a:off x="7288936" y="3419279"/>
            <a:ext cx="513815" cy="485488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51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5"/>
          <a:stretch/>
        </p:blipFill>
        <p:spPr>
          <a:xfrm>
            <a:off x="8567417" y="2370735"/>
            <a:ext cx="354780" cy="344265"/>
          </a:xfrm>
          <a:prstGeom prst="rect">
            <a:avLst/>
          </a:prstGeom>
        </p:spPr>
      </p:pic>
      <p:pic>
        <p:nvPicPr>
          <p:cNvPr id="111" name="그림 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76" y="4376142"/>
            <a:ext cx="352394" cy="352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21" y="1956493"/>
            <a:ext cx="299057" cy="29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b="32959"/>
          <a:stretch/>
        </p:blipFill>
        <p:spPr>
          <a:xfrm>
            <a:off x="5492896" y="1827682"/>
            <a:ext cx="639815" cy="483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b="32959"/>
          <a:stretch/>
        </p:blipFill>
        <p:spPr>
          <a:xfrm>
            <a:off x="7599499" y="3824023"/>
            <a:ext cx="639815" cy="483656"/>
          </a:xfrm>
          <a:prstGeom prst="rect">
            <a:avLst/>
          </a:prstGeom>
        </p:spPr>
      </p:pic>
      <p:cxnSp>
        <p:nvCxnSpPr>
          <p:cNvPr id="106" name="직선 화살표 연결선 73"/>
          <p:cNvCxnSpPr/>
          <p:nvPr/>
        </p:nvCxnSpPr>
        <p:spPr>
          <a:xfrm flipV="1">
            <a:off x="4716004" y="2965073"/>
            <a:ext cx="506152" cy="365676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그림 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97" y="3924607"/>
            <a:ext cx="352394" cy="352394"/>
          </a:xfrm>
          <a:prstGeom prst="rect">
            <a:avLst/>
          </a:prstGeom>
        </p:spPr>
      </p:pic>
      <p:pic>
        <p:nvPicPr>
          <p:cNvPr id="108" name="그림 5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3" y="1928334"/>
            <a:ext cx="352394" cy="352394"/>
          </a:xfrm>
          <a:prstGeom prst="rect">
            <a:avLst/>
          </a:prstGeom>
        </p:spPr>
      </p:pic>
      <p:sp>
        <p:nvSpPr>
          <p:cNvPr id="117" name="직사각형 78"/>
          <p:cNvSpPr/>
          <p:nvPr/>
        </p:nvSpPr>
        <p:spPr>
          <a:xfrm>
            <a:off x="910456" y="3766157"/>
            <a:ext cx="282949" cy="187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60" dirty="0"/>
              <a:t>1b</a:t>
            </a:r>
            <a:endParaRPr lang="ko-KR" altLang="en-US" sz="1260" dirty="0"/>
          </a:p>
        </p:txBody>
      </p:sp>
      <p:sp>
        <p:nvSpPr>
          <p:cNvPr id="118" name="직사각형 78"/>
          <p:cNvSpPr/>
          <p:nvPr/>
        </p:nvSpPr>
        <p:spPr>
          <a:xfrm>
            <a:off x="1388332" y="4496059"/>
            <a:ext cx="282949" cy="187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60" dirty="0"/>
              <a:t>1c</a:t>
            </a:r>
            <a:endParaRPr lang="ko-KR" altLang="en-US" sz="1260" dirty="0"/>
          </a:p>
        </p:txBody>
      </p:sp>
      <p:sp>
        <p:nvSpPr>
          <p:cNvPr id="121" name="직사각형 37"/>
          <p:cNvSpPr/>
          <p:nvPr/>
        </p:nvSpPr>
        <p:spPr>
          <a:xfrm>
            <a:off x="3085431" y="3432701"/>
            <a:ext cx="1883241" cy="174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0" rIns="0" bIns="0" rtlCol="0" anchor="t" anchorCtr="0"/>
          <a:lstStyle/>
          <a:p>
            <a:pPr algn="ctr">
              <a:lnSpc>
                <a:spcPct val="90000"/>
              </a:lnSpc>
              <a:spcAft>
                <a:spcPts val="203"/>
              </a:spcAft>
              <a:buClr>
                <a:schemeClr val="accent5"/>
              </a:buClr>
              <a:buSzPct val="70000"/>
            </a:pPr>
            <a:r>
              <a:rPr lang="en-US" altLang="ko-KR" sz="800" b="1" dirty="0">
                <a:solidFill>
                  <a:srgbClr val="DC790F"/>
                </a:solidFill>
              </a:rPr>
              <a:t>IBM Watson IoT Platform Connect</a:t>
            </a:r>
          </a:p>
        </p:txBody>
      </p:sp>
      <p:grpSp>
        <p:nvGrpSpPr>
          <p:cNvPr id="113" name="그룹 18"/>
          <p:cNvGrpSpPr/>
          <p:nvPr/>
        </p:nvGrpSpPr>
        <p:grpSpPr>
          <a:xfrm>
            <a:off x="3857743" y="2918304"/>
            <a:ext cx="519974" cy="539430"/>
            <a:chOff x="3357765" y="3225161"/>
            <a:chExt cx="1361742" cy="1169734"/>
          </a:xfrm>
        </p:grpSpPr>
        <p:pic>
          <p:nvPicPr>
            <p:cNvPr id="114" name="그림 16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765" y="3854827"/>
              <a:ext cx="540068" cy="540068"/>
            </a:xfrm>
            <a:prstGeom prst="rect">
              <a:avLst/>
            </a:prstGeom>
          </p:spPr>
        </p:pic>
        <p:pic>
          <p:nvPicPr>
            <p:cNvPr id="115" name="그림 17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179" y="3467913"/>
              <a:ext cx="720090" cy="720090"/>
            </a:xfrm>
            <a:prstGeom prst="rect">
              <a:avLst/>
            </a:prstGeom>
          </p:spPr>
        </p:pic>
        <p:pic>
          <p:nvPicPr>
            <p:cNvPr id="119" name="그림 48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439" y="3225161"/>
              <a:ext cx="540068" cy="540068"/>
            </a:xfrm>
            <a:prstGeom prst="rect">
              <a:avLst/>
            </a:prstGeom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Watson IoT Platform Components</a:t>
            </a:r>
            <a:endParaRPr lang="en-GB" dirty="0"/>
          </a:p>
        </p:txBody>
      </p:sp>
      <p:pic>
        <p:nvPicPr>
          <p:cNvPr id="134" name="Picture 31" descr="Energycycle_icon_bk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87" y="3483936"/>
            <a:ext cx="502444" cy="6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8" descr="Water_icon_bk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0" y="4171577"/>
            <a:ext cx="685800" cy="70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" descr="Farm_icon_bk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94" y="5073553"/>
            <a:ext cx="685800" cy="7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8" descr="RDIF_icon_bk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2" y="2474730"/>
            <a:ext cx="557213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9" descr="Chip_icon_bk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1" y="4892631"/>
            <a:ext cx="557213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30" descr="Speedometer_icon_bk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6" y="3016477"/>
            <a:ext cx="528638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6767" y="2459569"/>
            <a:ext cx="487722" cy="487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04147" y="1856704"/>
            <a:ext cx="487722" cy="487722"/>
          </a:xfrm>
          <a:prstGeom prst="rect">
            <a:avLst/>
          </a:prstGeom>
        </p:spPr>
      </p:pic>
      <p:cxnSp>
        <p:nvCxnSpPr>
          <p:cNvPr id="155" name="직선 화살표 연결선 73"/>
          <p:cNvCxnSpPr/>
          <p:nvPr/>
        </p:nvCxnSpPr>
        <p:spPr>
          <a:xfrm flipV="1">
            <a:off x="1129111" y="4954992"/>
            <a:ext cx="219535" cy="311857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73"/>
          <p:cNvCxnSpPr/>
          <p:nvPr/>
        </p:nvCxnSpPr>
        <p:spPr>
          <a:xfrm flipV="1">
            <a:off x="637309" y="4277001"/>
            <a:ext cx="462022" cy="125288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73"/>
          <p:cNvCxnSpPr>
            <a:endCxn id="73" idx="1"/>
          </p:cNvCxnSpPr>
          <p:nvPr/>
        </p:nvCxnSpPr>
        <p:spPr>
          <a:xfrm>
            <a:off x="828167" y="2967685"/>
            <a:ext cx="289254" cy="183867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73"/>
          <p:cNvCxnSpPr/>
          <p:nvPr/>
        </p:nvCxnSpPr>
        <p:spPr>
          <a:xfrm>
            <a:off x="650975" y="3374231"/>
            <a:ext cx="414929" cy="99268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73"/>
          <p:cNvCxnSpPr>
            <a:stCxn id="134" idx="3"/>
            <a:endCxn id="85" idx="1"/>
          </p:cNvCxnSpPr>
          <p:nvPr/>
        </p:nvCxnSpPr>
        <p:spPr>
          <a:xfrm>
            <a:off x="476959" y="3815524"/>
            <a:ext cx="390787" cy="89204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2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4" y="1942523"/>
            <a:ext cx="732373" cy="463070"/>
          </a:xfrm>
          <a:prstGeom prst="rect">
            <a:avLst/>
          </a:prstGeom>
        </p:spPr>
      </p:pic>
      <p:cxnSp>
        <p:nvCxnSpPr>
          <p:cNvPr id="164" name="직선 화살표 연결선 73"/>
          <p:cNvCxnSpPr/>
          <p:nvPr/>
        </p:nvCxnSpPr>
        <p:spPr>
          <a:xfrm>
            <a:off x="1115965" y="2431759"/>
            <a:ext cx="122913" cy="431561"/>
          </a:xfrm>
          <a:prstGeom prst="straightConnector1">
            <a:avLst/>
          </a:prstGeom>
          <a:ln w="50800" cap="rnd">
            <a:solidFill>
              <a:srgbClr val="00A6A0"/>
            </a:solidFill>
            <a:round/>
            <a:headEnd type="none" w="lg" len="lg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6FBE2D-7D07-4839-B569-80BFF6FA2E4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71030" y="1868407"/>
            <a:ext cx="1628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32002" y="158571"/>
            <a:ext cx="7510915" cy="92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 Extrabold"/>
              </a:rPr>
              <a:t>Example: Architecture to leverage IBM Cloud Analytics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2" name="Picture 6"/>
          <p:cNvPicPr/>
          <p:nvPr/>
        </p:nvPicPr>
        <p:blipFill>
          <a:blip r:embed="rId2"/>
          <a:stretch/>
        </p:blipFill>
        <p:spPr>
          <a:xfrm>
            <a:off x="2725920" y="3393450"/>
            <a:ext cx="668880" cy="668880"/>
          </a:xfrm>
          <a:prstGeom prst="rect">
            <a:avLst/>
          </a:prstGeom>
          <a:ln>
            <a:noFill/>
          </a:ln>
        </p:spPr>
      </p:pic>
      <p:pic>
        <p:nvPicPr>
          <p:cNvPr id="393" name="Picture 8"/>
          <p:cNvPicPr/>
          <p:nvPr/>
        </p:nvPicPr>
        <p:blipFill>
          <a:blip r:embed="rId3"/>
          <a:stretch/>
        </p:blipFill>
        <p:spPr>
          <a:xfrm>
            <a:off x="4457520" y="3306690"/>
            <a:ext cx="773640" cy="773640"/>
          </a:xfrm>
          <a:prstGeom prst="rect">
            <a:avLst/>
          </a:prstGeom>
          <a:ln>
            <a:noFill/>
          </a:ln>
        </p:spPr>
      </p:pic>
      <p:pic>
        <p:nvPicPr>
          <p:cNvPr id="394" name="Picture 9"/>
          <p:cNvPicPr/>
          <p:nvPr/>
        </p:nvPicPr>
        <p:blipFill>
          <a:blip r:embed="rId4"/>
          <a:stretch/>
        </p:blipFill>
        <p:spPr>
          <a:xfrm>
            <a:off x="4407840" y="2269530"/>
            <a:ext cx="681480" cy="675720"/>
          </a:xfrm>
          <a:prstGeom prst="rect">
            <a:avLst/>
          </a:prstGeom>
          <a:ln>
            <a:noFill/>
          </a:ln>
        </p:spPr>
      </p:pic>
      <p:sp>
        <p:nvSpPr>
          <p:cNvPr id="395" name="CustomShape 2"/>
          <p:cNvSpPr/>
          <p:nvPr/>
        </p:nvSpPr>
        <p:spPr>
          <a:xfrm>
            <a:off x="3906720" y="375129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3"/>
          <p:cNvSpPr/>
          <p:nvPr/>
        </p:nvSpPr>
        <p:spPr>
          <a:xfrm>
            <a:off x="3363840" y="339345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4"/>
          <p:cNvSpPr/>
          <p:nvPr/>
        </p:nvSpPr>
        <p:spPr>
          <a:xfrm>
            <a:off x="2649960" y="4037130"/>
            <a:ext cx="8380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Watson IOT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Platform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4389120" y="1954530"/>
            <a:ext cx="73116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Cloudant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Datastore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6"/>
          <p:cNvSpPr/>
          <p:nvPr/>
        </p:nvSpPr>
        <p:spPr>
          <a:xfrm>
            <a:off x="4495320" y="4081050"/>
            <a:ext cx="75708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Streaming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7"/>
          <p:cNvSpPr/>
          <p:nvPr/>
        </p:nvSpPr>
        <p:spPr>
          <a:xfrm>
            <a:off x="6399720" y="4081050"/>
            <a:ext cx="7952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Analytics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Dashboard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8"/>
          <p:cNvSpPr/>
          <p:nvPr/>
        </p:nvSpPr>
        <p:spPr>
          <a:xfrm>
            <a:off x="3423960" y="3712050"/>
            <a:ext cx="103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"/>
          <p:cNvSpPr/>
          <p:nvPr/>
        </p:nvSpPr>
        <p:spPr>
          <a:xfrm flipV="1">
            <a:off x="3358080" y="2785410"/>
            <a:ext cx="1058760" cy="69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0"/>
          <p:cNvSpPr/>
          <p:nvPr/>
        </p:nvSpPr>
        <p:spPr>
          <a:xfrm>
            <a:off x="5161320" y="3700170"/>
            <a:ext cx="121860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11"/>
          <p:cNvSpPr/>
          <p:nvPr/>
        </p:nvSpPr>
        <p:spPr>
          <a:xfrm>
            <a:off x="5731200" y="375417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12"/>
          <p:cNvSpPr/>
          <p:nvPr/>
        </p:nvSpPr>
        <p:spPr>
          <a:xfrm rot="19987200">
            <a:off x="1409400" y="4014810"/>
            <a:ext cx="885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 events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3"/>
          <p:cNvSpPr/>
          <p:nvPr/>
        </p:nvSpPr>
        <p:spPr>
          <a:xfrm>
            <a:off x="3463200" y="3505050"/>
            <a:ext cx="8852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 events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 rot="19628400">
            <a:off x="3436920" y="2900250"/>
            <a:ext cx="885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Raw events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5"/>
          <p:cNvSpPr/>
          <p:nvPr/>
        </p:nvSpPr>
        <p:spPr>
          <a:xfrm>
            <a:off x="5128200" y="3492450"/>
            <a:ext cx="13089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Aggregated values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" name="Picture 4"/>
          <p:cNvPicPr/>
          <p:nvPr/>
        </p:nvPicPr>
        <p:blipFill>
          <a:blip r:embed="rId5"/>
          <a:stretch/>
        </p:blipFill>
        <p:spPr>
          <a:xfrm>
            <a:off x="2563887" y="2189031"/>
            <a:ext cx="1024902" cy="721030"/>
          </a:xfrm>
          <a:prstGeom prst="rect">
            <a:avLst/>
          </a:prstGeom>
          <a:ln>
            <a:noFill/>
          </a:ln>
        </p:spPr>
      </p:pic>
      <p:sp>
        <p:nvSpPr>
          <p:cNvPr id="410" name="CustomShape 16"/>
          <p:cNvSpPr/>
          <p:nvPr/>
        </p:nvSpPr>
        <p:spPr>
          <a:xfrm flipV="1">
            <a:off x="3061078" y="2917890"/>
            <a:ext cx="45719" cy="53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17"/>
          <p:cNvSpPr/>
          <p:nvPr/>
        </p:nvSpPr>
        <p:spPr>
          <a:xfrm>
            <a:off x="2966040" y="316773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8"/>
          <p:cNvSpPr/>
          <p:nvPr/>
        </p:nvSpPr>
        <p:spPr>
          <a:xfrm>
            <a:off x="2652480" y="1754420"/>
            <a:ext cx="795240" cy="4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Dashboard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3" name="Picture 10"/>
          <p:cNvPicPr/>
          <p:nvPr/>
        </p:nvPicPr>
        <p:blipFill>
          <a:blip r:embed="rId6"/>
          <a:stretch/>
        </p:blipFill>
        <p:spPr>
          <a:xfrm>
            <a:off x="6380280" y="3201930"/>
            <a:ext cx="2106000" cy="886320"/>
          </a:xfrm>
          <a:prstGeom prst="rect">
            <a:avLst/>
          </a:prstGeom>
          <a:ln>
            <a:noFill/>
          </a:ln>
        </p:spPr>
      </p:pic>
      <p:sp>
        <p:nvSpPr>
          <p:cNvPr id="417" name="CustomShape 19"/>
          <p:cNvSpPr/>
          <p:nvPr/>
        </p:nvSpPr>
        <p:spPr>
          <a:xfrm>
            <a:off x="1980000" y="414333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20"/>
          <p:cNvSpPr/>
          <p:nvPr/>
        </p:nvSpPr>
        <p:spPr>
          <a:xfrm flipV="1">
            <a:off x="1470240" y="3854610"/>
            <a:ext cx="1241280" cy="64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21"/>
          <p:cNvSpPr/>
          <p:nvPr/>
        </p:nvSpPr>
        <p:spPr>
          <a:xfrm flipV="1">
            <a:off x="1470240" y="3937410"/>
            <a:ext cx="1255320" cy="66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22"/>
          <p:cNvSpPr/>
          <p:nvPr/>
        </p:nvSpPr>
        <p:spPr>
          <a:xfrm flipV="1">
            <a:off x="1470240" y="4015530"/>
            <a:ext cx="1271160" cy="66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1" name="Picture 43"/>
          <p:cNvPicPr/>
          <p:nvPr/>
        </p:nvPicPr>
        <p:blipFill>
          <a:blip r:embed="rId7"/>
          <a:stretch/>
        </p:blipFill>
        <p:spPr>
          <a:xfrm>
            <a:off x="632160" y="2481570"/>
            <a:ext cx="813960" cy="878400"/>
          </a:xfrm>
          <a:prstGeom prst="rect">
            <a:avLst/>
          </a:prstGeom>
          <a:ln>
            <a:noFill/>
          </a:ln>
        </p:spPr>
      </p:pic>
      <p:sp>
        <p:nvSpPr>
          <p:cNvPr id="422" name="CustomShape 23"/>
          <p:cNvSpPr/>
          <p:nvPr/>
        </p:nvSpPr>
        <p:spPr>
          <a:xfrm>
            <a:off x="619920" y="2375010"/>
            <a:ext cx="97668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sources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4"/>
          <p:cNvSpPr/>
          <p:nvPr/>
        </p:nvSpPr>
        <p:spPr>
          <a:xfrm>
            <a:off x="1526760" y="2945610"/>
            <a:ext cx="1131840" cy="77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25"/>
          <p:cNvSpPr/>
          <p:nvPr/>
        </p:nvSpPr>
        <p:spPr>
          <a:xfrm>
            <a:off x="1945800" y="3307410"/>
            <a:ext cx="34200" cy="33840"/>
          </a:xfrm>
          <a:prstGeom prst="rect">
            <a:avLst/>
          </a:prstGeom>
          <a:solidFill>
            <a:srgbClr val="4B6BAF"/>
          </a:solidFill>
          <a:ln w="12600">
            <a:solidFill>
              <a:srgbClr val="4B6BA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27"/>
          <p:cNvSpPr/>
          <p:nvPr/>
        </p:nvSpPr>
        <p:spPr>
          <a:xfrm>
            <a:off x="1615320" y="4904114"/>
            <a:ext cx="17827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 loop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(predicted errors, control)</a:t>
            </a:r>
            <a:endParaRPr lang="en-US" sz="135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8"/>
          <p:cNvSpPr/>
          <p:nvPr/>
        </p:nvSpPr>
        <p:spPr>
          <a:xfrm>
            <a:off x="1113480" y="4444650"/>
            <a:ext cx="3852720" cy="1168200"/>
          </a:xfrm>
          <a:custGeom>
            <a:avLst/>
            <a:gdLst/>
            <a:ahLst/>
            <a:cxnLst/>
            <a:rect l="l" t="t" r="r" b="b"/>
            <a:pathLst>
              <a:path w="5137484" h="1558207">
                <a:moveTo>
                  <a:pt x="5137484" y="0"/>
                </a:moveTo>
                <a:cubicBezTo>
                  <a:pt x="4097755" y="684797"/>
                  <a:pt x="3058026" y="1369595"/>
                  <a:pt x="2201779" y="1528011"/>
                </a:cubicBezTo>
                <a:cubicBezTo>
                  <a:pt x="1345532" y="1686427"/>
                  <a:pt x="50131" y="1181100"/>
                  <a:pt x="0" y="950495"/>
                </a:cubicBezTo>
              </a:path>
            </a:pathLst>
          </a:custGeom>
          <a:noFill/>
          <a:ln>
            <a:custDash>
              <a:ds d="800000" sp="300000"/>
            </a:custDash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Picture 53"/>
          <p:cNvPicPr/>
          <p:nvPr/>
        </p:nvPicPr>
        <p:blipFill>
          <a:blip r:embed="rId8"/>
          <a:stretch/>
        </p:blipFill>
        <p:spPr>
          <a:xfrm>
            <a:off x="5841360" y="1674057"/>
            <a:ext cx="595800" cy="253080"/>
          </a:xfrm>
          <a:prstGeom prst="rect">
            <a:avLst/>
          </a:prstGeom>
          <a:ln>
            <a:noFill/>
          </a:ln>
        </p:spPr>
      </p:pic>
      <p:sp>
        <p:nvSpPr>
          <p:cNvPr id="430" name="CustomShape 29"/>
          <p:cNvSpPr/>
          <p:nvPr/>
        </p:nvSpPr>
        <p:spPr>
          <a:xfrm>
            <a:off x="5532840" y="1950717"/>
            <a:ext cx="121284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3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Watson Studio</a:t>
            </a:r>
          </a:p>
          <a:p>
            <a:pPr algn="ctr">
              <a:lnSpc>
                <a:spcPct val="100000"/>
              </a:lnSpc>
            </a:pPr>
            <a:r>
              <a:rPr lang="en-US" sz="83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Machine Learning</a:t>
            </a:r>
            <a:endParaRPr lang="en-US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30"/>
          <p:cNvSpPr/>
          <p:nvPr/>
        </p:nvSpPr>
        <p:spPr>
          <a:xfrm flipV="1">
            <a:off x="5089320" y="2137410"/>
            <a:ext cx="451080" cy="46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2" name="Picture 3"/>
          <p:cNvPicPr/>
          <p:nvPr/>
        </p:nvPicPr>
        <p:blipFill>
          <a:blip r:embed="rId9"/>
          <a:stretch/>
        </p:blipFill>
        <p:spPr>
          <a:xfrm>
            <a:off x="6234242" y="2330157"/>
            <a:ext cx="367200" cy="512280"/>
          </a:xfrm>
          <a:prstGeom prst="rect">
            <a:avLst/>
          </a:prstGeom>
          <a:ln>
            <a:noFill/>
          </a:ln>
        </p:spPr>
      </p:pic>
      <p:sp>
        <p:nvSpPr>
          <p:cNvPr id="45" name="CustomShape 30">
            <a:extLst>
              <a:ext uri="{FF2B5EF4-FFF2-40B4-BE49-F238E27FC236}">
                <a16:creationId xmlns:a16="http://schemas.microsoft.com/office/drawing/2014/main" id="{CCD322E6-07D7-4A00-9A80-B8B57A66A701}"/>
              </a:ext>
            </a:extLst>
          </p:cNvPr>
          <p:cNvSpPr/>
          <p:nvPr/>
        </p:nvSpPr>
        <p:spPr>
          <a:xfrm flipH="1">
            <a:off x="5161320" y="2917890"/>
            <a:ext cx="404640" cy="38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FFDF8ABF-00FF-4A1E-B3BC-7B9DC4AF0D8C}"/>
              </a:ext>
            </a:extLst>
          </p:cNvPr>
          <p:cNvSpPr/>
          <p:nvPr/>
        </p:nvSpPr>
        <p:spPr>
          <a:xfrm>
            <a:off x="5649626" y="2577150"/>
            <a:ext cx="344113" cy="353842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0">
            <a:extLst>
              <a:ext uri="{FF2B5EF4-FFF2-40B4-BE49-F238E27FC236}">
                <a16:creationId xmlns:a16="http://schemas.microsoft.com/office/drawing/2014/main" id="{6DED2B66-4099-42D7-91CE-DA5F663A5305}"/>
              </a:ext>
            </a:extLst>
          </p:cNvPr>
          <p:cNvSpPr/>
          <p:nvPr/>
        </p:nvSpPr>
        <p:spPr>
          <a:xfrm flipH="1">
            <a:off x="5952960" y="2281591"/>
            <a:ext cx="320400" cy="2735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0">
            <a:extLst>
              <a:ext uri="{FF2B5EF4-FFF2-40B4-BE49-F238E27FC236}">
                <a16:creationId xmlns:a16="http://schemas.microsoft.com/office/drawing/2014/main" id="{59EF499E-5924-4DC2-BE09-661A5DBA775B}"/>
              </a:ext>
            </a:extLst>
          </p:cNvPr>
          <p:cNvSpPr/>
          <p:nvPr/>
        </p:nvSpPr>
        <p:spPr>
          <a:xfrm>
            <a:off x="6716998" y="2237172"/>
            <a:ext cx="317647" cy="82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35475-F259-4D3D-A27B-C0FCD92F13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989" y="4139598"/>
            <a:ext cx="815062" cy="10182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EDAC75-7B2F-48BD-857B-5D35A8FF08DB}"/>
              </a:ext>
            </a:extLst>
          </p:cNvPr>
          <p:cNvSpPr/>
          <p:nvPr/>
        </p:nvSpPr>
        <p:spPr>
          <a:xfrm>
            <a:off x="2229394" y="1416622"/>
            <a:ext cx="1708646" cy="302139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Lab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AE9E32-C5BD-4D41-A813-EDA1A2E270C4}"/>
              </a:ext>
            </a:extLst>
          </p:cNvPr>
          <p:cNvSpPr/>
          <p:nvPr/>
        </p:nvSpPr>
        <p:spPr>
          <a:xfrm>
            <a:off x="213360" y="3284370"/>
            <a:ext cx="3796922" cy="217155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accent3"/>
                </a:solidFill>
              </a:rPr>
              <a:t>Lab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AD4391-40DB-4F1B-B701-55BFD791022A}"/>
              </a:ext>
            </a:extLst>
          </p:cNvPr>
          <p:cNvSpPr/>
          <p:nvPr/>
        </p:nvSpPr>
        <p:spPr>
          <a:xfrm>
            <a:off x="1980000" y="1184770"/>
            <a:ext cx="5497760" cy="197504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960989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Watson IoT Connected 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84B29-FCAA-493A-8E3C-46FEAB2F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 dedicated Watson IoT Platform environment on Cloud</a:t>
            </a:r>
            <a:endParaRPr lang="en-US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Create innovative “connected products” that drive increased revenue, </a:t>
            </a:r>
          </a:p>
          <a:p>
            <a:pPr marL="0" indent="0">
              <a:buNone/>
            </a:pPr>
            <a:r>
              <a:rPr lang="en-GB" sz="2000" dirty="0"/>
              <a:t>reduce operational costs and improve customer engagement </a:t>
            </a:r>
            <a:endParaRPr lang="en-US" sz="2000" dirty="0"/>
          </a:p>
        </p:txBody>
      </p:sp>
      <p:sp>
        <p:nvSpPr>
          <p:cNvPr id="71" name="Rectangle 70"/>
          <p:cNvSpPr/>
          <p:nvPr/>
        </p:nvSpPr>
        <p:spPr>
          <a:xfrm>
            <a:off x="335450" y="2597460"/>
            <a:ext cx="2812345" cy="183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rtlCol="0" anchor="t">
            <a:noAutofit/>
          </a:bodyPr>
          <a:lstStyle/>
          <a:p>
            <a:pPr algn="ctr" defTabSz="457166"/>
            <a:r>
              <a:rPr lang="en-US" altLang="en-US" sz="1350" b="1" dirty="0">
                <a:latin typeface="Calibri" charset="0"/>
                <a:ea typeface="Calibri" charset="0"/>
                <a:cs typeface="Calibri" charset="0"/>
              </a:rPr>
              <a:t>Create innovative products and services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13014" y="2597460"/>
            <a:ext cx="2812345" cy="183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rtlCol="0" anchor="t">
            <a:noAutofit/>
          </a:bodyPr>
          <a:lstStyle/>
          <a:p>
            <a:pPr algn="ctr" defTabSz="457166"/>
            <a:r>
              <a:rPr lang="en-US" altLang="en-US" sz="1350" b="1" dirty="0">
                <a:latin typeface="Calibri" charset="0"/>
                <a:ea typeface="Calibri" charset="0"/>
                <a:cs typeface="Calibri" charset="0"/>
              </a:rPr>
              <a:t>Optimize operations and resources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116831" y="2597460"/>
            <a:ext cx="2812344" cy="1835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rtlCol="0" anchor="t">
            <a:noAutofit/>
          </a:bodyPr>
          <a:lstStyle/>
          <a:p>
            <a:pPr algn="ctr" defTabSz="457166"/>
            <a:r>
              <a:rPr lang="en-US" altLang="en-US" sz="1350" b="1" dirty="0">
                <a:latin typeface="Calibri" charset="0"/>
                <a:ea typeface="Calibri" charset="0"/>
                <a:cs typeface="Calibri" charset="0"/>
              </a:rPr>
              <a:t>Deliver intelligent end-user services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9890" y="3191893"/>
            <a:ext cx="2383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alibri" charset="0"/>
                <a:ea typeface="Calibri" charset="0"/>
                <a:cs typeface="Calibri" charset="0"/>
              </a:rPr>
              <a:t>Capture real time insights on product usage and identify opportunities to create new products and services</a:t>
            </a:r>
            <a:endParaRPr lang="en-US" altLang="en-US" sz="1125" dirty="0">
              <a:solidFill>
                <a:srgbClr val="6B6B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27452" y="3165942"/>
            <a:ext cx="2449276" cy="1188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alibri" charset="0"/>
                <a:ea typeface="Calibri" charset="0"/>
                <a:cs typeface="Calibri" charset="0"/>
              </a:rPr>
              <a:t>Make use of operational device data to optimize existing systems while creating new enhanced processes to drive cost out of manufacturing, maintenance, service, and support</a:t>
            </a:r>
          </a:p>
          <a:p>
            <a:endParaRPr lang="en-US" altLang="en-US" sz="1125" dirty="0">
              <a:solidFill>
                <a:srgbClr val="6B6B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304426" y="3157293"/>
            <a:ext cx="238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latin typeface="Calibri" charset="0"/>
                <a:ea typeface="Calibri" charset="0"/>
                <a:cs typeface="Calibri" charset="0"/>
              </a:rPr>
              <a:t>Establish direct connection with end users and collect feedback to continually improve the customer experience.  Identify opportunities to grow customer base and drive new revenue streams</a:t>
            </a:r>
            <a:endParaRPr lang="en-US" altLang="en-US" sz="1125" dirty="0">
              <a:solidFill>
                <a:srgbClr val="6B6B6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0" y="4536897"/>
            <a:ext cx="8567473" cy="736113"/>
          </a:xfrm>
          <a:prstGeom prst="rect">
            <a:avLst/>
          </a:prstGeom>
          <a:pattFill prst="pct70">
            <a:fgClr>
              <a:schemeClr val="accent4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96669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6708-FBE3-4C6E-80CB-60412F95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8222-9BF0-4B9F-8198-24A70CC2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instructions and material at</a:t>
            </a:r>
          </a:p>
          <a:p>
            <a:pPr lvl="1"/>
            <a:r>
              <a:rPr lang="en-US" sz="2800" b="1" dirty="0">
                <a:hlinkClick r:id="rId2"/>
              </a:rPr>
              <a:t>https://ibm.box.com/v</a:t>
            </a:r>
            <a:r>
              <a:rPr lang="en-US" sz="2800" b="1">
                <a:hlinkClick r:id="rId2"/>
              </a:rPr>
              <a:t>/WatsonIoTWS2019</a:t>
            </a:r>
            <a:endParaRPr lang="en-US" sz="2800" b="1" dirty="0"/>
          </a:p>
          <a:p>
            <a:pPr lvl="1"/>
            <a:endParaRPr lang="en-US" dirty="0"/>
          </a:p>
          <a:p>
            <a:r>
              <a:rPr lang="en-US" dirty="0"/>
              <a:t>Lab1_SmartLampConnect.pdf</a:t>
            </a:r>
          </a:p>
          <a:p>
            <a:endParaRPr lang="en-US" dirty="0"/>
          </a:p>
          <a:p>
            <a:pPr lvl="1"/>
            <a:r>
              <a:rPr lang="en-US" dirty="0"/>
              <a:t>Connecting the IoT device to Watson IoT Platform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Wifi</a:t>
            </a:r>
            <a:r>
              <a:rPr lang="en-US" dirty="0"/>
              <a:t> router: TP-LINK_2B5398</a:t>
            </a:r>
          </a:p>
          <a:p>
            <a:pPr lvl="2"/>
            <a:r>
              <a:rPr lang="en-US" dirty="0"/>
              <a:t>5martCity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Raspberry Pi Node-RED:</a:t>
            </a:r>
          </a:p>
          <a:p>
            <a:pPr lvl="2"/>
            <a:r>
              <a:rPr lang="en-US" dirty="0"/>
              <a:t>http://192.168.0.20</a:t>
            </a:r>
            <a:r>
              <a:rPr lang="en-US" b="1" i="1" dirty="0"/>
              <a:t>X</a:t>
            </a:r>
            <a:r>
              <a:rPr lang="en-US" dirty="0"/>
              <a:t>:1880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4E0F-1DBE-45F4-9B44-B8FDB28F4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Objectives</a:t>
            </a:r>
          </a:p>
          <a:p>
            <a:pPr lvl="1"/>
            <a:r>
              <a:rPr lang="en-US" dirty="0"/>
              <a:t>Give an overview of Watson IoT on IBM Cloud</a:t>
            </a:r>
          </a:p>
          <a:p>
            <a:endParaRPr lang="en-US" dirty="0"/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Watson IoT Platform Overview</a:t>
            </a:r>
          </a:p>
          <a:p>
            <a:pPr lvl="2"/>
            <a:r>
              <a:rPr lang="en-US" dirty="0"/>
              <a:t>Lab 1: Getting Started, Connectivity</a:t>
            </a:r>
          </a:p>
          <a:p>
            <a:pPr lvl="1"/>
            <a:r>
              <a:rPr lang="en-US" dirty="0"/>
              <a:t>Node-RED Overview</a:t>
            </a:r>
          </a:p>
          <a:p>
            <a:pPr lvl="2"/>
            <a:r>
              <a:rPr lang="en-US" dirty="0"/>
              <a:t>Lab 2: Data visualization</a:t>
            </a:r>
          </a:p>
          <a:p>
            <a:pPr lvl="1"/>
            <a:r>
              <a:rPr lang="en-US" dirty="0"/>
              <a:t>Watson IoT API overview</a:t>
            </a:r>
          </a:p>
          <a:p>
            <a:pPr lvl="2"/>
            <a:r>
              <a:rPr lang="en-US" dirty="0"/>
              <a:t>MQTT, Device Management, Security</a:t>
            </a:r>
          </a:p>
          <a:p>
            <a:pPr lvl="1"/>
            <a:r>
              <a:rPr lang="en-US"/>
              <a:t>IoT </a:t>
            </a:r>
            <a:r>
              <a:rPr lang="en-US" dirty="0"/>
              <a:t>and Analytics</a:t>
            </a:r>
          </a:p>
          <a:p>
            <a:pPr lvl="2"/>
            <a:r>
              <a:rPr lang="en-US" dirty="0"/>
              <a:t>Lab 4: </a:t>
            </a:r>
            <a:r>
              <a:rPr lang="en-US" dirty="0" err="1"/>
              <a:t>Analysing</a:t>
            </a:r>
            <a:r>
              <a:rPr lang="en-US" dirty="0"/>
              <a:t> historical data with a notebook</a:t>
            </a:r>
          </a:p>
          <a:p>
            <a:pPr lvl="1"/>
            <a:r>
              <a:rPr lang="en-US" dirty="0"/>
              <a:t>Cognitive IoT and AI</a:t>
            </a:r>
          </a:p>
          <a:p>
            <a:pPr lvl="2"/>
            <a:r>
              <a:rPr lang="en-US" dirty="0"/>
              <a:t>Lab 5 &amp; 6: </a:t>
            </a:r>
            <a:r>
              <a:rPr lang="en-US" dirty="0" err="1"/>
              <a:t>ChatBot</a:t>
            </a:r>
            <a:r>
              <a:rPr lang="en-US" dirty="0"/>
              <a:t> and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7A19-9BD6-654B-9E7A-5FCB6FF99B9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C:\Users\kolban\AppData\Local\Microsoft\Windows\Temporary Internet Files\Content.IE5\9NVNRMBW\MPj040067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0653" y="2276742"/>
            <a:ext cx="992809" cy="745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60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468-E95D-444E-A8E5-0F58DBDA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38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2" y="5730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2" y="5730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IoT: Driving digital disruption into the Physical World</a:t>
            </a:r>
          </a:p>
        </p:txBody>
      </p:sp>
      <p:sp>
        <p:nvSpPr>
          <p:cNvPr id="3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54F527-C17A-704E-B4F8-974155D460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72605" y="1651256"/>
            <a:ext cx="8292236" cy="328034"/>
          </a:xfrm>
          <a:prstGeom prst="rect">
            <a:avLst/>
          </a:prstGeom>
          <a:solidFill>
            <a:srgbClr val="339C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prstClr val="white"/>
                </a:solidFill>
                <a:latin typeface="Helvetica Neue"/>
                <a:cs typeface="Helvetica Neue"/>
              </a:rPr>
              <a:t>Accelerating Advancements in Technology…			Are transforming every part of business…</a:t>
            </a:r>
          </a:p>
        </p:txBody>
      </p:sp>
      <p:sp>
        <p:nvSpPr>
          <p:cNvPr id="15" name="Isosceles Triangle 14"/>
          <p:cNvSpPr/>
          <p:nvPr/>
        </p:nvSpPr>
        <p:spPr>
          <a:xfrm rot="5400000">
            <a:off x="2911889" y="3723935"/>
            <a:ext cx="2585517" cy="31569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2956" y="2887505"/>
            <a:ext cx="2317202" cy="2081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Advanced Analytics</a:t>
            </a:r>
          </a:p>
          <a:p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Product Lifecycle </a:t>
            </a:r>
            <a:r>
              <a:rPr lang="en-US" sz="1400" b="1" dirty="0" err="1">
                <a:solidFill>
                  <a:prstClr val="black"/>
                </a:solidFill>
                <a:latin typeface="Helvetica Neue"/>
                <a:cs typeface="Helvetica Neue"/>
              </a:rPr>
              <a:t>Mgmt</a:t>
            </a:r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Cloud Computing</a:t>
            </a:r>
          </a:p>
          <a:p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Pervasive Connectivity</a:t>
            </a:r>
          </a:p>
          <a:p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Embedded Sensors</a:t>
            </a:r>
          </a:p>
          <a:p>
            <a:endParaRPr lang="en-US" sz="1400" b="1" dirty="0">
              <a:solidFill>
                <a:prstClr val="black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548" y="4583834"/>
            <a:ext cx="306776" cy="306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402" y="4152210"/>
            <a:ext cx="366788" cy="3667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30" y="2794998"/>
            <a:ext cx="412145" cy="4121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88" y="3731048"/>
            <a:ext cx="309940" cy="3099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077" y="3276762"/>
            <a:ext cx="329453" cy="32945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293429" y="3639464"/>
            <a:ext cx="564110" cy="57826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8916" y="3639464"/>
            <a:ext cx="564110" cy="57826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94926" y="3642887"/>
            <a:ext cx="564110" cy="57826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293429" y="2492174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38916" y="2492174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94926" y="2495596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905" y="3710938"/>
            <a:ext cx="442155" cy="4421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33420" y="3643053"/>
            <a:ext cx="574498" cy="57449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330" y="3689437"/>
            <a:ext cx="478308" cy="4783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398" y="2596322"/>
            <a:ext cx="444726" cy="298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646" y="2566084"/>
            <a:ext cx="348631" cy="34863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4818723" y="3276788"/>
            <a:ext cx="4224779" cy="37521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Creating New Products and Business Models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3988" y="3639291"/>
            <a:ext cx="1844486" cy="5820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Smarter, safer cars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Health and fitness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Home and building automation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18723" y="2120276"/>
            <a:ext cx="4224779" cy="3411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Improving Operations and Lowering Costs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43988" y="2492176"/>
            <a:ext cx="1844486" cy="5291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Predictive maintenance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Analyze and reduce risk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Factory automation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435" y="2560367"/>
            <a:ext cx="434825" cy="43482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293429" y="4953753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38916" y="4953753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94926" y="4957174"/>
            <a:ext cx="564110" cy="52569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8723" y="4581850"/>
            <a:ext cx="4224779" cy="3411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Helvetica Neue"/>
                <a:cs typeface="Helvetica Neue"/>
              </a:rPr>
              <a:t>Driving Engagement and Customer Experience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488" y="4973604"/>
            <a:ext cx="485992" cy="48599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660" y="5003284"/>
            <a:ext cx="426637" cy="4266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105" y="4992145"/>
            <a:ext cx="455752" cy="455752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043988" y="4953754"/>
            <a:ext cx="1844486" cy="5291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Smarter, more profitable retail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Engaged events and venues</a:t>
            </a:r>
          </a:p>
          <a:p>
            <a:pPr marL="112713" indent="-112713">
              <a:buFont typeface="Wingdings" charset="2"/>
              <a:buChar char="§"/>
            </a:pPr>
            <a:r>
              <a:rPr lang="en-US" sz="900" dirty="0">
                <a:solidFill>
                  <a:srgbClr val="000000"/>
                </a:solidFill>
                <a:latin typeface="Helvetica Neue Light"/>
                <a:cs typeface="Helvetica Neue Light"/>
              </a:rPr>
              <a:t>Apps that link the digital and physical world around a brand</a:t>
            </a:r>
          </a:p>
        </p:txBody>
      </p:sp>
    </p:spTree>
    <p:extLst>
      <p:ext uri="{BB962C8B-B14F-4D97-AF65-F5344CB8AC3E}">
        <p14:creationId xmlns:p14="http://schemas.microsoft.com/office/powerpoint/2010/main" val="300422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2" y="572826"/>
          <a:ext cx="1587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18433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" y="572826"/>
                        <a:ext cx="1587" cy="1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IoT Platform?</a:t>
            </a:r>
            <a:endParaRPr lang="en-US" dirty="0"/>
          </a:p>
        </p:txBody>
      </p:sp>
      <p:grpSp>
        <p:nvGrpSpPr>
          <p:cNvPr id="18440" name="Group 85"/>
          <p:cNvGrpSpPr>
            <a:grpSpLocks/>
          </p:cNvGrpSpPr>
          <p:nvPr/>
        </p:nvGrpSpPr>
        <p:grpSpPr bwMode="auto">
          <a:xfrm>
            <a:off x="1833563" y="2555877"/>
            <a:ext cx="571500" cy="477573"/>
            <a:chOff x="2087056" y="2460876"/>
            <a:chExt cx="762000" cy="762000"/>
          </a:xfrm>
        </p:grpSpPr>
        <p:pic>
          <p:nvPicPr>
            <p:cNvPr id="18539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012" y="2514600"/>
              <a:ext cx="660400" cy="66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Oval 82"/>
            <p:cNvSpPr/>
            <p:nvPr/>
          </p:nvSpPr>
          <p:spPr>
            <a:xfrm>
              <a:off x="2087056" y="2460876"/>
              <a:ext cx="762000" cy="7620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18441" name="Group 83"/>
          <p:cNvGrpSpPr>
            <a:grpSpLocks/>
          </p:cNvGrpSpPr>
          <p:nvPr/>
        </p:nvGrpSpPr>
        <p:grpSpPr bwMode="auto">
          <a:xfrm>
            <a:off x="550863" y="2219856"/>
            <a:ext cx="571500" cy="477573"/>
            <a:chOff x="422765" y="1730702"/>
            <a:chExt cx="762000" cy="762000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812" y="1828800"/>
              <a:ext cx="533400" cy="533400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422765" y="1730702"/>
              <a:ext cx="762000" cy="7620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18442" name="Group 87"/>
          <p:cNvGrpSpPr>
            <a:grpSpLocks/>
          </p:cNvGrpSpPr>
          <p:nvPr/>
        </p:nvGrpSpPr>
        <p:grpSpPr bwMode="auto">
          <a:xfrm>
            <a:off x="665163" y="4188356"/>
            <a:ext cx="571500" cy="477573"/>
            <a:chOff x="1217612" y="4343400"/>
            <a:chExt cx="762000" cy="762000"/>
          </a:xfrm>
        </p:grpSpPr>
        <p:pic>
          <p:nvPicPr>
            <p:cNvPr id="18535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616" y="4426641"/>
              <a:ext cx="228600" cy="56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Oval 90"/>
            <p:cNvSpPr/>
            <p:nvPr/>
          </p:nvSpPr>
          <p:spPr>
            <a:xfrm>
              <a:off x="1217612" y="4343400"/>
              <a:ext cx="762000" cy="7620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92" name="Oval 91"/>
          <p:cNvSpPr/>
          <p:nvPr/>
        </p:nvSpPr>
        <p:spPr>
          <a:xfrm>
            <a:off x="1122367" y="2648481"/>
            <a:ext cx="458787" cy="38232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grpSp>
        <p:nvGrpSpPr>
          <p:cNvPr id="18444" name="Group 94"/>
          <p:cNvGrpSpPr>
            <a:grpSpLocks/>
          </p:cNvGrpSpPr>
          <p:nvPr/>
        </p:nvGrpSpPr>
        <p:grpSpPr bwMode="auto">
          <a:xfrm>
            <a:off x="836613" y="3235856"/>
            <a:ext cx="571500" cy="477573"/>
            <a:chOff x="2284412" y="3657600"/>
            <a:chExt cx="762000" cy="762000"/>
          </a:xfrm>
        </p:grpSpPr>
        <p:sp>
          <p:nvSpPr>
            <p:cNvPr id="93" name="Oval 92"/>
            <p:cNvSpPr/>
            <p:nvPr/>
          </p:nvSpPr>
          <p:spPr>
            <a:xfrm>
              <a:off x="2284412" y="3657600"/>
              <a:ext cx="762000" cy="7620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endParaRPr>
            </a:p>
          </p:txBody>
        </p:sp>
        <p:pic>
          <p:nvPicPr>
            <p:cNvPr id="18534" name="Picture 93"/>
            <p:cNvPicPr>
              <a:picLocks noChangeAspect="1"/>
            </p:cNvPicPr>
            <p:nvPr/>
          </p:nvPicPr>
          <p:blipFill>
            <a:blip r:embed="rId9" cstate="print">
              <a:grayscl/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67" y="3690447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5" name="Group 27648"/>
          <p:cNvGrpSpPr>
            <a:grpSpLocks/>
          </p:cNvGrpSpPr>
          <p:nvPr/>
        </p:nvGrpSpPr>
        <p:grpSpPr bwMode="auto">
          <a:xfrm>
            <a:off x="1638300" y="3743856"/>
            <a:ext cx="571500" cy="477573"/>
            <a:chOff x="2208212" y="3733800"/>
            <a:chExt cx="762000" cy="762000"/>
          </a:xfrm>
        </p:grpSpPr>
        <p:pic>
          <p:nvPicPr>
            <p:cNvPr id="18531" name="Picture 2764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412" y="3810000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97"/>
            <p:cNvSpPr/>
            <p:nvPr/>
          </p:nvSpPr>
          <p:spPr>
            <a:xfrm>
              <a:off x="2208212" y="3733800"/>
              <a:ext cx="762000" cy="7620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102" name="Oval 101"/>
          <p:cNvSpPr/>
          <p:nvPr/>
        </p:nvSpPr>
        <p:spPr>
          <a:xfrm>
            <a:off x="1350967" y="4410606"/>
            <a:ext cx="344487" cy="28707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465267" y="2251606"/>
            <a:ext cx="344487" cy="28707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79413" y="3664481"/>
            <a:ext cx="457200" cy="38232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36563" y="2950106"/>
            <a:ext cx="342900" cy="28707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236663" y="4077231"/>
            <a:ext cx="228600" cy="19182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981200" y="3251731"/>
            <a:ext cx="228600" cy="19182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350967" y="3759731"/>
            <a:ext cx="230187" cy="19182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179517" y="2489731"/>
            <a:ext cx="573087" cy="191823"/>
          </a:xfrm>
          <a:prstGeom prst="straightConnector1">
            <a:avLst/>
          </a:prstGeom>
          <a:ln>
            <a:solidFill>
              <a:srgbClr val="A6A6A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524000" y="3077106"/>
            <a:ext cx="342900" cy="287073"/>
          </a:xfrm>
          <a:prstGeom prst="ellips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1293817" y="4251856"/>
            <a:ext cx="401637" cy="96573"/>
          </a:xfrm>
          <a:prstGeom prst="straightConnector1">
            <a:avLst/>
          </a:prstGeom>
          <a:ln>
            <a:solidFill>
              <a:srgbClr val="A6A6A6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85800" y="4974167"/>
            <a:ext cx="1657350" cy="366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  <a:cs typeface="Helvetica Neue"/>
              </a:rPr>
              <a:t>Sensors &amp; Networks</a:t>
            </a:r>
          </a:p>
        </p:txBody>
      </p:sp>
      <p:sp>
        <p:nvSpPr>
          <p:cNvPr id="27663" name="Left-Right Arrow 27662"/>
          <p:cNvSpPr/>
          <p:nvPr/>
        </p:nvSpPr>
        <p:spPr>
          <a:xfrm>
            <a:off x="6100763" y="2472532"/>
            <a:ext cx="628650" cy="16271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127" name="Left-Right Arrow 126"/>
          <p:cNvSpPr/>
          <p:nvPr/>
        </p:nvSpPr>
        <p:spPr>
          <a:xfrm>
            <a:off x="6100763" y="3552032"/>
            <a:ext cx="628650" cy="162718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 charset="0"/>
              <a:ea typeface="SimSun" charset="0"/>
              <a:cs typeface="SimSun" charset="0"/>
            </a:endParaRPr>
          </a:p>
        </p:txBody>
      </p:sp>
      <p:grpSp>
        <p:nvGrpSpPr>
          <p:cNvPr id="18460" name="Group 3"/>
          <p:cNvGrpSpPr>
            <a:grpSpLocks/>
          </p:cNvGrpSpPr>
          <p:nvPr/>
        </p:nvGrpSpPr>
        <p:grpSpPr bwMode="auto">
          <a:xfrm>
            <a:off x="7105654" y="2284678"/>
            <a:ext cx="1516063" cy="1731698"/>
            <a:chOff x="6700838" y="2055813"/>
            <a:chExt cx="1516062" cy="2078037"/>
          </a:xfrm>
        </p:grpSpPr>
        <p:pic>
          <p:nvPicPr>
            <p:cNvPr id="18526" name="Picture 276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367088"/>
              <a:ext cx="411163" cy="76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27" name="Picture 2766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0838" y="2055813"/>
              <a:ext cx="868362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28" name="Picture 2766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613" y="3403600"/>
              <a:ext cx="522287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29" name="Picture 2766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0488" y="2101850"/>
              <a:ext cx="488950" cy="649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30" name="Picture 276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488" y="2128838"/>
              <a:ext cx="328612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71" name="Freeform 27670"/>
          <p:cNvSpPr/>
          <p:nvPr/>
        </p:nvSpPr>
        <p:spPr>
          <a:xfrm rot="21001703" flipV="1">
            <a:off x="2276475" y="3860272"/>
            <a:ext cx="647700" cy="41011"/>
          </a:xfrm>
          <a:custGeom>
            <a:avLst/>
            <a:gdLst>
              <a:gd name="connsiteX0" fmla="*/ 0 w 1664228"/>
              <a:gd name="connsiteY0" fmla="*/ 34378 h 78337"/>
              <a:gd name="connsiteX1" fmla="*/ 974449 w 1664228"/>
              <a:gd name="connsiteY1" fmla="*/ 1532 h 78337"/>
              <a:gd name="connsiteX2" fmla="*/ 854012 w 1664228"/>
              <a:gd name="connsiteY2" fmla="*/ 78173 h 78337"/>
              <a:gd name="connsiteX3" fmla="*/ 1664228 w 1664228"/>
              <a:gd name="connsiteY3" fmla="*/ 23430 h 7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28" h="78337">
                <a:moveTo>
                  <a:pt x="0" y="34378"/>
                </a:moveTo>
                <a:cubicBezTo>
                  <a:pt x="416057" y="14305"/>
                  <a:pt x="832114" y="-5767"/>
                  <a:pt x="974449" y="1532"/>
                </a:cubicBezTo>
                <a:cubicBezTo>
                  <a:pt x="1116784" y="8831"/>
                  <a:pt x="739049" y="74523"/>
                  <a:pt x="854012" y="78173"/>
                </a:cubicBezTo>
                <a:cubicBezTo>
                  <a:pt x="968975" y="81823"/>
                  <a:pt x="1664228" y="23430"/>
                  <a:pt x="1664228" y="2343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Freeform 137"/>
          <p:cNvSpPr/>
          <p:nvPr/>
        </p:nvSpPr>
        <p:spPr>
          <a:xfrm rot="21228853" flipV="1">
            <a:off x="1490663" y="3481917"/>
            <a:ext cx="1466850" cy="48948"/>
          </a:xfrm>
          <a:custGeom>
            <a:avLst/>
            <a:gdLst>
              <a:gd name="connsiteX0" fmla="*/ 0 w 1664228"/>
              <a:gd name="connsiteY0" fmla="*/ 34378 h 78337"/>
              <a:gd name="connsiteX1" fmla="*/ 974449 w 1664228"/>
              <a:gd name="connsiteY1" fmla="*/ 1532 h 78337"/>
              <a:gd name="connsiteX2" fmla="*/ 854012 w 1664228"/>
              <a:gd name="connsiteY2" fmla="*/ 78173 h 78337"/>
              <a:gd name="connsiteX3" fmla="*/ 1664228 w 1664228"/>
              <a:gd name="connsiteY3" fmla="*/ 23430 h 7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28" h="78337">
                <a:moveTo>
                  <a:pt x="0" y="34378"/>
                </a:moveTo>
                <a:cubicBezTo>
                  <a:pt x="416057" y="14305"/>
                  <a:pt x="832114" y="-5767"/>
                  <a:pt x="974449" y="1532"/>
                </a:cubicBezTo>
                <a:cubicBezTo>
                  <a:pt x="1116784" y="8831"/>
                  <a:pt x="739049" y="74523"/>
                  <a:pt x="854012" y="78173"/>
                </a:cubicBezTo>
                <a:cubicBezTo>
                  <a:pt x="968975" y="81823"/>
                  <a:pt x="1664228" y="23430"/>
                  <a:pt x="1664228" y="2343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Freeform 138"/>
          <p:cNvSpPr/>
          <p:nvPr/>
        </p:nvSpPr>
        <p:spPr>
          <a:xfrm rot="662160" flipV="1">
            <a:off x="2454275" y="2976562"/>
            <a:ext cx="647700" cy="37042"/>
          </a:xfrm>
          <a:custGeom>
            <a:avLst/>
            <a:gdLst>
              <a:gd name="connsiteX0" fmla="*/ 0 w 1664228"/>
              <a:gd name="connsiteY0" fmla="*/ 34378 h 78337"/>
              <a:gd name="connsiteX1" fmla="*/ 974449 w 1664228"/>
              <a:gd name="connsiteY1" fmla="*/ 1532 h 78337"/>
              <a:gd name="connsiteX2" fmla="*/ 854012 w 1664228"/>
              <a:gd name="connsiteY2" fmla="*/ 78173 h 78337"/>
              <a:gd name="connsiteX3" fmla="*/ 1664228 w 1664228"/>
              <a:gd name="connsiteY3" fmla="*/ 23430 h 7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28" h="78337">
                <a:moveTo>
                  <a:pt x="0" y="34378"/>
                </a:moveTo>
                <a:cubicBezTo>
                  <a:pt x="416057" y="14305"/>
                  <a:pt x="832114" y="-5767"/>
                  <a:pt x="974449" y="1532"/>
                </a:cubicBezTo>
                <a:cubicBezTo>
                  <a:pt x="1116784" y="8831"/>
                  <a:pt x="739049" y="74523"/>
                  <a:pt x="854012" y="78173"/>
                </a:cubicBezTo>
                <a:cubicBezTo>
                  <a:pt x="968975" y="81823"/>
                  <a:pt x="1664228" y="23430"/>
                  <a:pt x="1664228" y="23430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170606" y="4620455"/>
            <a:ext cx="2819400" cy="472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cs typeface="Helvetica Neue"/>
              </a:rPr>
              <a:t>Other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cs typeface="Helvetica Neue"/>
              </a:rPr>
              <a:t>Data Sources</a:t>
            </a:r>
          </a:p>
        </p:txBody>
      </p:sp>
      <p:sp>
        <p:nvSpPr>
          <p:cNvPr id="18467" name="TextBox 5"/>
          <p:cNvSpPr txBox="1">
            <a:spLocks noChangeArrowheads="1"/>
          </p:cNvSpPr>
          <p:nvPr/>
        </p:nvSpPr>
        <p:spPr bwMode="auto">
          <a:xfrm>
            <a:off x="2663828" y="5369373"/>
            <a:ext cx="95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Weather</a:t>
            </a:r>
          </a:p>
        </p:txBody>
      </p:sp>
      <p:sp>
        <p:nvSpPr>
          <p:cNvPr id="18469" name="TextBox 68"/>
          <p:cNvSpPr txBox="1">
            <a:spLocks noChangeArrowheads="1"/>
          </p:cNvSpPr>
          <p:nvPr/>
        </p:nvSpPr>
        <p:spPr bwMode="auto">
          <a:xfrm>
            <a:off x="5356810" y="5237923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Map</a:t>
            </a:r>
          </a:p>
        </p:txBody>
      </p:sp>
      <p:cxnSp>
        <p:nvCxnSpPr>
          <p:cNvPr id="6" name="Curved Connector 5"/>
          <p:cNvCxnSpPr>
            <a:cxnSpLocks noChangeShapeType="1"/>
          </p:cNvCxnSpPr>
          <p:nvPr/>
        </p:nvCxnSpPr>
        <p:spPr bwMode="auto">
          <a:xfrm rot="5400000" flipH="1" flipV="1">
            <a:off x="3206488" y="3922980"/>
            <a:ext cx="1060979" cy="13430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A6A6A6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cxnSpLocks noChangeShapeType="1"/>
          </p:cNvCxnSpPr>
          <p:nvPr/>
        </p:nvCxnSpPr>
        <p:spPr bwMode="auto">
          <a:xfrm rot="16200000" flipV="1">
            <a:off x="4728134" y="3928826"/>
            <a:ext cx="1060979" cy="13287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A6A6A6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grpSp>
        <p:nvGrpSpPr>
          <p:cNvPr id="18472" name="Group 1"/>
          <p:cNvGrpSpPr>
            <a:grpSpLocks/>
          </p:cNvGrpSpPr>
          <p:nvPr/>
        </p:nvGrpSpPr>
        <p:grpSpPr bwMode="auto">
          <a:xfrm>
            <a:off x="3355975" y="2586303"/>
            <a:ext cx="2432050" cy="1369218"/>
            <a:chOff x="3127375" y="2417763"/>
            <a:chExt cx="2432050" cy="1643062"/>
          </a:xfrm>
        </p:grpSpPr>
        <p:sp>
          <p:nvSpPr>
            <p:cNvPr id="18473" name="Freeform 201"/>
            <p:cNvSpPr>
              <a:spLocks/>
            </p:cNvSpPr>
            <p:nvPr/>
          </p:nvSpPr>
          <p:spPr bwMode="auto">
            <a:xfrm>
              <a:off x="3127375" y="2417763"/>
              <a:ext cx="2432050" cy="1643062"/>
            </a:xfrm>
            <a:custGeom>
              <a:avLst/>
              <a:gdLst>
                <a:gd name="T0" fmla="*/ 2147483647 w 120"/>
                <a:gd name="T1" fmla="*/ 2147483647 h 81"/>
                <a:gd name="T2" fmla="*/ 2147483647 w 120"/>
                <a:gd name="T3" fmla="*/ 2147483647 h 81"/>
                <a:gd name="T4" fmla="*/ 2147483647 w 120"/>
                <a:gd name="T5" fmla="*/ 0 h 81"/>
                <a:gd name="T6" fmla="*/ 2147483647 w 120"/>
                <a:gd name="T7" fmla="*/ 2147483647 h 81"/>
                <a:gd name="T8" fmla="*/ 2147483647 w 120"/>
                <a:gd name="T9" fmla="*/ 2147483647 h 81"/>
                <a:gd name="T10" fmla="*/ 2147483647 w 120"/>
                <a:gd name="T11" fmla="*/ 2147483647 h 81"/>
                <a:gd name="T12" fmla="*/ 2147483647 w 120"/>
                <a:gd name="T13" fmla="*/ 2147483647 h 81"/>
                <a:gd name="T14" fmla="*/ 0 w 120"/>
                <a:gd name="T15" fmla="*/ 2147483647 h 81"/>
                <a:gd name="T16" fmla="*/ 2147483647 w 120"/>
                <a:gd name="T17" fmla="*/ 2147483647 h 81"/>
                <a:gd name="T18" fmla="*/ 2147483647 w 120"/>
                <a:gd name="T19" fmla="*/ 2147483647 h 81"/>
                <a:gd name="T20" fmla="*/ 2147483647 w 120"/>
                <a:gd name="T21" fmla="*/ 2147483647 h 81"/>
                <a:gd name="T22" fmla="*/ 2147483647 w 120"/>
                <a:gd name="T23" fmla="*/ 2147483647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81">
                  <a:moveTo>
                    <a:pt x="101" y="34"/>
                  </a:moveTo>
                  <a:cubicBezTo>
                    <a:pt x="101" y="33"/>
                    <a:pt x="101" y="32"/>
                    <a:pt x="101" y="32"/>
                  </a:cubicBezTo>
                  <a:cubicBezTo>
                    <a:pt x="101" y="15"/>
                    <a:pt x="92" y="0"/>
                    <a:pt x="71" y="0"/>
                  </a:cubicBezTo>
                  <a:cubicBezTo>
                    <a:pt x="55" y="0"/>
                    <a:pt x="49" y="9"/>
                    <a:pt x="44" y="20"/>
                  </a:cubicBezTo>
                  <a:cubicBezTo>
                    <a:pt x="42" y="17"/>
                    <a:pt x="38" y="16"/>
                    <a:pt x="35" y="16"/>
                  </a:cubicBezTo>
                  <a:cubicBezTo>
                    <a:pt x="26" y="16"/>
                    <a:pt x="20" y="23"/>
                    <a:pt x="20" y="31"/>
                  </a:cubicBezTo>
                  <a:cubicBezTo>
                    <a:pt x="20" y="32"/>
                    <a:pt x="20" y="33"/>
                    <a:pt x="20" y="34"/>
                  </a:cubicBezTo>
                  <a:cubicBezTo>
                    <a:pt x="9" y="35"/>
                    <a:pt x="0" y="45"/>
                    <a:pt x="0" y="57"/>
                  </a:cubicBezTo>
                  <a:cubicBezTo>
                    <a:pt x="0" y="70"/>
                    <a:pt x="11" y="81"/>
                    <a:pt x="24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109" y="81"/>
                    <a:pt x="120" y="70"/>
                    <a:pt x="120" y="57"/>
                  </a:cubicBezTo>
                  <a:cubicBezTo>
                    <a:pt x="120" y="46"/>
                    <a:pt x="112" y="36"/>
                    <a:pt x="101" y="34"/>
                  </a:cubicBez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855845" y="3284403"/>
              <a:ext cx="384175" cy="532083"/>
              <a:chOff x="4326398" y="2566987"/>
              <a:chExt cx="384175" cy="439738"/>
            </a:xfrm>
            <a:solidFill>
              <a:schemeClr val="bg1"/>
            </a:solidFill>
          </p:grpSpPr>
          <p:sp>
            <p:nvSpPr>
              <p:cNvPr id="80" name="Freeform 79"/>
              <p:cNvSpPr>
                <a:spLocks noEditPoints="1"/>
              </p:cNvSpPr>
              <p:nvPr/>
            </p:nvSpPr>
            <p:spPr bwMode="auto">
              <a:xfrm>
                <a:off x="4326398" y="2566987"/>
                <a:ext cx="384175" cy="439738"/>
              </a:xfrm>
              <a:custGeom>
                <a:avLst/>
                <a:gdLst>
                  <a:gd name="T0" fmla="*/ 56 w 112"/>
                  <a:gd name="T1" fmla="*/ 0 h 128"/>
                  <a:gd name="T2" fmla="*/ 0 w 112"/>
                  <a:gd name="T3" fmla="*/ 26 h 128"/>
                  <a:gd name="T4" fmla="*/ 0 w 112"/>
                  <a:gd name="T5" fmla="*/ 102 h 128"/>
                  <a:gd name="T6" fmla="*/ 56 w 112"/>
                  <a:gd name="T7" fmla="*/ 128 h 128"/>
                  <a:gd name="T8" fmla="*/ 112 w 112"/>
                  <a:gd name="T9" fmla="*/ 102 h 128"/>
                  <a:gd name="T10" fmla="*/ 112 w 112"/>
                  <a:gd name="T11" fmla="*/ 26 h 128"/>
                  <a:gd name="T12" fmla="*/ 56 w 112"/>
                  <a:gd name="T13" fmla="*/ 0 h 128"/>
                  <a:gd name="T14" fmla="*/ 104 w 112"/>
                  <a:gd name="T15" fmla="*/ 102 h 128"/>
                  <a:gd name="T16" fmla="*/ 56 w 112"/>
                  <a:gd name="T17" fmla="*/ 120 h 128"/>
                  <a:gd name="T18" fmla="*/ 8 w 112"/>
                  <a:gd name="T19" fmla="*/ 102 h 128"/>
                  <a:gd name="T20" fmla="*/ 8 w 112"/>
                  <a:gd name="T21" fmla="*/ 87 h 128"/>
                  <a:gd name="T22" fmla="*/ 56 w 112"/>
                  <a:gd name="T23" fmla="*/ 100 h 128"/>
                  <a:gd name="T24" fmla="*/ 104 w 112"/>
                  <a:gd name="T25" fmla="*/ 87 h 128"/>
                  <a:gd name="T26" fmla="*/ 104 w 112"/>
                  <a:gd name="T27" fmla="*/ 102 h 128"/>
                  <a:gd name="T28" fmla="*/ 104 w 112"/>
                  <a:gd name="T29" fmla="*/ 78 h 128"/>
                  <a:gd name="T30" fmla="*/ 104 w 112"/>
                  <a:gd name="T31" fmla="*/ 78 h 128"/>
                  <a:gd name="T32" fmla="*/ 104 w 112"/>
                  <a:gd name="T33" fmla="*/ 78 h 128"/>
                  <a:gd name="T34" fmla="*/ 56 w 112"/>
                  <a:gd name="T35" fmla="*/ 96 h 128"/>
                  <a:gd name="T36" fmla="*/ 8 w 112"/>
                  <a:gd name="T37" fmla="*/ 78 h 128"/>
                  <a:gd name="T38" fmla="*/ 8 w 112"/>
                  <a:gd name="T39" fmla="*/ 78 h 128"/>
                  <a:gd name="T40" fmla="*/ 8 w 112"/>
                  <a:gd name="T41" fmla="*/ 78 h 128"/>
                  <a:gd name="T42" fmla="*/ 8 w 112"/>
                  <a:gd name="T43" fmla="*/ 63 h 128"/>
                  <a:gd name="T44" fmla="*/ 56 w 112"/>
                  <a:gd name="T45" fmla="*/ 76 h 128"/>
                  <a:gd name="T46" fmla="*/ 104 w 112"/>
                  <a:gd name="T47" fmla="*/ 63 h 128"/>
                  <a:gd name="T48" fmla="*/ 104 w 112"/>
                  <a:gd name="T49" fmla="*/ 78 h 128"/>
                  <a:gd name="T50" fmla="*/ 104 w 112"/>
                  <a:gd name="T51" fmla="*/ 54 h 128"/>
                  <a:gd name="T52" fmla="*/ 104 w 112"/>
                  <a:gd name="T53" fmla="*/ 54 h 128"/>
                  <a:gd name="T54" fmla="*/ 104 w 112"/>
                  <a:gd name="T55" fmla="*/ 54 h 128"/>
                  <a:gd name="T56" fmla="*/ 56 w 112"/>
                  <a:gd name="T57" fmla="*/ 72 h 128"/>
                  <a:gd name="T58" fmla="*/ 8 w 112"/>
                  <a:gd name="T59" fmla="*/ 54 h 128"/>
                  <a:gd name="T60" fmla="*/ 8 w 112"/>
                  <a:gd name="T61" fmla="*/ 54 h 128"/>
                  <a:gd name="T62" fmla="*/ 8 w 112"/>
                  <a:gd name="T63" fmla="*/ 54 h 128"/>
                  <a:gd name="T64" fmla="*/ 8 w 112"/>
                  <a:gd name="T65" fmla="*/ 40 h 128"/>
                  <a:gd name="T66" fmla="*/ 56 w 112"/>
                  <a:gd name="T67" fmla="*/ 52 h 128"/>
                  <a:gd name="T68" fmla="*/ 104 w 112"/>
                  <a:gd name="T69" fmla="*/ 40 h 128"/>
                  <a:gd name="T70" fmla="*/ 104 w 112"/>
                  <a:gd name="T71" fmla="*/ 54 h 128"/>
                  <a:gd name="T72" fmla="*/ 56 w 112"/>
                  <a:gd name="T73" fmla="*/ 44 h 128"/>
                  <a:gd name="T74" fmla="*/ 8 w 112"/>
                  <a:gd name="T75" fmla="*/ 26 h 128"/>
                  <a:gd name="T76" fmla="*/ 56 w 112"/>
                  <a:gd name="T77" fmla="*/ 8 h 128"/>
                  <a:gd name="T78" fmla="*/ 104 w 112"/>
                  <a:gd name="T79" fmla="*/ 26 h 128"/>
                  <a:gd name="T80" fmla="*/ 56 w 112"/>
                  <a:gd name="T81" fmla="*/ 4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2" h="128">
                    <a:moveTo>
                      <a:pt x="56" y="0"/>
                    </a:moveTo>
                    <a:cubicBezTo>
                      <a:pt x="29" y="0"/>
                      <a:pt x="0" y="8"/>
                      <a:pt x="0" y="26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20"/>
                      <a:pt x="29" y="128"/>
                      <a:pt x="56" y="128"/>
                    </a:cubicBezTo>
                    <a:cubicBezTo>
                      <a:pt x="83" y="128"/>
                      <a:pt x="112" y="120"/>
                      <a:pt x="112" y="102"/>
                    </a:cubicBezTo>
                    <a:cubicBezTo>
                      <a:pt x="112" y="26"/>
                      <a:pt x="112" y="26"/>
                      <a:pt x="112" y="26"/>
                    </a:cubicBezTo>
                    <a:cubicBezTo>
                      <a:pt x="112" y="8"/>
                      <a:pt x="83" y="0"/>
                      <a:pt x="56" y="0"/>
                    </a:cubicBezTo>
                    <a:close/>
                    <a:moveTo>
                      <a:pt x="104" y="102"/>
                    </a:moveTo>
                    <a:cubicBezTo>
                      <a:pt x="104" y="112"/>
                      <a:pt x="83" y="120"/>
                      <a:pt x="56" y="120"/>
                    </a:cubicBezTo>
                    <a:cubicBezTo>
                      <a:pt x="29" y="120"/>
                      <a:pt x="8" y="112"/>
                      <a:pt x="8" y="102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6" y="96"/>
                      <a:pt x="36" y="100"/>
                      <a:pt x="56" y="100"/>
                    </a:cubicBezTo>
                    <a:cubicBezTo>
                      <a:pt x="76" y="100"/>
                      <a:pt x="96" y="96"/>
                      <a:pt x="104" y="87"/>
                    </a:cubicBezTo>
                    <a:lnTo>
                      <a:pt x="104" y="102"/>
                    </a:lnTo>
                    <a:close/>
                    <a:moveTo>
                      <a:pt x="104" y="78"/>
                    </a:move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78"/>
                      <a:pt x="104" y="78"/>
                      <a:pt x="104" y="78"/>
                    </a:cubicBezTo>
                    <a:cubicBezTo>
                      <a:pt x="104" y="88"/>
                      <a:pt x="83" y="96"/>
                      <a:pt x="56" y="96"/>
                    </a:cubicBezTo>
                    <a:cubicBezTo>
                      <a:pt x="29" y="96"/>
                      <a:pt x="8" y="8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6" y="72"/>
                      <a:pt x="36" y="76"/>
                      <a:pt x="56" y="76"/>
                    </a:cubicBezTo>
                    <a:cubicBezTo>
                      <a:pt x="76" y="76"/>
                      <a:pt x="96" y="72"/>
                      <a:pt x="104" y="63"/>
                    </a:cubicBezTo>
                    <a:lnTo>
                      <a:pt x="104" y="78"/>
                    </a:lnTo>
                    <a:close/>
                    <a:moveTo>
                      <a:pt x="104" y="54"/>
                    </a:move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104" y="64"/>
                      <a:pt x="83" y="72"/>
                      <a:pt x="56" y="72"/>
                    </a:cubicBezTo>
                    <a:cubicBezTo>
                      <a:pt x="29" y="72"/>
                      <a:pt x="8" y="6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8" y="48"/>
                      <a:pt x="38" y="52"/>
                      <a:pt x="56" y="52"/>
                    </a:cubicBezTo>
                    <a:cubicBezTo>
                      <a:pt x="74" y="52"/>
                      <a:pt x="94" y="48"/>
                      <a:pt x="104" y="40"/>
                    </a:cubicBezTo>
                    <a:lnTo>
                      <a:pt x="104" y="54"/>
                    </a:lnTo>
                    <a:close/>
                    <a:moveTo>
                      <a:pt x="56" y="44"/>
                    </a:moveTo>
                    <a:cubicBezTo>
                      <a:pt x="29" y="44"/>
                      <a:pt x="8" y="36"/>
                      <a:pt x="8" y="26"/>
                    </a:cubicBezTo>
                    <a:cubicBezTo>
                      <a:pt x="8" y="16"/>
                      <a:pt x="29" y="8"/>
                      <a:pt x="56" y="8"/>
                    </a:cubicBezTo>
                    <a:cubicBezTo>
                      <a:pt x="83" y="8"/>
                      <a:pt x="104" y="16"/>
                      <a:pt x="104" y="26"/>
                    </a:cubicBezTo>
                    <a:cubicBezTo>
                      <a:pt x="104" y="36"/>
                      <a:pt x="83" y="44"/>
                      <a:pt x="56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84" name="Oval 83"/>
              <p:cNvSpPr>
                <a:spLocks noChangeArrowheads="1"/>
              </p:cNvSpPr>
              <p:nvPr/>
            </p:nvSpPr>
            <p:spPr bwMode="auto">
              <a:xfrm>
                <a:off x="4628023" y="2912367"/>
                <a:ext cx="28575" cy="236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4628023" y="2831266"/>
                <a:ext cx="28575" cy="223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4628023" y="2748716"/>
                <a:ext cx="28575" cy="223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8475" name="Group 143"/>
            <p:cNvGrpSpPr>
              <a:grpSpLocks/>
            </p:cNvGrpSpPr>
            <p:nvPr/>
          </p:nvGrpSpPr>
          <p:grpSpPr bwMode="auto">
            <a:xfrm>
              <a:off x="3419475" y="3330575"/>
              <a:ext cx="457200" cy="452438"/>
              <a:chOff x="4288627" y="2600324"/>
              <a:chExt cx="457997" cy="452836"/>
            </a:xfrm>
          </p:grpSpPr>
          <p:sp>
            <p:nvSpPr>
              <p:cNvPr id="18488" name="Rectangle 144"/>
              <p:cNvSpPr>
                <a:spLocks noChangeArrowheads="1"/>
              </p:cNvSpPr>
              <p:nvPr/>
            </p:nvSpPr>
            <p:spPr bwMode="auto">
              <a:xfrm>
                <a:off x="4415402" y="2724082"/>
                <a:ext cx="203954" cy="20395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prstClr val="black"/>
                  </a:solidFill>
                  <a:ea typeface="SimSun" charset="0"/>
                  <a:cs typeface="SimSun" charset="0"/>
                </a:endParaRPr>
              </a:p>
            </p:txBody>
          </p:sp>
          <p:sp>
            <p:nvSpPr>
              <p:cNvPr id="18489" name="Rectangle 145"/>
              <p:cNvSpPr>
                <a:spLocks noChangeArrowheads="1"/>
              </p:cNvSpPr>
              <p:nvPr/>
            </p:nvSpPr>
            <p:spPr bwMode="auto">
              <a:xfrm>
                <a:off x="4353145" y="2661825"/>
                <a:ext cx="328469" cy="328469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>
                  <a:solidFill>
                    <a:prstClr val="black"/>
                  </a:solidFill>
                  <a:ea typeface="SimSun" charset="0"/>
                  <a:cs typeface="SimSun" charset="0"/>
                </a:endParaRPr>
              </a:p>
            </p:txBody>
          </p:sp>
          <p:grpSp>
            <p:nvGrpSpPr>
              <p:cNvPr id="18490" name="Group 146"/>
              <p:cNvGrpSpPr>
                <a:grpSpLocks/>
              </p:cNvGrpSpPr>
              <p:nvPr/>
            </p:nvGrpSpPr>
            <p:grpSpPr bwMode="auto">
              <a:xfrm>
                <a:off x="4373577" y="2600324"/>
                <a:ext cx="287604" cy="58737"/>
                <a:chOff x="4353145" y="2553891"/>
                <a:chExt cx="287604" cy="58737"/>
              </a:xfrm>
            </p:grpSpPr>
            <p:cxnSp>
              <p:nvCxnSpPr>
                <p:cNvPr id="172" name="Straight Connector 171"/>
                <p:cNvCxnSpPr>
                  <a:cxnSpLocks noChangeShapeType="1"/>
                </p:cNvCxnSpPr>
                <p:nvPr/>
              </p:nvCxnSpPr>
              <p:spPr bwMode="auto">
                <a:xfrm>
                  <a:off x="4400188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3" name="Straight Connector 172"/>
                <p:cNvCxnSpPr>
                  <a:cxnSpLocks noChangeShapeType="1"/>
                </p:cNvCxnSpPr>
                <p:nvPr/>
              </p:nvCxnSpPr>
              <p:spPr bwMode="auto">
                <a:xfrm>
                  <a:off x="4497193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4" name="Straight Connector 173"/>
                <p:cNvCxnSpPr>
                  <a:cxnSpLocks noChangeShapeType="1"/>
                </p:cNvCxnSpPr>
                <p:nvPr/>
              </p:nvCxnSpPr>
              <p:spPr bwMode="auto">
                <a:xfrm>
                  <a:off x="4544901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>
                  <a:cxnSpLocks noChangeShapeType="1"/>
                </p:cNvCxnSpPr>
                <p:nvPr/>
              </p:nvCxnSpPr>
              <p:spPr bwMode="auto">
                <a:xfrm>
                  <a:off x="4592609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>
                  <a:cxnSpLocks noChangeShapeType="1"/>
                </p:cNvCxnSpPr>
                <p:nvPr/>
              </p:nvCxnSpPr>
              <p:spPr bwMode="auto">
                <a:xfrm>
                  <a:off x="4640317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>
                  <a:cxnSpLocks noChangeShapeType="1"/>
                </p:cNvCxnSpPr>
                <p:nvPr/>
              </p:nvCxnSpPr>
              <p:spPr bwMode="auto">
                <a:xfrm>
                  <a:off x="4447896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>
                  <a:cxnSpLocks noChangeShapeType="1"/>
                </p:cNvCxnSpPr>
                <p:nvPr/>
              </p:nvCxnSpPr>
              <p:spPr bwMode="auto">
                <a:xfrm>
                  <a:off x="4352480" y="2553891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491" name="Group 147"/>
              <p:cNvGrpSpPr>
                <a:grpSpLocks/>
              </p:cNvGrpSpPr>
              <p:nvPr/>
            </p:nvGrpSpPr>
            <p:grpSpPr bwMode="auto">
              <a:xfrm>
                <a:off x="4373577" y="2994423"/>
                <a:ext cx="287604" cy="58737"/>
                <a:chOff x="4353145" y="2553891"/>
                <a:chExt cx="287604" cy="58737"/>
              </a:xfrm>
            </p:grpSpPr>
            <p:cxnSp>
              <p:nvCxnSpPr>
                <p:cNvPr id="165" name="Straight Connector 164"/>
                <p:cNvCxnSpPr>
                  <a:cxnSpLocks noChangeShapeType="1"/>
                </p:cNvCxnSpPr>
                <p:nvPr/>
              </p:nvCxnSpPr>
              <p:spPr bwMode="auto">
                <a:xfrm>
                  <a:off x="4400188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6" name="Straight Connector 165"/>
                <p:cNvCxnSpPr>
                  <a:cxnSpLocks noChangeShapeType="1"/>
                </p:cNvCxnSpPr>
                <p:nvPr/>
              </p:nvCxnSpPr>
              <p:spPr bwMode="auto">
                <a:xfrm>
                  <a:off x="4497193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7" name="Straight Connector 166"/>
                <p:cNvCxnSpPr>
                  <a:cxnSpLocks noChangeShapeType="1"/>
                </p:cNvCxnSpPr>
                <p:nvPr/>
              </p:nvCxnSpPr>
              <p:spPr bwMode="auto">
                <a:xfrm>
                  <a:off x="4544901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8" name="Straight Connector 167"/>
                <p:cNvCxnSpPr>
                  <a:cxnSpLocks noChangeShapeType="1"/>
                </p:cNvCxnSpPr>
                <p:nvPr/>
              </p:nvCxnSpPr>
              <p:spPr bwMode="auto">
                <a:xfrm>
                  <a:off x="4592609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9" name="Straight Connector 168"/>
                <p:cNvCxnSpPr>
                  <a:cxnSpLocks noChangeShapeType="1"/>
                </p:cNvCxnSpPr>
                <p:nvPr/>
              </p:nvCxnSpPr>
              <p:spPr bwMode="auto">
                <a:xfrm>
                  <a:off x="4640317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0" name="Straight Connector 169"/>
                <p:cNvCxnSpPr>
                  <a:cxnSpLocks noChangeShapeType="1"/>
                </p:cNvCxnSpPr>
                <p:nvPr/>
              </p:nvCxnSpPr>
              <p:spPr bwMode="auto">
                <a:xfrm>
                  <a:off x="4447896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1" name="Straight Connector 170"/>
                <p:cNvCxnSpPr>
                  <a:cxnSpLocks noChangeShapeType="1"/>
                </p:cNvCxnSpPr>
                <p:nvPr/>
              </p:nvCxnSpPr>
              <p:spPr bwMode="auto">
                <a:xfrm>
                  <a:off x="4352480" y="2553838"/>
                  <a:ext cx="0" cy="5879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492" name="Group 148"/>
              <p:cNvGrpSpPr>
                <a:grpSpLocks/>
              </p:cNvGrpSpPr>
              <p:nvPr/>
            </p:nvGrpSpPr>
            <p:grpSpPr bwMode="auto">
              <a:xfrm rot="5400000">
                <a:off x="4573454" y="2796691"/>
                <a:ext cx="287604" cy="58737"/>
                <a:chOff x="4353145" y="2553891"/>
                <a:chExt cx="287604" cy="58737"/>
              </a:xfrm>
            </p:grpSpPr>
            <p:cxnSp>
              <p:nvCxnSpPr>
                <p:cNvPr id="158" name="Straight Connector 157"/>
                <p:cNvCxnSpPr>
                  <a:cxnSpLocks noChangeShapeType="1"/>
                </p:cNvCxnSpPr>
                <p:nvPr/>
              </p:nvCxnSpPr>
              <p:spPr bwMode="auto">
                <a:xfrm>
                  <a:off x="4395144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>
                  <a:cxnSpLocks noChangeShapeType="1"/>
                </p:cNvCxnSpPr>
                <p:nvPr/>
              </p:nvCxnSpPr>
              <p:spPr bwMode="auto">
                <a:xfrm>
                  <a:off x="4498423" y="2553890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0" name="Straight Connector 159"/>
                <p:cNvCxnSpPr>
                  <a:cxnSpLocks noChangeShapeType="1"/>
                </p:cNvCxnSpPr>
                <p:nvPr/>
              </p:nvCxnSpPr>
              <p:spPr bwMode="auto">
                <a:xfrm>
                  <a:off x="4539735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1" name="Straight Connector 160"/>
                <p:cNvCxnSpPr>
                  <a:cxnSpLocks noChangeShapeType="1"/>
                </p:cNvCxnSpPr>
                <p:nvPr/>
              </p:nvCxnSpPr>
              <p:spPr bwMode="auto">
                <a:xfrm>
                  <a:off x="4587402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2" name="Straight Connector 161"/>
                <p:cNvCxnSpPr>
                  <a:cxnSpLocks noChangeShapeType="1"/>
                </p:cNvCxnSpPr>
                <p:nvPr/>
              </p:nvCxnSpPr>
              <p:spPr bwMode="auto">
                <a:xfrm>
                  <a:off x="4635069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3" name="Straight Connector 162"/>
                <p:cNvCxnSpPr>
                  <a:cxnSpLocks noChangeShapeType="1"/>
                </p:cNvCxnSpPr>
                <p:nvPr/>
              </p:nvCxnSpPr>
              <p:spPr bwMode="auto">
                <a:xfrm>
                  <a:off x="4442811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4" name="Straight Connector 163"/>
                <p:cNvCxnSpPr>
                  <a:cxnSpLocks noChangeShapeType="1"/>
                </p:cNvCxnSpPr>
                <p:nvPr/>
              </p:nvCxnSpPr>
              <p:spPr bwMode="auto">
                <a:xfrm>
                  <a:off x="4347478" y="2560252"/>
                  <a:ext cx="0" cy="5883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8493" name="Group 149"/>
              <p:cNvGrpSpPr>
                <a:grpSpLocks/>
              </p:cNvGrpSpPr>
              <p:nvPr/>
            </p:nvGrpSpPr>
            <p:grpSpPr bwMode="auto">
              <a:xfrm rot="5400000">
                <a:off x="4174194" y="2796691"/>
                <a:ext cx="287604" cy="58737"/>
                <a:chOff x="4353145" y="2553891"/>
                <a:chExt cx="287604" cy="58737"/>
              </a:xfrm>
            </p:grpSpPr>
            <p:cxnSp>
              <p:nvCxnSpPr>
                <p:cNvPr id="151" name="Straight Connector 150"/>
                <p:cNvCxnSpPr>
                  <a:cxnSpLocks noChangeShapeType="1"/>
                </p:cNvCxnSpPr>
                <p:nvPr/>
              </p:nvCxnSpPr>
              <p:spPr bwMode="auto">
                <a:xfrm>
                  <a:off x="4395145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/>
                <p:cNvCxnSpPr>
                  <a:cxnSpLocks noChangeShapeType="1"/>
                </p:cNvCxnSpPr>
                <p:nvPr/>
              </p:nvCxnSpPr>
              <p:spPr bwMode="auto">
                <a:xfrm>
                  <a:off x="4498424" y="2553788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>
                  <a:cxnSpLocks noChangeShapeType="1"/>
                </p:cNvCxnSpPr>
                <p:nvPr/>
              </p:nvCxnSpPr>
              <p:spPr bwMode="auto">
                <a:xfrm>
                  <a:off x="4539735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>
                  <a:cxnSpLocks noChangeShapeType="1"/>
                </p:cNvCxnSpPr>
                <p:nvPr/>
              </p:nvCxnSpPr>
              <p:spPr bwMode="auto">
                <a:xfrm>
                  <a:off x="4587402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>
                  <a:cxnSpLocks noChangeShapeType="1"/>
                </p:cNvCxnSpPr>
                <p:nvPr/>
              </p:nvCxnSpPr>
              <p:spPr bwMode="auto">
                <a:xfrm>
                  <a:off x="4635069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>
                  <a:cxnSpLocks noChangeShapeType="1"/>
                </p:cNvCxnSpPr>
                <p:nvPr/>
              </p:nvCxnSpPr>
              <p:spPr bwMode="auto">
                <a:xfrm>
                  <a:off x="4442812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>
                  <a:cxnSpLocks noChangeShapeType="1"/>
                </p:cNvCxnSpPr>
                <p:nvPr/>
              </p:nvCxnSpPr>
              <p:spPr bwMode="auto">
                <a:xfrm>
                  <a:off x="4347478" y="2560149"/>
                  <a:ext cx="0" cy="5884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8476" name="Group 26"/>
            <p:cNvGrpSpPr>
              <a:grpSpLocks/>
            </p:cNvGrpSpPr>
            <p:nvPr/>
          </p:nvGrpSpPr>
          <p:grpSpPr bwMode="auto">
            <a:xfrm>
              <a:off x="4016375" y="3054349"/>
              <a:ext cx="654050" cy="868379"/>
              <a:chOff x="4024424" y="3054723"/>
              <a:chExt cx="654125" cy="867924"/>
            </a:xfrm>
          </p:grpSpPr>
          <p:sp>
            <p:nvSpPr>
              <p:cNvPr id="18477" name="Freeform 87"/>
              <p:cNvSpPr>
                <a:spLocks noEditPoints="1"/>
              </p:cNvSpPr>
              <p:nvPr/>
            </p:nvSpPr>
            <p:spPr bwMode="auto">
              <a:xfrm>
                <a:off x="4355276" y="3372168"/>
                <a:ext cx="323273" cy="317500"/>
              </a:xfrm>
              <a:custGeom>
                <a:avLst/>
                <a:gdLst>
                  <a:gd name="T0" fmla="*/ 2147483647 w 95"/>
                  <a:gd name="T1" fmla="*/ 2147483647 h 93"/>
                  <a:gd name="T2" fmla="*/ 2147483647 w 95"/>
                  <a:gd name="T3" fmla="*/ 2147483647 h 93"/>
                  <a:gd name="T4" fmla="*/ 2147483647 w 95"/>
                  <a:gd name="T5" fmla="*/ 2147483647 h 93"/>
                  <a:gd name="T6" fmla="*/ 2147483647 w 95"/>
                  <a:gd name="T7" fmla="*/ 2147483647 h 93"/>
                  <a:gd name="T8" fmla="*/ 2147483647 w 95"/>
                  <a:gd name="T9" fmla="*/ 2147483647 h 93"/>
                  <a:gd name="T10" fmla="*/ 2147483647 w 95"/>
                  <a:gd name="T11" fmla="*/ 2147483647 h 93"/>
                  <a:gd name="T12" fmla="*/ 2147483647 w 95"/>
                  <a:gd name="T13" fmla="*/ 2147483647 h 93"/>
                  <a:gd name="T14" fmla="*/ 2147483647 w 95"/>
                  <a:gd name="T15" fmla="*/ 2147483647 h 93"/>
                  <a:gd name="T16" fmla="*/ 2147483647 w 95"/>
                  <a:gd name="T17" fmla="*/ 2147483647 h 93"/>
                  <a:gd name="T18" fmla="*/ 2147483647 w 95"/>
                  <a:gd name="T19" fmla="*/ 0 h 93"/>
                  <a:gd name="T20" fmla="*/ 2147483647 w 95"/>
                  <a:gd name="T21" fmla="*/ 0 h 93"/>
                  <a:gd name="T22" fmla="*/ 2147483647 w 95"/>
                  <a:gd name="T23" fmla="*/ 2147483647 h 93"/>
                  <a:gd name="T24" fmla="*/ 2147483647 w 95"/>
                  <a:gd name="T25" fmla="*/ 2147483647 h 93"/>
                  <a:gd name="T26" fmla="*/ 2147483647 w 95"/>
                  <a:gd name="T27" fmla="*/ 2147483647 h 93"/>
                  <a:gd name="T28" fmla="*/ 2147483647 w 95"/>
                  <a:gd name="T29" fmla="*/ 2147483647 h 93"/>
                  <a:gd name="T30" fmla="*/ 2147483647 w 95"/>
                  <a:gd name="T31" fmla="*/ 2147483647 h 93"/>
                  <a:gd name="T32" fmla="*/ 2147483647 w 95"/>
                  <a:gd name="T33" fmla="*/ 2147483647 h 93"/>
                  <a:gd name="T34" fmla="*/ 0 w 95"/>
                  <a:gd name="T35" fmla="*/ 2147483647 h 93"/>
                  <a:gd name="T36" fmla="*/ 0 w 95"/>
                  <a:gd name="T37" fmla="*/ 2147483647 h 93"/>
                  <a:gd name="T38" fmla="*/ 2147483647 w 95"/>
                  <a:gd name="T39" fmla="*/ 2147483647 h 93"/>
                  <a:gd name="T40" fmla="*/ 2147483647 w 95"/>
                  <a:gd name="T41" fmla="*/ 2147483647 h 93"/>
                  <a:gd name="T42" fmla="*/ 2147483647 w 95"/>
                  <a:gd name="T43" fmla="*/ 2147483647 h 93"/>
                  <a:gd name="T44" fmla="*/ 2147483647 w 95"/>
                  <a:gd name="T45" fmla="*/ 2147483647 h 93"/>
                  <a:gd name="T46" fmla="*/ 2147483647 w 95"/>
                  <a:gd name="T47" fmla="*/ 2147483647 h 93"/>
                  <a:gd name="T48" fmla="*/ 2147483647 w 95"/>
                  <a:gd name="T49" fmla="*/ 2147483647 h 93"/>
                  <a:gd name="T50" fmla="*/ 2147483647 w 95"/>
                  <a:gd name="T51" fmla="*/ 2147483647 h 93"/>
                  <a:gd name="T52" fmla="*/ 2147483647 w 95"/>
                  <a:gd name="T53" fmla="*/ 2147483647 h 93"/>
                  <a:gd name="T54" fmla="*/ 2147483647 w 95"/>
                  <a:gd name="T55" fmla="*/ 2147483647 h 93"/>
                  <a:gd name="T56" fmla="*/ 2147483647 w 95"/>
                  <a:gd name="T57" fmla="*/ 2147483647 h 93"/>
                  <a:gd name="T58" fmla="*/ 2147483647 w 95"/>
                  <a:gd name="T59" fmla="*/ 2147483647 h 93"/>
                  <a:gd name="T60" fmla="*/ 2147483647 w 95"/>
                  <a:gd name="T61" fmla="*/ 2147483647 h 93"/>
                  <a:gd name="T62" fmla="*/ 2147483647 w 95"/>
                  <a:gd name="T63" fmla="*/ 2147483647 h 93"/>
                  <a:gd name="T64" fmla="*/ 2147483647 w 95"/>
                  <a:gd name="T65" fmla="*/ 2147483647 h 93"/>
                  <a:gd name="T66" fmla="*/ 2147483647 w 95"/>
                  <a:gd name="T67" fmla="*/ 2147483647 h 93"/>
                  <a:gd name="T68" fmla="*/ 2147483647 w 95"/>
                  <a:gd name="T69" fmla="*/ 2147483647 h 93"/>
                  <a:gd name="T70" fmla="*/ 2147483647 w 95"/>
                  <a:gd name="T71" fmla="*/ 2147483647 h 93"/>
                  <a:gd name="T72" fmla="*/ 2147483647 w 95"/>
                  <a:gd name="T73" fmla="*/ 2147483647 h 93"/>
                  <a:gd name="T74" fmla="*/ 2147483647 w 95"/>
                  <a:gd name="T75" fmla="*/ 2147483647 h 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5"/>
                      <a:pt x="82" y="35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37" y="12"/>
                      <a:pt x="37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9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5" y="30"/>
                      <a:pt x="15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0" y="75"/>
                      <a:pt x="10" y="75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31" y="77"/>
                      <a:pt x="31" y="77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8" y="80"/>
                      <a:pt x="58" y="8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7"/>
                      <a:pt x="77" y="83"/>
                      <a:pt x="78" y="82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5" y="75"/>
                      <a:pt x="80" y="62"/>
                      <a:pt x="80" y="62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2" y="54"/>
                      <a:pt x="32" y="46"/>
                    </a:cubicBezTo>
                    <a:cubicBezTo>
                      <a:pt x="32" y="38"/>
                      <a:pt x="39" y="31"/>
                      <a:pt x="48" y="31"/>
                    </a:cubicBezTo>
                    <a:cubicBezTo>
                      <a:pt x="56" y="31"/>
                      <a:pt x="63" y="38"/>
                      <a:pt x="63" y="46"/>
                    </a:cubicBezTo>
                    <a:cubicBezTo>
                      <a:pt x="63" y="54"/>
                      <a:pt x="56" y="61"/>
                      <a:pt x="48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78" name="Freeform 88"/>
              <p:cNvSpPr>
                <a:spLocks noEditPoints="1"/>
              </p:cNvSpPr>
              <p:nvPr/>
            </p:nvSpPr>
            <p:spPr bwMode="auto">
              <a:xfrm>
                <a:off x="4242396" y="3488835"/>
                <a:ext cx="293885" cy="288636"/>
              </a:xfrm>
              <a:custGeom>
                <a:avLst/>
                <a:gdLst>
                  <a:gd name="T0" fmla="*/ 2147483647 w 95"/>
                  <a:gd name="T1" fmla="*/ 2147483647 h 93"/>
                  <a:gd name="T2" fmla="*/ 2147483647 w 95"/>
                  <a:gd name="T3" fmla="*/ 2147483647 h 93"/>
                  <a:gd name="T4" fmla="*/ 2147483647 w 95"/>
                  <a:gd name="T5" fmla="*/ 2147483647 h 93"/>
                  <a:gd name="T6" fmla="*/ 2147483647 w 95"/>
                  <a:gd name="T7" fmla="*/ 2147483647 h 93"/>
                  <a:gd name="T8" fmla="*/ 2147483647 w 95"/>
                  <a:gd name="T9" fmla="*/ 2147483647 h 93"/>
                  <a:gd name="T10" fmla="*/ 2147483647 w 95"/>
                  <a:gd name="T11" fmla="*/ 2147483647 h 93"/>
                  <a:gd name="T12" fmla="*/ 2147483647 w 95"/>
                  <a:gd name="T13" fmla="*/ 2147483647 h 93"/>
                  <a:gd name="T14" fmla="*/ 2147483647 w 95"/>
                  <a:gd name="T15" fmla="*/ 2147483647 h 93"/>
                  <a:gd name="T16" fmla="*/ 2147483647 w 95"/>
                  <a:gd name="T17" fmla="*/ 2147483647 h 93"/>
                  <a:gd name="T18" fmla="*/ 2147483647 w 95"/>
                  <a:gd name="T19" fmla="*/ 0 h 93"/>
                  <a:gd name="T20" fmla="*/ 2147483647 w 95"/>
                  <a:gd name="T21" fmla="*/ 0 h 93"/>
                  <a:gd name="T22" fmla="*/ 2147483647 w 95"/>
                  <a:gd name="T23" fmla="*/ 2147483647 h 93"/>
                  <a:gd name="T24" fmla="*/ 2147483647 w 95"/>
                  <a:gd name="T25" fmla="*/ 2147483647 h 93"/>
                  <a:gd name="T26" fmla="*/ 2147483647 w 95"/>
                  <a:gd name="T27" fmla="*/ 2147483647 h 93"/>
                  <a:gd name="T28" fmla="*/ 2147483647 w 95"/>
                  <a:gd name="T29" fmla="*/ 2147483647 h 93"/>
                  <a:gd name="T30" fmla="*/ 2147483647 w 95"/>
                  <a:gd name="T31" fmla="*/ 2147483647 h 93"/>
                  <a:gd name="T32" fmla="*/ 2147483647 w 95"/>
                  <a:gd name="T33" fmla="*/ 2147483647 h 93"/>
                  <a:gd name="T34" fmla="*/ 0 w 95"/>
                  <a:gd name="T35" fmla="*/ 2147483647 h 93"/>
                  <a:gd name="T36" fmla="*/ 0 w 95"/>
                  <a:gd name="T37" fmla="*/ 2147483647 h 93"/>
                  <a:gd name="T38" fmla="*/ 2147483647 w 95"/>
                  <a:gd name="T39" fmla="*/ 2147483647 h 93"/>
                  <a:gd name="T40" fmla="*/ 2147483647 w 95"/>
                  <a:gd name="T41" fmla="*/ 2147483647 h 93"/>
                  <a:gd name="T42" fmla="*/ 2147483647 w 95"/>
                  <a:gd name="T43" fmla="*/ 2147483647 h 93"/>
                  <a:gd name="T44" fmla="*/ 2147483647 w 95"/>
                  <a:gd name="T45" fmla="*/ 2147483647 h 93"/>
                  <a:gd name="T46" fmla="*/ 2147483647 w 95"/>
                  <a:gd name="T47" fmla="*/ 2147483647 h 93"/>
                  <a:gd name="T48" fmla="*/ 2147483647 w 95"/>
                  <a:gd name="T49" fmla="*/ 2147483647 h 93"/>
                  <a:gd name="T50" fmla="*/ 2147483647 w 95"/>
                  <a:gd name="T51" fmla="*/ 2147483647 h 93"/>
                  <a:gd name="T52" fmla="*/ 2147483647 w 95"/>
                  <a:gd name="T53" fmla="*/ 2147483647 h 93"/>
                  <a:gd name="T54" fmla="*/ 2147483647 w 95"/>
                  <a:gd name="T55" fmla="*/ 2147483647 h 93"/>
                  <a:gd name="T56" fmla="*/ 2147483647 w 95"/>
                  <a:gd name="T57" fmla="*/ 2147483647 h 93"/>
                  <a:gd name="T58" fmla="*/ 2147483647 w 95"/>
                  <a:gd name="T59" fmla="*/ 2147483647 h 93"/>
                  <a:gd name="T60" fmla="*/ 2147483647 w 95"/>
                  <a:gd name="T61" fmla="*/ 2147483647 h 93"/>
                  <a:gd name="T62" fmla="*/ 2147483647 w 95"/>
                  <a:gd name="T63" fmla="*/ 2147483647 h 93"/>
                  <a:gd name="T64" fmla="*/ 2147483647 w 95"/>
                  <a:gd name="T65" fmla="*/ 2147483647 h 93"/>
                  <a:gd name="T66" fmla="*/ 2147483647 w 95"/>
                  <a:gd name="T67" fmla="*/ 2147483647 h 93"/>
                  <a:gd name="T68" fmla="*/ 2147483647 w 95"/>
                  <a:gd name="T69" fmla="*/ 2147483647 h 93"/>
                  <a:gd name="T70" fmla="*/ 2147483647 w 95"/>
                  <a:gd name="T71" fmla="*/ 2147483647 h 93"/>
                  <a:gd name="T72" fmla="*/ 2147483647 w 95"/>
                  <a:gd name="T73" fmla="*/ 2147483647 h 93"/>
                  <a:gd name="T74" fmla="*/ 2147483647 w 95"/>
                  <a:gd name="T75" fmla="*/ 2147483647 h 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5"/>
                      <a:pt x="82" y="35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37" y="12"/>
                      <a:pt x="37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9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5" y="30"/>
                      <a:pt x="15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0" y="75"/>
                      <a:pt x="10" y="75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31" y="77"/>
                      <a:pt x="31" y="77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8" y="80"/>
                      <a:pt x="58" y="8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7"/>
                      <a:pt x="77" y="83"/>
                      <a:pt x="78" y="82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5" y="75"/>
                      <a:pt x="80" y="62"/>
                      <a:pt x="80" y="62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2" y="54"/>
                      <a:pt x="32" y="46"/>
                    </a:cubicBezTo>
                    <a:cubicBezTo>
                      <a:pt x="32" y="38"/>
                      <a:pt x="39" y="31"/>
                      <a:pt x="48" y="31"/>
                    </a:cubicBezTo>
                    <a:cubicBezTo>
                      <a:pt x="56" y="31"/>
                      <a:pt x="63" y="38"/>
                      <a:pt x="63" y="46"/>
                    </a:cubicBezTo>
                    <a:cubicBezTo>
                      <a:pt x="63" y="54"/>
                      <a:pt x="56" y="61"/>
                      <a:pt x="48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79" name="Freeform 93"/>
              <p:cNvSpPr>
                <a:spLocks noEditPoints="1"/>
              </p:cNvSpPr>
              <p:nvPr/>
            </p:nvSpPr>
            <p:spPr bwMode="auto">
              <a:xfrm>
                <a:off x="4091509" y="3221897"/>
                <a:ext cx="200727" cy="197142"/>
              </a:xfrm>
              <a:custGeom>
                <a:avLst/>
                <a:gdLst>
                  <a:gd name="T0" fmla="*/ 2147483647 w 95"/>
                  <a:gd name="T1" fmla="*/ 2147483647 h 93"/>
                  <a:gd name="T2" fmla="*/ 2147483647 w 95"/>
                  <a:gd name="T3" fmla="*/ 2147483647 h 93"/>
                  <a:gd name="T4" fmla="*/ 2147483647 w 95"/>
                  <a:gd name="T5" fmla="*/ 2147483647 h 93"/>
                  <a:gd name="T6" fmla="*/ 2147483647 w 95"/>
                  <a:gd name="T7" fmla="*/ 2147483647 h 93"/>
                  <a:gd name="T8" fmla="*/ 2147483647 w 95"/>
                  <a:gd name="T9" fmla="*/ 2147483647 h 93"/>
                  <a:gd name="T10" fmla="*/ 2147483647 w 95"/>
                  <a:gd name="T11" fmla="*/ 2147483647 h 93"/>
                  <a:gd name="T12" fmla="*/ 2147483647 w 95"/>
                  <a:gd name="T13" fmla="*/ 2147483647 h 93"/>
                  <a:gd name="T14" fmla="*/ 2147483647 w 95"/>
                  <a:gd name="T15" fmla="*/ 2147483647 h 93"/>
                  <a:gd name="T16" fmla="*/ 2147483647 w 95"/>
                  <a:gd name="T17" fmla="*/ 2147483647 h 93"/>
                  <a:gd name="T18" fmla="*/ 2147483647 w 95"/>
                  <a:gd name="T19" fmla="*/ 0 h 93"/>
                  <a:gd name="T20" fmla="*/ 2147483647 w 95"/>
                  <a:gd name="T21" fmla="*/ 0 h 93"/>
                  <a:gd name="T22" fmla="*/ 2147483647 w 95"/>
                  <a:gd name="T23" fmla="*/ 2147483647 h 93"/>
                  <a:gd name="T24" fmla="*/ 2147483647 w 95"/>
                  <a:gd name="T25" fmla="*/ 2147483647 h 93"/>
                  <a:gd name="T26" fmla="*/ 2147483647 w 95"/>
                  <a:gd name="T27" fmla="*/ 2147483647 h 93"/>
                  <a:gd name="T28" fmla="*/ 2147483647 w 95"/>
                  <a:gd name="T29" fmla="*/ 2147483647 h 93"/>
                  <a:gd name="T30" fmla="*/ 2147483647 w 95"/>
                  <a:gd name="T31" fmla="*/ 2147483647 h 93"/>
                  <a:gd name="T32" fmla="*/ 2147483647 w 95"/>
                  <a:gd name="T33" fmla="*/ 2147483647 h 93"/>
                  <a:gd name="T34" fmla="*/ 0 w 95"/>
                  <a:gd name="T35" fmla="*/ 2147483647 h 93"/>
                  <a:gd name="T36" fmla="*/ 0 w 95"/>
                  <a:gd name="T37" fmla="*/ 2147483647 h 93"/>
                  <a:gd name="T38" fmla="*/ 2147483647 w 95"/>
                  <a:gd name="T39" fmla="*/ 2147483647 h 93"/>
                  <a:gd name="T40" fmla="*/ 2147483647 w 95"/>
                  <a:gd name="T41" fmla="*/ 2147483647 h 93"/>
                  <a:gd name="T42" fmla="*/ 2147483647 w 95"/>
                  <a:gd name="T43" fmla="*/ 2147483647 h 93"/>
                  <a:gd name="T44" fmla="*/ 2147483647 w 95"/>
                  <a:gd name="T45" fmla="*/ 2147483647 h 93"/>
                  <a:gd name="T46" fmla="*/ 2147483647 w 95"/>
                  <a:gd name="T47" fmla="*/ 2147483647 h 93"/>
                  <a:gd name="T48" fmla="*/ 2147483647 w 95"/>
                  <a:gd name="T49" fmla="*/ 2147483647 h 93"/>
                  <a:gd name="T50" fmla="*/ 2147483647 w 95"/>
                  <a:gd name="T51" fmla="*/ 2147483647 h 93"/>
                  <a:gd name="T52" fmla="*/ 2147483647 w 95"/>
                  <a:gd name="T53" fmla="*/ 2147483647 h 93"/>
                  <a:gd name="T54" fmla="*/ 2147483647 w 95"/>
                  <a:gd name="T55" fmla="*/ 2147483647 h 93"/>
                  <a:gd name="T56" fmla="*/ 2147483647 w 95"/>
                  <a:gd name="T57" fmla="*/ 2147483647 h 93"/>
                  <a:gd name="T58" fmla="*/ 2147483647 w 95"/>
                  <a:gd name="T59" fmla="*/ 2147483647 h 93"/>
                  <a:gd name="T60" fmla="*/ 2147483647 w 95"/>
                  <a:gd name="T61" fmla="*/ 2147483647 h 93"/>
                  <a:gd name="T62" fmla="*/ 2147483647 w 95"/>
                  <a:gd name="T63" fmla="*/ 2147483647 h 93"/>
                  <a:gd name="T64" fmla="*/ 2147483647 w 95"/>
                  <a:gd name="T65" fmla="*/ 2147483647 h 93"/>
                  <a:gd name="T66" fmla="*/ 2147483647 w 95"/>
                  <a:gd name="T67" fmla="*/ 2147483647 h 93"/>
                  <a:gd name="T68" fmla="*/ 2147483647 w 95"/>
                  <a:gd name="T69" fmla="*/ 2147483647 h 93"/>
                  <a:gd name="T70" fmla="*/ 2147483647 w 95"/>
                  <a:gd name="T71" fmla="*/ 2147483647 h 93"/>
                  <a:gd name="T72" fmla="*/ 2147483647 w 95"/>
                  <a:gd name="T73" fmla="*/ 2147483647 h 93"/>
                  <a:gd name="T74" fmla="*/ 2147483647 w 95"/>
                  <a:gd name="T75" fmla="*/ 2147483647 h 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5"/>
                      <a:pt x="82" y="35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37" y="12"/>
                      <a:pt x="37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9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5" y="30"/>
                      <a:pt x="15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0" y="75"/>
                      <a:pt x="10" y="75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31" y="77"/>
                      <a:pt x="31" y="77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8" y="80"/>
                      <a:pt x="58" y="8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7"/>
                      <a:pt x="77" y="83"/>
                      <a:pt x="78" y="82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5" y="75"/>
                      <a:pt x="80" y="62"/>
                      <a:pt x="80" y="62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2" y="54"/>
                      <a:pt x="32" y="46"/>
                    </a:cubicBezTo>
                    <a:cubicBezTo>
                      <a:pt x="32" y="38"/>
                      <a:pt x="39" y="31"/>
                      <a:pt x="48" y="31"/>
                    </a:cubicBezTo>
                    <a:cubicBezTo>
                      <a:pt x="56" y="31"/>
                      <a:pt x="63" y="38"/>
                      <a:pt x="63" y="46"/>
                    </a:cubicBezTo>
                    <a:cubicBezTo>
                      <a:pt x="63" y="54"/>
                      <a:pt x="56" y="61"/>
                      <a:pt x="48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80" name="Freeform 89"/>
              <p:cNvSpPr>
                <a:spLocks noEditPoints="1"/>
              </p:cNvSpPr>
              <p:nvPr/>
            </p:nvSpPr>
            <p:spPr bwMode="auto">
              <a:xfrm>
                <a:off x="4207113" y="3330298"/>
                <a:ext cx="165890" cy="162927"/>
              </a:xfrm>
              <a:custGeom>
                <a:avLst/>
                <a:gdLst>
                  <a:gd name="T0" fmla="*/ 2147483647 w 95"/>
                  <a:gd name="T1" fmla="*/ 2147483647 h 93"/>
                  <a:gd name="T2" fmla="*/ 2147483647 w 95"/>
                  <a:gd name="T3" fmla="*/ 2147483647 h 93"/>
                  <a:gd name="T4" fmla="*/ 2147483647 w 95"/>
                  <a:gd name="T5" fmla="*/ 2147483647 h 93"/>
                  <a:gd name="T6" fmla="*/ 2147483647 w 95"/>
                  <a:gd name="T7" fmla="*/ 2147483647 h 93"/>
                  <a:gd name="T8" fmla="*/ 2147483647 w 95"/>
                  <a:gd name="T9" fmla="*/ 2147483647 h 93"/>
                  <a:gd name="T10" fmla="*/ 2147483647 w 95"/>
                  <a:gd name="T11" fmla="*/ 2147483647 h 93"/>
                  <a:gd name="T12" fmla="*/ 2147483647 w 95"/>
                  <a:gd name="T13" fmla="*/ 2147483647 h 93"/>
                  <a:gd name="T14" fmla="*/ 2147483647 w 95"/>
                  <a:gd name="T15" fmla="*/ 2147483647 h 93"/>
                  <a:gd name="T16" fmla="*/ 2147483647 w 95"/>
                  <a:gd name="T17" fmla="*/ 2147483647 h 93"/>
                  <a:gd name="T18" fmla="*/ 2147483647 w 95"/>
                  <a:gd name="T19" fmla="*/ 0 h 93"/>
                  <a:gd name="T20" fmla="*/ 2147483647 w 95"/>
                  <a:gd name="T21" fmla="*/ 0 h 93"/>
                  <a:gd name="T22" fmla="*/ 2147483647 w 95"/>
                  <a:gd name="T23" fmla="*/ 2147483647 h 93"/>
                  <a:gd name="T24" fmla="*/ 2147483647 w 95"/>
                  <a:gd name="T25" fmla="*/ 2147483647 h 93"/>
                  <a:gd name="T26" fmla="*/ 2147483647 w 95"/>
                  <a:gd name="T27" fmla="*/ 2147483647 h 93"/>
                  <a:gd name="T28" fmla="*/ 2147483647 w 95"/>
                  <a:gd name="T29" fmla="*/ 2147483647 h 93"/>
                  <a:gd name="T30" fmla="*/ 2147483647 w 95"/>
                  <a:gd name="T31" fmla="*/ 2147483647 h 93"/>
                  <a:gd name="T32" fmla="*/ 2147483647 w 95"/>
                  <a:gd name="T33" fmla="*/ 2147483647 h 93"/>
                  <a:gd name="T34" fmla="*/ 0 w 95"/>
                  <a:gd name="T35" fmla="*/ 2147483647 h 93"/>
                  <a:gd name="T36" fmla="*/ 0 w 95"/>
                  <a:gd name="T37" fmla="*/ 2147483647 h 93"/>
                  <a:gd name="T38" fmla="*/ 2147483647 w 95"/>
                  <a:gd name="T39" fmla="*/ 2147483647 h 93"/>
                  <a:gd name="T40" fmla="*/ 2147483647 w 95"/>
                  <a:gd name="T41" fmla="*/ 2147483647 h 93"/>
                  <a:gd name="T42" fmla="*/ 2147483647 w 95"/>
                  <a:gd name="T43" fmla="*/ 2147483647 h 93"/>
                  <a:gd name="T44" fmla="*/ 2147483647 w 95"/>
                  <a:gd name="T45" fmla="*/ 2147483647 h 93"/>
                  <a:gd name="T46" fmla="*/ 2147483647 w 95"/>
                  <a:gd name="T47" fmla="*/ 2147483647 h 93"/>
                  <a:gd name="T48" fmla="*/ 2147483647 w 95"/>
                  <a:gd name="T49" fmla="*/ 2147483647 h 93"/>
                  <a:gd name="T50" fmla="*/ 2147483647 w 95"/>
                  <a:gd name="T51" fmla="*/ 2147483647 h 93"/>
                  <a:gd name="T52" fmla="*/ 2147483647 w 95"/>
                  <a:gd name="T53" fmla="*/ 2147483647 h 93"/>
                  <a:gd name="T54" fmla="*/ 2147483647 w 95"/>
                  <a:gd name="T55" fmla="*/ 2147483647 h 93"/>
                  <a:gd name="T56" fmla="*/ 2147483647 w 95"/>
                  <a:gd name="T57" fmla="*/ 2147483647 h 93"/>
                  <a:gd name="T58" fmla="*/ 2147483647 w 95"/>
                  <a:gd name="T59" fmla="*/ 2147483647 h 93"/>
                  <a:gd name="T60" fmla="*/ 2147483647 w 95"/>
                  <a:gd name="T61" fmla="*/ 2147483647 h 93"/>
                  <a:gd name="T62" fmla="*/ 2147483647 w 95"/>
                  <a:gd name="T63" fmla="*/ 2147483647 h 93"/>
                  <a:gd name="T64" fmla="*/ 2147483647 w 95"/>
                  <a:gd name="T65" fmla="*/ 2147483647 h 93"/>
                  <a:gd name="T66" fmla="*/ 2147483647 w 95"/>
                  <a:gd name="T67" fmla="*/ 2147483647 h 93"/>
                  <a:gd name="T68" fmla="*/ 2147483647 w 95"/>
                  <a:gd name="T69" fmla="*/ 2147483647 h 93"/>
                  <a:gd name="T70" fmla="*/ 2147483647 w 95"/>
                  <a:gd name="T71" fmla="*/ 2147483647 h 93"/>
                  <a:gd name="T72" fmla="*/ 2147483647 w 95"/>
                  <a:gd name="T73" fmla="*/ 2147483647 h 93"/>
                  <a:gd name="T74" fmla="*/ 2147483647 w 95"/>
                  <a:gd name="T75" fmla="*/ 2147483647 h 93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5"/>
                      <a:pt x="82" y="35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37" y="12"/>
                      <a:pt x="37" y="12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9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5" y="30"/>
                      <a:pt x="15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62"/>
                      <a:pt x="10" y="75"/>
                      <a:pt x="10" y="75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8" y="83"/>
                      <a:pt x="31" y="77"/>
                      <a:pt x="31" y="77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8" y="80"/>
                      <a:pt x="58" y="80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7"/>
                      <a:pt x="77" y="83"/>
                      <a:pt x="78" y="82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5" y="75"/>
                      <a:pt x="80" y="62"/>
                      <a:pt x="80" y="62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2" y="54"/>
                      <a:pt x="32" y="46"/>
                    </a:cubicBezTo>
                    <a:cubicBezTo>
                      <a:pt x="32" y="38"/>
                      <a:pt x="39" y="31"/>
                      <a:pt x="48" y="31"/>
                    </a:cubicBezTo>
                    <a:cubicBezTo>
                      <a:pt x="56" y="31"/>
                      <a:pt x="63" y="38"/>
                      <a:pt x="63" y="46"/>
                    </a:cubicBezTo>
                    <a:cubicBezTo>
                      <a:pt x="63" y="54"/>
                      <a:pt x="56" y="61"/>
                      <a:pt x="48" y="6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81" name="TextBox 16"/>
              <p:cNvSpPr txBox="1">
                <a:spLocks noChangeArrowheads="1"/>
              </p:cNvSpPr>
              <p:nvPr/>
            </p:nvSpPr>
            <p:spPr bwMode="auto">
              <a:xfrm>
                <a:off x="4024424" y="3368939"/>
                <a:ext cx="444403" cy="553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600">
                    <a:solidFill>
                      <a:prstClr val="white"/>
                    </a:solidFill>
                  </a:rPr>
                  <a:t>01</a:t>
                </a:r>
              </a:p>
              <a:p>
                <a:r>
                  <a:rPr lang="en-US" sz="600">
                    <a:solidFill>
                      <a:prstClr val="white"/>
                    </a:solidFill>
                  </a:rPr>
                  <a:t>0110</a:t>
                </a:r>
              </a:p>
              <a:p>
                <a:r>
                  <a:rPr lang="en-US" sz="600">
                    <a:solidFill>
                      <a:prstClr val="white"/>
                    </a:solidFill>
                  </a:rPr>
                  <a:t>0010</a:t>
                </a:r>
              </a:p>
              <a:p>
                <a:r>
                  <a:rPr lang="en-US" sz="600">
                    <a:solidFill>
                      <a:prstClr val="white"/>
                    </a:solidFill>
                  </a:rPr>
                  <a:t>001001</a:t>
                </a:r>
              </a:p>
            </p:txBody>
          </p:sp>
          <p:grpSp>
            <p:nvGrpSpPr>
              <p:cNvPr id="18482" name="Group 184"/>
              <p:cNvGrpSpPr>
                <a:grpSpLocks/>
              </p:cNvGrpSpPr>
              <p:nvPr/>
            </p:nvGrpSpPr>
            <p:grpSpPr bwMode="auto">
              <a:xfrm>
                <a:off x="4109993" y="3054723"/>
                <a:ext cx="490565" cy="304943"/>
                <a:chOff x="4230148" y="2634617"/>
                <a:chExt cx="490565" cy="304943"/>
              </a:xfrm>
            </p:grpSpPr>
            <p:cxnSp>
              <p:nvCxnSpPr>
                <p:cNvPr id="186" name="Straight Connector 185"/>
                <p:cNvCxnSpPr>
                  <a:cxnSpLocks noChangeShapeType="1"/>
                </p:cNvCxnSpPr>
                <p:nvPr/>
              </p:nvCxnSpPr>
              <p:spPr bwMode="auto">
                <a:xfrm>
                  <a:off x="4308111" y="2753618"/>
                  <a:ext cx="33500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7" name="Straight Connector 186"/>
                <p:cNvCxnSpPr>
                  <a:cxnSpLocks noChangeShapeType="1"/>
                </p:cNvCxnSpPr>
                <p:nvPr/>
              </p:nvCxnSpPr>
              <p:spPr bwMode="auto">
                <a:xfrm>
                  <a:off x="4454178" y="2864684"/>
                  <a:ext cx="188934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8" name="Straight Connector 187"/>
                <p:cNvCxnSpPr>
                  <a:cxnSpLocks noChangeShapeType="1"/>
                </p:cNvCxnSpPr>
                <p:nvPr/>
              </p:nvCxnSpPr>
              <p:spPr bwMode="auto">
                <a:xfrm>
                  <a:off x="4230314" y="2644137"/>
                  <a:ext cx="490594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9" name="Straight Connector 188"/>
                <p:cNvCxnSpPr>
                  <a:cxnSpLocks noChangeShapeType="1"/>
                </p:cNvCxnSpPr>
                <p:nvPr/>
              </p:nvCxnSpPr>
              <p:spPr bwMode="auto">
                <a:xfrm>
                  <a:off x="4243015" y="2639378"/>
                  <a:ext cx="0" cy="15073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0" name="Straight Connector 189"/>
                <p:cNvCxnSpPr>
                  <a:cxnSpLocks noChangeShapeType="1"/>
                </p:cNvCxnSpPr>
                <p:nvPr/>
              </p:nvCxnSpPr>
              <p:spPr bwMode="auto">
                <a:xfrm>
                  <a:off x="4708207" y="2634617"/>
                  <a:ext cx="0" cy="30464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68" name="Rectangle 67"/>
          <p:cNvSpPr/>
          <p:nvPr/>
        </p:nvSpPr>
        <p:spPr>
          <a:xfrm>
            <a:off x="633417" y="1516810"/>
            <a:ext cx="1671637" cy="472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cs typeface="Helvetica Neue"/>
              </a:rPr>
              <a:t>Devices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05225" y="1548560"/>
            <a:ext cx="1733550" cy="4722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4AB8B7"/>
                </a:solidFill>
                <a:latin typeface="Helvetica Neue"/>
                <a:cs typeface="Helvetica Neue"/>
              </a:rPr>
              <a:t>Platform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61142" y="1569727"/>
            <a:ext cx="2378075" cy="3664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latin typeface="Helvetica Neue"/>
                <a:cs typeface="Helvetica Neue"/>
              </a:rPr>
              <a:t>Applications</a:t>
            </a:r>
          </a:p>
        </p:txBody>
      </p:sp>
      <p:grpSp>
        <p:nvGrpSpPr>
          <p:cNvPr id="18466" name="Group 8"/>
          <p:cNvGrpSpPr>
            <a:grpSpLocks/>
          </p:cNvGrpSpPr>
          <p:nvPr/>
        </p:nvGrpSpPr>
        <p:grpSpPr bwMode="auto">
          <a:xfrm>
            <a:off x="2852751" y="4837414"/>
            <a:ext cx="615950" cy="510646"/>
            <a:chOff x="2654300" y="5981700"/>
            <a:chExt cx="504825" cy="503238"/>
          </a:xfrm>
        </p:grpSpPr>
        <p:pic>
          <p:nvPicPr>
            <p:cNvPr id="18524" name="Picture 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475" y="5997575"/>
              <a:ext cx="498475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2654300" y="5981700"/>
              <a:ext cx="504825" cy="503238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solidFill>
                  <a:prstClr val="black"/>
                </a:solidFill>
                <a:ea typeface="SimSun" charset="0"/>
                <a:cs typeface="SimSun" charset="0"/>
              </a:endParaRPr>
            </a:p>
          </p:txBody>
        </p:sp>
      </p:grpSp>
      <p:grpSp>
        <p:nvGrpSpPr>
          <p:cNvPr id="18468" name="Group 3"/>
          <p:cNvGrpSpPr>
            <a:grpSpLocks/>
          </p:cNvGrpSpPr>
          <p:nvPr/>
        </p:nvGrpSpPr>
        <p:grpSpPr bwMode="auto">
          <a:xfrm>
            <a:off x="5674774" y="4816375"/>
            <a:ext cx="628650" cy="525198"/>
            <a:chOff x="5591175" y="5918200"/>
            <a:chExt cx="628650" cy="630238"/>
          </a:xfrm>
        </p:grpSpPr>
        <p:pic>
          <p:nvPicPr>
            <p:cNvPr id="18522" name="Picture 1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764" y="5981700"/>
              <a:ext cx="509935" cy="531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23" name="Oval 11"/>
            <p:cNvSpPr>
              <a:spLocks noChangeArrowheads="1"/>
            </p:cNvSpPr>
            <p:nvPr/>
          </p:nvSpPr>
          <p:spPr bwMode="auto">
            <a:xfrm>
              <a:off x="5591175" y="5918200"/>
              <a:ext cx="628650" cy="630238"/>
            </a:xfrm>
            <a:prstGeom prst="ellipse">
              <a:avLst/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16" name="Curved Connector 115"/>
          <p:cNvCxnSpPr>
            <a:cxnSpLocks noChangeShapeType="1"/>
          </p:cNvCxnSpPr>
          <p:nvPr/>
        </p:nvCxnSpPr>
        <p:spPr bwMode="auto">
          <a:xfrm rot="16200000" flipV="1">
            <a:off x="5710110" y="3790685"/>
            <a:ext cx="956021" cy="1150958"/>
          </a:xfrm>
          <a:prstGeom prst="curvedConnector2">
            <a:avLst/>
          </a:prstGeom>
          <a:noFill/>
          <a:ln w="28575">
            <a:solidFill>
              <a:srgbClr val="A6A6A6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120" name="Oval 11"/>
          <p:cNvSpPr>
            <a:spLocks noChangeArrowheads="1"/>
          </p:cNvSpPr>
          <p:nvPr/>
        </p:nvSpPr>
        <p:spPr bwMode="auto">
          <a:xfrm>
            <a:off x="6495887" y="4844175"/>
            <a:ext cx="628650" cy="525198"/>
          </a:xfrm>
          <a:prstGeom prst="ellipse">
            <a:avLst/>
          </a:prstGeom>
          <a:noFill/>
          <a:ln w="3810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22" y="4875730"/>
            <a:ext cx="305438" cy="434015"/>
          </a:xfrm>
          <a:prstGeom prst="rect">
            <a:avLst/>
          </a:prstGeom>
        </p:spPr>
      </p:pic>
      <p:sp>
        <p:nvSpPr>
          <p:cNvPr id="121" name="TextBox 68"/>
          <p:cNvSpPr txBox="1">
            <a:spLocks noChangeArrowheads="1"/>
          </p:cNvSpPr>
          <p:nvPr/>
        </p:nvSpPr>
        <p:spPr bwMode="auto">
          <a:xfrm>
            <a:off x="6510175" y="5331952"/>
            <a:ext cx="19522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Other IoT platforms</a:t>
            </a:r>
          </a:p>
        </p:txBody>
      </p:sp>
    </p:spTree>
    <p:extLst>
      <p:ext uri="{BB962C8B-B14F-4D97-AF65-F5344CB8AC3E}">
        <p14:creationId xmlns:p14="http://schemas.microsoft.com/office/powerpoint/2010/main" val="143996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이등변 삼각형 83"/>
          <p:cNvSpPr/>
          <p:nvPr/>
        </p:nvSpPr>
        <p:spPr>
          <a:xfrm rot="16200000">
            <a:off x="4472270" y="2654938"/>
            <a:ext cx="161832" cy="11608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/>
          </a:p>
        </p:txBody>
      </p:sp>
      <p:sp>
        <p:nvSpPr>
          <p:cNvPr id="52" name="이등변 삼각형 83"/>
          <p:cNvSpPr/>
          <p:nvPr/>
        </p:nvSpPr>
        <p:spPr>
          <a:xfrm rot="16200000">
            <a:off x="3232823" y="2647163"/>
            <a:ext cx="161832" cy="11608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/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The IoT value chain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D07571-D6E3-432B-AAFC-2FB68C6C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Opportunity for partnerships right across the IoT value chain to provide end-end IoT solutions</a:t>
            </a:r>
            <a:endParaRPr lang="en-US" dirty="0"/>
          </a:p>
        </p:txBody>
      </p:sp>
      <p:sp>
        <p:nvSpPr>
          <p:cNvPr id="138" name="이등변 삼각형 81"/>
          <p:cNvSpPr/>
          <p:nvPr/>
        </p:nvSpPr>
        <p:spPr>
          <a:xfrm rot="16200000">
            <a:off x="558060" y="2652716"/>
            <a:ext cx="162095" cy="11608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/>
          </a:p>
        </p:txBody>
      </p:sp>
      <p:sp>
        <p:nvSpPr>
          <p:cNvPr id="139" name="직사각형 77"/>
          <p:cNvSpPr/>
          <p:nvPr/>
        </p:nvSpPr>
        <p:spPr>
          <a:xfrm>
            <a:off x="591978" y="4169771"/>
            <a:ext cx="1250256" cy="95895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Your silicon,  embedded OSes &amp; </a:t>
            </a:r>
          </a:p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Recipes</a:t>
            </a:r>
          </a:p>
        </p:txBody>
      </p:sp>
      <p:sp>
        <p:nvSpPr>
          <p:cNvPr id="140" name="직사각형 78"/>
          <p:cNvSpPr/>
          <p:nvPr/>
        </p:nvSpPr>
        <p:spPr>
          <a:xfrm>
            <a:off x="584820" y="2240600"/>
            <a:ext cx="1250256" cy="4701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1080" dirty="0">
                <a:solidFill>
                  <a:schemeClr val="bg1"/>
                </a:solidFill>
                <a:latin typeface="+mj-lt"/>
              </a:rPr>
              <a:t>Connectivity &amp; Security technology</a:t>
            </a:r>
          </a:p>
        </p:txBody>
      </p:sp>
      <p:sp>
        <p:nvSpPr>
          <p:cNvPr id="141" name="직사각형 79"/>
          <p:cNvSpPr/>
          <p:nvPr/>
        </p:nvSpPr>
        <p:spPr>
          <a:xfrm>
            <a:off x="584820" y="2840746"/>
            <a:ext cx="1250256" cy="127572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Silicon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2" name="그림 8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52" y="3232746"/>
            <a:ext cx="610997" cy="735468"/>
          </a:xfrm>
          <a:prstGeom prst="rect">
            <a:avLst/>
          </a:prstGeom>
        </p:spPr>
      </p:pic>
      <p:sp>
        <p:nvSpPr>
          <p:cNvPr id="144" name="이등변 삼각형 83"/>
          <p:cNvSpPr/>
          <p:nvPr/>
        </p:nvSpPr>
        <p:spPr>
          <a:xfrm rot="16200000">
            <a:off x="1895795" y="2650382"/>
            <a:ext cx="161832" cy="11608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/>
          </a:p>
        </p:txBody>
      </p:sp>
      <p:sp>
        <p:nvSpPr>
          <p:cNvPr id="145" name="직사각형 84"/>
          <p:cNvSpPr/>
          <p:nvPr/>
        </p:nvSpPr>
        <p:spPr>
          <a:xfrm>
            <a:off x="1935350" y="4180749"/>
            <a:ext cx="1250256" cy="94798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Your </a:t>
            </a:r>
            <a:r>
              <a:rPr lang="en-US" altLang="ko-KR" sz="1080" dirty="0" err="1">
                <a:solidFill>
                  <a:schemeClr val="tx2"/>
                </a:solidFill>
              </a:rPr>
              <a:t>IoT</a:t>
            </a:r>
            <a:r>
              <a:rPr lang="en-US" altLang="ko-KR" sz="1080" dirty="0">
                <a:solidFill>
                  <a:schemeClr val="tx2"/>
                </a:solidFill>
              </a:rPr>
              <a:t> devices &amp; recipes for connecting them</a:t>
            </a:r>
          </a:p>
        </p:txBody>
      </p:sp>
      <p:sp>
        <p:nvSpPr>
          <p:cNvPr id="146" name="직사각형 85"/>
          <p:cNvSpPr/>
          <p:nvPr/>
        </p:nvSpPr>
        <p:spPr>
          <a:xfrm>
            <a:off x="1918683" y="2235808"/>
            <a:ext cx="1250256" cy="46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1080" dirty="0">
                <a:solidFill>
                  <a:schemeClr val="bg1"/>
                </a:solidFill>
                <a:latin typeface="+mj-lt"/>
              </a:rPr>
              <a:t>Connectivity &amp; Security technology</a:t>
            </a:r>
          </a:p>
        </p:txBody>
      </p:sp>
      <p:sp>
        <p:nvSpPr>
          <p:cNvPr id="147" name="직사각형 86"/>
          <p:cNvSpPr/>
          <p:nvPr/>
        </p:nvSpPr>
        <p:spPr>
          <a:xfrm>
            <a:off x="1918683" y="2834982"/>
            <a:ext cx="1250256" cy="127365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 err="1">
                <a:solidFill>
                  <a:srgbClr val="DC790F"/>
                </a:solidFill>
                <a:latin typeface="+mj-lt"/>
              </a:rPr>
              <a:t>IoT</a:t>
            </a: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 Devices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8" name="그림 8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14" y="3226343"/>
            <a:ext cx="610997" cy="734274"/>
          </a:xfrm>
          <a:prstGeom prst="rect">
            <a:avLst/>
          </a:prstGeom>
        </p:spPr>
      </p:pic>
      <p:sp>
        <p:nvSpPr>
          <p:cNvPr id="157" name="직사각형 96"/>
          <p:cNvSpPr/>
          <p:nvPr/>
        </p:nvSpPr>
        <p:spPr>
          <a:xfrm>
            <a:off x="4488672" y="4175202"/>
            <a:ext cx="1250256" cy="95352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Your network</a:t>
            </a:r>
          </a:p>
          <a:p>
            <a:pPr>
              <a:lnSpc>
                <a:spcPts val="1260"/>
              </a:lnSpc>
            </a:pPr>
            <a:endParaRPr lang="en-US" altLang="ko-KR" sz="1080" dirty="0">
              <a:solidFill>
                <a:schemeClr val="tx2"/>
              </a:solidFill>
            </a:endParaRPr>
          </a:p>
        </p:txBody>
      </p:sp>
      <p:sp>
        <p:nvSpPr>
          <p:cNvPr id="158" name="직사각형 97"/>
          <p:cNvSpPr/>
          <p:nvPr/>
        </p:nvSpPr>
        <p:spPr>
          <a:xfrm>
            <a:off x="4488672" y="2235806"/>
            <a:ext cx="1250256" cy="477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1080" dirty="0">
                <a:solidFill>
                  <a:schemeClr val="bg1"/>
                </a:solidFill>
                <a:latin typeface="+mj-lt"/>
              </a:rPr>
              <a:t>Relationships &amp; reach</a:t>
            </a:r>
          </a:p>
        </p:txBody>
      </p:sp>
      <p:sp>
        <p:nvSpPr>
          <p:cNvPr id="159" name="직사각형 98"/>
          <p:cNvSpPr/>
          <p:nvPr/>
        </p:nvSpPr>
        <p:spPr>
          <a:xfrm>
            <a:off x="4488672" y="2834982"/>
            <a:ext cx="1250256" cy="121221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Networks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0" name="그림 9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04" y="3226344"/>
            <a:ext cx="610997" cy="698856"/>
          </a:xfrm>
          <a:prstGeom prst="rect">
            <a:avLst/>
          </a:prstGeom>
        </p:spPr>
      </p:pic>
      <p:sp>
        <p:nvSpPr>
          <p:cNvPr id="162" name="직사각형 108"/>
          <p:cNvSpPr/>
          <p:nvPr/>
        </p:nvSpPr>
        <p:spPr>
          <a:xfrm>
            <a:off x="7127115" y="4164823"/>
            <a:ext cx="1402898" cy="96390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Customer solutions built on IBM </a:t>
            </a:r>
            <a:r>
              <a:rPr lang="en-US" altLang="ko-KR" sz="1080" dirty="0" err="1">
                <a:solidFill>
                  <a:schemeClr val="tx2"/>
                </a:solidFill>
              </a:rPr>
              <a:t>IoT</a:t>
            </a:r>
            <a:r>
              <a:rPr lang="en-US" altLang="ko-KR" sz="1080" dirty="0">
                <a:solidFill>
                  <a:schemeClr val="tx2"/>
                </a:solidFill>
              </a:rPr>
              <a:t> technology</a:t>
            </a:r>
          </a:p>
        </p:txBody>
      </p:sp>
      <p:sp>
        <p:nvSpPr>
          <p:cNvPr id="163" name="직사각형 110"/>
          <p:cNvSpPr/>
          <p:nvPr/>
        </p:nvSpPr>
        <p:spPr>
          <a:xfrm>
            <a:off x="6979883" y="2740734"/>
            <a:ext cx="1864307" cy="127365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Solution </a:t>
            </a:r>
          </a:p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&amp; Applications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4" name="그룹 8"/>
          <p:cNvGrpSpPr/>
          <p:nvPr/>
        </p:nvGrpSpPr>
        <p:grpSpPr>
          <a:xfrm>
            <a:off x="7118914" y="3248953"/>
            <a:ext cx="1411101" cy="879440"/>
            <a:chOff x="9405452" y="3454174"/>
            <a:chExt cx="1959988" cy="927137"/>
          </a:xfrm>
        </p:grpSpPr>
        <p:sp>
          <p:nvSpPr>
            <p:cNvPr id="170" name="모서리가 둥근 직사각형 115"/>
            <p:cNvSpPr/>
            <p:nvPr/>
          </p:nvSpPr>
          <p:spPr>
            <a:xfrm>
              <a:off x="9405452" y="3454174"/>
              <a:ext cx="936000" cy="180000"/>
            </a:xfrm>
            <a:prstGeom prst="roundRect">
              <a:avLst>
                <a:gd name="adj" fmla="val 53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630" b="1" dirty="0"/>
                <a:t>Oil &amp; Gas</a:t>
              </a:r>
              <a:endParaRPr lang="ko-KR" altLang="en-US" sz="630" b="1" dirty="0"/>
            </a:p>
          </p:txBody>
        </p:sp>
        <p:sp>
          <p:nvSpPr>
            <p:cNvPr id="171" name="모서리가 둥근 직사각형 116"/>
            <p:cNvSpPr/>
            <p:nvPr/>
          </p:nvSpPr>
          <p:spPr>
            <a:xfrm>
              <a:off x="9405452" y="3672020"/>
              <a:ext cx="936000" cy="226800"/>
            </a:xfrm>
            <a:prstGeom prst="roundRect">
              <a:avLst>
                <a:gd name="adj" fmla="val 53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630" b="1" dirty="0"/>
                <a:t>Smarter Cities</a:t>
              </a:r>
              <a:endParaRPr lang="ko-KR" altLang="en-US" sz="630" b="1" dirty="0"/>
            </a:p>
          </p:txBody>
        </p:sp>
        <p:sp>
          <p:nvSpPr>
            <p:cNvPr id="172" name="모서리가 둥근 직사각형 117"/>
            <p:cNvSpPr/>
            <p:nvPr/>
          </p:nvSpPr>
          <p:spPr>
            <a:xfrm>
              <a:off x="9405452" y="3936666"/>
              <a:ext cx="936000" cy="180000"/>
            </a:xfrm>
            <a:prstGeom prst="roundRect">
              <a:avLst>
                <a:gd name="adj" fmla="val 53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630" b="1" dirty="0"/>
                <a:t>Connected Vehicle</a:t>
              </a:r>
              <a:endParaRPr lang="ko-KR" altLang="en-US" sz="630" b="1" dirty="0"/>
            </a:p>
          </p:txBody>
        </p:sp>
        <p:sp>
          <p:nvSpPr>
            <p:cNvPr id="173" name="모서리가 둥근 직사각형 118"/>
            <p:cNvSpPr/>
            <p:nvPr/>
          </p:nvSpPr>
          <p:spPr>
            <a:xfrm>
              <a:off x="9405452" y="4154511"/>
              <a:ext cx="936000" cy="226800"/>
            </a:xfrm>
            <a:prstGeom prst="roundRect">
              <a:avLst>
                <a:gd name="adj" fmla="val 53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630" b="1" dirty="0"/>
                <a:t>Life Science &amp; Healthcare</a:t>
              </a:r>
              <a:endParaRPr lang="ko-KR" altLang="en-US" sz="630" b="1" dirty="0"/>
            </a:p>
          </p:txBody>
        </p:sp>
        <p:grpSp>
          <p:nvGrpSpPr>
            <p:cNvPr id="174" name="그룹 7"/>
            <p:cNvGrpSpPr/>
            <p:nvPr/>
          </p:nvGrpSpPr>
          <p:grpSpPr>
            <a:xfrm>
              <a:off x="10429440" y="3454174"/>
              <a:ext cx="936000" cy="927137"/>
              <a:chOff x="10707349" y="3454174"/>
              <a:chExt cx="936000" cy="927137"/>
            </a:xfrm>
          </p:grpSpPr>
          <p:sp>
            <p:nvSpPr>
              <p:cNvPr id="175" name="모서리가 둥근 직사각형 119"/>
              <p:cNvSpPr/>
              <p:nvPr/>
            </p:nvSpPr>
            <p:spPr>
              <a:xfrm>
                <a:off x="10707349" y="3454174"/>
                <a:ext cx="936000" cy="180000"/>
              </a:xfrm>
              <a:prstGeom prst="roundRect">
                <a:avLst>
                  <a:gd name="adj" fmla="val 538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ko-KR" sz="630" b="1" dirty="0"/>
                  <a:t>Energy &amp; Utilities</a:t>
                </a:r>
                <a:endParaRPr lang="ko-KR" altLang="en-US" sz="630" b="1" dirty="0"/>
              </a:p>
            </p:txBody>
          </p:sp>
          <p:sp>
            <p:nvSpPr>
              <p:cNvPr id="176" name="모서리가 둥근 직사각형 120"/>
              <p:cNvSpPr/>
              <p:nvPr/>
            </p:nvSpPr>
            <p:spPr>
              <a:xfrm>
                <a:off x="10707349" y="3672020"/>
                <a:ext cx="936000" cy="226800"/>
              </a:xfrm>
              <a:prstGeom prst="roundRect">
                <a:avLst>
                  <a:gd name="adj" fmla="val 538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ko-KR" sz="630" b="1" dirty="0"/>
                  <a:t>Consumer Electronics</a:t>
                </a:r>
                <a:endParaRPr lang="ko-KR" altLang="en-US" sz="630" b="1" dirty="0"/>
              </a:p>
            </p:txBody>
          </p:sp>
          <p:sp>
            <p:nvSpPr>
              <p:cNvPr id="177" name="모서리가 둥근 직사각형 121"/>
              <p:cNvSpPr/>
              <p:nvPr/>
            </p:nvSpPr>
            <p:spPr>
              <a:xfrm>
                <a:off x="10707349" y="3936666"/>
                <a:ext cx="936000" cy="180000"/>
              </a:xfrm>
              <a:prstGeom prst="roundRect">
                <a:avLst>
                  <a:gd name="adj" fmla="val 538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ko-KR" sz="630" b="1" dirty="0"/>
                  <a:t>Transport &amp; Rail</a:t>
                </a:r>
                <a:endParaRPr lang="ko-KR" altLang="en-US" sz="630" b="1" dirty="0"/>
              </a:p>
            </p:txBody>
          </p:sp>
          <p:sp>
            <p:nvSpPr>
              <p:cNvPr id="178" name="모서리가 둥근 직사각형 122"/>
              <p:cNvSpPr/>
              <p:nvPr/>
            </p:nvSpPr>
            <p:spPr>
              <a:xfrm>
                <a:off x="10707349" y="4154511"/>
                <a:ext cx="936000" cy="226800"/>
              </a:xfrm>
              <a:prstGeom prst="roundRect">
                <a:avLst>
                  <a:gd name="adj" fmla="val 5383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85000"/>
                  </a:lnSpc>
                </a:pPr>
                <a:r>
                  <a:rPr lang="en-US" altLang="ko-KR" sz="630" b="1" dirty="0"/>
                  <a:t>Industrial Manufacturing</a:t>
                </a:r>
                <a:endParaRPr lang="ko-KR" altLang="en-US" sz="630" b="1" dirty="0"/>
              </a:p>
            </p:txBody>
          </p:sp>
        </p:grpSp>
      </p:grpSp>
      <p:sp>
        <p:nvSpPr>
          <p:cNvPr id="168" name="직사각형 109"/>
          <p:cNvSpPr/>
          <p:nvPr/>
        </p:nvSpPr>
        <p:spPr>
          <a:xfrm>
            <a:off x="7146781" y="1925833"/>
            <a:ext cx="1384603" cy="7625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IBM </a:t>
            </a:r>
            <a:r>
              <a:rPr lang="en-US" altLang="ko-KR" sz="900" dirty="0" err="1">
                <a:solidFill>
                  <a:schemeClr val="bg1"/>
                </a:solidFill>
                <a:latin typeface="+mj-lt"/>
              </a:rPr>
              <a:t>IoT</a:t>
            </a: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 Industry solutions </a:t>
            </a:r>
          </a:p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IBM GBS services</a:t>
            </a:r>
          </a:p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Industry sales &amp; distribution expertise</a:t>
            </a:r>
          </a:p>
        </p:txBody>
      </p:sp>
      <p:sp>
        <p:nvSpPr>
          <p:cNvPr id="180" name="직사각형 102"/>
          <p:cNvSpPr/>
          <p:nvPr/>
        </p:nvSpPr>
        <p:spPr>
          <a:xfrm>
            <a:off x="5822535" y="4175202"/>
            <a:ext cx="1250256" cy="953528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0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Additional value add cloud services</a:t>
            </a:r>
          </a:p>
        </p:txBody>
      </p:sp>
      <p:sp>
        <p:nvSpPr>
          <p:cNvPr id="181" name="직사각형 104"/>
          <p:cNvSpPr/>
          <p:nvPr/>
        </p:nvSpPr>
        <p:spPr>
          <a:xfrm>
            <a:off x="5813769" y="2814131"/>
            <a:ext cx="1250256" cy="127365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Cloud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2" name="그룹 2"/>
          <p:cNvGrpSpPr/>
          <p:nvPr/>
        </p:nvGrpSpPr>
        <p:grpSpPr>
          <a:xfrm>
            <a:off x="5904022" y="3198326"/>
            <a:ext cx="1132867" cy="848872"/>
            <a:chOff x="7581917" y="1081721"/>
            <a:chExt cx="1332582" cy="921972"/>
          </a:xfrm>
        </p:grpSpPr>
        <p:pic>
          <p:nvPicPr>
            <p:cNvPr id="190" name="Picture 107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6785" y="1081721"/>
              <a:ext cx="856811" cy="54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1" name="Picture 89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6174" y="1841693"/>
              <a:ext cx="608325" cy="1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2" name="그림 114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917" y="1707010"/>
              <a:ext cx="706765" cy="216000"/>
            </a:xfrm>
            <a:prstGeom prst="rect">
              <a:avLst/>
            </a:prstGeom>
          </p:spPr>
        </p:pic>
      </p:grpSp>
      <p:sp>
        <p:nvSpPr>
          <p:cNvPr id="184" name="이등변 삼각형 101"/>
          <p:cNvSpPr/>
          <p:nvPr/>
        </p:nvSpPr>
        <p:spPr>
          <a:xfrm rot="16200000">
            <a:off x="5777486" y="2640781"/>
            <a:ext cx="238223" cy="12885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/>
          </a:p>
        </p:txBody>
      </p:sp>
      <p:sp>
        <p:nvSpPr>
          <p:cNvPr id="185" name="직사각형 103"/>
          <p:cNvSpPr/>
          <p:nvPr/>
        </p:nvSpPr>
        <p:spPr>
          <a:xfrm>
            <a:off x="5827605" y="2235806"/>
            <a:ext cx="1250256" cy="4711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IBM Cloud platform</a:t>
            </a:r>
          </a:p>
          <a:p>
            <a:pPr>
              <a:lnSpc>
                <a:spcPct val="9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+mj-lt"/>
              </a:rPr>
              <a:t>Watson IoT Platform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591979" y="5203462"/>
            <a:ext cx="7939405" cy="346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20" b="1" dirty="0"/>
              <a:t>End-end </a:t>
            </a:r>
            <a:r>
              <a:rPr lang="en-GB" sz="1620" b="1" dirty="0" err="1"/>
              <a:t>IoT</a:t>
            </a:r>
            <a:r>
              <a:rPr lang="en-GB" sz="1620" b="1" dirty="0"/>
              <a:t> solution</a:t>
            </a:r>
          </a:p>
        </p:txBody>
      </p:sp>
      <p:pic>
        <p:nvPicPr>
          <p:cNvPr id="46" name="그림 9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58" y="3258526"/>
            <a:ext cx="696687" cy="696687"/>
          </a:xfrm>
          <a:prstGeom prst="rect">
            <a:avLst/>
          </a:prstGeom>
        </p:spPr>
      </p:pic>
      <p:sp>
        <p:nvSpPr>
          <p:cNvPr id="47" name="직사각형 86"/>
          <p:cNvSpPr/>
          <p:nvPr/>
        </p:nvSpPr>
        <p:spPr>
          <a:xfrm>
            <a:off x="3201961" y="2836154"/>
            <a:ext cx="1250256" cy="127365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1000" rIns="0" bIns="0" rtlCol="0" anchor="t" anchorCtr="0"/>
          <a:lstStyle/>
          <a:p>
            <a:pPr algn="ctr">
              <a:lnSpc>
                <a:spcPts val="1620"/>
              </a:lnSpc>
            </a:pPr>
            <a:r>
              <a:rPr lang="en-US" altLang="ko-KR" sz="1440" dirty="0">
                <a:solidFill>
                  <a:srgbClr val="DC790F"/>
                </a:solidFill>
                <a:latin typeface="+mj-lt"/>
              </a:rPr>
              <a:t>Gateways</a:t>
            </a:r>
            <a:endParaRPr lang="en-US" altLang="ko-KR" sz="108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96"/>
          <p:cNvSpPr/>
          <p:nvPr/>
        </p:nvSpPr>
        <p:spPr>
          <a:xfrm>
            <a:off x="3234418" y="4184542"/>
            <a:ext cx="1199930" cy="94418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81000" rIns="81000" bIns="0" rtlCol="0" anchor="t" anchorCtr="0"/>
          <a:lstStyle/>
          <a:p>
            <a:pPr>
              <a:lnSpc>
                <a:spcPts val="1260"/>
              </a:lnSpc>
            </a:pPr>
            <a:r>
              <a:rPr lang="en-US" altLang="ko-KR" sz="1080" dirty="0">
                <a:solidFill>
                  <a:schemeClr val="tx2"/>
                </a:solidFill>
              </a:rPr>
              <a:t>Your gateway and recipes for connecting them</a:t>
            </a:r>
          </a:p>
          <a:p>
            <a:pPr>
              <a:lnSpc>
                <a:spcPts val="1260"/>
              </a:lnSpc>
            </a:pPr>
            <a:endParaRPr lang="en-US" altLang="ko-KR" sz="1080" dirty="0">
              <a:solidFill>
                <a:schemeClr val="tx2"/>
              </a:solidFill>
            </a:endParaRPr>
          </a:p>
        </p:txBody>
      </p:sp>
      <p:sp>
        <p:nvSpPr>
          <p:cNvPr id="50" name="직사각형 85"/>
          <p:cNvSpPr/>
          <p:nvPr/>
        </p:nvSpPr>
        <p:spPr>
          <a:xfrm>
            <a:off x="3249400" y="2237533"/>
            <a:ext cx="1165285" cy="469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1080" dirty="0">
                <a:solidFill>
                  <a:schemeClr val="bg1"/>
                </a:solidFill>
                <a:latin typeface="+mj-lt"/>
              </a:rPr>
              <a:t>Connectivity,  Security and edge analytics</a:t>
            </a:r>
          </a:p>
        </p:txBody>
      </p:sp>
      <p:sp>
        <p:nvSpPr>
          <p:cNvPr id="54" name="이등변 삼각형 101"/>
          <p:cNvSpPr/>
          <p:nvPr/>
        </p:nvSpPr>
        <p:spPr>
          <a:xfrm rot="16200000">
            <a:off x="7092095" y="2630591"/>
            <a:ext cx="238224" cy="128856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80"/>
          </a:p>
        </p:txBody>
      </p:sp>
      <p:sp>
        <p:nvSpPr>
          <p:cNvPr id="3" name="Right Brace 2"/>
          <p:cNvSpPr/>
          <p:nvPr/>
        </p:nvSpPr>
        <p:spPr>
          <a:xfrm>
            <a:off x="8611200" y="1925832"/>
            <a:ext cx="122400" cy="7871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 rot="16200000">
            <a:off x="8723982" y="217788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IBM</a:t>
            </a:r>
          </a:p>
        </p:txBody>
      </p:sp>
      <p:sp>
        <p:nvSpPr>
          <p:cNvPr id="5" name="Right Brace 4"/>
          <p:cNvSpPr/>
          <p:nvPr/>
        </p:nvSpPr>
        <p:spPr>
          <a:xfrm>
            <a:off x="8571875" y="4164823"/>
            <a:ext cx="141017" cy="9589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8489937" y="4513467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4238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2468-E95D-444E-A8E5-0F58DBD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6" y="722695"/>
            <a:ext cx="6566821" cy="1172907"/>
          </a:xfrm>
        </p:spPr>
        <p:txBody>
          <a:bodyPr/>
          <a:lstStyle/>
          <a:p>
            <a:r>
              <a:rPr lang="en-US" dirty="0"/>
              <a:t>IBM Watson IoT Platform</a:t>
            </a:r>
          </a:p>
        </p:txBody>
      </p:sp>
    </p:spTree>
    <p:extLst>
      <p:ext uri="{BB962C8B-B14F-4D97-AF65-F5344CB8AC3E}">
        <p14:creationId xmlns:p14="http://schemas.microsoft.com/office/powerpoint/2010/main" val="2834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IBM IoT portfolio structure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700852" y="2444394"/>
            <a:ext cx="0" cy="2103922"/>
          </a:xfrm>
          <a:prstGeom prst="line">
            <a:avLst/>
          </a:prstGeom>
          <a:ln>
            <a:solidFill>
              <a:srgbClr val="D0DAD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37612" y="2773935"/>
            <a:ext cx="0" cy="2103922"/>
          </a:xfrm>
          <a:prstGeom prst="line">
            <a:avLst/>
          </a:prstGeom>
          <a:ln>
            <a:solidFill>
              <a:srgbClr val="D0DAD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1117030" y="1352378"/>
            <a:ext cx="2107407" cy="830997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/>
              <a:t>On-</a:t>
            </a:r>
            <a:r>
              <a:rPr lang="en-GB" sz="1600" b="1" dirty="0" err="1"/>
              <a:t>Prem</a:t>
            </a:r>
            <a:r>
              <a:rPr lang="en-GB" sz="1600" b="1" dirty="0"/>
              <a:t> IoT Applications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and Infrastructure</a:t>
            </a:r>
            <a:endParaRPr lang="en-US" sz="16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516297" y="1404049"/>
            <a:ext cx="2190750" cy="584775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/>
              <a:t>Watson IoT Platform</a:t>
            </a:r>
          </a:p>
          <a:p>
            <a:pPr marL="0" indent="0" algn="ctr">
              <a:buNone/>
            </a:pPr>
            <a:r>
              <a:rPr lang="en-US" sz="1600" b="1" dirty="0"/>
              <a:t>C</a:t>
            </a:r>
            <a:r>
              <a:rPr lang="en-GB" sz="1600" b="1" dirty="0"/>
              <a:t>loud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945464" y="1352379"/>
            <a:ext cx="2327128" cy="830997"/>
          </a:xfrm>
        </p:spPr>
        <p:txBody>
          <a:bodyPr/>
          <a:lstStyle/>
          <a:p>
            <a:pPr marL="0" indent="0" algn="ctr">
              <a:buNone/>
            </a:pPr>
            <a:r>
              <a:rPr lang="en-GB" sz="1600" b="1" dirty="0"/>
              <a:t>IoT Industry</a:t>
            </a:r>
            <a:br>
              <a:rPr lang="en-GB" sz="1600" b="1" dirty="0"/>
            </a:br>
            <a:r>
              <a:rPr lang="en-GB" sz="1600" b="1" dirty="0"/>
              <a:t>Solutions</a:t>
            </a:r>
            <a:endParaRPr lang="en-US" sz="1600" dirty="0"/>
          </a:p>
          <a:p>
            <a:pPr algn="ctr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7" y="2648878"/>
            <a:ext cx="1988683" cy="2584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01" y="2246958"/>
            <a:ext cx="1662441" cy="1694107"/>
          </a:xfrm>
          <a:prstGeom prst="rect">
            <a:avLst/>
          </a:prstGeom>
        </p:spPr>
      </p:pic>
      <p:pic>
        <p:nvPicPr>
          <p:cNvPr id="58" name="Picture 57" descr="Screen Shot 2016-01-05 at 10.14.34 P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832" y="3966819"/>
            <a:ext cx="1298180" cy="155037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912428" y="2246958"/>
          <a:ext cx="1139892" cy="2456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92">
                  <a:extLst>
                    <a:ext uri="{9D8B030D-6E8A-4147-A177-3AD203B41FA5}">
                      <a16:colId xmlns:a16="http://schemas.microsoft.com/office/drawing/2014/main" val="783332814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marL="0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cap="small" dirty="0">
                          <a:latin typeface="HelvNeue for IBM Medium"/>
                        </a:rPr>
                        <a:t>Integrated Offerings</a:t>
                      </a:r>
                      <a:endParaRPr lang="en-US" sz="900" u="sng" cap="small" dirty="0">
                        <a:solidFill>
                          <a:schemeClr val="bg1"/>
                        </a:solidFill>
                        <a:latin typeface="HelvNeue for IBM Medium"/>
                        <a:cs typeface="Helvetica Neue"/>
                      </a:endParaRP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305544127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117475" indent="0"/>
                      <a:r>
                        <a:rPr lang="en-US" sz="900" b="1" dirty="0">
                          <a:solidFill>
                            <a:schemeClr val="accent2"/>
                          </a:solidFill>
                          <a:latin typeface="HelvNeue for IBM Medium"/>
                        </a:rPr>
                        <a:t>IBM IoT for Automotive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17268522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117475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IoT for Insurance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172593858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marL="117475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IoT for Electronics</a:t>
                      </a:r>
                    </a:p>
                    <a:p>
                      <a:pPr marL="117475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accent2"/>
                        </a:solidFill>
                        <a:latin typeface="HelvNeue for IBM Medium"/>
                        <a:ea typeface="+mn-ea"/>
                        <a:cs typeface="+mn-cs"/>
                      </a:endParaRPr>
                    </a:p>
                    <a:p>
                      <a:pPr marL="117475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IoT Connected Solutions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40887124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079162" y="2246957"/>
          <a:ext cx="1193430" cy="2395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430">
                  <a:extLst>
                    <a:ext uri="{9D8B030D-6E8A-4147-A177-3AD203B41FA5}">
                      <a16:colId xmlns:a16="http://schemas.microsoft.com/office/drawing/2014/main" val="2706663618"/>
                    </a:ext>
                  </a:extLst>
                </a:gridCol>
              </a:tblGrid>
              <a:tr h="456915">
                <a:tc>
                  <a:txBody>
                    <a:bodyPr/>
                    <a:lstStyle/>
                    <a:p>
                      <a:pPr marL="0" marR="0" indent="0" algn="l" defTabSz="3214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kern="1200" cap="small" dirty="0">
                          <a:solidFill>
                            <a:schemeClr val="tx1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Blueprint Offerings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3524034644"/>
                  </a:ext>
                </a:extLst>
              </a:tr>
              <a:tr h="282787">
                <a:tc>
                  <a:txBody>
                    <a:bodyPr/>
                    <a:lstStyle/>
                    <a:p>
                      <a:pPr marL="117475" indent="0" algn="l" defTabSz="914400" rtl="0" eaLnBrk="1" latinLnBrk="0" hangingPunct="1"/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IoT for Retail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1672951726"/>
                  </a:ext>
                </a:extLst>
              </a:tr>
              <a:tr h="69274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</a:t>
                      </a:r>
                      <a:r>
                        <a:rPr lang="en-US" sz="900" b="1" kern="1200" dirty="0" err="1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 for Industrial Products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2065132753"/>
                  </a:ext>
                </a:extLst>
              </a:tr>
              <a:tr h="481491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</a:t>
                      </a:r>
                      <a:r>
                        <a:rPr lang="en-US" sz="900" b="1" kern="1200" dirty="0" err="1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 for Telecom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1701408989"/>
                  </a:ext>
                </a:extLst>
              </a:tr>
              <a:tr h="481491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IBM </a:t>
                      </a:r>
                      <a:r>
                        <a:rPr lang="en-US" sz="900" b="1" kern="1200" dirty="0" err="1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sz="900" b="1" kern="1200" dirty="0">
                          <a:solidFill>
                            <a:schemeClr val="accent2"/>
                          </a:solidFill>
                          <a:latin typeface="HelvNeue for IBM Medium"/>
                          <a:ea typeface="+mn-ea"/>
                          <a:cs typeface="+mn-cs"/>
                        </a:rPr>
                        <a:t> for Manufacturing </a:t>
                      </a:r>
                    </a:p>
                  </a:txBody>
                  <a:tcPr marL="28575" marR="28575" marT="14288" marB="14288"/>
                </a:tc>
                <a:extLst>
                  <a:ext uri="{0D108BD9-81ED-4DB2-BD59-A6C34878D82A}">
                    <a16:rowId xmlns:a16="http://schemas.microsoft.com/office/drawing/2014/main" val="92405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547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>
            <a:extLst>
              <a:ext uri="{FF2B5EF4-FFF2-40B4-BE49-F238E27FC236}">
                <a16:creationId xmlns:a16="http://schemas.microsoft.com/office/drawing/2014/main" id="{C75881BC-B4BC-454E-9B9F-292E0A79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IBM Watson IoT Platform</a:t>
            </a:r>
          </a:p>
        </p:txBody>
      </p:sp>
      <p:grpSp>
        <p:nvGrpSpPr>
          <p:cNvPr id="83" name="Group 3">
            <a:extLst>
              <a:ext uri="{FF2B5EF4-FFF2-40B4-BE49-F238E27FC236}">
                <a16:creationId xmlns:a16="http://schemas.microsoft.com/office/drawing/2014/main" id="{18D683C3-1AA3-485F-BC4D-5B6A42CAE315}"/>
              </a:ext>
            </a:extLst>
          </p:cNvPr>
          <p:cNvGrpSpPr>
            <a:grpSpLocks/>
          </p:cNvGrpSpPr>
          <p:nvPr/>
        </p:nvGrpSpPr>
        <p:grpSpPr bwMode="auto">
          <a:xfrm>
            <a:off x="960438" y="3854450"/>
            <a:ext cx="7381875" cy="1228725"/>
            <a:chOff x="914400" y="3303588"/>
            <a:chExt cx="7381875" cy="122872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48EF63-24C5-44B9-9856-02757AB792BE}"/>
                </a:ext>
              </a:extLst>
            </p:cNvPr>
            <p:cNvSpPr/>
            <p:nvPr/>
          </p:nvSpPr>
          <p:spPr bwMode="auto">
            <a:xfrm>
              <a:off x="914400" y="3327400"/>
              <a:ext cx="7381875" cy="1204913"/>
            </a:xfrm>
            <a:prstGeom prst="rect">
              <a:avLst/>
            </a:prstGeom>
            <a:solidFill>
              <a:srgbClr val="0F1F28">
                <a:lumMod val="75000"/>
                <a:lumOff val="2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F1F28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5" name="Group 5">
              <a:extLst>
                <a:ext uri="{FF2B5EF4-FFF2-40B4-BE49-F238E27FC236}">
                  <a16:creationId xmlns:a16="http://schemas.microsoft.com/office/drawing/2014/main" id="{4F1B7EDB-45EB-4405-9679-870E0850B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9890" y="3759640"/>
              <a:ext cx="4659339" cy="382957"/>
              <a:chOff x="1380" y="2726"/>
              <a:chExt cx="2928" cy="716"/>
            </a:xfrm>
          </p:grpSpPr>
          <p:grpSp>
            <p:nvGrpSpPr>
              <p:cNvPr id="92" name="Group 6">
                <a:extLst>
                  <a:ext uri="{FF2B5EF4-FFF2-40B4-BE49-F238E27FC236}">
                    <a16:creationId xmlns:a16="http://schemas.microsoft.com/office/drawing/2014/main" id="{8EDE8F3F-B41F-4FF0-B3ED-E2E92EBEA8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0" y="2735"/>
                <a:ext cx="1471" cy="707"/>
                <a:chOff x="1380" y="2735"/>
                <a:chExt cx="1471" cy="707"/>
              </a:xfrm>
            </p:grpSpPr>
            <p:sp>
              <p:nvSpPr>
                <p:cNvPr id="100" name="Freeform 7">
                  <a:extLst>
                    <a:ext uri="{FF2B5EF4-FFF2-40B4-BE49-F238E27FC236}">
                      <a16:creationId xmlns:a16="http://schemas.microsoft.com/office/drawing/2014/main" id="{44D0415E-B5CC-46A8-98B8-76C213412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" y="2734"/>
                  <a:ext cx="1200" cy="546"/>
                </a:xfrm>
                <a:custGeom>
                  <a:avLst/>
                  <a:gdLst>
                    <a:gd name="T0" fmla="*/ 0 w 1134"/>
                    <a:gd name="T1" fmla="*/ 543 h 543"/>
                    <a:gd name="T2" fmla="*/ 36 w 1134"/>
                    <a:gd name="T3" fmla="*/ 468 h 543"/>
                    <a:gd name="T4" fmla="*/ 207 w 1134"/>
                    <a:gd name="T5" fmla="*/ 421 h 543"/>
                    <a:gd name="T6" fmla="*/ 941 w 1134"/>
                    <a:gd name="T7" fmla="*/ 416 h 543"/>
                    <a:gd name="T8" fmla="*/ 2181 w 1134"/>
                    <a:gd name="T9" fmla="*/ 421 h 543"/>
                    <a:gd name="T10" fmla="*/ 2749 w 1134"/>
                    <a:gd name="T11" fmla="*/ 407 h 543"/>
                    <a:gd name="T12" fmla="*/ 2916 w 1134"/>
                    <a:gd name="T13" fmla="*/ 300 h 543"/>
                    <a:gd name="T14" fmla="*/ 2968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1" name="Freeform 8">
                  <a:extLst>
                    <a:ext uri="{FF2B5EF4-FFF2-40B4-BE49-F238E27FC236}">
                      <a16:creationId xmlns:a16="http://schemas.microsoft.com/office/drawing/2014/main" id="{DED1DE6B-DD5A-42BB-B904-BAF64E00B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8" y="2799"/>
                  <a:ext cx="1048" cy="522"/>
                </a:xfrm>
                <a:custGeom>
                  <a:avLst/>
                  <a:gdLst>
                    <a:gd name="T0" fmla="*/ 0 w 1134"/>
                    <a:gd name="T1" fmla="*/ 260 h 543"/>
                    <a:gd name="T2" fmla="*/ 7 w 1134"/>
                    <a:gd name="T3" fmla="*/ 225 h 543"/>
                    <a:gd name="T4" fmla="*/ 25 w 1134"/>
                    <a:gd name="T5" fmla="*/ 201 h 543"/>
                    <a:gd name="T6" fmla="*/ 110 w 1134"/>
                    <a:gd name="T7" fmla="*/ 199 h 543"/>
                    <a:gd name="T8" fmla="*/ 258 w 1134"/>
                    <a:gd name="T9" fmla="*/ 201 h 543"/>
                    <a:gd name="T10" fmla="*/ 323 w 1134"/>
                    <a:gd name="T11" fmla="*/ 195 h 543"/>
                    <a:gd name="T12" fmla="*/ 343 w 1134"/>
                    <a:gd name="T13" fmla="*/ 143 h 543"/>
                    <a:gd name="T14" fmla="*/ 347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6E6BDFE3-AF22-4A81-8E0A-09DF7DBD6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" y="2847"/>
                  <a:ext cx="868" cy="516"/>
                </a:xfrm>
                <a:custGeom>
                  <a:avLst/>
                  <a:gdLst>
                    <a:gd name="T0" fmla="*/ 0 w 1134"/>
                    <a:gd name="T1" fmla="*/ 221 h 543"/>
                    <a:gd name="T2" fmla="*/ 2 w 1134"/>
                    <a:gd name="T3" fmla="*/ 190 h 543"/>
                    <a:gd name="T4" fmla="*/ 2 w 1134"/>
                    <a:gd name="T5" fmla="*/ 171 h 543"/>
                    <a:gd name="T6" fmla="*/ 4 w 1134"/>
                    <a:gd name="T7" fmla="*/ 170 h 543"/>
                    <a:gd name="T8" fmla="*/ 8 w 1134"/>
                    <a:gd name="T9" fmla="*/ 171 h 543"/>
                    <a:gd name="T10" fmla="*/ 11 w 1134"/>
                    <a:gd name="T11" fmla="*/ 166 h 543"/>
                    <a:gd name="T12" fmla="*/ 11 w 1134"/>
                    <a:gd name="T13" fmla="*/ 121 h 543"/>
                    <a:gd name="T14" fmla="*/ 12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F3A69D12-6605-4FB2-AFE6-F42A31592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8" y="2856"/>
                  <a:ext cx="704" cy="597"/>
                </a:xfrm>
                <a:custGeom>
                  <a:avLst/>
                  <a:gdLst>
                    <a:gd name="T0" fmla="*/ 0 w 1134"/>
                    <a:gd name="T1" fmla="*/ 1132 h 543"/>
                    <a:gd name="T2" fmla="*/ 1 w 1134"/>
                    <a:gd name="T3" fmla="*/ 979 h 543"/>
                    <a:gd name="T4" fmla="*/ 1 w 1134"/>
                    <a:gd name="T5" fmla="*/ 877 h 543"/>
                    <a:gd name="T6" fmla="*/ 1 w 1134"/>
                    <a:gd name="T7" fmla="*/ 868 h 543"/>
                    <a:gd name="T8" fmla="*/ 1 w 1134"/>
                    <a:gd name="T9" fmla="*/ 877 h 543"/>
                    <a:gd name="T10" fmla="*/ 1 w 1134"/>
                    <a:gd name="T11" fmla="*/ 849 h 543"/>
                    <a:gd name="T12" fmla="*/ 1 w 1134"/>
                    <a:gd name="T13" fmla="*/ 623 h 543"/>
                    <a:gd name="T14" fmla="*/ 1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4" name="Freeform 11">
                  <a:extLst>
                    <a:ext uri="{FF2B5EF4-FFF2-40B4-BE49-F238E27FC236}">
                      <a16:creationId xmlns:a16="http://schemas.microsoft.com/office/drawing/2014/main" id="{4BE53C19-78AD-42DF-8187-DAAAC5076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1" y="2880"/>
                  <a:ext cx="499" cy="591"/>
                </a:xfrm>
                <a:custGeom>
                  <a:avLst/>
                  <a:gdLst>
                    <a:gd name="T0" fmla="*/ 0 w 489"/>
                    <a:gd name="T1" fmla="*/ 563 h 563"/>
                    <a:gd name="T2" fmla="*/ 5 w 489"/>
                    <a:gd name="T3" fmla="*/ 509 h 563"/>
                    <a:gd name="T4" fmla="*/ 33 w 489"/>
                    <a:gd name="T5" fmla="*/ 458 h 563"/>
                    <a:gd name="T6" fmla="*/ 155 w 489"/>
                    <a:gd name="T7" fmla="*/ 453 h 563"/>
                    <a:gd name="T8" fmla="*/ 360 w 489"/>
                    <a:gd name="T9" fmla="*/ 458 h 563"/>
                    <a:gd name="T10" fmla="*/ 453 w 489"/>
                    <a:gd name="T11" fmla="*/ 443 h 563"/>
                    <a:gd name="T12" fmla="*/ 481 w 489"/>
                    <a:gd name="T13" fmla="*/ 327 h 563"/>
                    <a:gd name="T14" fmla="*/ 489 w 489"/>
                    <a:gd name="T15" fmla="*/ 0 h 5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9"/>
                    <a:gd name="T25" fmla="*/ 0 h 563"/>
                    <a:gd name="T26" fmla="*/ 489 w 489"/>
                    <a:gd name="T27" fmla="*/ 563 h 5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9" h="563">
                      <a:moveTo>
                        <a:pt x="0" y="563"/>
                      </a:moveTo>
                      <a:cubicBezTo>
                        <a:pt x="1" y="554"/>
                        <a:pt x="0" y="526"/>
                        <a:pt x="5" y="509"/>
                      </a:cubicBezTo>
                      <a:cubicBezTo>
                        <a:pt x="10" y="492"/>
                        <a:pt x="8" y="468"/>
                        <a:pt x="33" y="458"/>
                      </a:cubicBezTo>
                      <a:cubicBezTo>
                        <a:pt x="58" y="448"/>
                        <a:pt x="100" y="453"/>
                        <a:pt x="155" y="453"/>
                      </a:cubicBezTo>
                      <a:cubicBezTo>
                        <a:pt x="209" y="453"/>
                        <a:pt x="310" y="459"/>
                        <a:pt x="360" y="458"/>
                      </a:cubicBezTo>
                      <a:cubicBezTo>
                        <a:pt x="409" y="457"/>
                        <a:pt x="432" y="465"/>
                        <a:pt x="453" y="443"/>
                      </a:cubicBezTo>
                      <a:cubicBezTo>
                        <a:pt x="473" y="421"/>
                        <a:pt x="475" y="401"/>
                        <a:pt x="481" y="327"/>
                      </a:cubicBezTo>
                      <a:cubicBezTo>
                        <a:pt x="487" y="253"/>
                        <a:pt x="487" y="67"/>
                        <a:pt x="489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5" name="Freeform 12">
                  <a:extLst>
                    <a:ext uri="{FF2B5EF4-FFF2-40B4-BE49-F238E27FC236}">
                      <a16:creationId xmlns:a16="http://schemas.microsoft.com/office/drawing/2014/main" id="{DD94AA82-096B-43F4-8CF8-B5080A25F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2" y="2880"/>
                  <a:ext cx="220" cy="591"/>
                </a:xfrm>
                <a:custGeom>
                  <a:avLst/>
                  <a:gdLst>
                    <a:gd name="T0" fmla="*/ 3 w 220"/>
                    <a:gd name="T1" fmla="*/ 561 h 561"/>
                    <a:gd name="T2" fmla="*/ 8 w 220"/>
                    <a:gd name="T3" fmla="*/ 519 h 561"/>
                    <a:gd name="T4" fmla="*/ 50 w 220"/>
                    <a:gd name="T5" fmla="*/ 509 h 561"/>
                    <a:gd name="T6" fmla="*/ 160 w 220"/>
                    <a:gd name="T7" fmla="*/ 502 h 561"/>
                    <a:gd name="T8" fmla="*/ 195 w 220"/>
                    <a:gd name="T9" fmla="*/ 458 h 561"/>
                    <a:gd name="T10" fmla="*/ 216 w 220"/>
                    <a:gd name="T11" fmla="*/ 358 h 561"/>
                    <a:gd name="T12" fmla="*/ 220 w 220"/>
                    <a:gd name="T13" fmla="*/ 0 h 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561"/>
                    <a:gd name="T23" fmla="*/ 220 w 220"/>
                    <a:gd name="T24" fmla="*/ 561 h 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561">
                      <a:moveTo>
                        <a:pt x="3" y="561"/>
                      </a:moveTo>
                      <a:cubicBezTo>
                        <a:pt x="4" y="554"/>
                        <a:pt x="0" y="528"/>
                        <a:pt x="8" y="519"/>
                      </a:cubicBezTo>
                      <a:cubicBezTo>
                        <a:pt x="16" y="510"/>
                        <a:pt x="25" y="512"/>
                        <a:pt x="50" y="509"/>
                      </a:cubicBezTo>
                      <a:cubicBezTo>
                        <a:pt x="75" y="506"/>
                        <a:pt x="136" y="510"/>
                        <a:pt x="160" y="502"/>
                      </a:cubicBezTo>
                      <a:cubicBezTo>
                        <a:pt x="184" y="494"/>
                        <a:pt x="186" y="482"/>
                        <a:pt x="195" y="458"/>
                      </a:cubicBezTo>
                      <a:cubicBezTo>
                        <a:pt x="204" y="434"/>
                        <a:pt x="212" y="434"/>
                        <a:pt x="216" y="358"/>
                      </a:cubicBezTo>
                      <a:cubicBezTo>
                        <a:pt x="220" y="282"/>
                        <a:pt x="219" y="74"/>
                        <a:pt x="22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06" name="Line 13">
                  <a:extLst>
                    <a:ext uri="{FF2B5EF4-FFF2-40B4-BE49-F238E27FC236}">
                      <a16:creationId xmlns:a16="http://schemas.microsoft.com/office/drawing/2014/main" id="{6590ED3B-ED87-4B09-B2F4-E4C11E4B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" y="2885"/>
                  <a:ext cx="0" cy="531"/>
                </a:xfrm>
                <a:prstGeom prst="line">
                  <a:avLst/>
                </a:prstGeom>
                <a:noFill/>
                <a:ln w="9525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  <p:grpSp>
            <p:nvGrpSpPr>
              <p:cNvPr id="93" name="Group 14">
                <a:extLst>
                  <a:ext uri="{FF2B5EF4-FFF2-40B4-BE49-F238E27FC236}">
                    <a16:creationId xmlns:a16="http://schemas.microsoft.com/office/drawing/2014/main" id="{32755F44-02BC-4B4E-ADCD-DD63EEDD0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86" y="2726"/>
                <a:ext cx="1422" cy="707"/>
                <a:chOff x="-540" y="3133"/>
                <a:chExt cx="1422" cy="707"/>
              </a:xfrm>
            </p:grpSpPr>
            <p:sp>
              <p:nvSpPr>
                <p:cNvPr id="94" name="Freeform 15">
                  <a:extLst>
                    <a:ext uri="{FF2B5EF4-FFF2-40B4-BE49-F238E27FC236}">
                      <a16:creationId xmlns:a16="http://schemas.microsoft.com/office/drawing/2014/main" id="{8B9F42E8-793B-40D2-B8AF-4CF8E1E80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0" y="3132"/>
                  <a:ext cx="1200" cy="546"/>
                </a:xfrm>
                <a:custGeom>
                  <a:avLst/>
                  <a:gdLst>
                    <a:gd name="T0" fmla="*/ 0 w 1134"/>
                    <a:gd name="T1" fmla="*/ 543 h 543"/>
                    <a:gd name="T2" fmla="*/ 36 w 1134"/>
                    <a:gd name="T3" fmla="*/ 468 h 543"/>
                    <a:gd name="T4" fmla="*/ 207 w 1134"/>
                    <a:gd name="T5" fmla="*/ 421 h 543"/>
                    <a:gd name="T6" fmla="*/ 941 w 1134"/>
                    <a:gd name="T7" fmla="*/ 416 h 543"/>
                    <a:gd name="T8" fmla="*/ 2181 w 1134"/>
                    <a:gd name="T9" fmla="*/ 421 h 543"/>
                    <a:gd name="T10" fmla="*/ 2749 w 1134"/>
                    <a:gd name="T11" fmla="*/ 407 h 543"/>
                    <a:gd name="T12" fmla="*/ 2916 w 1134"/>
                    <a:gd name="T13" fmla="*/ 300 h 543"/>
                    <a:gd name="T14" fmla="*/ 2968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5" name="Freeform 16">
                  <a:extLst>
                    <a:ext uri="{FF2B5EF4-FFF2-40B4-BE49-F238E27FC236}">
                      <a16:creationId xmlns:a16="http://schemas.microsoft.com/office/drawing/2014/main" id="{D0BD1580-FFE4-439C-8787-21D947CC6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2" y="3197"/>
                  <a:ext cx="1058" cy="522"/>
                </a:xfrm>
                <a:custGeom>
                  <a:avLst/>
                  <a:gdLst>
                    <a:gd name="T0" fmla="*/ 0 w 1134"/>
                    <a:gd name="T1" fmla="*/ 260 h 543"/>
                    <a:gd name="T2" fmla="*/ 7 w 1134"/>
                    <a:gd name="T3" fmla="*/ 225 h 543"/>
                    <a:gd name="T4" fmla="*/ 25 w 1134"/>
                    <a:gd name="T5" fmla="*/ 201 h 543"/>
                    <a:gd name="T6" fmla="*/ 110 w 1134"/>
                    <a:gd name="T7" fmla="*/ 199 h 543"/>
                    <a:gd name="T8" fmla="*/ 258 w 1134"/>
                    <a:gd name="T9" fmla="*/ 201 h 543"/>
                    <a:gd name="T10" fmla="*/ 323 w 1134"/>
                    <a:gd name="T11" fmla="*/ 195 h 543"/>
                    <a:gd name="T12" fmla="*/ 343 w 1134"/>
                    <a:gd name="T13" fmla="*/ 143 h 543"/>
                    <a:gd name="T14" fmla="*/ 347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6" name="Freeform 17">
                  <a:extLst>
                    <a:ext uri="{FF2B5EF4-FFF2-40B4-BE49-F238E27FC236}">
                      <a16:creationId xmlns:a16="http://schemas.microsoft.com/office/drawing/2014/main" id="{A87DC090-DB53-4C12-B7AE-0AC40EACA0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3" y="3245"/>
                  <a:ext cx="868" cy="516"/>
                </a:xfrm>
                <a:custGeom>
                  <a:avLst/>
                  <a:gdLst>
                    <a:gd name="T0" fmla="*/ 0 w 1134"/>
                    <a:gd name="T1" fmla="*/ 221 h 543"/>
                    <a:gd name="T2" fmla="*/ 2 w 1134"/>
                    <a:gd name="T3" fmla="*/ 190 h 543"/>
                    <a:gd name="T4" fmla="*/ 2 w 1134"/>
                    <a:gd name="T5" fmla="*/ 171 h 543"/>
                    <a:gd name="T6" fmla="*/ 4 w 1134"/>
                    <a:gd name="T7" fmla="*/ 170 h 543"/>
                    <a:gd name="T8" fmla="*/ 8 w 1134"/>
                    <a:gd name="T9" fmla="*/ 171 h 543"/>
                    <a:gd name="T10" fmla="*/ 11 w 1134"/>
                    <a:gd name="T11" fmla="*/ 166 h 543"/>
                    <a:gd name="T12" fmla="*/ 11 w 1134"/>
                    <a:gd name="T13" fmla="*/ 121 h 543"/>
                    <a:gd name="T14" fmla="*/ 12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AA1C3439-1636-4021-AA8E-F208FB47B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" y="3254"/>
                  <a:ext cx="704" cy="597"/>
                </a:xfrm>
                <a:custGeom>
                  <a:avLst/>
                  <a:gdLst>
                    <a:gd name="T0" fmla="*/ 0 w 1134"/>
                    <a:gd name="T1" fmla="*/ 1132 h 543"/>
                    <a:gd name="T2" fmla="*/ 1 w 1134"/>
                    <a:gd name="T3" fmla="*/ 979 h 543"/>
                    <a:gd name="T4" fmla="*/ 1 w 1134"/>
                    <a:gd name="T5" fmla="*/ 877 h 543"/>
                    <a:gd name="T6" fmla="*/ 1 w 1134"/>
                    <a:gd name="T7" fmla="*/ 868 h 543"/>
                    <a:gd name="T8" fmla="*/ 1 w 1134"/>
                    <a:gd name="T9" fmla="*/ 877 h 543"/>
                    <a:gd name="T10" fmla="*/ 1 w 1134"/>
                    <a:gd name="T11" fmla="*/ 849 h 543"/>
                    <a:gd name="T12" fmla="*/ 1 w 1134"/>
                    <a:gd name="T13" fmla="*/ 623 h 543"/>
                    <a:gd name="T14" fmla="*/ 1 w 1134"/>
                    <a:gd name="T15" fmla="*/ 0 h 54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4"/>
                    <a:gd name="T25" fmla="*/ 0 h 543"/>
                    <a:gd name="T26" fmla="*/ 1134 w 1134"/>
                    <a:gd name="T27" fmla="*/ 543 h 54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4" h="543">
                      <a:moveTo>
                        <a:pt x="0" y="543"/>
                      </a:moveTo>
                      <a:cubicBezTo>
                        <a:pt x="0" y="515"/>
                        <a:pt x="1" y="488"/>
                        <a:pt x="14" y="468"/>
                      </a:cubicBezTo>
                      <a:cubicBezTo>
                        <a:pt x="27" y="448"/>
                        <a:pt x="21" y="430"/>
                        <a:pt x="79" y="421"/>
                      </a:cubicBezTo>
                      <a:cubicBezTo>
                        <a:pt x="137" y="412"/>
                        <a:pt x="234" y="416"/>
                        <a:pt x="360" y="416"/>
                      </a:cubicBezTo>
                      <a:cubicBezTo>
                        <a:pt x="485" y="416"/>
                        <a:pt x="720" y="422"/>
                        <a:pt x="835" y="421"/>
                      </a:cubicBezTo>
                      <a:cubicBezTo>
                        <a:pt x="950" y="420"/>
                        <a:pt x="1003" y="427"/>
                        <a:pt x="1050" y="407"/>
                      </a:cubicBezTo>
                      <a:cubicBezTo>
                        <a:pt x="1097" y="387"/>
                        <a:pt x="1101" y="368"/>
                        <a:pt x="1115" y="300"/>
                      </a:cubicBezTo>
                      <a:cubicBezTo>
                        <a:pt x="1129" y="232"/>
                        <a:pt x="1130" y="62"/>
                        <a:pt x="1134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F86D1893-A8AA-4719-8421-C669DCCE4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" y="3278"/>
                  <a:ext cx="489" cy="591"/>
                </a:xfrm>
                <a:custGeom>
                  <a:avLst/>
                  <a:gdLst>
                    <a:gd name="T0" fmla="*/ 0 w 489"/>
                    <a:gd name="T1" fmla="*/ 563 h 563"/>
                    <a:gd name="T2" fmla="*/ 5 w 489"/>
                    <a:gd name="T3" fmla="*/ 509 h 563"/>
                    <a:gd name="T4" fmla="*/ 33 w 489"/>
                    <a:gd name="T5" fmla="*/ 458 h 563"/>
                    <a:gd name="T6" fmla="*/ 155 w 489"/>
                    <a:gd name="T7" fmla="*/ 453 h 563"/>
                    <a:gd name="T8" fmla="*/ 360 w 489"/>
                    <a:gd name="T9" fmla="*/ 458 h 563"/>
                    <a:gd name="T10" fmla="*/ 453 w 489"/>
                    <a:gd name="T11" fmla="*/ 443 h 563"/>
                    <a:gd name="T12" fmla="*/ 481 w 489"/>
                    <a:gd name="T13" fmla="*/ 327 h 563"/>
                    <a:gd name="T14" fmla="*/ 489 w 489"/>
                    <a:gd name="T15" fmla="*/ 0 h 56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9"/>
                    <a:gd name="T25" fmla="*/ 0 h 563"/>
                    <a:gd name="T26" fmla="*/ 489 w 489"/>
                    <a:gd name="T27" fmla="*/ 563 h 56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9" h="563">
                      <a:moveTo>
                        <a:pt x="0" y="563"/>
                      </a:moveTo>
                      <a:cubicBezTo>
                        <a:pt x="1" y="554"/>
                        <a:pt x="0" y="526"/>
                        <a:pt x="5" y="509"/>
                      </a:cubicBezTo>
                      <a:cubicBezTo>
                        <a:pt x="10" y="492"/>
                        <a:pt x="8" y="468"/>
                        <a:pt x="33" y="458"/>
                      </a:cubicBezTo>
                      <a:cubicBezTo>
                        <a:pt x="58" y="448"/>
                        <a:pt x="100" y="453"/>
                        <a:pt x="155" y="453"/>
                      </a:cubicBezTo>
                      <a:cubicBezTo>
                        <a:pt x="209" y="453"/>
                        <a:pt x="310" y="459"/>
                        <a:pt x="360" y="458"/>
                      </a:cubicBezTo>
                      <a:cubicBezTo>
                        <a:pt x="409" y="457"/>
                        <a:pt x="432" y="465"/>
                        <a:pt x="453" y="443"/>
                      </a:cubicBezTo>
                      <a:cubicBezTo>
                        <a:pt x="473" y="421"/>
                        <a:pt x="475" y="401"/>
                        <a:pt x="481" y="327"/>
                      </a:cubicBezTo>
                      <a:cubicBezTo>
                        <a:pt x="487" y="253"/>
                        <a:pt x="487" y="67"/>
                        <a:pt x="489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E2206181-550E-42B2-8A59-684F8E0E3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" y="3278"/>
                  <a:ext cx="210" cy="591"/>
                </a:xfrm>
                <a:custGeom>
                  <a:avLst/>
                  <a:gdLst>
                    <a:gd name="T0" fmla="*/ 3 w 220"/>
                    <a:gd name="T1" fmla="*/ 561 h 561"/>
                    <a:gd name="T2" fmla="*/ 8 w 220"/>
                    <a:gd name="T3" fmla="*/ 519 h 561"/>
                    <a:gd name="T4" fmla="*/ 50 w 220"/>
                    <a:gd name="T5" fmla="*/ 509 h 561"/>
                    <a:gd name="T6" fmla="*/ 160 w 220"/>
                    <a:gd name="T7" fmla="*/ 502 h 561"/>
                    <a:gd name="T8" fmla="*/ 195 w 220"/>
                    <a:gd name="T9" fmla="*/ 458 h 561"/>
                    <a:gd name="T10" fmla="*/ 216 w 220"/>
                    <a:gd name="T11" fmla="*/ 358 h 561"/>
                    <a:gd name="T12" fmla="*/ 220 w 220"/>
                    <a:gd name="T13" fmla="*/ 0 h 5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561"/>
                    <a:gd name="T23" fmla="*/ 220 w 220"/>
                    <a:gd name="T24" fmla="*/ 561 h 5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561">
                      <a:moveTo>
                        <a:pt x="3" y="561"/>
                      </a:moveTo>
                      <a:cubicBezTo>
                        <a:pt x="4" y="554"/>
                        <a:pt x="0" y="528"/>
                        <a:pt x="8" y="519"/>
                      </a:cubicBezTo>
                      <a:cubicBezTo>
                        <a:pt x="16" y="510"/>
                        <a:pt x="25" y="512"/>
                        <a:pt x="50" y="509"/>
                      </a:cubicBezTo>
                      <a:cubicBezTo>
                        <a:pt x="75" y="506"/>
                        <a:pt x="136" y="510"/>
                        <a:pt x="160" y="502"/>
                      </a:cubicBezTo>
                      <a:cubicBezTo>
                        <a:pt x="184" y="494"/>
                        <a:pt x="186" y="482"/>
                        <a:pt x="195" y="458"/>
                      </a:cubicBezTo>
                      <a:cubicBezTo>
                        <a:pt x="204" y="434"/>
                        <a:pt x="212" y="434"/>
                        <a:pt x="216" y="358"/>
                      </a:cubicBezTo>
                      <a:cubicBezTo>
                        <a:pt x="220" y="282"/>
                        <a:pt x="219" y="74"/>
                        <a:pt x="220" y="0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BFBFBF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endParaRPr>
                </a:p>
              </p:txBody>
            </p:sp>
          </p:grpSp>
        </p:grpSp>
        <p:pic>
          <p:nvPicPr>
            <p:cNvPr id="86" name="Picture 17">
              <a:extLst>
                <a:ext uri="{FF2B5EF4-FFF2-40B4-BE49-F238E27FC236}">
                  <a16:creationId xmlns:a16="http://schemas.microsoft.com/office/drawing/2014/main" id="{807BA429-E1D6-42CD-B6DD-A0065B5F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532" y="4142592"/>
              <a:ext cx="4706697" cy="286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9">
              <a:extLst>
                <a:ext uri="{FF2B5EF4-FFF2-40B4-BE49-F238E27FC236}">
                  <a16:creationId xmlns:a16="http://schemas.microsoft.com/office/drawing/2014/main" id="{F870010B-CE66-4EE1-BB7B-66B33732F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447" y="3331702"/>
              <a:ext cx="4064488" cy="57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23">
              <a:extLst>
                <a:ext uri="{FF2B5EF4-FFF2-40B4-BE49-F238E27FC236}">
                  <a16:creationId xmlns:a16="http://schemas.microsoft.com/office/drawing/2014/main" id="{F9178DC3-F2A3-46A3-8402-2F0C40A8C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26" y="3303588"/>
              <a:ext cx="3179577" cy="306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N W3" pitchFamily="1" charset="-128"/>
                  <a:cs typeface="Arial" panose="020B0604020202020204" pitchFamily="34" charset="0"/>
                  <a:sym typeface="Gill Sans" pitchFamily="1" charset="0"/>
                </a:rPr>
                <a:t>IBM Watson IoT Platform</a:t>
              </a:r>
            </a:p>
          </p:txBody>
        </p:sp>
        <p:pic>
          <p:nvPicPr>
            <p:cNvPr id="89" name="Picture 39">
              <a:extLst>
                <a:ext uri="{FF2B5EF4-FFF2-40B4-BE49-F238E27FC236}">
                  <a16:creationId xmlns:a16="http://schemas.microsoft.com/office/drawing/2014/main" id="{5AA8CE47-F630-4785-9918-CEE7AD9B2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643" y="3405112"/>
              <a:ext cx="241820" cy="20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7">
              <a:extLst>
                <a:ext uri="{FF2B5EF4-FFF2-40B4-BE49-F238E27FC236}">
                  <a16:creationId xmlns:a16="http://schemas.microsoft.com/office/drawing/2014/main" id="{AFEAE7A7-98D6-4B1E-82DB-26742B05C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415" y="3577439"/>
              <a:ext cx="395202" cy="248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8">
              <a:extLst>
                <a:ext uri="{FF2B5EF4-FFF2-40B4-BE49-F238E27FC236}">
                  <a16:creationId xmlns:a16="http://schemas.microsoft.com/office/drawing/2014/main" id="{C3C2A0D6-CBEC-4C95-AAB6-55E226D18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225" y="3613108"/>
              <a:ext cx="197600" cy="166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" name="Rounded Rectangle 27">
            <a:extLst>
              <a:ext uri="{FF2B5EF4-FFF2-40B4-BE49-F238E27FC236}">
                <a16:creationId xmlns:a16="http://schemas.microsoft.com/office/drawing/2014/main" id="{5C5D5C32-3AE4-410F-A08B-23578D0F97E6}"/>
              </a:ext>
            </a:extLst>
          </p:cNvPr>
          <p:cNvSpPr/>
          <p:nvPr/>
        </p:nvSpPr>
        <p:spPr>
          <a:xfrm>
            <a:off x="963613" y="3282950"/>
            <a:ext cx="7381875" cy="4572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41D6C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1F497D"/>
                </a:solidFill>
                <a:latin typeface="Arial"/>
                <a:ea typeface="+mn-ea"/>
              </a:rPr>
              <a:t>IBM Cloud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Open Standards Based Services</a:t>
            </a:r>
          </a:p>
        </p:txBody>
      </p:sp>
      <p:sp>
        <p:nvSpPr>
          <p:cNvPr id="108" name="Rounded Rectangle 28">
            <a:extLst>
              <a:ext uri="{FF2B5EF4-FFF2-40B4-BE49-F238E27FC236}">
                <a16:creationId xmlns:a16="http://schemas.microsoft.com/office/drawing/2014/main" id="{A41C3D29-20E8-4FCF-981A-B9695A4537F1}"/>
              </a:ext>
            </a:extLst>
          </p:cNvPr>
          <p:cNvSpPr/>
          <p:nvPr/>
        </p:nvSpPr>
        <p:spPr>
          <a:xfrm>
            <a:off x="963613" y="1677987"/>
            <a:ext cx="1838325" cy="1447800"/>
          </a:xfrm>
          <a:prstGeom prst="roundRect">
            <a:avLst/>
          </a:prstGeom>
          <a:solidFill>
            <a:srgbClr val="0F1F28">
              <a:lumMod val="75000"/>
              <a:lumOff val="25000"/>
            </a:srgbClr>
          </a:solidFill>
          <a:ln w="9525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Neue for IBM Medium"/>
                <a:ea typeface="+mn-ea"/>
                <a:cs typeface="+mn-cs"/>
              </a:rPr>
              <a:t>Connect</a:t>
            </a:r>
          </a:p>
        </p:txBody>
      </p:sp>
      <p:sp>
        <p:nvSpPr>
          <p:cNvPr id="109" name="Rounded Rectangle 29">
            <a:extLst>
              <a:ext uri="{FF2B5EF4-FFF2-40B4-BE49-F238E27FC236}">
                <a16:creationId xmlns:a16="http://schemas.microsoft.com/office/drawing/2014/main" id="{2ED6F05C-8EEE-47FB-A865-487528861813}"/>
              </a:ext>
            </a:extLst>
          </p:cNvPr>
          <p:cNvSpPr/>
          <p:nvPr/>
        </p:nvSpPr>
        <p:spPr>
          <a:xfrm>
            <a:off x="2817813" y="1677987"/>
            <a:ext cx="1838325" cy="1447800"/>
          </a:xfrm>
          <a:prstGeom prst="roundRect">
            <a:avLst/>
          </a:prstGeom>
          <a:solidFill>
            <a:srgbClr val="41D6C3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Neue for IBM Medium"/>
                <a:ea typeface="+mn-ea"/>
                <a:cs typeface="+mn-cs"/>
              </a:rPr>
              <a:t>Information Management</a:t>
            </a:r>
          </a:p>
        </p:txBody>
      </p:sp>
      <p:sp>
        <p:nvSpPr>
          <p:cNvPr id="110" name="Rounded Rectangle 30">
            <a:extLst>
              <a:ext uri="{FF2B5EF4-FFF2-40B4-BE49-F238E27FC236}">
                <a16:creationId xmlns:a16="http://schemas.microsoft.com/office/drawing/2014/main" id="{D0A47DE2-444F-4EE3-A140-BB6ACB5F64A8}"/>
              </a:ext>
            </a:extLst>
          </p:cNvPr>
          <p:cNvSpPr/>
          <p:nvPr/>
        </p:nvSpPr>
        <p:spPr>
          <a:xfrm>
            <a:off x="4670425" y="1657350"/>
            <a:ext cx="1828800" cy="1470025"/>
          </a:xfrm>
          <a:prstGeom prst="roundRect">
            <a:avLst/>
          </a:prstGeom>
          <a:solidFill>
            <a:srgbClr val="7CC7FF">
              <a:lumMod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Neue for IBM Medium"/>
                <a:ea typeface="+mn-ea"/>
                <a:cs typeface="+mn-cs"/>
              </a:rPr>
              <a:t>Analytics</a:t>
            </a:r>
          </a:p>
        </p:txBody>
      </p:sp>
      <p:sp>
        <p:nvSpPr>
          <p:cNvPr id="111" name="Rounded Rectangle 31">
            <a:extLst>
              <a:ext uri="{FF2B5EF4-FFF2-40B4-BE49-F238E27FC236}">
                <a16:creationId xmlns:a16="http://schemas.microsoft.com/office/drawing/2014/main" id="{01CC4F27-9232-453F-B9B9-E0C07C76B0D4}"/>
              </a:ext>
            </a:extLst>
          </p:cNvPr>
          <p:cNvSpPr/>
          <p:nvPr/>
        </p:nvSpPr>
        <p:spPr>
          <a:xfrm>
            <a:off x="6515100" y="1677987"/>
            <a:ext cx="1830388" cy="1447800"/>
          </a:xfrm>
          <a:prstGeom prst="roundRect">
            <a:avLst/>
          </a:prstGeom>
          <a:solidFill>
            <a:srgbClr val="328F8D"/>
          </a:solidFill>
          <a:ln w="9525" cap="flat" cmpd="sng" algn="ctr">
            <a:noFill/>
            <a:prstDash val="soli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Neue for IBM Medium"/>
                <a:ea typeface="+mn-ea"/>
                <a:cs typeface="+mn-cs"/>
              </a:rPr>
              <a:t>Risk Management</a:t>
            </a:r>
          </a:p>
        </p:txBody>
      </p:sp>
      <p:sp>
        <p:nvSpPr>
          <p:cNvPr id="112" name="TextBox 96">
            <a:extLst>
              <a:ext uri="{FF2B5EF4-FFF2-40B4-BE49-F238E27FC236}">
                <a16:creationId xmlns:a16="http://schemas.microsoft.com/office/drawing/2014/main" id="{C2B8927F-3DEB-4524-B8E5-E5CD7A68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3478212"/>
            <a:ext cx="6021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41D6C3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Full Development Lifecycle	       DevOps Services	IBM Security</a:t>
            </a:r>
          </a:p>
        </p:txBody>
      </p:sp>
      <p:pic>
        <p:nvPicPr>
          <p:cNvPr id="113" name="Picture 98">
            <a:extLst>
              <a:ext uri="{FF2B5EF4-FFF2-40B4-BE49-F238E27FC236}">
                <a16:creationId xmlns:a16="http://schemas.microsoft.com/office/drawing/2014/main" id="{D5342B1C-9700-4C96-8E73-BBF2E684E5B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duotone>
              <a:srgbClr val="41D6C3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592800"/>
            <a:ext cx="4492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99">
            <a:extLst>
              <a:ext uri="{FF2B5EF4-FFF2-40B4-BE49-F238E27FC236}">
                <a16:creationId xmlns:a16="http://schemas.microsoft.com/office/drawing/2014/main" id="{882ACED4-C69A-4876-AC97-DD1B7A1DDE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duotone>
              <a:srgbClr val="FDD6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6" y="2595975"/>
            <a:ext cx="482600" cy="48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00">
            <a:extLst>
              <a:ext uri="{FF2B5EF4-FFF2-40B4-BE49-F238E27FC236}">
                <a16:creationId xmlns:a16="http://schemas.microsoft.com/office/drawing/2014/main" id="{A1521793-FEEF-49F4-B292-B7EAC6ACB0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514600"/>
            <a:ext cx="8620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101">
            <a:extLst>
              <a:ext uri="{FF2B5EF4-FFF2-40B4-BE49-F238E27FC236}">
                <a16:creationId xmlns:a16="http://schemas.microsoft.com/office/drawing/2014/main" id="{E4DADC98-8B3E-43E8-A4C0-FA944F4A464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duotone>
              <a:srgbClr val="00000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6" y="256105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TextBox 102">
            <a:extLst>
              <a:ext uri="{FF2B5EF4-FFF2-40B4-BE49-F238E27FC236}">
                <a16:creationId xmlns:a16="http://schemas.microsoft.com/office/drawing/2014/main" id="{67CBEEDF-4572-4B6C-A36D-50329F24C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2189162"/>
            <a:ext cx="16605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Secure Connectivity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Attach:  MQTT, HTTPS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Collect &amp; Organize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Device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Visualization</a:t>
            </a:r>
          </a:p>
        </p:txBody>
      </p:sp>
      <p:sp>
        <p:nvSpPr>
          <p:cNvPr id="118" name="TextBox 103">
            <a:extLst>
              <a:ext uri="{FF2B5EF4-FFF2-40B4-BE49-F238E27FC236}">
                <a16:creationId xmlns:a16="http://schemas.microsoft.com/office/drawing/2014/main" id="{52B4D142-3FC1-43EA-8555-2D54ECB4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2185987"/>
            <a:ext cx="166687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Store &amp; Archive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Metadata Management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Reporting, Parsing and Transformation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Manage unstructured data</a:t>
            </a:r>
          </a:p>
        </p:txBody>
      </p:sp>
      <p:sp>
        <p:nvSpPr>
          <p:cNvPr id="119" name="TextBox 104">
            <a:extLst>
              <a:ext uri="{FF2B5EF4-FFF2-40B4-BE49-F238E27FC236}">
                <a16:creationId xmlns:a16="http://schemas.microsoft.com/office/drawing/2014/main" id="{7362097D-61A2-4567-AE0C-9C151CFC5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2189162"/>
            <a:ext cx="1620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Predictive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Cognitive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Real-Time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Edge</a:t>
            </a:r>
          </a:p>
        </p:txBody>
      </p:sp>
      <p:sp>
        <p:nvSpPr>
          <p:cNvPr id="120" name="TextBox 105">
            <a:extLst>
              <a:ext uri="{FF2B5EF4-FFF2-40B4-BE49-F238E27FC236}">
                <a16:creationId xmlns:a16="http://schemas.microsoft.com/office/drawing/2014/main" id="{BB39CFFC-A614-442D-8473-DF266A3F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2149475"/>
            <a:ext cx="160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Proactive Protection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Anomaly Detection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Blockchain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Firmware Updates</a:t>
            </a:r>
          </a:p>
        </p:txBody>
      </p:sp>
      <p:pic>
        <p:nvPicPr>
          <p:cNvPr id="121" name="Picture 106">
            <a:extLst>
              <a:ext uri="{FF2B5EF4-FFF2-40B4-BE49-F238E27FC236}">
                <a16:creationId xmlns:a16="http://schemas.microsoft.com/office/drawing/2014/main" id="{6D40539D-374E-4ECE-88E5-2EA85F00077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308350"/>
            <a:ext cx="1168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2">
            <a:extLst>
              <a:ext uri="{FF2B5EF4-FFF2-40B4-BE49-F238E27FC236}">
                <a16:creationId xmlns:a16="http://schemas.microsoft.com/office/drawing/2014/main" id="{16B57DD1-7AC1-4F6E-ACDD-950AF1B99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354387"/>
            <a:ext cx="14382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98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Connect2015_Internal_Template">
  <a:themeElements>
    <a:clrScheme name="Custom 23">
      <a:dk1>
        <a:sysClr val="windowText" lastClr="000000"/>
      </a:dk1>
      <a:lt1>
        <a:sysClr val="window" lastClr="FFFFFF"/>
      </a:lt1>
      <a:dk2>
        <a:srgbClr val="00649D"/>
      </a:dk2>
      <a:lt2>
        <a:srgbClr val="9DD0F3"/>
      </a:lt2>
      <a:accent1>
        <a:srgbClr val="34B1EC"/>
      </a:accent1>
      <a:accent2>
        <a:srgbClr val="7F1C7D"/>
      </a:accent2>
      <a:accent3>
        <a:srgbClr val="F04E37"/>
      </a:accent3>
      <a:accent4>
        <a:srgbClr val="17AF4B"/>
      </a:accent4>
      <a:accent5>
        <a:srgbClr val="AB1A86"/>
      </a:accent5>
      <a:accent6>
        <a:srgbClr val="9DD0F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G_Workshops_Template.potx" id="{488B4111-5DA4-4A1F-BE8F-07BB81876989}" vid="{86E88573-218B-43CF-980E-FF62781CF9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PhG_Workshops_Template</Template>
  <TotalTime>20457</TotalTime>
  <Words>1051</Words>
  <Application>Microsoft Office PowerPoint</Application>
  <PresentationFormat>On-screen Show (4:3)</PresentationFormat>
  <Paragraphs>273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Calibri</vt:lpstr>
      <vt:lpstr>Courier New</vt:lpstr>
      <vt:lpstr>Helvetica Neue</vt:lpstr>
      <vt:lpstr>Helvetica Neue Light</vt:lpstr>
      <vt:lpstr>Helvetica Neue Medium</vt:lpstr>
      <vt:lpstr>HelvNeue for IBM Light</vt:lpstr>
      <vt:lpstr>HelvNeue for IBM Medium</vt:lpstr>
      <vt:lpstr>Lucida Grande</vt:lpstr>
      <vt:lpstr>Open Sans Extrabold</vt:lpstr>
      <vt:lpstr>Tahoma</vt:lpstr>
      <vt:lpstr>Times New Roman</vt:lpstr>
      <vt:lpstr>Wingdings</vt:lpstr>
      <vt:lpstr>InterConnect2015_Internal_Template</vt:lpstr>
      <vt:lpstr>think-cell Slide</vt:lpstr>
      <vt:lpstr>PowerPoint Presentation</vt:lpstr>
      <vt:lpstr>Agenda</vt:lpstr>
      <vt:lpstr>IoT Introduction</vt:lpstr>
      <vt:lpstr>IoT: Driving digital disruption into the Physical World</vt:lpstr>
      <vt:lpstr>What is an IoT Platform?</vt:lpstr>
      <vt:lpstr>The IoT value chain</vt:lpstr>
      <vt:lpstr>IBM Watson IoT Platform</vt:lpstr>
      <vt:lpstr>IBM IoT portfolio structure</vt:lpstr>
      <vt:lpstr>IBM Watson IoT Platform</vt:lpstr>
      <vt:lpstr>IBM Watson IoT Platform - Connect Connect what matters</vt:lpstr>
      <vt:lpstr>IBM Watson IoT Platform</vt:lpstr>
      <vt:lpstr>IBM Watson IoT Platform - Risk Management</vt:lpstr>
      <vt:lpstr>Watson IoT Platform ‘Connect’</vt:lpstr>
      <vt:lpstr>Watson IoT Platform Components</vt:lpstr>
      <vt:lpstr>PowerPoint Presentation</vt:lpstr>
      <vt:lpstr>IBM Watson IoT Connected Services</vt:lpstr>
      <vt:lpstr>Lab 1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Gregoire</dc:creator>
  <cp:lastModifiedBy>Philippe Gregoire</cp:lastModifiedBy>
  <cp:revision>237</cp:revision>
  <dcterms:created xsi:type="dcterms:W3CDTF">2016-08-31T13:33:00Z</dcterms:created>
  <dcterms:modified xsi:type="dcterms:W3CDTF">2019-09-12T08:15:49Z</dcterms:modified>
</cp:coreProperties>
</file>