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A0"/>
    <a:srgbClr val="5A4080"/>
    <a:srgbClr val="E8D1FF"/>
    <a:srgbClr val="D3ADFF"/>
    <a:srgbClr val="E131DD"/>
    <a:srgbClr val="9D229A"/>
    <a:srgbClr val="00B2EF"/>
    <a:srgbClr val="7F1C7D"/>
    <a:srgbClr val="8CC63F"/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79" autoAdjust="0"/>
  </p:normalViewPr>
  <p:slideViewPr>
    <p:cSldViewPr snapToGrid="0" snapToObjects="1">
      <p:cViewPr varScale="1">
        <p:scale>
          <a:sx n="87" d="100"/>
          <a:sy n="87" d="100"/>
        </p:scale>
        <p:origin x="121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F5B37-18BF-F64B-9F64-794EFF2CD111}" type="datetimeFigureOut">
              <a:rPr lang="en-US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34E1-F07E-B44F-9323-456F3625D1FE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9707DB-C294-9E4B-AA35-8AFCB6E496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77000"/>
            <a:ext cx="91440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243" y="1521465"/>
            <a:ext cx="4823748" cy="1512295"/>
          </a:xfrm>
        </p:spPr>
        <p:txBody>
          <a:bodyPr anchor="b" anchorCtr="0">
            <a:normAutofit/>
          </a:bodyPr>
          <a:lstStyle>
            <a:lvl1pPr>
              <a:lnSpc>
                <a:spcPct val="95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242" y="3031618"/>
            <a:ext cx="4448490" cy="12469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5000"/>
              </a:lnSpc>
              <a:buNone/>
              <a:defRPr sz="200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99977" y="6552083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© 2017 IBM Corporation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222" y="959216"/>
            <a:ext cx="8763955" cy="4244503"/>
          </a:xfrm>
          <a:prstGeom prst="rect">
            <a:avLst/>
          </a:prstGeom>
        </p:spPr>
      </p:pic>
      <p:pic>
        <p:nvPicPr>
          <p:cNvPr id="7" name="Picture 14" descr="individual assets-01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689" y="931497"/>
            <a:ext cx="23177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7"/>
            <a:ext cx="9144793" cy="71443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94733" y="131397"/>
            <a:ext cx="7405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b="1" dirty="0" err="1"/>
              <a:t>Ecosystem</a:t>
            </a:r>
            <a:r>
              <a:rPr lang="fr-FR" b="1" dirty="0"/>
              <a:t> </a:t>
            </a:r>
            <a:r>
              <a:rPr lang="fr-FR" b="1" dirty="0" err="1"/>
              <a:t>Advocacy</a:t>
            </a:r>
            <a:r>
              <a:rPr lang="fr-FR" b="1" dirty="0"/>
              <a:t> Group – </a:t>
            </a:r>
            <a:r>
              <a:rPr lang="fr-FR" b="1" dirty="0" err="1"/>
              <a:t>Technical</a:t>
            </a:r>
            <a:r>
              <a:rPr lang="fr-FR" b="1" dirty="0"/>
              <a:t> </a:t>
            </a:r>
            <a:r>
              <a:rPr lang="fr-FR" b="1" dirty="0" err="1"/>
              <a:t>Enablement</a:t>
            </a:r>
            <a:endParaRPr lang="en-US" b="1" dirty="0"/>
          </a:p>
        </p:txBody>
      </p:sp>
      <p:pic>
        <p:nvPicPr>
          <p:cNvPr id="12" name="Picture 7" descr="C:\Documents and Settings\Administrator\Desktop\Picture1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2" y="-68996"/>
            <a:ext cx="13160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6221" y="959217"/>
            <a:ext cx="8763956" cy="424450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anchor="ctr" anchorCtr="1"/>
          <a:lstStyle>
            <a:lvl1pPr marL="0" indent="0" algn="ctr">
              <a:buFontTx/>
              <a:buNone/>
              <a:defRPr lang="en-US" sz="540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glow rad="2286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8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450" y="1054384"/>
            <a:ext cx="8506046" cy="5250787"/>
          </a:xfrm>
          <a:prstGeom prst="rect">
            <a:avLst/>
          </a:prstGeom>
        </p:spPr>
        <p:txBody>
          <a:bodyPr lIns="0" tIns="0" rIns="0" bIns="0"/>
          <a:lstStyle>
            <a:lvl1pPr marL="252000" indent="-363538">
              <a:spcBef>
                <a:spcPts val="0"/>
              </a:spcBef>
              <a:buFont typeface="Wingdings" panose="05000000000000000000" pitchFamily="2" charset="2"/>
              <a:buChar char="q"/>
              <a:defRPr/>
            </a:lvl1pPr>
            <a:lvl2pPr marL="540000" indent="-360000">
              <a:spcBef>
                <a:spcPts val="100"/>
              </a:spcBef>
              <a:buFont typeface="Wingdings" panose="05000000000000000000" pitchFamily="2" charset="2"/>
              <a:buChar char="Ø"/>
              <a:defRPr/>
            </a:lvl2pPr>
            <a:lvl3pPr marL="900000" indent="-180000"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381125" algn="l"/>
              </a:tabLst>
              <a:defRPr/>
            </a:lvl3pPr>
            <a:lvl4pPr marL="1260000" indent="-180000">
              <a:spcBef>
                <a:spcPts val="100"/>
              </a:spcBef>
              <a:buFont typeface="Courier New" panose="02070309020205020404" pitchFamily="49" charset="0"/>
              <a:buChar char="o"/>
              <a:defRPr sz="16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949346" y="6571406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4394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4" y="2720113"/>
            <a:ext cx="4248022" cy="1407387"/>
          </a:xfrm>
        </p:spPr>
        <p:txBody>
          <a:bodyPr anchor="t">
            <a:normAutofit/>
          </a:bodyPr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242" y="2242081"/>
            <a:ext cx="5463272" cy="1040475"/>
          </a:xfrm>
        </p:spPr>
        <p:txBody>
          <a:bodyPr anchor="b" anchorCtr="0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00" y="0"/>
            <a:ext cx="4569500" cy="57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745061"/>
            <a:ext cx="4214813" cy="5048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2787" y="745061"/>
            <a:ext cx="4216400" cy="50482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2996" y="119587"/>
            <a:ext cx="8616950" cy="4572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6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1873250"/>
            <a:ext cx="8583613" cy="4495800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2996" y="119587"/>
            <a:ext cx="8616950" cy="4572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7"/>
            <a:ext cx="9144793" cy="7144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57" y="48747"/>
            <a:ext cx="7648617" cy="623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03852" y="6492875"/>
            <a:ext cx="482561" cy="311471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B6B7A19-9BD6-654B-9E7A-5FCB6FF99B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77000"/>
            <a:ext cx="91440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Documents and Settings\Administrator\Desktop\Picture1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2" y="-68996"/>
            <a:ext cx="13160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1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14" r:id="rId7"/>
    <p:sldLayoutId id="2147483719" r:id="rId8"/>
  </p:sldLayoutIdLs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kern="12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98450" indent="-29845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Section 4	</a:t>
            </a:r>
          </a:p>
          <a:p>
            <a:r>
              <a:rPr lang="en-US" dirty="0"/>
              <a:t>Watson IoT Analytics</a:t>
            </a:r>
          </a:p>
          <a:p>
            <a:r>
              <a:rPr lang="en-US" dirty="0"/>
              <a:t>With Watson Studio</a:t>
            </a:r>
          </a:p>
        </p:txBody>
      </p:sp>
    </p:spTree>
    <p:extLst>
      <p:ext uri="{BB962C8B-B14F-4D97-AF65-F5344CB8AC3E}">
        <p14:creationId xmlns:p14="http://schemas.microsoft.com/office/powerpoint/2010/main" val="31681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Objectives</a:t>
            </a:r>
          </a:p>
          <a:p>
            <a:pPr lvl="1"/>
            <a:r>
              <a:rPr lang="en-US" dirty="0"/>
              <a:t>Give an overview of Watson IoT on IBM Cloud</a:t>
            </a:r>
          </a:p>
          <a:p>
            <a:endParaRPr lang="en-US" dirty="0"/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Watson IoT Platform Overview</a:t>
            </a:r>
          </a:p>
          <a:p>
            <a:pPr lvl="2"/>
            <a:r>
              <a:rPr lang="en-US" dirty="0"/>
              <a:t>Lab 1: Getting Started, Connectivity</a:t>
            </a:r>
          </a:p>
          <a:p>
            <a:pPr lvl="1"/>
            <a:r>
              <a:rPr lang="en-US" dirty="0"/>
              <a:t>Node-RED Overview</a:t>
            </a:r>
          </a:p>
          <a:p>
            <a:pPr lvl="2"/>
            <a:r>
              <a:rPr lang="en-US" dirty="0"/>
              <a:t>Lab 2: Data visualization</a:t>
            </a:r>
          </a:p>
          <a:p>
            <a:pPr lvl="1"/>
            <a:r>
              <a:rPr lang="en-US" dirty="0"/>
              <a:t>Watson IoT API and Security overview</a:t>
            </a:r>
          </a:p>
          <a:p>
            <a:pPr lvl="2"/>
            <a:r>
              <a:rPr lang="en-US" dirty="0"/>
              <a:t>MQTT, Device Management</a:t>
            </a:r>
            <a:r>
              <a:rPr lang="en-US"/>
              <a:t>, Security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IoT and Analytics with Watson Studio</a:t>
            </a:r>
          </a:p>
          <a:p>
            <a:pPr lvl="2"/>
            <a:r>
              <a:rPr lang="en-US" dirty="0"/>
              <a:t>Lab 4: Analysis of historical data with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Cognitive IoT and AI</a:t>
            </a:r>
          </a:p>
          <a:p>
            <a:pPr lvl="2"/>
            <a:r>
              <a:rPr lang="en-US" dirty="0"/>
              <a:t>Lab 5 &amp; 6: </a:t>
            </a:r>
            <a:r>
              <a:rPr lang="en-US" dirty="0" err="1"/>
              <a:t>ChatBot</a:t>
            </a:r>
            <a:r>
              <a:rPr lang="en-US" dirty="0"/>
              <a:t> and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C:\Users\kolban\AppData\Local\Microsoft\Windows\Temporary Internet Files\Content.IE5\9NVNRMBW\MPj040067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835" y="4436468"/>
            <a:ext cx="992809" cy="745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603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132002" y="158571"/>
            <a:ext cx="7510915" cy="92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Extrabold"/>
              </a:rPr>
              <a:t>Example: Architecture to leverage IBM Cloud Analytics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Picture 6"/>
          <p:cNvPicPr/>
          <p:nvPr/>
        </p:nvPicPr>
        <p:blipFill>
          <a:blip r:embed="rId2"/>
          <a:stretch/>
        </p:blipFill>
        <p:spPr>
          <a:xfrm>
            <a:off x="2725920" y="3393450"/>
            <a:ext cx="668880" cy="668880"/>
          </a:xfrm>
          <a:prstGeom prst="rect">
            <a:avLst/>
          </a:prstGeom>
          <a:ln>
            <a:noFill/>
          </a:ln>
        </p:spPr>
      </p:pic>
      <p:pic>
        <p:nvPicPr>
          <p:cNvPr id="394" name="Picture 9"/>
          <p:cNvPicPr/>
          <p:nvPr/>
        </p:nvPicPr>
        <p:blipFill>
          <a:blip r:embed="rId3"/>
          <a:stretch/>
        </p:blipFill>
        <p:spPr>
          <a:xfrm>
            <a:off x="4507998" y="3359970"/>
            <a:ext cx="681480" cy="675720"/>
          </a:xfrm>
          <a:prstGeom prst="rect">
            <a:avLst/>
          </a:prstGeom>
          <a:ln>
            <a:noFill/>
          </a:ln>
        </p:spPr>
      </p:pic>
      <p:sp>
        <p:nvSpPr>
          <p:cNvPr id="395" name="CustomShape 2"/>
          <p:cNvSpPr/>
          <p:nvPr/>
        </p:nvSpPr>
        <p:spPr>
          <a:xfrm>
            <a:off x="3906720" y="375129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4"/>
          <p:cNvSpPr/>
          <p:nvPr/>
        </p:nvSpPr>
        <p:spPr>
          <a:xfrm>
            <a:off x="2649960" y="4037130"/>
            <a:ext cx="8380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Watson IOT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Platform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4425517" y="4074914"/>
            <a:ext cx="73116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Cloudant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Datastore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6643698" y="2468302"/>
            <a:ext cx="79524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Notebook</a:t>
            </a:r>
          </a:p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3423960" y="3712050"/>
            <a:ext cx="1038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11"/>
          <p:cNvSpPr/>
          <p:nvPr/>
        </p:nvSpPr>
        <p:spPr>
          <a:xfrm>
            <a:off x="5731200" y="375417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12"/>
          <p:cNvSpPr/>
          <p:nvPr/>
        </p:nvSpPr>
        <p:spPr>
          <a:xfrm rot="19987200">
            <a:off x="1409400" y="4014810"/>
            <a:ext cx="885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 events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3463200" y="3505050"/>
            <a:ext cx="8852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 events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" name="Picture 4"/>
          <p:cNvPicPr/>
          <p:nvPr/>
        </p:nvPicPr>
        <p:blipFill>
          <a:blip r:embed="rId4"/>
          <a:stretch/>
        </p:blipFill>
        <p:spPr>
          <a:xfrm>
            <a:off x="2563887" y="2189031"/>
            <a:ext cx="1024902" cy="721030"/>
          </a:xfrm>
          <a:prstGeom prst="rect">
            <a:avLst/>
          </a:prstGeom>
          <a:ln>
            <a:noFill/>
          </a:ln>
        </p:spPr>
      </p:pic>
      <p:sp>
        <p:nvSpPr>
          <p:cNvPr id="410" name="CustomShape 16"/>
          <p:cNvSpPr/>
          <p:nvPr/>
        </p:nvSpPr>
        <p:spPr>
          <a:xfrm flipV="1">
            <a:off x="3061078" y="2917890"/>
            <a:ext cx="45719" cy="53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18"/>
          <p:cNvSpPr/>
          <p:nvPr/>
        </p:nvSpPr>
        <p:spPr>
          <a:xfrm>
            <a:off x="2652480" y="1754420"/>
            <a:ext cx="79524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Dashboard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3" name="Picture 10"/>
          <p:cNvPicPr/>
          <p:nvPr/>
        </p:nvPicPr>
        <p:blipFill>
          <a:blip r:embed="rId5"/>
          <a:stretch/>
        </p:blipFill>
        <p:spPr>
          <a:xfrm>
            <a:off x="6138385" y="3521516"/>
            <a:ext cx="2106000" cy="886320"/>
          </a:xfrm>
          <a:prstGeom prst="rect">
            <a:avLst/>
          </a:prstGeom>
          <a:ln>
            <a:noFill/>
          </a:ln>
        </p:spPr>
      </p:pic>
      <p:sp>
        <p:nvSpPr>
          <p:cNvPr id="417" name="CustomShape 19"/>
          <p:cNvSpPr/>
          <p:nvPr/>
        </p:nvSpPr>
        <p:spPr>
          <a:xfrm>
            <a:off x="1980000" y="414333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20"/>
          <p:cNvSpPr/>
          <p:nvPr/>
        </p:nvSpPr>
        <p:spPr>
          <a:xfrm flipV="1">
            <a:off x="1470240" y="3854610"/>
            <a:ext cx="1241280" cy="64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21"/>
          <p:cNvSpPr/>
          <p:nvPr/>
        </p:nvSpPr>
        <p:spPr>
          <a:xfrm flipV="1">
            <a:off x="1470240" y="3937410"/>
            <a:ext cx="1255320" cy="66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22"/>
          <p:cNvSpPr/>
          <p:nvPr/>
        </p:nvSpPr>
        <p:spPr>
          <a:xfrm flipV="1">
            <a:off x="1470240" y="4015530"/>
            <a:ext cx="1271160" cy="66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25"/>
          <p:cNvSpPr/>
          <p:nvPr/>
        </p:nvSpPr>
        <p:spPr>
          <a:xfrm>
            <a:off x="1945800" y="330741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27"/>
          <p:cNvSpPr/>
          <p:nvPr/>
        </p:nvSpPr>
        <p:spPr>
          <a:xfrm>
            <a:off x="1615320" y="4904114"/>
            <a:ext cx="17827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 loop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(predicted errors, control)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8"/>
          <p:cNvSpPr/>
          <p:nvPr/>
        </p:nvSpPr>
        <p:spPr>
          <a:xfrm>
            <a:off x="1113480" y="4606290"/>
            <a:ext cx="1993317" cy="1006560"/>
          </a:xfrm>
          <a:custGeom>
            <a:avLst/>
            <a:gdLst/>
            <a:ahLst/>
            <a:cxnLst/>
            <a:rect l="l" t="t" r="r" b="b"/>
            <a:pathLst>
              <a:path w="5137484" h="1558207">
                <a:moveTo>
                  <a:pt x="5137484" y="0"/>
                </a:moveTo>
                <a:cubicBezTo>
                  <a:pt x="4097755" y="684797"/>
                  <a:pt x="3058026" y="1369595"/>
                  <a:pt x="2201779" y="1528011"/>
                </a:cubicBezTo>
                <a:cubicBezTo>
                  <a:pt x="1345532" y="1686427"/>
                  <a:pt x="50131" y="1181100"/>
                  <a:pt x="0" y="950495"/>
                </a:cubicBezTo>
              </a:path>
            </a:pathLst>
          </a:custGeom>
          <a:noFill/>
          <a:ln>
            <a:custDash>
              <a:ds d="800000" sp="300000"/>
            </a:custDash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9" name="Picture 53"/>
          <p:cNvPicPr/>
          <p:nvPr/>
        </p:nvPicPr>
        <p:blipFill>
          <a:blip r:embed="rId6"/>
          <a:stretch/>
        </p:blipFill>
        <p:spPr>
          <a:xfrm>
            <a:off x="4771818" y="1564943"/>
            <a:ext cx="896760" cy="393660"/>
          </a:xfrm>
          <a:prstGeom prst="rect">
            <a:avLst/>
          </a:prstGeom>
          <a:ln>
            <a:noFill/>
          </a:ln>
        </p:spPr>
      </p:pic>
      <p:sp>
        <p:nvSpPr>
          <p:cNvPr id="430" name="CustomShape 29"/>
          <p:cNvSpPr/>
          <p:nvPr/>
        </p:nvSpPr>
        <p:spPr>
          <a:xfrm>
            <a:off x="4658344" y="2053979"/>
            <a:ext cx="121284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Watson Studio</a:t>
            </a:r>
          </a:p>
        </p:txBody>
      </p:sp>
      <p:sp>
        <p:nvSpPr>
          <p:cNvPr id="431" name="CustomShape 30"/>
          <p:cNvSpPr/>
          <p:nvPr/>
        </p:nvSpPr>
        <p:spPr>
          <a:xfrm flipV="1">
            <a:off x="4879600" y="2537770"/>
            <a:ext cx="266959" cy="88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2" name="Picture 3"/>
          <p:cNvPicPr/>
          <p:nvPr/>
        </p:nvPicPr>
        <p:blipFill>
          <a:blip r:embed="rId7"/>
          <a:stretch/>
        </p:blipFill>
        <p:spPr>
          <a:xfrm>
            <a:off x="6649948" y="1754420"/>
            <a:ext cx="367200" cy="51228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735475-F259-4D3D-A27B-C0FCD92F1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89" y="4139598"/>
            <a:ext cx="815062" cy="1018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EDAC75-7B2F-48BD-857B-5D35A8FF08DB}"/>
              </a:ext>
            </a:extLst>
          </p:cNvPr>
          <p:cNvSpPr/>
          <p:nvPr/>
        </p:nvSpPr>
        <p:spPr>
          <a:xfrm>
            <a:off x="2229394" y="1416622"/>
            <a:ext cx="1708646" cy="302139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Lab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AE9E32-C5BD-4D41-A813-EDA1A2E270C4}"/>
              </a:ext>
            </a:extLst>
          </p:cNvPr>
          <p:cNvSpPr/>
          <p:nvPr/>
        </p:nvSpPr>
        <p:spPr>
          <a:xfrm>
            <a:off x="213360" y="3284370"/>
            <a:ext cx="4982629" cy="262565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3"/>
                </a:solidFill>
              </a:rPr>
              <a:t>Lab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AD4391-40DB-4F1B-B701-55BFD791022A}"/>
              </a:ext>
            </a:extLst>
          </p:cNvPr>
          <p:cNvSpPr/>
          <p:nvPr/>
        </p:nvSpPr>
        <p:spPr>
          <a:xfrm>
            <a:off x="4226484" y="1185830"/>
            <a:ext cx="4266162" cy="341181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Lab 4b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369FAE5-419B-4C2D-97AA-7F3F1AC480F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45" y="2729979"/>
            <a:ext cx="699672" cy="76463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57164C7-B4DB-4251-85A1-9E4CF18699E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86" y="2744426"/>
            <a:ext cx="1044212" cy="6828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B172BAA-0DF1-4101-BF04-D026B57474DC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0" y="4734411"/>
            <a:ext cx="431219" cy="414380"/>
          </a:xfrm>
          <a:prstGeom prst="rect">
            <a:avLst/>
          </a:prstGeom>
        </p:spPr>
      </p:pic>
      <p:sp>
        <p:nvSpPr>
          <p:cNvPr id="54" name="Shape 197">
            <a:extLst>
              <a:ext uri="{FF2B5EF4-FFF2-40B4-BE49-F238E27FC236}">
                <a16:creationId xmlns:a16="http://schemas.microsoft.com/office/drawing/2014/main" id="{0047090F-DD07-451B-99B1-F337D4277232}"/>
              </a:ext>
            </a:extLst>
          </p:cNvPr>
          <p:cNvSpPr/>
          <p:nvPr/>
        </p:nvSpPr>
        <p:spPr>
          <a:xfrm>
            <a:off x="6146799" y="5135792"/>
            <a:ext cx="564258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Object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STORAGE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55" name="CustomShape 30">
            <a:extLst>
              <a:ext uri="{FF2B5EF4-FFF2-40B4-BE49-F238E27FC236}">
                <a16:creationId xmlns:a16="http://schemas.microsoft.com/office/drawing/2014/main" id="{3D691742-2EF9-4C06-A264-A9AA4AEEF2B6}"/>
              </a:ext>
            </a:extLst>
          </p:cNvPr>
          <p:cNvSpPr/>
          <p:nvPr/>
        </p:nvSpPr>
        <p:spPr>
          <a:xfrm rot="11698192">
            <a:off x="5039914" y="2651602"/>
            <a:ext cx="1444622" cy="195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id="{D8303AB7-C1D0-48AD-921C-79FAF096859C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294903" y="4708258"/>
            <a:ext cx="635729" cy="650536"/>
          </a:xfrm>
          <a:prstGeom prst="rect">
            <a:avLst/>
          </a:prstGeom>
          <a:ln>
            <a:noFill/>
          </a:ln>
        </p:spPr>
      </p:pic>
      <p:sp>
        <p:nvSpPr>
          <p:cNvPr id="57" name="CustomShape 6">
            <a:extLst>
              <a:ext uri="{FF2B5EF4-FFF2-40B4-BE49-F238E27FC236}">
                <a16:creationId xmlns:a16="http://schemas.microsoft.com/office/drawing/2014/main" id="{D6775DFC-E654-41B8-8C09-5BAF9F155CA8}"/>
              </a:ext>
            </a:extLst>
          </p:cNvPr>
          <p:cNvSpPr/>
          <p:nvPr/>
        </p:nvSpPr>
        <p:spPr>
          <a:xfrm>
            <a:off x="5352660" y="5506403"/>
            <a:ext cx="7570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Streaming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Analytics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A3D837-5FEC-4DF7-9FDB-25AF33D959EE}"/>
              </a:ext>
            </a:extLst>
          </p:cNvPr>
          <p:cNvSpPr/>
          <p:nvPr/>
        </p:nvSpPr>
        <p:spPr>
          <a:xfrm>
            <a:off x="5294903" y="4700287"/>
            <a:ext cx="3197744" cy="1230556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     Lab 4a</a:t>
            </a:r>
          </a:p>
        </p:txBody>
      </p:sp>
      <p:sp>
        <p:nvSpPr>
          <p:cNvPr id="59" name="CustomShape 30">
            <a:extLst>
              <a:ext uri="{FF2B5EF4-FFF2-40B4-BE49-F238E27FC236}">
                <a16:creationId xmlns:a16="http://schemas.microsoft.com/office/drawing/2014/main" id="{EAB5F435-FF93-4211-8E40-B9410CC00B5D}"/>
              </a:ext>
            </a:extLst>
          </p:cNvPr>
          <p:cNvSpPr/>
          <p:nvPr/>
        </p:nvSpPr>
        <p:spPr>
          <a:xfrm>
            <a:off x="3392362" y="3936794"/>
            <a:ext cx="1923874" cy="12211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30">
            <a:extLst>
              <a:ext uri="{FF2B5EF4-FFF2-40B4-BE49-F238E27FC236}">
                <a16:creationId xmlns:a16="http://schemas.microsoft.com/office/drawing/2014/main" id="{B7011D4A-F8DE-4735-9999-70F987ED326F}"/>
              </a:ext>
            </a:extLst>
          </p:cNvPr>
          <p:cNvSpPr/>
          <p:nvPr/>
        </p:nvSpPr>
        <p:spPr>
          <a:xfrm flipV="1">
            <a:off x="5930633" y="4972952"/>
            <a:ext cx="276828" cy="492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60989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28004-31B6-4B89-820A-010E50AA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67" t="4031" r="196" b="3338"/>
          <a:stretch/>
        </p:blipFill>
        <p:spPr>
          <a:xfrm>
            <a:off x="2427943" y="1470180"/>
            <a:ext cx="6309360" cy="4023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223A2-D55D-4B82-81DA-A538E426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43" y="31311"/>
            <a:ext cx="7050740" cy="676196"/>
          </a:xfrm>
        </p:spPr>
        <p:txBody>
          <a:bodyPr/>
          <a:lstStyle/>
          <a:p>
            <a:r>
              <a:rPr lang="en-US" dirty="0"/>
              <a:t>Watson IoT to Studio analytics flow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CE8AC-71EF-449D-83AA-22E8A65D7A66}"/>
              </a:ext>
            </a:extLst>
          </p:cNvPr>
          <p:cNvSpPr/>
          <p:nvPr/>
        </p:nvSpPr>
        <p:spPr>
          <a:xfrm>
            <a:off x="2842831" y="2746295"/>
            <a:ext cx="2136501" cy="276732"/>
          </a:xfrm>
          <a:prstGeom prst="rect">
            <a:avLst/>
          </a:prstGeom>
          <a:solidFill>
            <a:srgbClr val="FFFA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Watson Studio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ED6221A-00FD-44BB-8C40-F61194BA5B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81" y="4616685"/>
            <a:ext cx="503276" cy="43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05E848-2A48-4DB2-87A8-03F0F3D79A52}"/>
              </a:ext>
            </a:extLst>
          </p:cNvPr>
          <p:cNvSpPr/>
          <p:nvPr/>
        </p:nvSpPr>
        <p:spPr>
          <a:xfrm>
            <a:off x="6629380" y="2797072"/>
            <a:ext cx="675908" cy="147579"/>
          </a:xfrm>
          <a:prstGeom prst="rect">
            <a:avLst/>
          </a:prstGeom>
          <a:solidFill>
            <a:srgbClr val="FFFA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FD21F-D697-4E03-8CAD-24ABC2CC32C5}"/>
              </a:ext>
            </a:extLst>
          </p:cNvPr>
          <p:cNvSpPr/>
          <p:nvPr/>
        </p:nvSpPr>
        <p:spPr>
          <a:xfrm>
            <a:off x="2800280" y="3041494"/>
            <a:ext cx="546962" cy="425670"/>
          </a:xfrm>
          <a:prstGeom prst="rect">
            <a:avLst/>
          </a:prstGeom>
          <a:solidFill>
            <a:srgbClr val="FFFA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5D106-1A05-4798-B67B-FD5849F05C2E}"/>
              </a:ext>
            </a:extLst>
          </p:cNvPr>
          <p:cNvCxnSpPr>
            <a:cxnSpLocks/>
          </p:cNvCxnSpPr>
          <p:nvPr/>
        </p:nvCxnSpPr>
        <p:spPr>
          <a:xfrm>
            <a:off x="5169511" y="3695764"/>
            <a:ext cx="28719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F5F5707C-7F37-44D4-A911-1A3730766933}"/>
              </a:ext>
            </a:extLst>
          </p:cNvPr>
          <p:cNvSpPr/>
          <p:nvPr/>
        </p:nvSpPr>
        <p:spPr>
          <a:xfrm>
            <a:off x="2955549" y="3302343"/>
            <a:ext cx="2104604" cy="204427"/>
          </a:xfrm>
          <a:prstGeom prst="leftRightArrow">
            <a:avLst>
              <a:gd name="adj1" fmla="val 66158"/>
              <a:gd name="adj2" fmla="val 39273"/>
            </a:avLst>
          </a:prstGeom>
          <a:solidFill>
            <a:srgbClr val="95E7FF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Feature Engineering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D1502-1BB7-48CC-8D94-5A3B3308E7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730" y="3849912"/>
            <a:ext cx="335461" cy="366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668947-484C-430D-8D14-4A6CDD3232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3" y="3849912"/>
            <a:ext cx="444887" cy="369356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BFB2B2A-6AF9-4686-B2C4-6327EBCB3933}"/>
              </a:ext>
            </a:extLst>
          </p:cNvPr>
          <p:cNvSpPr/>
          <p:nvPr/>
        </p:nvSpPr>
        <p:spPr>
          <a:xfrm>
            <a:off x="4683330" y="2925041"/>
            <a:ext cx="1868291" cy="214440"/>
          </a:xfrm>
          <a:prstGeom prst="leftRightArrow">
            <a:avLst>
              <a:gd name="adj1" fmla="val 66158"/>
              <a:gd name="adj2" fmla="val 3927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Data Exploration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2861C-AB45-421E-AD1E-4169F360CD71}"/>
              </a:ext>
            </a:extLst>
          </p:cNvPr>
          <p:cNvSpPr/>
          <p:nvPr/>
        </p:nvSpPr>
        <p:spPr>
          <a:xfrm>
            <a:off x="2350431" y="4398804"/>
            <a:ext cx="1337982" cy="10984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591A25-1A7D-44EA-980F-7276FB4C3777}"/>
              </a:ext>
            </a:extLst>
          </p:cNvPr>
          <p:cNvSpPr/>
          <p:nvPr/>
        </p:nvSpPr>
        <p:spPr>
          <a:xfrm>
            <a:off x="6819831" y="3849912"/>
            <a:ext cx="579971" cy="366608"/>
          </a:xfrm>
          <a:prstGeom prst="rect">
            <a:avLst/>
          </a:prstGeom>
          <a:solidFill>
            <a:srgbClr val="FFFA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2EB90-200B-4821-B241-744FFDBC9FD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04" y="3539619"/>
            <a:ext cx="463099" cy="2847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805BC4-857E-4839-8858-BE537F304E1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56" y="3854825"/>
            <a:ext cx="352247" cy="387213"/>
          </a:xfrm>
          <a:prstGeom prst="rect">
            <a:avLst/>
          </a:prstGeom>
        </p:spPr>
      </p:pic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133086DD-6AF5-49C3-A971-E914BB8EE602}"/>
              </a:ext>
            </a:extLst>
          </p:cNvPr>
          <p:cNvSpPr/>
          <p:nvPr/>
        </p:nvSpPr>
        <p:spPr>
          <a:xfrm rot="16200000">
            <a:off x="6617206" y="3459414"/>
            <a:ext cx="2336395" cy="160406"/>
          </a:xfrm>
          <a:prstGeom prst="leftRightArrow">
            <a:avLst>
              <a:gd name="adj1" fmla="val 66158"/>
              <a:gd name="adj2" fmla="val 3927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Production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1FD102-A8D4-4729-AEC6-47B28919250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48" y="3880497"/>
            <a:ext cx="463099" cy="2847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8C61DC-CDA0-451F-BB99-D9FA5B6456ED}"/>
              </a:ext>
            </a:extLst>
          </p:cNvPr>
          <p:cNvCxnSpPr>
            <a:cxnSpLocks/>
          </p:cNvCxnSpPr>
          <p:nvPr/>
        </p:nvCxnSpPr>
        <p:spPr>
          <a:xfrm flipH="1" flipV="1">
            <a:off x="4039464" y="3824395"/>
            <a:ext cx="103276" cy="873048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7A42E8-3C85-438F-ADCD-183DB33CF5CC}"/>
              </a:ext>
            </a:extLst>
          </p:cNvPr>
          <p:cNvCxnSpPr>
            <a:cxnSpLocks/>
          </p:cNvCxnSpPr>
          <p:nvPr/>
        </p:nvCxnSpPr>
        <p:spPr>
          <a:xfrm flipV="1">
            <a:off x="4319527" y="3824395"/>
            <a:ext cx="264592" cy="873048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AE8A603-7B45-4A77-8C02-CCB433C8321C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V="1">
            <a:off x="7004903" y="4288514"/>
            <a:ext cx="813286" cy="720333"/>
          </a:xfrm>
          <a:prstGeom prst="bentConnector3">
            <a:avLst>
              <a:gd name="adj1" fmla="val 397"/>
            </a:avLst>
          </a:prstGeom>
          <a:ln w="12700">
            <a:solidFill>
              <a:srgbClr val="004255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9A06970-E31D-4491-887E-8FB9DDE78A56}"/>
              </a:ext>
            </a:extLst>
          </p:cNvPr>
          <p:cNvSpPr/>
          <p:nvPr/>
        </p:nvSpPr>
        <p:spPr>
          <a:xfrm>
            <a:off x="6308605" y="4354479"/>
            <a:ext cx="1313999" cy="204206"/>
          </a:xfrm>
          <a:prstGeom prst="leftRightArrow">
            <a:avLst>
              <a:gd name="adj1" fmla="val 66158"/>
              <a:gd name="adj2" fmla="val 3927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Machine Learning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CFCF0A-AE9A-417B-8A43-FEEEFCDE1F62}"/>
              </a:ext>
            </a:extLst>
          </p:cNvPr>
          <p:cNvSpPr txBox="1"/>
          <p:nvPr/>
        </p:nvSpPr>
        <p:spPr>
          <a:xfrm rot="16200000">
            <a:off x="8117988" y="397007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</a:t>
            </a:r>
          </a:p>
        </p:txBody>
      </p:sp>
      <p:pic>
        <p:nvPicPr>
          <p:cNvPr id="43" name="Picture 2" descr="ATA BACKUP Free Icon">
            <a:extLst>
              <a:ext uri="{FF2B5EF4-FFF2-40B4-BE49-F238E27FC236}">
                <a16:creationId xmlns:a16="http://schemas.microsoft.com/office/drawing/2014/main" id="{3DB26D73-4ABE-418A-9C91-BE30156F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22" y="4455582"/>
            <a:ext cx="596980" cy="4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nspect Icon Buy This For $ 048">
            <a:extLst>
              <a:ext uri="{FF2B5EF4-FFF2-40B4-BE49-F238E27FC236}">
                <a16:creationId xmlns:a16="http://schemas.microsoft.com/office/drawing/2014/main" id="{3B19D7E7-4B46-40BF-A2AC-12F271A4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27" y="5106567"/>
            <a:ext cx="323165" cy="3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E78C9CA-C795-4FDC-A9C8-2821E214D673}"/>
              </a:ext>
            </a:extLst>
          </p:cNvPr>
          <p:cNvSpPr txBox="1"/>
          <p:nvPr/>
        </p:nvSpPr>
        <p:spPr>
          <a:xfrm>
            <a:off x="7021055" y="477832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Evaluate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932F28E-4017-4056-B4FA-A551AD27BE65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12" y="4697286"/>
            <a:ext cx="429949" cy="4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2103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Connect2015_Internal_Template">
  <a:themeElements>
    <a:clrScheme name="Custom 23">
      <a:dk1>
        <a:sysClr val="windowText" lastClr="000000"/>
      </a:dk1>
      <a:lt1>
        <a:sysClr val="window" lastClr="FFFFFF"/>
      </a:lt1>
      <a:dk2>
        <a:srgbClr val="00649D"/>
      </a:dk2>
      <a:lt2>
        <a:srgbClr val="9DD0F3"/>
      </a:lt2>
      <a:accent1>
        <a:srgbClr val="34B1EC"/>
      </a:accent1>
      <a:accent2>
        <a:srgbClr val="7F1C7D"/>
      </a:accent2>
      <a:accent3>
        <a:srgbClr val="F04E37"/>
      </a:accent3>
      <a:accent4>
        <a:srgbClr val="17AF4B"/>
      </a:accent4>
      <a:accent5>
        <a:srgbClr val="AB1A86"/>
      </a:accent5>
      <a:accent6>
        <a:srgbClr val="9DD0F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G_Workshops_Template.potx" id="{488B4111-5DA4-4A1F-BE8F-07BB81876989}" vid="{86E88573-218B-43CF-980E-FF62781CF9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PhG_Workshops_Template</Template>
  <TotalTime>20335</TotalTime>
  <Words>136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Lucida Grande</vt:lpstr>
      <vt:lpstr>Open Sans Extrabold</vt:lpstr>
      <vt:lpstr>Tahoma</vt:lpstr>
      <vt:lpstr>Wingdings</vt:lpstr>
      <vt:lpstr>InterConnect2015_Internal_Template</vt:lpstr>
      <vt:lpstr>PowerPoint Presentation</vt:lpstr>
      <vt:lpstr>Agenda</vt:lpstr>
      <vt:lpstr>PowerPoint Presentation</vt:lpstr>
      <vt:lpstr>Watson IoT to Studio analytics flow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Gregoire</dc:creator>
  <cp:lastModifiedBy>Philippe Gregoire</cp:lastModifiedBy>
  <cp:revision>221</cp:revision>
  <dcterms:created xsi:type="dcterms:W3CDTF">2016-08-31T13:33:00Z</dcterms:created>
  <dcterms:modified xsi:type="dcterms:W3CDTF">2019-09-12T11:03:17Z</dcterms:modified>
</cp:coreProperties>
</file>